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9" d="100"/>
          <a:sy n="79" d="100"/>
        </p:scale>
        <p:origin x="850" y="9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BFDCA-05C4-4889-A64F-184F38891702}" type="datetimeFigureOut">
              <a:rPr lang="en-US" smtClean="0"/>
              <a:t>10/9/2022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2C6C15-4C4B-494C-820D-FC4A059915D7}" type="slidenum">
              <a:rPr lang="en-US" smtClean="0"/>
              <a:t>‹#›</a:t>
            </a:fld>
            <a:endParaRPr lang="en-US"/>
          </a:p>
        </p:txBody>
      </p:sp>
    </p:spTree>
    <p:extLst>
      <p:ext uri="{BB962C8B-B14F-4D97-AF65-F5344CB8AC3E}">
        <p14:creationId xmlns:p14="http://schemas.microsoft.com/office/powerpoint/2010/main" val="1518437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srgbClr val="292934"/>
                </a:solidFill>
                <a:effectLst/>
                <a:uLnTx/>
                <a:uFillTx/>
                <a:latin typeface="Arial"/>
                <a:ea typeface="+mn-ea"/>
                <a:cs typeface="+mn-cs"/>
              </a:rPr>
              <a:t>It's about understanding what makes people tick and how this understanding can help us address many of the problems and issues in society today</a:t>
            </a:r>
            <a:endParaRPr lang="en-US" dirty="0"/>
          </a:p>
        </p:txBody>
      </p:sp>
      <p:sp>
        <p:nvSpPr>
          <p:cNvPr id="4" name="Slide Number Placeholder 3"/>
          <p:cNvSpPr>
            <a:spLocks noGrp="1"/>
          </p:cNvSpPr>
          <p:nvPr>
            <p:ph type="sldNum" sz="quarter" idx="5"/>
          </p:nvPr>
        </p:nvSpPr>
        <p:spPr/>
        <p:txBody>
          <a:bodyPr/>
          <a:lstStyle/>
          <a:p>
            <a:fld id="{A82C6C15-4C4B-494C-820D-FC4A059915D7}" type="slidenum">
              <a:rPr lang="en-US" smtClean="0"/>
              <a:t>3</a:t>
            </a:fld>
            <a:endParaRPr lang="en-US"/>
          </a:p>
        </p:txBody>
      </p:sp>
    </p:spTree>
    <p:extLst>
      <p:ext uri="{BB962C8B-B14F-4D97-AF65-F5344CB8AC3E}">
        <p14:creationId xmlns:p14="http://schemas.microsoft.com/office/powerpoint/2010/main" val="1774380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18517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33029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10/9/2022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871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482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98269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6897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10099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518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60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114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10/9/2022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0081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10/9/2022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12059818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rentu.ca/online-legacy/modules/Psych/modules.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historia-biografia.com/erik-erikson/"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vghosal.blogspot.com/2018/02/anger-management-10-tips-to-tame-your.html" TargetMode="External"/><Relationship Id="rId13" Type="http://schemas.openxmlformats.org/officeDocument/2006/relationships/hyperlink" Target="https://creativecommons.org/licenses/by/3.0/" TargetMode="External"/><Relationship Id="rId3" Type="http://schemas.openxmlformats.org/officeDocument/2006/relationships/hyperlink" Target="http://homeless-mankind.blogspot.com/2016/11/achievements-and-success-young-achievers.html" TargetMode="External"/><Relationship Id="rId7" Type="http://schemas.openxmlformats.org/officeDocument/2006/relationships/image" Target="../media/image8.jpg"/><Relationship Id="rId12" Type="http://schemas.openxmlformats.org/officeDocument/2006/relationships/hyperlink" Target="https://leadershipfreak.blog/2012/11/01/the-top-5-mistakes-of-unsuccessful-leaders/" TargetMode="External"/><Relationship Id="rId2" Type="http://schemas.openxmlformats.org/officeDocument/2006/relationships/image" Target="../media/image5.jpg"/><Relationship Id="rId1" Type="http://schemas.openxmlformats.org/officeDocument/2006/relationships/slideLayout" Target="../slideLayouts/slideLayout1.xml"/><Relationship Id="rId6" Type="http://schemas.openxmlformats.org/officeDocument/2006/relationships/image" Target="../media/image7.jpg"/><Relationship Id="rId11" Type="http://schemas.openxmlformats.org/officeDocument/2006/relationships/image" Target="../media/image10.jpg"/><Relationship Id="rId5" Type="http://schemas.openxmlformats.org/officeDocument/2006/relationships/hyperlink" Target="https://managingpeople.blogspot.com/2008/10/employee-satisfaction-equals.html" TargetMode="External"/><Relationship Id="rId10" Type="http://schemas.openxmlformats.org/officeDocument/2006/relationships/hyperlink" Target="https://engranajesycadenas.blogspot.com/2013/08/algo-de-psicologia-frustracion-y.html" TargetMode="External"/><Relationship Id="rId4" Type="http://schemas.openxmlformats.org/officeDocument/2006/relationships/image" Target="../media/image6.jpg"/><Relationship Id="rId9"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psycnet.apa.org/doi/10.1037/h0027998"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1.xml"/><Relationship Id="rId4" Type="http://schemas.openxmlformats.org/officeDocument/2006/relationships/hyperlink" Target="https://www.youtube.com/watch?v=V09FuazW8b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A0C35-5CE8-F5A4-C044-D39872C4CFFB}"/>
              </a:ext>
            </a:extLst>
          </p:cNvPr>
          <p:cNvSpPr>
            <a:spLocks noGrp="1"/>
          </p:cNvSpPr>
          <p:nvPr>
            <p:ph type="ctrTitle"/>
          </p:nvPr>
        </p:nvSpPr>
        <p:spPr>
          <a:xfrm>
            <a:off x="0" y="395288"/>
            <a:ext cx="6080462" cy="3033711"/>
          </a:xfrm>
        </p:spPr>
        <p:txBody>
          <a:bodyPr>
            <a:normAutofit/>
          </a:bodyPr>
          <a:lstStyle/>
          <a:p>
            <a:r>
              <a:rPr lang="en-US" sz="3600" dirty="0">
                <a:latin typeface="Arial" panose="020B0604020202020204" pitchFamily="34" charset="0"/>
                <a:cs typeface="Arial" panose="020B0604020202020204" pitchFamily="34" charset="0"/>
              </a:rPr>
              <a:t>Why is psychology important when working as a </a:t>
            </a:r>
            <a:r>
              <a:rPr lang="en-GB" sz="3600" dirty="0">
                <a:latin typeface="Arial" panose="020B0604020202020204" pitchFamily="34" charset="0"/>
                <a:cs typeface="Arial" panose="020B0604020202020204" pitchFamily="34" charset="0"/>
              </a:rPr>
              <a:t>d</a:t>
            </a:r>
            <a:r>
              <a:rPr lang="en-GB" sz="3600" dirty="0">
                <a:effectLst/>
                <a:latin typeface="Arial" panose="020B0604020202020204" pitchFamily="34" charset="0"/>
                <a:ea typeface="Times New Roman" panose="02020603050405020304" pitchFamily="18" charset="0"/>
                <a:cs typeface="Arial" panose="020B0604020202020204" pitchFamily="34" charset="0"/>
              </a:rPr>
              <a:t>omiciliary</a:t>
            </a:r>
            <a:r>
              <a:rPr lang="en-US" sz="3600" dirty="0">
                <a:latin typeface="Arial" panose="020B0604020202020204" pitchFamily="34" charset="0"/>
                <a:cs typeface="Arial" panose="020B0604020202020204" pitchFamily="34" charset="0"/>
              </a:rPr>
              <a:t> care assistant working with older adults?</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presentation</a:t>
            </a:r>
          </a:p>
        </p:txBody>
      </p:sp>
      <p:sp>
        <p:nvSpPr>
          <p:cNvPr id="3" name="Subtitle 2">
            <a:extLst>
              <a:ext uri="{FF2B5EF4-FFF2-40B4-BE49-F238E27FC236}">
                <a16:creationId xmlns:a16="http://schemas.microsoft.com/office/drawing/2014/main" id="{3A1AD573-3FBD-584C-044A-D0FB2197B333}"/>
              </a:ext>
            </a:extLst>
          </p:cNvPr>
          <p:cNvSpPr>
            <a:spLocks noGrp="1"/>
          </p:cNvSpPr>
          <p:nvPr>
            <p:ph type="subTitle" idx="1"/>
          </p:nvPr>
        </p:nvSpPr>
        <p:spPr>
          <a:xfrm>
            <a:off x="1" y="4248000"/>
            <a:ext cx="5800724" cy="2495700"/>
          </a:xfrm>
        </p:spPr>
        <p:txBody>
          <a:bodyPr>
            <a:normAutofit fontScale="77500" lnSpcReduction="20000"/>
          </a:bodyPr>
          <a:lstStyle/>
          <a:p>
            <a:r>
              <a:rPr lang="en-US" dirty="0">
                <a:solidFill>
                  <a:srgbClr val="FF0000">
                    <a:alpha val="60000"/>
                  </a:srgbClr>
                </a:solidFill>
                <a:latin typeface="Arial Black" panose="020B0A04020102020204" pitchFamily="34" charset="0"/>
              </a:rPr>
              <a:t>Module: psychology for health and social care</a:t>
            </a:r>
          </a:p>
          <a:p>
            <a:r>
              <a:rPr lang="en-US" dirty="0">
                <a:solidFill>
                  <a:srgbClr val="FF0000">
                    <a:alpha val="60000"/>
                  </a:srgbClr>
                </a:solidFill>
                <a:latin typeface="Arial Black" panose="020B0A04020102020204" pitchFamily="34" charset="0"/>
              </a:rPr>
              <a:t>Module code: BMHP 4003 BIRM</a:t>
            </a:r>
          </a:p>
          <a:p>
            <a:r>
              <a:rPr lang="en-US" dirty="0">
                <a:solidFill>
                  <a:srgbClr val="FF0000">
                    <a:alpha val="60000"/>
                  </a:srgbClr>
                </a:solidFill>
                <a:latin typeface="Arial Black" panose="020B0A04020102020204" pitchFamily="34" charset="0"/>
              </a:rPr>
              <a:t>Student : Borimir Petkov</a:t>
            </a:r>
          </a:p>
          <a:p>
            <a:r>
              <a:rPr lang="en-US" dirty="0">
                <a:solidFill>
                  <a:srgbClr val="FF0000">
                    <a:alpha val="60000"/>
                  </a:srgbClr>
                </a:solidFill>
                <a:latin typeface="Arial Black" panose="020B0A04020102020204" pitchFamily="34" charset="0"/>
              </a:rPr>
              <a:t>Student ID : 2118523</a:t>
            </a:r>
          </a:p>
          <a:p>
            <a:r>
              <a:rPr lang="en-US" dirty="0">
                <a:solidFill>
                  <a:srgbClr val="FF0000">
                    <a:alpha val="60000"/>
                  </a:srgbClr>
                </a:solidFill>
                <a:latin typeface="Arial Black" panose="020B0A04020102020204" pitchFamily="34" charset="0"/>
              </a:rPr>
              <a:t>Lecturer : Alice Clayton</a:t>
            </a:r>
          </a:p>
        </p:txBody>
      </p:sp>
      <p:grpSp>
        <p:nvGrpSpPr>
          <p:cNvPr id="11" name="Group 10">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2" name="Rectangle 11">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4" name="Group 13">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6"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4" name="Picture 3" descr="Isolated twigs and flowers on a white surface">
            <a:extLst>
              <a:ext uri="{FF2B5EF4-FFF2-40B4-BE49-F238E27FC236}">
                <a16:creationId xmlns:a16="http://schemas.microsoft.com/office/drawing/2014/main" id="{71E16791-62F2-D3FC-EADE-0AFE95346607}"/>
              </a:ext>
            </a:extLst>
          </p:cNvPr>
          <p:cNvPicPr>
            <a:picLocks noChangeAspect="1"/>
          </p:cNvPicPr>
          <p:nvPr/>
        </p:nvPicPr>
        <p:blipFill rotWithShape="1">
          <a:blip r:embed="rId2"/>
          <a:srcRect l="25870" r="11973" b="1"/>
          <a:stretch/>
        </p:blipFill>
        <p:spPr>
          <a:xfrm>
            <a:off x="6080462" y="6306"/>
            <a:ext cx="6111538" cy="6858000"/>
          </a:xfrm>
          <a:prstGeom prst="rect">
            <a:avLst/>
          </a:prstGeom>
        </p:spPr>
      </p:pic>
    </p:spTree>
    <p:extLst>
      <p:ext uri="{BB962C8B-B14F-4D97-AF65-F5344CB8AC3E}">
        <p14:creationId xmlns:p14="http://schemas.microsoft.com/office/powerpoint/2010/main" val="1277544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E670-2755-B685-6E35-0124A308D20F}"/>
              </a:ext>
            </a:extLst>
          </p:cNvPr>
          <p:cNvSpPr>
            <a:spLocks noGrp="1"/>
          </p:cNvSpPr>
          <p:nvPr>
            <p:ph type="ctrTitle"/>
          </p:nvPr>
        </p:nvSpPr>
        <p:spPr>
          <a:xfrm>
            <a:off x="1669050" y="36651"/>
            <a:ext cx="7977600" cy="972999"/>
          </a:xfrm>
        </p:spPr>
        <p:txBody>
          <a:bodyPr/>
          <a:lstStyle/>
          <a:p>
            <a:r>
              <a:rPr lang="en-US"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3AE86F3D-031A-FCBB-4CE3-7922BE81AD5C}"/>
              </a:ext>
            </a:extLst>
          </p:cNvPr>
          <p:cNvSpPr>
            <a:spLocks noGrp="1"/>
          </p:cNvSpPr>
          <p:nvPr>
            <p:ph type="subTitle" idx="1"/>
          </p:nvPr>
        </p:nvSpPr>
        <p:spPr>
          <a:xfrm>
            <a:off x="148950" y="2512635"/>
            <a:ext cx="10940582" cy="3576880"/>
          </a:xfrm>
        </p:spPr>
        <p:txBody>
          <a:bodyPr>
            <a:noAutofit/>
          </a:bodyPr>
          <a:lstStyle/>
          <a:p>
            <a:r>
              <a:rPr lang="en-US" dirty="0">
                <a:latin typeface="Arial" panose="020B0604020202020204" pitchFamily="34" charset="0"/>
                <a:cs typeface="Arial" panose="020B0604020202020204" pitchFamily="34" charset="0"/>
              </a:rPr>
              <a:t>Home care services are significantly important for improving the mental health of an elderly person. Everyone would feel safer and more comfortable when recovering in his own home, instead of being in a hospital or another health care facility. Domiciliary care helps the patients recover faster and much more effective. Caregivers should have knowledge about the particular patient and use individual approach to assist them. “</a:t>
            </a:r>
            <a:r>
              <a:rPr lang="en-US" b="0" i="0" dirty="0">
                <a:solidFill>
                  <a:srgbClr val="333333"/>
                </a:solidFill>
                <a:effectLst/>
                <a:latin typeface="Arial" panose="020B0604020202020204" pitchFamily="34" charset="0"/>
                <a:cs typeface="Arial" panose="020B0604020202020204" pitchFamily="34" charset="0"/>
              </a:rPr>
              <a:t>Their contribution needs to be positively acknowledged by purposefully allocating time to understand their perspective and needs”(Young, J., 1996).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7164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C788-40AD-C8DB-212E-D8B126A4FD0D}"/>
              </a:ext>
            </a:extLst>
          </p:cNvPr>
          <p:cNvSpPr>
            <a:spLocks noGrp="1"/>
          </p:cNvSpPr>
          <p:nvPr>
            <p:ph type="title"/>
          </p:nvPr>
        </p:nvSpPr>
        <p:spPr/>
        <p:txBody>
          <a:bodyPr>
            <a:noAutofit/>
          </a:bodyPr>
          <a:lstStyle/>
          <a:p>
            <a:r>
              <a:rPr lang="en-US" sz="3600" dirty="0">
                <a:solidFill>
                  <a:srgbClr val="FF0000"/>
                </a:solidFill>
              </a:rPr>
              <a:t>                                 What is psychology? </a:t>
            </a:r>
            <a:br>
              <a:rPr lang="en-US" sz="3600" dirty="0">
                <a:solidFill>
                  <a:srgbClr val="FF0000"/>
                </a:solidFill>
              </a:rPr>
            </a:br>
            <a:r>
              <a:rPr lang="en-US" sz="3600" dirty="0">
                <a:solidFill>
                  <a:srgbClr val="FF0000"/>
                </a:solidFill>
              </a:rPr>
              <a:t>            Why psychology is important in health care?</a:t>
            </a:r>
          </a:p>
        </p:txBody>
      </p:sp>
      <p:sp>
        <p:nvSpPr>
          <p:cNvPr id="3" name="Content Placeholder 2">
            <a:extLst>
              <a:ext uri="{FF2B5EF4-FFF2-40B4-BE49-F238E27FC236}">
                <a16:creationId xmlns:a16="http://schemas.microsoft.com/office/drawing/2014/main" id="{689C54A2-8158-6B07-99BC-B05740DB512B}"/>
              </a:ext>
            </a:extLst>
          </p:cNvPr>
          <p:cNvSpPr>
            <a:spLocks noGrp="1"/>
          </p:cNvSpPr>
          <p:nvPr>
            <p:ph idx="1"/>
          </p:nvPr>
        </p:nvSpPr>
        <p:spPr>
          <a:xfrm>
            <a:off x="0" y="1685925"/>
            <a:ext cx="6964218" cy="5172075"/>
          </a:xfrm>
        </p:spPr>
        <p:txBody>
          <a:bodyPr>
            <a:normAutofit/>
          </a:bodyPr>
          <a:lstStyle/>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292934"/>
                </a:solidFill>
                <a:effectLst/>
                <a:uLnTx/>
                <a:uFillTx/>
                <a:latin typeface="Arial Narrow" panose="020B0606020202030204" pitchFamily="34" charset="0"/>
                <a:ea typeface="+mn-ea"/>
                <a:cs typeface="+mn-cs"/>
              </a:rPr>
              <a:t>“</a:t>
            </a:r>
            <a:r>
              <a:rPr kumimoji="0" lang="en-GB" altLang="en-US" sz="2400" b="0" i="0" u="none" strike="noStrike" kern="1200" cap="none" spc="0" normalizeH="0" baseline="0" noProof="0" dirty="0">
                <a:ln>
                  <a:noFill/>
                </a:ln>
                <a:solidFill>
                  <a:srgbClr val="292934"/>
                </a:solidFill>
                <a:effectLst/>
                <a:uLnTx/>
                <a:uFillTx/>
                <a:latin typeface="Arial"/>
                <a:ea typeface="+mn-ea"/>
                <a:cs typeface="+mn-cs"/>
              </a:rPr>
              <a:t>Psychology is the scientific study of the mind and how it dictates and influences our behaviour, from communication and memory to thought and emotion.</a:t>
            </a:r>
            <a:r>
              <a:rPr kumimoji="0" lang="en-GB" altLang="en-US" b="0" i="0" u="none" strike="noStrike" kern="1200" cap="none" spc="0" normalizeH="0" baseline="0" noProof="0" dirty="0">
                <a:ln>
                  <a:noFill/>
                </a:ln>
                <a:solidFill>
                  <a:srgbClr val="292934"/>
                </a:solidFill>
                <a:effectLst/>
                <a:uLnTx/>
                <a:uFillTx/>
                <a:latin typeface="Arial"/>
                <a:ea typeface="+mn-ea"/>
                <a:cs typeface="+mn-cs"/>
              </a:rPr>
              <a:t>”(BPS, 2020a, paragraph 1 and 2)</a:t>
            </a: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pc="0" dirty="0">
              <a:solidFill>
                <a:srgbClr val="292934"/>
              </a:solidFill>
              <a:latin typeface="Arial"/>
            </a:endParaRP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pc="0" dirty="0">
              <a:solidFill>
                <a:srgbClr val="292934"/>
              </a:solidFill>
              <a:latin typeface="Arial"/>
            </a:endParaRP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2400" spc="0" dirty="0">
                <a:solidFill>
                  <a:srgbClr val="292934"/>
                </a:solidFill>
                <a:latin typeface="Arial"/>
              </a:rPr>
              <a:t>Psychology is important in health care because of the need of interaction between patients and health care assistants ( their behaviour and our approaches to them).</a:t>
            </a:r>
          </a:p>
          <a:p>
            <a:pPr marL="0" marR="0" lvl="0" indent="0" algn="l" defTabSz="914400" rtl="0" eaLnBrk="1" fontAlgn="auto" latinLnBrk="0" hangingPunct="1">
              <a:lnSpc>
                <a:spcPct val="100000"/>
              </a:lnSpc>
              <a:spcBef>
                <a:spcPts val="0"/>
              </a:spcBef>
              <a:spcAft>
                <a:spcPts val="0"/>
              </a:spcAft>
              <a:buClrTx/>
              <a:buSzTx/>
              <a:buNone/>
              <a:tabLst/>
              <a:defRPr/>
            </a:pPr>
            <a:r>
              <a:rPr lang="en-GB" altLang="en-US" sz="2400" spc="0" dirty="0">
                <a:solidFill>
                  <a:srgbClr val="292934"/>
                </a:solidFill>
                <a:latin typeface="Arial"/>
              </a:rPr>
              <a:t>     Schofield, M. (1969) states that “Psychology is both a health science and a health profession” </a:t>
            </a:r>
            <a:endParaRPr kumimoji="0" lang="en-GB" altLang="en-US" sz="2400" b="0" i="0" u="none" strike="noStrike" kern="1200" cap="none" spc="0" normalizeH="0" baseline="0" noProof="0" dirty="0">
              <a:ln>
                <a:noFill/>
              </a:ln>
              <a:solidFill>
                <a:srgbClr val="29293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Franklin Gothic Book" panose="020B0503020102020204" pitchFamily="34" charset="0"/>
              <a:buNone/>
              <a:tabLst/>
              <a:defRPr/>
            </a:pPr>
            <a:endParaRPr kumimoji="0" lang="en-GB" altLang="en-US" b="0" i="0" u="none" strike="noStrike" kern="1200" cap="none" spc="0" normalizeH="0" baseline="0" noProof="0" dirty="0">
              <a:ln>
                <a:noFill/>
              </a:ln>
              <a:solidFill>
                <a:srgbClr val="292934"/>
              </a:solidFill>
              <a:effectLst/>
              <a:uLnTx/>
              <a:uFillTx/>
              <a:latin typeface="Arial"/>
              <a:ea typeface="+mn-ea"/>
              <a:cs typeface="+mn-cs"/>
            </a:endParaRPr>
          </a:p>
          <a:p>
            <a:pPr marL="0" marR="0" lvl="0" indent="0" algn="l" defTabSz="914400" rtl="0" eaLnBrk="1" fontAlgn="auto" latinLnBrk="0" hangingPunct="1">
              <a:lnSpc>
                <a:spcPct val="100000"/>
              </a:lnSpc>
              <a:spcBef>
                <a:spcPct val="20000"/>
              </a:spcBef>
              <a:spcAft>
                <a:spcPts val="0"/>
              </a:spcAft>
              <a:buClr>
                <a:srgbClr val="93A299"/>
              </a:buClr>
              <a:buSzPct val="85000"/>
              <a:buFont typeface="Franklin Gothic Book" panose="020B0503020102020204" pitchFamily="34" charset="0"/>
              <a:buNone/>
              <a:tabLst/>
              <a:defRPr/>
            </a:pPr>
            <a:endParaRPr kumimoji="0" lang="en-GB" altLang="en-US" sz="2400" b="0" i="0" u="none" strike="noStrike" kern="1200" cap="none" spc="0" normalizeH="0" baseline="0" noProof="0" dirty="0">
              <a:ln>
                <a:noFill/>
              </a:ln>
              <a:solidFill>
                <a:srgbClr val="292934"/>
              </a:solidFill>
              <a:effectLst/>
              <a:uLnTx/>
              <a:uFillTx/>
              <a:latin typeface="Arial"/>
              <a:ea typeface="+mn-ea"/>
              <a:cs typeface="+mn-cs"/>
            </a:endParaRPr>
          </a:p>
          <a:p>
            <a:endParaRPr lang="en-US" dirty="0"/>
          </a:p>
        </p:txBody>
      </p:sp>
      <p:pic>
        <p:nvPicPr>
          <p:cNvPr id="5" name="Picture 4" descr="A picture containing text, metalware, gear, chain">
            <a:extLst>
              <a:ext uri="{FF2B5EF4-FFF2-40B4-BE49-F238E27FC236}">
                <a16:creationId xmlns:a16="http://schemas.microsoft.com/office/drawing/2014/main" id="{78A29E9E-0DCD-222E-631F-16EEF908C7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1375" y="1543104"/>
            <a:ext cx="4572000" cy="5084064"/>
          </a:xfrm>
          <a:prstGeom prst="rect">
            <a:avLst/>
          </a:prstGeom>
        </p:spPr>
      </p:pic>
    </p:spTree>
    <p:extLst>
      <p:ext uri="{BB962C8B-B14F-4D97-AF65-F5344CB8AC3E}">
        <p14:creationId xmlns:p14="http://schemas.microsoft.com/office/powerpoint/2010/main" val="421194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BF7D6-3D11-B9C3-5759-E648C1B2530C}"/>
              </a:ext>
            </a:extLst>
          </p:cNvPr>
          <p:cNvSpPr>
            <a:spLocks noGrp="1"/>
          </p:cNvSpPr>
          <p:nvPr>
            <p:ph type="ctrTitle"/>
          </p:nvPr>
        </p:nvSpPr>
        <p:spPr>
          <a:xfrm>
            <a:off x="0" y="14270"/>
            <a:ext cx="7977600" cy="1475165"/>
          </a:xfrm>
        </p:spPr>
        <p:txBody>
          <a:bodyPr>
            <a:normAutofit fontScale="90000"/>
          </a:bodyPr>
          <a:lstStyle/>
          <a:p>
            <a:r>
              <a:rPr lang="en-US" dirty="0"/>
              <a:t>Erik Erikson</a:t>
            </a:r>
            <a:br>
              <a:rPr lang="en-US" dirty="0"/>
            </a:br>
            <a:r>
              <a:rPr lang="en-US" dirty="0"/>
              <a:t>(1902-1994)</a:t>
            </a:r>
          </a:p>
        </p:txBody>
      </p:sp>
      <p:sp>
        <p:nvSpPr>
          <p:cNvPr id="3" name="Subtitle 2">
            <a:extLst>
              <a:ext uri="{FF2B5EF4-FFF2-40B4-BE49-F238E27FC236}">
                <a16:creationId xmlns:a16="http://schemas.microsoft.com/office/drawing/2014/main" id="{9D9D7AF5-06E6-378B-B48C-0228E6B7B25A}"/>
              </a:ext>
            </a:extLst>
          </p:cNvPr>
          <p:cNvSpPr>
            <a:spLocks noGrp="1"/>
          </p:cNvSpPr>
          <p:nvPr>
            <p:ph type="subTitle" idx="1"/>
          </p:nvPr>
        </p:nvSpPr>
        <p:spPr>
          <a:xfrm>
            <a:off x="180568" y="2654299"/>
            <a:ext cx="5915431" cy="4293256"/>
          </a:xfrm>
        </p:spPr>
        <p:txBody>
          <a:bodyPr>
            <a:normAutofit fontScale="85000" lnSpcReduction="20000"/>
          </a:bodyPr>
          <a:lstStyle/>
          <a:p>
            <a:r>
              <a:rPr lang="en-US" sz="2600" dirty="0">
                <a:solidFill>
                  <a:srgbClr val="FF0000">
                    <a:alpha val="60000"/>
                  </a:srgbClr>
                </a:solidFill>
                <a:latin typeface="Arial" panose="020B0604020202020204" pitchFamily="34" charset="0"/>
                <a:cs typeface="Arial" panose="020B0604020202020204" pitchFamily="34" charset="0"/>
              </a:rPr>
              <a:t>Erik Erikson believes that :</a:t>
            </a:r>
          </a:p>
          <a:p>
            <a:r>
              <a:rPr lang="en-US" sz="2600" dirty="0">
                <a:latin typeface="Arial" panose="020B0604020202020204" pitchFamily="34" charset="0"/>
                <a:cs typeface="Arial" panose="020B0604020202020204" pitchFamily="34" charset="0"/>
              </a:rPr>
              <a:t>A person must successfully or unsuccessfully complete eight stages of development in order to progress. Each stage of development is linked to social experiences across the life spam.   </a:t>
            </a:r>
          </a:p>
          <a:p>
            <a:pPr marL="342900" indent="-342900">
              <a:buFont typeface="Wingdings" panose="05000000000000000000" pitchFamily="2" charset="2"/>
              <a:buChar char="Ø"/>
            </a:pPr>
            <a:r>
              <a:rPr lang="en-US" sz="2600" dirty="0">
                <a:solidFill>
                  <a:srgbClr val="FF0000">
                    <a:alpha val="60000"/>
                  </a:srgbClr>
                </a:solidFill>
                <a:latin typeface="Arial" panose="020B0604020202020204" pitchFamily="34" charset="0"/>
                <a:cs typeface="Arial" panose="020B0604020202020204" pitchFamily="34" charset="0"/>
              </a:rPr>
              <a:t>Success</a:t>
            </a:r>
            <a:r>
              <a:rPr lang="en-US" sz="2600" dirty="0">
                <a:latin typeface="Arial" panose="020B0604020202020204" pitchFamily="34" charset="0"/>
                <a:cs typeface="Arial" panose="020B0604020202020204" pitchFamily="34" charset="0"/>
              </a:rPr>
              <a:t>- gaining enough strength for the next stage.</a:t>
            </a:r>
          </a:p>
          <a:p>
            <a:pPr marL="342900" indent="-342900">
              <a:buFont typeface="Wingdings" panose="05000000000000000000" pitchFamily="2" charset="2"/>
              <a:buChar char="Ø"/>
            </a:pPr>
            <a:r>
              <a:rPr lang="en-US" sz="2600" dirty="0">
                <a:solidFill>
                  <a:srgbClr val="FF0000">
                    <a:alpha val="60000"/>
                  </a:srgbClr>
                </a:solidFill>
                <a:latin typeface="Arial" panose="020B0604020202020204" pitchFamily="34" charset="0"/>
                <a:cs typeface="Arial" panose="020B0604020202020204" pitchFamily="34" charset="0"/>
              </a:rPr>
              <a:t>Unsuccessful</a:t>
            </a:r>
            <a:r>
              <a:rPr lang="en-US" sz="2600" dirty="0">
                <a:latin typeface="Arial" panose="020B0604020202020204" pitchFamily="34" charset="0"/>
                <a:cs typeface="Arial" panose="020B0604020202020204" pitchFamily="34" charset="0"/>
              </a:rPr>
              <a:t>- still passing next stage but more likely problems will acquire.</a:t>
            </a:r>
          </a:p>
          <a:p>
            <a:endParaRPr lang="en-US" dirty="0"/>
          </a:p>
        </p:txBody>
      </p:sp>
      <p:pic>
        <p:nvPicPr>
          <p:cNvPr id="5" name="Picture 4" descr="A picture containing person, person, wearing, indoor&#10;&#10;Description automatically generated">
            <a:extLst>
              <a:ext uri="{FF2B5EF4-FFF2-40B4-BE49-F238E27FC236}">
                <a16:creationId xmlns:a16="http://schemas.microsoft.com/office/drawing/2014/main" id="{52E1BC54-F7C5-521A-6E0B-AE8097AE69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4270"/>
            <a:ext cx="6096002" cy="5387289"/>
          </a:xfrm>
          <a:prstGeom prst="rect">
            <a:avLst/>
          </a:prstGeom>
        </p:spPr>
      </p:pic>
    </p:spTree>
    <p:extLst>
      <p:ext uri="{BB962C8B-B14F-4D97-AF65-F5344CB8AC3E}">
        <p14:creationId xmlns:p14="http://schemas.microsoft.com/office/powerpoint/2010/main" val="423757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BBB8-1387-1647-D539-3779176A2256}"/>
              </a:ext>
            </a:extLst>
          </p:cNvPr>
          <p:cNvSpPr>
            <a:spLocks noGrp="1"/>
          </p:cNvSpPr>
          <p:nvPr>
            <p:ph type="ctrTitle"/>
          </p:nvPr>
        </p:nvSpPr>
        <p:spPr>
          <a:xfrm>
            <a:off x="-554182" y="36652"/>
            <a:ext cx="6096000" cy="1459640"/>
          </a:xfrm>
        </p:spPr>
        <p:txBody>
          <a:bodyPr>
            <a:normAutofit fontScale="90000"/>
          </a:bodyPr>
          <a:lstStyle/>
          <a:p>
            <a:r>
              <a:rPr lang="en-US" dirty="0">
                <a:solidFill>
                  <a:srgbClr val="FF0000"/>
                </a:solidFill>
              </a:rPr>
              <a:t>Erikson’s Psycho-Social Development</a:t>
            </a:r>
          </a:p>
        </p:txBody>
      </p:sp>
      <p:sp>
        <p:nvSpPr>
          <p:cNvPr id="3" name="Subtitle 2">
            <a:extLst>
              <a:ext uri="{FF2B5EF4-FFF2-40B4-BE49-F238E27FC236}">
                <a16:creationId xmlns:a16="http://schemas.microsoft.com/office/drawing/2014/main" id="{3579D01F-348E-E4AE-C629-AE9D660E811B}"/>
              </a:ext>
            </a:extLst>
          </p:cNvPr>
          <p:cNvSpPr>
            <a:spLocks noGrp="1"/>
          </p:cNvSpPr>
          <p:nvPr>
            <p:ph type="subTitle" idx="1"/>
          </p:nvPr>
        </p:nvSpPr>
        <p:spPr>
          <a:xfrm>
            <a:off x="5864086" y="36652"/>
            <a:ext cx="6327913" cy="6821348"/>
          </a:xfrm>
        </p:spPr>
        <p:txBody>
          <a:bodyPr>
            <a:normAutofit fontScale="85000" lnSpcReduction="10000"/>
          </a:bodyPr>
          <a:lstStyle/>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1: Birth to age 1 </a:t>
            </a:r>
          </a:p>
          <a:p>
            <a:r>
              <a:rPr lang="en-US" sz="2000" dirty="0">
                <a:solidFill>
                  <a:schemeClr val="tx1"/>
                </a:solidFill>
                <a:latin typeface="Arial" panose="020B0604020202020204" pitchFamily="34" charset="0"/>
                <a:cs typeface="Arial" panose="020B0604020202020204" pitchFamily="34" charset="0"/>
              </a:rPr>
              <a:t> Hope!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2: Ages 1-3 </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Will!</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3: Ages 3-5 </a:t>
            </a:r>
          </a:p>
          <a:p>
            <a:r>
              <a:rPr lang="en-US" sz="2000" dirty="0">
                <a:solidFill>
                  <a:schemeClr val="tx1"/>
                </a:solidFill>
                <a:latin typeface="Arial" panose="020B0604020202020204" pitchFamily="34" charset="0"/>
                <a:cs typeface="Arial" panose="020B0604020202020204" pitchFamily="34" charset="0"/>
              </a:rPr>
              <a:t>     Purpose!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4: Ages 6-11 </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Competence!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5: Ages 12-18 </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Fidelity!</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6: Ages 18-35  </a:t>
            </a:r>
          </a:p>
          <a:p>
            <a:r>
              <a:rPr lang="en-US" sz="2000" dirty="0">
                <a:solidFill>
                  <a:schemeClr val="tx1"/>
                </a:solidFill>
                <a:latin typeface="Arial" panose="020B0604020202020204" pitchFamily="34" charset="0"/>
                <a:cs typeface="Arial" panose="020B0604020202020204" pitchFamily="34" charset="0"/>
              </a:rPr>
              <a:t>Love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7: Ages 35-55 </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Care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8: Ages 55+ </a:t>
            </a:r>
          </a:p>
          <a:p>
            <a:pPr marL="342900" indent="-342900">
              <a:buFont typeface="Wingdings" panose="05000000000000000000" pitchFamily="2" charset="2"/>
              <a:buChar char="ü"/>
            </a:pPr>
            <a:r>
              <a:rPr lang="en-US" sz="2000" dirty="0">
                <a:solidFill>
                  <a:schemeClr val="tx1"/>
                </a:solidFill>
                <a:latin typeface="Arial" panose="020B0604020202020204" pitchFamily="34" charset="0"/>
                <a:cs typeface="Arial" panose="020B0604020202020204" pitchFamily="34" charset="0"/>
              </a:rPr>
              <a:t>Wisdom</a:t>
            </a:r>
          </a:p>
        </p:txBody>
      </p:sp>
      <p:pic>
        <p:nvPicPr>
          <p:cNvPr id="7" name="Контейнер за картина 4">
            <a:extLst>
              <a:ext uri="{FF2B5EF4-FFF2-40B4-BE49-F238E27FC236}">
                <a16:creationId xmlns:a16="http://schemas.microsoft.com/office/drawing/2014/main" id="{F2BDA08E-3CAC-58FD-4127-8C688B99DA59}"/>
              </a:ext>
            </a:extLst>
          </p:cNvPr>
          <p:cNvPicPr>
            <a:picLocks noChangeAspect="1"/>
          </p:cNvPicPr>
          <p:nvPr/>
        </p:nvPicPr>
        <p:blipFill>
          <a:blip r:embed="rId2"/>
          <a:srcRect r="2" b="1653"/>
          <a:stretch>
            <a:fillRect/>
          </a:stretch>
        </p:blipFill>
        <p:spPr>
          <a:xfrm>
            <a:off x="0" y="2072765"/>
            <a:ext cx="4721087" cy="4019921"/>
          </a:xfrm>
          <a:prstGeom prst="rect">
            <a:avLst/>
          </a:prstGeom>
          <a:noFill/>
          <a:ln>
            <a:noFill/>
          </a:ln>
        </p:spPr>
      </p:pic>
      <p:sp>
        <p:nvSpPr>
          <p:cNvPr id="10" name="Arrow: Down 9">
            <a:extLst>
              <a:ext uri="{FF2B5EF4-FFF2-40B4-BE49-F238E27FC236}">
                <a16:creationId xmlns:a16="http://schemas.microsoft.com/office/drawing/2014/main" id="{6FAF5A36-5F83-7C58-7237-DA6F0BAEE24D}"/>
              </a:ext>
            </a:extLst>
          </p:cNvPr>
          <p:cNvSpPr/>
          <p:nvPr/>
        </p:nvSpPr>
        <p:spPr>
          <a:xfrm>
            <a:off x="5541818" y="3447326"/>
            <a:ext cx="322268" cy="280569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D03C65B-5895-C010-330B-9D8F5AC3E630}"/>
              </a:ext>
            </a:extLst>
          </p:cNvPr>
          <p:cNvSpPr txBox="1"/>
          <p:nvPr/>
        </p:nvSpPr>
        <p:spPr>
          <a:xfrm>
            <a:off x="4613061" y="6373275"/>
            <a:ext cx="2179782" cy="369332"/>
          </a:xfrm>
          <a:prstGeom prst="rect">
            <a:avLst/>
          </a:prstGeom>
          <a:noFill/>
        </p:spPr>
        <p:txBody>
          <a:bodyPr wrap="square" rtlCol="0">
            <a:spAutoFit/>
          </a:bodyPr>
          <a:lstStyle/>
          <a:p>
            <a:r>
              <a:rPr lang="en-US" dirty="0"/>
              <a:t>Dependance</a:t>
            </a:r>
          </a:p>
        </p:txBody>
      </p:sp>
    </p:spTree>
    <p:extLst>
      <p:ext uri="{BB962C8B-B14F-4D97-AF65-F5344CB8AC3E}">
        <p14:creationId xmlns:p14="http://schemas.microsoft.com/office/powerpoint/2010/main" val="921720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55484-8786-3E7C-875F-53F1E4F938A8}"/>
              </a:ext>
            </a:extLst>
          </p:cNvPr>
          <p:cNvSpPr>
            <a:spLocks noGrp="1"/>
          </p:cNvSpPr>
          <p:nvPr>
            <p:ph type="ctrTitle"/>
          </p:nvPr>
        </p:nvSpPr>
        <p:spPr>
          <a:xfrm>
            <a:off x="2254981" y="36651"/>
            <a:ext cx="7977600" cy="1385749"/>
          </a:xfrm>
        </p:spPr>
        <p:txBody>
          <a:bodyPr>
            <a:normAutofit fontScale="90000"/>
          </a:bodyPr>
          <a:lstStyle/>
          <a:p>
            <a:r>
              <a:rPr lang="en-US" dirty="0"/>
              <a:t>Ego integrity vs Despair</a:t>
            </a:r>
            <a:br>
              <a:rPr lang="en-US" dirty="0"/>
            </a:br>
            <a:r>
              <a:rPr lang="en-US" dirty="0"/>
              <a:t>The evaluation of our life</a:t>
            </a:r>
          </a:p>
        </p:txBody>
      </p:sp>
      <p:sp>
        <p:nvSpPr>
          <p:cNvPr id="3" name="Subtitle 2">
            <a:extLst>
              <a:ext uri="{FF2B5EF4-FFF2-40B4-BE49-F238E27FC236}">
                <a16:creationId xmlns:a16="http://schemas.microsoft.com/office/drawing/2014/main" id="{B567B45A-815D-2E72-A4B0-56F80DE612AB}"/>
              </a:ext>
            </a:extLst>
          </p:cNvPr>
          <p:cNvSpPr>
            <a:spLocks noGrp="1"/>
          </p:cNvSpPr>
          <p:nvPr>
            <p:ph type="subTitle" idx="1"/>
          </p:nvPr>
        </p:nvSpPr>
        <p:spPr>
          <a:xfrm>
            <a:off x="3336073" y="1581262"/>
            <a:ext cx="5760000" cy="524629"/>
          </a:xfrm>
        </p:spPr>
        <p:txBody>
          <a:bodyPr/>
          <a:lstStyle/>
          <a:p>
            <a:r>
              <a:rPr lang="en-US" dirty="0">
                <a:solidFill>
                  <a:srgbClr val="FF0000">
                    <a:alpha val="60000"/>
                  </a:srgbClr>
                </a:solidFill>
                <a:latin typeface="Arial Black" panose="020B0A04020102020204" pitchFamily="34" charset="0"/>
              </a:rPr>
              <a:t>Are we happy with our life ?</a:t>
            </a:r>
          </a:p>
        </p:txBody>
      </p:sp>
      <p:pic>
        <p:nvPicPr>
          <p:cNvPr id="5" name="Picture 4" descr="A person jumping off a cliff">
            <a:extLst>
              <a:ext uri="{FF2B5EF4-FFF2-40B4-BE49-F238E27FC236}">
                <a16:creationId xmlns:a16="http://schemas.microsoft.com/office/drawing/2014/main" id="{51F75F27-CF29-89B5-5911-0A4A2D8C37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651"/>
            <a:ext cx="2522455" cy="3196269"/>
          </a:xfrm>
          <a:prstGeom prst="rect">
            <a:avLst/>
          </a:prstGeom>
        </p:spPr>
      </p:pic>
      <p:pic>
        <p:nvPicPr>
          <p:cNvPr id="8" name="Picture 7" descr="A picture containing person, person, blurry, crowd&#10;&#10;Description automatically generated">
            <a:extLst>
              <a:ext uri="{FF2B5EF4-FFF2-40B4-BE49-F238E27FC236}">
                <a16:creationId xmlns:a16="http://schemas.microsoft.com/office/drawing/2014/main" id="{FFEBDC63-1826-EF01-623F-98E96029E8A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429000"/>
            <a:ext cx="2647950" cy="2876550"/>
          </a:xfrm>
          <a:prstGeom prst="rect">
            <a:avLst/>
          </a:prstGeom>
        </p:spPr>
      </p:pic>
      <p:sp>
        <p:nvSpPr>
          <p:cNvPr id="10" name="Freeform: Shape 9">
            <a:extLst>
              <a:ext uri="{FF2B5EF4-FFF2-40B4-BE49-F238E27FC236}">
                <a16:creationId xmlns:a16="http://schemas.microsoft.com/office/drawing/2014/main" id="{4D6F2893-A031-47D6-FD67-34E3D145AC58}"/>
              </a:ext>
            </a:extLst>
          </p:cNvPr>
          <p:cNvSpPr/>
          <p:nvPr/>
        </p:nvSpPr>
        <p:spPr>
          <a:xfrm>
            <a:off x="2887745" y="4422527"/>
            <a:ext cx="2732977" cy="1883023"/>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blipFill>
            <a:blip r:embed="rId6">
              <a:alphaModFix/>
            </a:blip>
            <a:stretch>
              <a:fillRect/>
            </a:stretch>
          </a:blipFill>
          <a:ln w="12701" cap="flat">
            <a:solidFill>
              <a:srgbClr val="FFFFFF"/>
            </a:solidFill>
            <a:prstDash val="solid"/>
            <a:miter/>
          </a:ln>
        </p:spPr>
        <p:txBody>
          <a:bodyPr lIns="0" tIns="0" rIns="0" bIns="0"/>
          <a:lstStyle/>
          <a:p>
            <a:endParaRPr lang="en-US">
              <a:solidFill>
                <a:prstClr val="black"/>
              </a:solidFill>
              <a:latin typeface="Calibri" panose="020F0502020204030204"/>
            </a:endParaRPr>
          </a:p>
        </p:txBody>
      </p:sp>
      <p:pic>
        <p:nvPicPr>
          <p:cNvPr id="12" name="Picture 11" descr="A picture containing person, smiling">
            <a:extLst>
              <a:ext uri="{FF2B5EF4-FFF2-40B4-BE49-F238E27FC236}">
                <a16:creationId xmlns:a16="http://schemas.microsoft.com/office/drawing/2014/main" id="{20BFEB18-2708-9969-3E97-FFB57C4C69A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96000" y="4422527"/>
            <a:ext cx="2857500" cy="1883023"/>
          </a:xfrm>
          <a:prstGeom prst="rect">
            <a:avLst/>
          </a:prstGeom>
        </p:spPr>
      </p:pic>
      <p:pic>
        <p:nvPicPr>
          <p:cNvPr id="18" name="Picture 17" descr="A person with the hands on the head">
            <a:extLst>
              <a:ext uri="{FF2B5EF4-FFF2-40B4-BE49-F238E27FC236}">
                <a16:creationId xmlns:a16="http://schemas.microsoft.com/office/drawing/2014/main" id="{3CF4CB3D-E0E4-1B83-E39C-F3E709CE41A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304254" y="3429000"/>
            <a:ext cx="2887745" cy="2876550"/>
          </a:xfrm>
          <a:prstGeom prst="rect">
            <a:avLst/>
          </a:prstGeom>
        </p:spPr>
      </p:pic>
      <p:pic>
        <p:nvPicPr>
          <p:cNvPr id="21" name="Picture 20" descr="A picture containing tool">
            <a:extLst>
              <a:ext uri="{FF2B5EF4-FFF2-40B4-BE49-F238E27FC236}">
                <a16:creationId xmlns:a16="http://schemas.microsoft.com/office/drawing/2014/main" id="{39835B35-4C4C-0BF4-209D-49ABE743246B}"/>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9096072" y="36650"/>
            <a:ext cx="3095927" cy="3196269"/>
          </a:xfrm>
          <a:prstGeom prst="rect">
            <a:avLst/>
          </a:prstGeom>
        </p:spPr>
      </p:pic>
      <p:sp>
        <p:nvSpPr>
          <p:cNvPr id="22" name="TextBox 21">
            <a:extLst>
              <a:ext uri="{FF2B5EF4-FFF2-40B4-BE49-F238E27FC236}">
                <a16:creationId xmlns:a16="http://schemas.microsoft.com/office/drawing/2014/main" id="{4B76BBAC-1CD1-1F8F-36F4-158815639121}"/>
              </a:ext>
            </a:extLst>
          </p:cNvPr>
          <p:cNvSpPr txBox="1"/>
          <p:nvPr/>
        </p:nvSpPr>
        <p:spPr>
          <a:xfrm>
            <a:off x="2438400" y="4781550"/>
            <a:ext cx="7315200" cy="230832"/>
          </a:xfrm>
          <a:prstGeom prst="rect">
            <a:avLst/>
          </a:prstGeom>
          <a:noFill/>
        </p:spPr>
        <p:txBody>
          <a:bodyPr wrap="square" rtlCol="0">
            <a:spAutoFit/>
          </a:bodyPr>
          <a:lstStyle/>
          <a:p>
            <a:r>
              <a:rPr lang="en-US" sz="900">
                <a:hlinkClick r:id="rId12" tooltip="https://leadershipfreak.blog/2012/11/01/the-top-5-mistakes-of-unsuccessful-leaders/"/>
              </a:rPr>
              <a:t>This Photo</a:t>
            </a:r>
            <a:r>
              <a:rPr lang="en-US" sz="900"/>
              <a:t> by Unknown Author is licensed under </a:t>
            </a:r>
            <a:r>
              <a:rPr lang="en-US" sz="900">
                <a:hlinkClick r:id="rId13" tooltip="https://creativecommons.org/licenses/by/3.0/"/>
              </a:rPr>
              <a:t>CC BY</a:t>
            </a:r>
            <a:endParaRPr lang="en-US" sz="900"/>
          </a:p>
        </p:txBody>
      </p:sp>
      <p:sp>
        <p:nvSpPr>
          <p:cNvPr id="23" name="TextBox 22">
            <a:extLst>
              <a:ext uri="{FF2B5EF4-FFF2-40B4-BE49-F238E27FC236}">
                <a16:creationId xmlns:a16="http://schemas.microsoft.com/office/drawing/2014/main" id="{F3391616-20F4-4799-3D22-C05812719AE5}"/>
              </a:ext>
            </a:extLst>
          </p:cNvPr>
          <p:cNvSpPr txBox="1"/>
          <p:nvPr/>
        </p:nvSpPr>
        <p:spPr>
          <a:xfrm>
            <a:off x="3740880" y="2418528"/>
            <a:ext cx="1167363"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Success</a:t>
            </a:r>
          </a:p>
        </p:txBody>
      </p:sp>
      <p:sp>
        <p:nvSpPr>
          <p:cNvPr id="24" name="TextBox 23">
            <a:extLst>
              <a:ext uri="{FF2B5EF4-FFF2-40B4-BE49-F238E27FC236}">
                <a16:creationId xmlns:a16="http://schemas.microsoft.com/office/drawing/2014/main" id="{20E3BEB3-0758-F8BC-AD55-AEF42E8729C5}"/>
              </a:ext>
            </a:extLst>
          </p:cNvPr>
          <p:cNvSpPr txBox="1"/>
          <p:nvPr/>
        </p:nvSpPr>
        <p:spPr>
          <a:xfrm>
            <a:off x="7283758" y="2464914"/>
            <a:ext cx="1253765"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Fail</a:t>
            </a:r>
          </a:p>
        </p:txBody>
      </p:sp>
      <p:sp>
        <p:nvSpPr>
          <p:cNvPr id="25" name="TextBox 24">
            <a:extLst>
              <a:ext uri="{FF2B5EF4-FFF2-40B4-BE49-F238E27FC236}">
                <a16:creationId xmlns:a16="http://schemas.microsoft.com/office/drawing/2014/main" id="{C0A85BAB-A4C6-0434-046D-A5670BA37CEE}"/>
              </a:ext>
            </a:extLst>
          </p:cNvPr>
          <p:cNvSpPr txBox="1"/>
          <p:nvPr/>
        </p:nvSpPr>
        <p:spPr>
          <a:xfrm>
            <a:off x="5863472" y="2424625"/>
            <a:ext cx="735291"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or</a:t>
            </a:r>
          </a:p>
        </p:txBody>
      </p:sp>
    </p:spTree>
    <p:extLst>
      <p:ext uri="{BB962C8B-B14F-4D97-AF65-F5344CB8AC3E}">
        <p14:creationId xmlns:p14="http://schemas.microsoft.com/office/powerpoint/2010/main" val="81766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CC1A-63F3-F440-DFB7-96BBE649FB09}"/>
              </a:ext>
            </a:extLst>
          </p:cNvPr>
          <p:cNvSpPr>
            <a:spLocks noGrp="1"/>
          </p:cNvSpPr>
          <p:nvPr>
            <p:ph type="ctrTitle"/>
          </p:nvPr>
        </p:nvSpPr>
        <p:spPr>
          <a:xfrm>
            <a:off x="1852677" y="0"/>
            <a:ext cx="7977600" cy="1602557"/>
          </a:xfrm>
        </p:spPr>
        <p:txBody>
          <a:bodyPr/>
          <a:lstStyle/>
          <a:p>
            <a:r>
              <a:rPr lang="en-US" dirty="0">
                <a:solidFill>
                  <a:srgbClr val="FF0000"/>
                </a:solidFill>
                <a:latin typeface="Algerian" panose="04020705040A02060702" pitchFamily="82" charset="0"/>
              </a:rPr>
              <a:t>The difference we make in their life</a:t>
            </a:r>
          </a:p>
        </p:txBody>
      </p:sp>
      <p:sp>
        <p:nvSpPr>
          <p:cNvPr id="3" name="Subtitle 2">
            <a:extLst>
              <a:ext uri="{FF2B5EF4-FFF2-40B4-BE49-F238E27FC236}">
                <a16:creationId xmlns:a16="http://schemas.microsoft.com/office/drawing/2014/main" id="{1A812AAD-CF22-0169-2F3C-B8B2FFDD4B21}"/>
              </a:ext>
            </a:extLst>
          </p:cNvPr>
          <p:cNvSpPr>
            <a:spLocks noGrp="1"/>
          </p:cNvSpPr>
          <p:nvPr>
            <p:ph type="subTitle" idx="1"/>
          </p:nvPr>
        </p:nvSpPr>
        <p:spPr>
          <a:xfrm>
            <a:off x="0" y="1602557"/>
            <a:ext cx="5760000" cy="5137607"/>
          </a:xfrm>
        </p:spPr>
        <p:txBody>
          <a:bodyPr>
            <a:normAutofit fontScale="85000" lnSpcReduction="10000"/>
          </a:bodyPr>
          <a:lstStyle/>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Planning activities </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Playing and smiling with them</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Understanding the needs of our patients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Observing their behavior</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Understanding their behavior</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Building trust</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Having different approach but treating them equally</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Make them feeling comfortable at anytime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Support them in taking decisions even if they are not the right ones.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pic>
        <p:nvPicPr>
          <p:cNvPr id="4" name="Контейнер за съдържание 4" descr="Person holding a hand">
            <a:extLst>
              <a:ext uri="{FF2B5EF4-FFF2-40B4-BE49-F238E27FC236}">
                <a16:creationId xmlns:a16="http://schemas.microsoft.com/office/drawing/2014/main" id="{D7C030BC-7877-0025-6B45-ED852C70EF80}"/>
              </a:ext>
            </a:extLst>
          </p:cNvPr>
          <p:cNvPicPr>
            <a:picLocks noChangeAspect="1"/>
          </p:cNvPicPr>
          <p:nvPr/>
        </p:nvPicPr>
        <p:blipFill>
          <a:blip r:embed="rId2"/>
          <a:srcRect t="5225" r="23298" b="3866"/>
          <a:stretch>
            <a:fillRect/>
          </a:stretch>
        </p:blipFill>
        <p:spPr>
          <a:xfrm>
            <a:off x="5618922" y="1488416"/>
            <a:ext cx="6573078" cy="5365887"/>
          </a:xfrm>
          <a:prstGeom prst="rect">
            <a:avLst/>
          </a:prstGeom>
          <a:noFill/>
          <a:ln cap="flat">
            <a:noFill/>
          </a:ln>
        </p:spPr>
      </p:pic>
    </p:spTree>
    <p:extLst>
      <p:ext uri="{BB962C8B-B14F-4D97-AF65-F5344CB8AC3E}">
        <p14:creationId xmlns:p14="http://schemas.microsoft.com/office/powerpoint/2010/main" val="3300053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EC41-E114-4950-B293-E819B7D501D2}"/>
              </a:ext>
            </a:extLst>
          </p:cNvPr>
          <p:cNvSpPr>
            <a:spLocks noGrp="1"/>
          </p:cNvSpPr>
          <p:nvPr>
            <p:ph type="ctrTitle"/>
          </p:nvPr>
        </p:nvSpPr>
        <p:spPr>
          <a:xfrm>
            <a:off x="1858722" y="313981"/>
            <a:ext cx="7977600" cy="741774"/>
          </a:xfrm>
        </p:spPr>
        <p:txBody>
          <a:bodyPr>
            <a:normAutofit fontScale="90000"/>
          </a:bodyPr>
          <a:lstStyle/>
          <a:p>
            <a:r>
              <a:rPr lang="en-US" dirty="0"/>
              <a:t>Conclusion</a:t>
            </a:r>
          </a:p>
        </p:txBody>
      </p:sp>
      <p:sp>
        <p:nvSpPr>
          <p:cNvPr id="3" name="Subtitle 2">
            <a:extLst>
              <a:ext uri="{FF2B5EF4-FFF2-40B4-BE49-F238E27FC236}">
                <a16:creationId xmlns:a16="http://schemas.microsoft.com/office/drawing/2014/main" id="{597E4715-B371-16B8-3668-23D2D821AE22}"/>
              </a:ext>
            </a:extLst>
          </p:cNvPr>
          <p:cNvSpPr>
            <a:spLocks noGrp="1"/>
          </p:cNvSpPr>
          <p:nvPr>
            <p:ph type="subTitle" idx="1"/>
          </p:nvPr>
        </p:nvSpPr>
        <p:spPr>
          <a:xfrm>
            <a:off x="336000" y="2077214"/>
            <a:ext cx="11626614" cy="4653524"/>
          </a:xfrm>
        </p:spPr>
        <p:txBody>
          <a:bodyPr>
            <a:normAutofit/>
          </a:bodyPr>
          <a:lstStyle/>
          <a:p>
            <a:pPr lvl="0"/>
            <a:r>
              <a:rPr lang="en-GB" sz="2600" dirty="0">
                <a:solidFill>
                  <a:srgbClr val="CC0066">
                    <a:alpha val="60000"/>
                  </a:srgbClr>
                </a:solidFill>
                <a:latin typeface="Arial" panose="020B0604020202020204" pitchFamily="34" charset="0"/>
                <a:cs typeface="Arial" panose="020B0604020202020204" pitchFamily="34" charset="0"/>
              </a:rPr>
              <a:t>The role of the domiciliary health care assistant is significant in every elder patient via observing, recognising patterns and providing the right support. The ability to understand their behaviour and help them with their choices using social cognitive theories. </a:t>
            </a:r>
            <a:endParaRPr lang="en-US" sz="2600" dirty="0">
              <a:solidFill>
                <a:srgbClr val="CC0066">
                  <a:alpha val="60000"/>
                </a:srgbClr>
              </a:solidFill>
              <a:latin typeface="Arial" panose="020B0604020202020204" pitchFamily="34" charset="0"/>
              <a:cs typeface="Arial" panose="020B0604020202020204" pitchFamily="34" charset="0"/>
            </a:endParaRPr>
          </a:p>
          <a:p>
            <a:pPr lvl="0"/>
            <a:endParaRPr lang="en-US" dirty="0"/>
          </a:p>
          <a:p>
            <a:endParaRPr lang="en-US" dirty="0"/>
          </a:p>
        </p:txBody>
      </p:sp>
    </p:spTree>
    <p:extLst>
      <p:ext uri="{BB962C8B-B14F-4D97-AF65-F5344CB8AC3E}">
        <p14:creationId xmlns:p14="http://schemas.microsoft.com/office/powerpoint/2010/main" val="4111374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1693-CAA5-4F22-959B-873990E4CD59}"/>
              </a:ext>
            </a:extLst>
          </p:cNvPr>
          <p:cNvSpPr>
            <a:spLocks noGrp="1"/>
          </p:cNvSpPr>
          <p:nvPr>
            <p:ph type="ctrTitle"/>
          </p:nvPr>
        </p:nvSpPr>
        <p:spPr>
          <a:xfrm>
            <a:off x="1871530" y="288301"/>
            <a:ext cx="7977600" cy="1024066"/>
          </a:xfrm>
        </p:spPr>
        <p:txBody>
          <a:bodyPr/>
          <a:lstStyle/>
          <a:p>
            <a:r>
              <a:rPr lang="en-US" dirty="0"/>
              <a:t>References</a:t>
            </a:r>
          </a:p>
        </p:txBody>
      </p:sp>
      <p:sp>
        <p:nvSpPr>
          <p:cNvPr id="3" name="Subtitle 2">
            <a:extLst>
              <a:ext uri="{FF2B5EF4-FFF2-40B4-BE49-F238E27FC236}">
                <a16:creationId xmlns:a16="http://schemas.microsoft.com/office/drawing/2014/main" id="{9700A57D-22A3-C71E-F3C9-1B50A8338928}"/>
              </a:ext>
            </a:extLst>
          </p:cNvPr>
          <p:cNvSpPr>
            <a:spLocks noGrp="1"/>
          </p:cNvSpPr>
          <p:nvPr>
            <p:ph type="subTitle" idx="1"/>
          </p:nvPr>
        </p:nvSpPr>
        <p:spPr>
          <a:xfrm>
            <a:off x="0" y="1819373"/>
            <a:ext cx="12192000" cy="3959128"/>
          </a:xfrm>
        </p:spPr>
        <p:txBody>
          <a:bodyPr>
            <a:normAutofit/>
          </a:bodyPr>
          <a:lstStyle/>
          <a:p>
            <a:pPr algn="l"/>
            <a:endParaRPr lang="en-US" dirty="0"/>
          </a:p>
          <a:p>
            <a:pPr marL="0" marR="0" algn="l">
              <a:lnSpc>
                <a:spcPct val="107000"/>
              </a:lnSpc>
              <a:spcBef>
                <a:spcPts val="0"/>
              </a:spcBef>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BPS., (2020a) The British Psychological Society, What is psychology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https://www.bps.org.uk/public/what-is-psychology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2</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Eysenck, M.,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Simply 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Taylor &amp; Francis Group, ProQuest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Ebook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Central.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3.McLeod, S., (2013).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Erik Erikson's stages of psychosocial development.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latin typeface="Calibri" panose="020F0502020204030204" pitchFamily="34" charset="0"/>
                <a:ea typeface="Calibri" panose="020F0502020204030204" pitchFamily="34" charset="0"/>
                <a:cs typeface="Times New Roman" panose="02020603050405020304" pitchFamily="18" charset="0"/>
              </a:rPr>
              <a:t>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Schofield, W. (1969).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role of psychology in the delivery of health services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American Psychologist, 24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565–584.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https://doi.org/10.1037/h0027998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p>
          <a:p>
            <a:pPr marL="0" marR="0" algn="l">
              <a:lnSpc>
                <a:spcPct val="107000"/>
              </a:lnSpc>
              <a:spcBef>
                <a:spcPts val="0"/>
              </a:spcBef>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5</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Sprouts,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John Watson’s Theory of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Behaviorism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[video] available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https://www.youtube.com/watch?v=V09FuazW8bc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07/10/2022]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US" sz="1800" dirty="0">
                <a:latin typeface="Calibri" panose="020F0502020204030204" pitchFamily="34" charset="0"/>
                <a:ea typeface="Calibri" panose="020F0502020204030204" pitchFamily="34" charset="0"/>
                <a:cs typeface="Times New Roman" panose="02020603050405020304" pitchFamily="18" charset="0"/>
              </a:rPr>
              <a:t>6</a:t>
            </a:r>
            <a:r>
              <a:rPr lang="en-US" sz="1800" dirty="0">
                <a:effectLst/>
                <a:latin typeface="Calibri" panose="020F0502020204030204" pitchFamily="34" charset="0"/>
                <a:ea typeface="Calibri" panose="020F0502020204030204" pitchFamily="34" charset="0"/>
                <a:cs typeface="Times New Roman" panose="02020603050405020304" pitchFamily="18" charset="0"/>
              </a:rPr>
              <a:t>. Young, J., 1996. Caring for older people: rehabilitation and older people.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BMJ</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313</a:t>
            </a:r>
            <a:r>
              <a:rPr lang="en-US" sz="1800" dirty="0">
                <a:effectLst/>
                <a:latin typeface="Calibri" panose="020F0502020204030204" pitchFamily="34" charset="0"/>
                <a:ea typeface="Calibri" panose="020F0502020204030204" pitchFamily="34" charset="0"/>
                <a:cs typeface="Times New Roman" panose="02020603050405020304" pitchFamily="18" charset="0"/>
              </a:rPr>
              <a:t>(7058), pp.677-681.</a:t>
            </a:r>
            <a:endParaRPr lang="en-US" dirty="0"/>
          </a:p>
        </p:txBody>
      </p:sp>
    </p:spTree>
    <p:extLst>
      <p:ext uri="{BB962C8B-B14F-4D97-AF65-F5344CB8AC3E}">
        <p14:creationId xmlns:p14="http://schemas.microsoft.com/office/powerpoint/2010/main" val="3263038348"/>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34381F"/>
      </a:dk2>
      <a:lt2>
        <a:srgbClr val="E2E6E8"/>
      </a:lt2>
      <a:accent1>
        <a:srgbClr val="C3724D"/>
      </a:accent1>
      <a:accent2>
        <a:srgbClr val="B1923B"/>
      </a:accent2>
      <a:accent3>
        <a:srgbClr val="9BAB43"/>
      </a:accent3>
      <a:accent4>
        <a:srgbClr val="6EB13B"/>
      </a:accent4>
      <a:accent5>
        <a:srgbClr val="4AB848"/>
      </a:accent5>
      <a:accent6>
        <a:srgbClr val="3BB16A"/>
      </a:accent6>
      <a:hlink>
        <a:srgbClr val="3A8BB0"/>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788F46-0EC9-453A-84E7-79F74C0BD948}">
  <ds:schemaRefs>
    <ds:schemaRef ds:uri="http://schemas.microsoft.com/sharepoint/v3/contenttype/forms"/>
  </ds:schemaRefs>
</ds:datastoreItem>
</file>

<file path=customXml/itemProps2.xml><?xml version="1.0" encoding="utf-8"?>
<ds:datastoreItem xmlns:ds="http://schemas.openxmlformats.org/officeDocument/2006/customXml" ds:itemID="{A4655237-28F6-4BAC-A6F9-1455D8E4BD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B19F80-A4D2-408B-A279-A0965108A384}">
  <ds:schemaRefs>
    <ds:schemaRef ds:uri="http://www.w3.org/XML/1998/namespace"/>
    <ds:schemaRef ds:uri="http://purl.org/dc/terms/"/>
    <ds:schemaRef ds:uri="0e7fbce4-8ae7-4085-8b0a-9efa4c7cae6d"/>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4eb0a523-77d0-454a-93a8-50ca111d3c44"/>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629</TotalTime>
  <Words>700</Words>
  <Application>Microsoft Office PowerPoint</Application>
  <PresentationFormat>Widescreen</PresentationFormat>
  <Paragraphs>69</Paragraphs>
  <Slides>9</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Algerian</vt:lpstr>
      <vt:lpstr>Arial</vt:lpstr>
      <vt:lpstr>Arial Black</vt:lpstr>
      <vt:lpstr>Arial Narrow</vt:lpstr>
      <vt:lpstr>Avenir Next LT Pro</vt:lpstr>
      <vt:lpstr>Calibri</vt:lpstr>
      <vt:lpstr>Franklin Gothic Book</vt:lpstr>
      <vt:lpstr>Goudy Old Style</vt:lpstr>
      <vt:lpstr>Wingdings</vt:lpstr>
      <vt:lpstr>FrostyVTI</vt:lpstr>
      <vt:lpstr>Why is psychology important when working as a domiciliary care assistant working with older adults? presentation</vt:lpstr>
      <vt:lpstr>Introduction</vt:lpstr>
      <vt:lpstr>                                 What is psychology?              Why psychology is important in health care?</vt:lpstr>
      <vt:lpstr>Erik Erikson (1902-1994)</vt:lpstr>
      <vt:lpstr>Erikson’s Psycho-Social Development</vt:lpstr>
      <vt:lpstr>Ego integrity vs Despair The evaluation of our life</vt:lpstr>
      <vt:lpstr>The difference we make in their life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psychology important when working as a health care assistant working with older adults? presentation</dc:title>
  <dc:creator>Borimir Petkov (2118523)</dc:creator>
  <cp:lastModifiedBy>Borimir Petkov (2118523)</cp:lastModifiedBy>
  <cp:revision>4</cp:revision>
  <dcterms:created xsi:type="dcterms:W3CDTF">2022-10-07T07:49:43Z</dcterms:created>
  <dcterms:modified xsi:type="dcterms:W3CDTF">2022-10-09T08:47:37Z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