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2D2D"/>
    <a:srgbClr val="000000"/>
    <a:srgbClr val="060B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601B81-F6F7-469A-876E-C01C7326379D}" v="27" dt="2020-10-18T18:59:01.4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6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255C2-AC6A-4D7B-AA73-0E6066AADB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82BE1-A73B-4875-96F3-23C5AC846C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0BAD9-D4FE-4E7F-9EEB-05F652606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0117C-F894-4E62-B185-2A9F0E193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ECEF1-9462-4259-BFCB-D6462DF5C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094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98CDA-3BE2-4E97-89E5-4BFD2EA6C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68562-E64A-4574-B8C0-F77272CBE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B546-070E-4002-92BF-7DA94A7D3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9CEDE-2406-495D-A449-4CF5C344A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8475E-2A5A-4939-A8B1-CFCFFB2F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128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EA33C-BEE4-4B6B-BF26-2DE0DCBD8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326E4-BB15-48A8-922B-CD56190D79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8336F-9868-4C09-9B6A-FD2286F96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FF076-F9AB-4C65-A0E5-06A6BF1EB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85497-691B-4DB1-9071-D169F7987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314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F6D53-BEE1-42F4-88E6-363AD02D0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601A6-45F7-4C4E-A637-1FC06DA9C9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E91487-049A-410B-8845-0D60B16A52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327893-98AC-4249-9285-C2399B41D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FEBDFA-DCD5-46E7-A0EE-308839DE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25B4DC-39F1-42B9-BF4B-9B6C94B12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09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E8A0C-5BEE-4CCB-B23A-B4B0269DB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EBC36-C615-4D7F-AF6F-C873E0D61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5E2462-07B4-4A29-9C20-8C5F46E0AE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464494-1EA0-4F61-A83E-BC9C32BB77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C2AE5-3CB4-4F51-BC3B-4C798CDDC9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969086-A0CD-4F07-B9CE-C55823211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B50BCE-7C62-49C4-A98B-9CB311B6A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9C0807-12FC-4771-A226-CD083920C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230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F7C77-244F-48DF-996E-B928F5BDB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33C2E1-BFF6-431C-BBB1-8F44B3563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DF904-9F0B-4394-ACD2-96E02A3EA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8D54A-8353-4A6E-8A22-2552EA030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817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415AE9-39D6-4537-A9CE-4AE17EECF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5E4D7F-BE63-412B-9E9E-A060E3712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FED53-9172-4FBD-B64A-65184303B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090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37BA1-136C-4E61-B172-01B178040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E97BF-DF2B-4646-863C-037AF2F14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06663D-2711-45A2-8F25-9AB8EBD1B9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04A996-6A23-4734-8650-68A164A4D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D7886-5056-4445-AA4B-504C0A124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192CC-397C-402C-AF07-4017F253A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9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06D7-DE63-46BE-8A95-07CCED10E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B34C41-E211-4619-A643-4C6962704B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484461-0E27-44D6-8827-6124B06C7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CF144-90AF-413C-BBB5-10A4B95E9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1218C3-DB24-4589-A7A5-3AE8E297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3BBE02-044A-4EA9-BC50-66071C66E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700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BD895-2A39-415A-A897-7AD6FE5EC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8C499A-485E-4AB3-9268-E3D53A4F15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4DC02-DE27-4CF9-9D50-9230D4FB9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20A93-295F-485C-8D2A-F772D2ACC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FBB3A-E35D-4111-95A7-CE95190E1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605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06611-FC49-4B93-AAFE-C4AD839D1F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077311-BFBE-4C93-AC50-DF84E69493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9CA1F-4435-41CE-BA08-9DECBB109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4FCB6-8C0A-4B97-BFEB-C07C2F2E5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0DC04-CB6D-4B01-A68D-D58F8CB4E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520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20FD23-7B5A-42BE-A1FB-83CE8AE43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A17F1-557B-44DE-BA8B-58373B388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7EDAE9-8C6D-498E-ADA1-24BDE6028D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47EE34-6F10-4CC6-BD4E-64C1B39047FF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CD7CE-CB8F-471C-90AC-5E080988EA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622C0-31E7-4DB9-9370-3F63739BC2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3D6AF5-2DCF-44CF-9788-6F2E7B9DF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607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6B84B-816B-42BA-8308-E0BB45FA79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K-means Clustering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D58FF9-C798-4AFE-870F-E7D5635307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it and</a:t>
            </a:r>
          </a:p>
          <a:p>
            <a:r>
              <a:rPr lang="en-GB" sz="3600" dirty="0"/>
              <a:t>how does it work?</a:t>
            </a:r>
          </a:p>
        </p:txBody>
      </p:sp>
    </p:spTree>
    <p:extLst>
      <p:ext uri="{BB962C8B-B14F-4D97-AF65-F5344CB8AC3E}">
        <p14:creationId xmlns:p14="http://schemas.microsoft.com/office/powerpoint/2010/main" val="876154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K-means?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4"/>
            <a:ext cx="10515600" cy="1855907"/>
          </a:xfrm>
        </p:spPr>
        <p:txBody>
          <a:bodyPr/>
          <a:lstStyle/>
          <a:p>
            <a:r>
              <a:rPr lang="en-GB" dirty="0"/>
              <a:t>It’s a clustering algorithm so it is an example of unsupervised learning.</a:t>
            </a:r>
          </a:p>
          <a:p>
            <a:r>
              <a:rPr lang="en-GB" dirty="0"/>
              <a:t>It aims to group data, dividing them into clusters such that data from the same group are similar as possible.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D609BD-3505-4C99-AFE6-214525A45ED2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2894A522-3814-413B-A747-DDB0978E102C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F737A22-4347-4887-AEB8-5EEC263B45B3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935E64D0-8C10-4B97-BFB4-AF5B9DF9CC91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A3D5A1A-29B6-47BB-9E83-02F0C63AF44E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EADE103D-9712-4001-A8C2-763552EE1FC8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5B647FD8-1C3D-4923-B598-3795D7AA033D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E06C18A6-B3B5-456D-8A94-238EACC73AF0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771D49CE-771C-48E7-B250-2063B08919BD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BF596B19-9654-4627-957C-D042BE1374A5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AB0CA793-746F-4E35-BAED-FB9A52A052E8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ACB19962-4AF9-4190-BC21-E47A70B57D45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73124087-4AE4-4258-AF55-E0BA80858C10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C5A5A78B-1182-470F-8D49-8432BE448A5C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46659214-4E73-40B4-955B-1743D4D32B83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1329AD5B-8F05-4159-88FA-DB0ABC862482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CB4405CF-7672-4ED9-A58A-283437858E36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818EEB65-5F7F-4BB3-8ABD-E1A962BEA4C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9C1C2663-1059-49B8-A60E-9E3B8DF0FC0B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60532DB6-CFC9-4F5D-9796-2D9C006610C1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AE38DA52-804B-4335-963A-B2A16801E1F2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529EC429-58C0-4482-949B-A17267256852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DF060A6D-5E48-4F75-AA57-36C3D858F3E3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E632ED64-B696-4C57-8E59-B601C1E137CA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23CE00A8-D58D-4CE4-B61B-7ABDAD0BCDE8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010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3A04D-BFB8-4F9C-92F5-389A82C46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99D6E-BEA5-4767-A122-3B66B43A09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a number of k clusters ( you need to do this)</a:t>
            </a:r>
          </a:p>
          <a:p>
            <a:r>
              <a:rPr lang="en-GB" dirty="0"/>
              <a:t>Randomly select k points that represent the centroid – cluster centres.</a:t>
            </a:r>
          </a:p>
          <a:p>
            <a:r>
              <a:rPr lang="en-GB" dirty="0"/>
              <a:t>Repeat:-</a:t>
            </a:r>
          </a:p>
          <a:p>
            <a:pPr lvl="1"/>
            <a:r>
              <a:rPr lang="en-GB" dirty="0"/>
              <a:t>Assign each datapoint to their closest centroid.</a:t>
            </a:r>
          </a:p>
          <a:p>
            <a:pPr lvl="1"/>
            <a:r>
              <a:rPr lang="en-GB" dirty="0"/>
              <a:t>Recalculate the centroid of each cluster.  It is the mean of the points within that cluster.</a:t>
            </a:r>
          </a:p>
          <a:p>
            <a:pPr lvl="1"/>
            <a:r>
              <a:rPr lang="en-GB" dirty="0"/>
              <a:t>Stop when the centroids no longer change.</a:t>
            </a:r>
          </a:p>
        </p:txBody>
      </p:sp>
    </p:spTree>
    <p:extLst>
      <p:ext uri="{BB962C8B-B14F-4D97-AF65-F5344CB8AC3E}">
        <p14:creationId xmlns:p14="http://schemas.microsoft.com/office/powerpoint/2010/main" val="719642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4"/>
            <a:ext cx="10515600" cy="786739"/>
          </a:xfrm>
        </p:spPr>
        <p:txBody>
          <a:bodyPr>
            <a:normAutofit/>
          </a:bodyPr>
          <a:lstStyle/>
          <a:p>
            <a:r>
              <a:rPr lang="en-GB" dirty="0"/>
              <a:t>Set number of cluster, k=2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A1FBA40-7630-47AA-8C9C-C3B652181740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2990DF67-6918-4547-8429-F39B0841F9F9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CD30C49-8C0F-4CFD-B68E-20888F64EAE8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A224675D-296F-4387-9479-B3BF1EF57B56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36ACAEF-304B-4C27-AAE1-F98015B6EA6A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7E246CE1-5504-4175-8D24-1F307BD8C531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4F3D89C-3CC9-4B67-8716-6BC5756F494B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5ED597A1-B4B6-4E85-B3D6-812D928A05A3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D2DEF4D-1FCF-4398-B4F9-E07F655174E6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A845100-BE8B-4512-AE84-961A0C6FECF6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39FD14B6-AD7F-4B38-ACFB-8C327164F0B3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BCC1C45-8FB5-495D-B399-B65A439613DD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A0DD11-B285-4E77-BE26-FE8EE38DB13E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46F367A6-FF4A-4ADA-8353-9B6034F7F477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18F4138-8A4B-4C8B-8F28-61EEB0D67BBF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EAA765D2-2253-416C-A4D8-4674AB8390E5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B91D994-07AD-4B35-BF7B-84BD3C704B91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D68F85A3-E4A3-44DB-8717-217339349D7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3A99121-3387-488D-B1FC-0F0F27E6682D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D84177D-650A-4C75-B6D9-7189FA0BEFE8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D0AE2447-0A4E-40E9-9641-729EA45BC628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DED064FB-B8C3-4271-9171-02332E6756DB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C6059DD-716F-4959-8381-181FFE37ECB6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AA14161A-32B5-419A-AAF1-AE3ABCC9F31D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DFF754C-3C85-4069-BAED-544A3D0669EA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71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4"/>
            <a:ext cx="10515600" cy="7867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Set number of cluster, k=2</a:t>
            </a:r>
          </a:p>
          <a:p>
            <a:r>
              <a:rPr lang="en-GB" dirty="0"/>
              <a:t>Randomly set </a:t>
            </a:r>
            <a:r>
              <a:rPr lang="en-GB" dirty="0" err="1"/>
              <a:t>CoG</a:t>
            </a:r>
            <a:r>
              <a:rPr lang="en-GB" dirty="0"/>
              <a:t> positions for each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A1FBA40-7630-47AA-8C9C-C3B652181740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2990DF67-6918-4547-8429-F39B0841F9F9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CD30C49-8C0F-4CFD-B68E-20888F64EAE8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A224675D-296F-4387-9479-B3BF1EF57B56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36ACAEF-304B-4C27-AAE1-F98015B6EA6A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7E246CE1-5504-4175-8D24-1F307BD8C531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4F3D89C-3CC9-4B67-8716-6BC5756F494B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5ED597A1-B4B6-4E85-B3D6-812D928A05A3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D2DEF4D-1FCF-4398-B4F9-E07F655174E6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A845100-BE8B-4512-AE84-961A0C6FECF6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39FD14B6-AD7F-4B38-ACFB-8C327164F0B3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BCC1C45-8FB5-495D-B399-B65A439613DD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A0DD11-B285-4E77-BE26-FE8EE38DB13E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46F367A6-FF4A-4ADA-8353-9B6034F7F477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18F4138-8A4B-4C8B-8F28-61EEB0D67BBF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EAA765D2-2253-416C-A4D8-4674AB8390E5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B91D994-07AD-4B35-BF7B-84BD3C704B91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D68F85A3-E4A3-44DB-8717-217339349D7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3A99121-3387-488D-B1FC-0F0F27E6682D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D84177D-650A-4C75-B6D9-7189FA0BEFE8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D0AE2447-0A4E-40E9-9641-729EA45BC628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DED064FB-B8C3-4271-9171-02332E6756DB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C6059DD-716F-4959-8381-181FFE37ECB6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AA14161A-32B5-419A-AAF1-AE3ABCC9F31D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DFF754C-3C85-4069-BAED-544A3D0669EA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0CFDEA-9CD2-4A20-B72F-6CEED972369E}"/>
              </a:ext>
            </a:extLst>
          </p:cNvPr>
          <p:cNvSpPr/>
          <p:nvPr/>
        </p:nvSpPr>
        <p:spPr>
          <a:xfrm>
            <a:off x="2532041" y="4260682"/>
            <a:ext cx="154086" cy="1486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2F040B-9352-4FC6-9847-78D2E05A1443}"/>
              </a:ext>
            </a:extLst>
          </p:cNvPr>
          <p:cNvSpPr/>
          <p:nvPr/>
        </p:nvSpPr>
        <p:spPr>
          <a:xfrm>
            <a:off x="2850939" y="4669092"/>
            <a:ext cx="127586" cy="1102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803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5"/>
            <a:ext cx="10515600" cy="13227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Set number of cluster, k=2</a:t>
            </a:r>
          </a:p>
          <a:p>
            <a:r>
              <a:rPr lang="en-GB" dirty="0"/>
              <a:t>Randomly set </a:t>
            </a:r>
            <a:r>
              <a:rPr lang="en-GB" dirty="0" err="1"/>
              <a:t>CoG</a:t>
            </a:r>
            <a:r>
              <a:rPr lang="en-GB" dirty="0"/>
              <a:t> positions for each</a:t>
            </a:r>
          </a:p>
          <a:p>
            <a:r>
              <a:rPr lang="en-GB" dirty="0"/>
              <a:t>Assign each datapoint to their closest centroid.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A1FBA40-7630-47AA-8C9C-C3B652181740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2990DF67-6918-4547-8429-F39B0841F9F9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CD30C49-8C0F-4CFD-B68E-20888F64EAE8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A224675D-296F-4387-9479-B3BF1EF57B56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36ACAEF-304B-4C27-AAE1-F98015B6EA6A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7E246CE1-5504-4175-8D24-1F307BD8C531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4F3D89C-3CC9-4B67-8716-6BC5756F494B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5ED597A1-B4B6-4E85-B3D6-812D928A05A3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D2DEF4D-1FCF-4398-B4F9-E07F655174E6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A845100-BE8B-4512-AE84-961A0C6FECF6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39FD14B6-AD7F-4B38-ACFB-8C327164F0B3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BCC1C45-8FB5-495D-B399-B65A439613DD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A0DD11-B285-4E77-BE26-FE8EE38DB13E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46F367A6-FF4A-4ADA-8353-9B6034F7F477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18F4138-8A4B-4C8B-8F28-61EEB0D67BBF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EAA765D2-2253-416C-A4D8-4674AB8390E5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B91D994-07AD-4B35-BF7B-84BD3C704B91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D68F85A3-E4A3-44DB-8717-217339349D7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3A99121-3387-488D-B1FC-0F0F27E6682D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D84177D-650A-4C75-B6D9-7189FA0BEFE8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D0AE2447-0A4E-40E9-9641-729EA45BC628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DED064FB-B8C3-4271-9171-02332E6756DB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C6059DD-716F-4959-8381-181FFE37ECB6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AA14161A-32B5-419A-AAF1-AE3ABCC9F31D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DFF754C-3C85-4069-BAED-544A3D0669EA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0CFDEA-9CD2-4A20-B72F-6CEED972369E}"/>
              </a:ext>
            </a:extLst>
          </p:cNvPr>
          <p:cNvSpPr/>
          <p:nvPr/>
        </p:nvSpPr>
        <p:spPr>
          <a:xfrm>
            <a:off x="2532041" y="4260682"/>
            <a:ext cx="154086" cy="1486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2F040B-9352-4FC6-9847-78D2E05A1443}"/>
              </a:ext>
            </a:extLst>
          </p:cNvPr>
          <p:cNvSpPr/>
          <p:nvPr/>
        </p:nvSpPr>
        <p:spPr>
          <a:xfrm>
            <a:off x="2850939" y="4669092"/>
            <a:ext cx="127586" cy="1102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A935D8-B612-4144-A042-4845518B4D56}"/>
              </a:ext>
            </a:extLst>
          </p:cNvPr>
          <p:cNvCxnSpPr/>
          <p:nvPr/>
        </p:nvCxnSpPr>
        <p:spPr>
          <a:xfrm flipV="1">
            <a:off x="2254858" y="3856383"/>
            <a:ext cx="1358120" cy="114947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5318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5"/>
            <a:ext cx="10515600" cy="19377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Set number of cluster, k=2</a:t>
            </a:r>
          </a:p>
          <a:p>
            <a:r>
              <a:rPr lang="en-GB" dirty="0"/>
              <a:t>Randomly set </a:t>
            </a:r>
            <a:r>
              <a:rPr lang="en-GB" dirty="0" err="1"/>
              <a:t>CoG</a:t>
            </a:r>
            <a:r>
              <a:rPr lang="en-GB" dirty="0"/>
              <a:t> positions for each</a:t>
            </a:r>
          </a:p>
          <a:p>
            <a:r>
              <a:rPr lang="en-GB" dirty="0"/>
              <a:t>Assign each datapoint to their closest centroid</a:t>
            </a:r>
          </a:p>
          <a:p>
            <a:r>
              <a:rPr lang="en-GB" dirty="0"/>
              <a:t>Recalculate the centroid of each cluster.  It is the mean of the points within that cluster.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A1FBA40-7630-47AA-8C9C-C3B652181740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2990DF67-6918-4547-8429-F39B0841F9F9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CD30C49-8C0F-4CFD-B68E-20888F64EAE8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A224675D-296F-4387-9479-B3BF1EF57B56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36ACAEF-304B-4C27-AAE1-F98015B6EA6A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7E246CE1-5504-4175-8D24-1F307BD8C531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4F3D89C-3CC9-4B67-8716-6BC5756F494B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5ED597A1-B4B6-4E85-B3D6-812D928A05A3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D2DEF4D-1FCF-4398-B4F9-E07F655174E6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A845100-BE8B-4512-AE84-961A0C6FECF6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39FD14B6-AD7F-4B38-ACFB-8C327164F0B3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BCC1C45-8FB5-495D-B399-B65A439613DD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A0DD11-B285-4E77-BE26-FE8EE38DB13E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46F367A6-FF4A-4ADA-8353-9B6034F7F477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18F4138-8A4B-4C8B-8F28-61EEB0D67BBF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EAA765D2-2253-416C-A4D8-4674AB8390E5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B91D994-07AD-4B35-BF7B-84BD3C704B91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D68F85A3-E4A3-44DB-8717-217339349D7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3A99121-3387-488D-B1FC-0F0F27E6682D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D84177D-650A-4C75-B6D9-7189FA0BEFE8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D0AE2447-0A4E-40E9-9641-729EA45BC628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DED064FB-B8C3-4271-9171-02332E6756DB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C6059DD-716F-4959-8381-181FFE37ECB6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AA14161A-32B5-419A-AAF1-AE3ABCC9F31D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DFF754C-3C85-4069-BAED-544A3D0669EA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0CFDEA-9CD2-4A20-B72F-6CEED972369E}"/>
              </a:ext>
            </a:extLst>
          </p:cNvPr>
          <p:cNvSpPr/>
          <p:nvPr/>
        </p:nvSpPr>
        <p:spPr>
          <a:xfrm>
            <a:off x="2390233" y="4510797"/>
            <a:ext cx="154086" cy="1486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2F040B-9352-4FC6-9847-78D2E05A1443}"/>
              </a:ext>
            </a:extLst>
          </p:cNvPr>
          <p:cNvSpPr/>
          <p:nvPr/>
        </p:nvSpPr>
        <p:spPr>
          <a:xfrm>
            <a:off x="3247053" y="4826506"/>
            <a:ext cx="127586" cy="1102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A935D8-B612-4144-A042-4845518B4D56}"/>
              </a:ext>
            </a:extLst>
          </p:cNvPr>
          <p:cNvCxnSpPr>
            <a:cxnSpLocks/>
          </p:cNvCxnSpPr>
          <p:nvPr/>
        </p:nvCxnSpPr>
        <p:spPr>
          <a:xfrm flipV="1">
            <a:off x="2254858" y="3856383"/>
            <a:ext cx="1358120" cy="114947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72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5"/>
            <a:ext cx="10515600" cy="19377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Set number of cluster, k=2</a:t>
            </a:r>
          </a:p>
          <a:p>
            <a:r>
              <a:rPr lang="en-GB" dirty="0"/>
              <a:t>Randomly set </a:t>
            </a:r>
            <a:r>
              <a:rPr lang="en-GB" dirty="0" err="1"/>
              <a:t>CoG</a:t>
            </a:r>
            <a:r>
              <a:rPr lang="en-GB" dirty="0"/>
              <a:t> positions for each</a:t>
            </a:r>
          </a:p>
          <a:p>
            <a:r>
              <a:rPr lang="en-GB" dirty="0"/>
              <a:t>Assign each datapoint to their closest centroid</a:t>
            </a:r>
          </a:p>
          <a:p>
            <a:r>
              <a:rPr lang="en-GB" dirty="0"/>
              <a:t>Recalculate the centroid of each cluster.  It is the mean of the points within that cluster.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A1FBA40-7630-47AA-8C9C-C3B652181740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2990DF67-6918-4547-8429-F39B0841F9F9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CD30C49-8C0F-4CFD-B68E-20888F64EAE8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A224675D-296F-4387-9479-B3BF1EF57B56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36ACAEF-304B-4C27-AAE1-F98015B6EA6A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7E246CE1-5504-4175-8D24-1F307BD8C531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4F3D89C-3CC9-4B67-8716-6BC5756F494B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5ED597A1-B4B6-4E85-B3D6-812D928A05A3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D2DEF4D-1FCF-4398-B4F9-E07F655174E6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A845100-BE8B-4512-AE84-961A0C6FECF6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39FD14B6-AD7F-4B38-ACFB-8C327164F0B3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BCC1C45-8FB5-495D-B399-B65A439613DD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A0DD11-B285-4E77-BE26-FE8EE38DB13E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46F367A6-FF4A-4ADA-8353-9B6034F7F477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18F4138-8A4B-4C8B-8F28-61EEB0D67BBF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EAA765D2-2253-416C-A4D8-4674AB8390E5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B91D994-07AD-4B35-BF7B-84BD3C704B91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D68F85A3-E4A3-44DB-8717-217339349D7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3A99121-3387-488D-B1FC-0F0F27E6682D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D84177D-650A-4C75-B6D9-7189FA0BEFE8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D0AE2447-0A4E-40E9-9641-729EA45BC628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DED064FB-B8C3-4271-9171-02332E6756DB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C6059DD-716F-4959-8381-181FFE37ECB6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AA14161A-32B5-419A-AAF1-AE3ABCC9F31D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DFF754C-3C85-4069-BAED-544A3D0669EA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0CFDEA-9CD2-4A20-B72F-6CEED972369E}"/>
              </a:ext>
            </a:extLst>
          </p:cNvPr>
          <p:cNvSpPr/>
          <p:nvPr/>
        </p:nvSpPr>
        <p:spPr>
          <a:xfrm>
            <a:off x="2538554" y="4752675"/>
            <a:ext cx="154086" cy="1486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2F040B-9352-4FC6-9847-78D2E05A1443}"/>
              </a:ext>
            </a:extLst>
          </p:cNvPr>
          <p:cNvSpPr/>
          <p:nvPr/>
        </p:nvSpPr>
        <p:spPr>
          <a:xfrm>
            <a:off x="3259972" y="4888216"/>
            <a:ext cx="127586" cy="1102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A935D8-B612-4144-A042-4845518B4D56}"/>
              </a:ext>
            </a:extLst>
          </p:cNvPr>
          <p:cNvCxnSpPr>
            <a:cxnSpLocks/>
          </p:cNvCxnSpPr>
          <p:nvPr/>
        </p:nvCxnSpPr>
        <p:spPr>
          <a:xfrm flipV="1">
            <a:off x="2821649" y="3635777"/>
            <a:ext cx="313582" cy="212799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4915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5"/>
            <a:ext cx="10515600" cy="19377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Set number of cluster, k=2</a:t>
            </a:r>
          </a:p>
          <a:p>
            <a:r>
              <a:rPr lang="en-GB" dirty="0"/>
              <a:t>Randomly set </a:t>
            </a:r>
            <a:r>
              <a:rPr lang="en-GB" dirty="0" err="1"/>
              <a:t>CoG</a:t>
            </a:r>
            <a:r>
              <a:rPr lang="en-GB" dirty="0"/>
              <a:t> positions for each</a:t>
            </a:r>
          </a:p>
          <a:p>
            <a:r>
              <a:rPr lang="en-GB" dirty="0"/>
              <a:t>Assign each datapoint to their closest centroid</a:t>
            </a:r>
          </a:p>
          <a:p>
            <a:r>
              <a:rPr lang="en-GB" dirty="0"/>
              <a:t>Recalculate the centroid of each cluster.  It is the mean of the points within that cluster.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A1FBA40-7630-47AA-8C9C-C3B652181740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2990DF67-6918-4547-8429-F39B0841F9F9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CD30C49-8C0F-4CFD-B68E-20888F64EAE8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A224675D-296F-4387-9479-B3BF1EF57B56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36ACAEF-304B-4C27-AAE1-F98015B6EA6A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7E246CE1-5504-4175-8D24-1F307BD8C531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4F3D89C-3CC9-4B67-8716-6BC5756F494B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5ED597A1-B4B6-4E85-B3D6-812D928A05A3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D2DEF4D-1FCF-4398-B4F9-E07F655174E6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A845100-BE8B-4512-AE84-961A0C6FECF6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39FD14B6-AD7F-4B38-ACFB-8C327164F0B3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BCC1C45-8FB5-495D-B399-B65A439613DD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A0DD11-B285-4E77-BE26-FE8EE38DB13E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46F367A6-FF4A-4ADA-8353-9B6034F7F477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18F4138-8A4B-4C8B-8F28-61EEB0D67BBF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EAA765D2-2253-416C-A4D8-4674AB8390E5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B91D994-07AD-4B35-BF7B-84BD3C704B91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D68F85A3-E4A3-44DB-8717-217339349D7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3A99121-3387-488D-B1FC-0F0F27E6682D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D84177D-650A-4C75-B6D9-7189FA0BEFE8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D0AE2447-0A4E-40E9-9641-729EA45BC628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DED064FB-B8C3-4271-9171-02332E6756DB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C6059DD-716F-4959-8381-181FFE37ECB6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AA14161A-32B5-419A-AAF1-AE3ABCC9F31D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DFF754C-3C85-4069-BAED-544A3D0669EA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0CFDEA-9CD2-4A20-B72F-6CEED972369E}"/>
              </a:ext>
            </a:extLst>
          </p:cNvPr>
          <p:cNvSpPr/>
          <p:nvPr/>
        </p:nvSpPr>
        <p:spPr>
          <a:xfrm>
            <a:off x="2715031" y="4938400"/>
            <a:ext cx="154086" cy="1486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2F040B-9352-4FC6-9847-78D2E05A1443}"/>
              </a:ext>
            </a:extLst>
          </p:cNvPr>
          <p:cNvSpPr/>
          <p:nvPr/>
        </p:nvSpPr>
        <p:spPr>
          <a:xfrm>
            <a:off x="3564665" y="4736152"/>
            <a:ext cx="127586" cy="1102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A935D8-B612-4144-A042-4845518B4D56}"/>
              </a:ext>
            </a:extLst>
          </p:cNvPr>
          <p:cNvCxnSpPr>
            <a:cxnSpLocks/>
          </p:cNvCxnSpPr>
          <p:nvPr/>
        </p:nvCxnSpPr>
        <p:spPr>
          <a:xfrm flipH="1" flipV="1">
            <a:off x="2786380" y="3448542"/>
            <a:ext cx="491943" cy="242217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585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AD45-02EE-43CA-8E6B-0DD8CAE0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BCC95-C538-4809-8941-FFD76649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869" y="1737155"/>
            <a:ext cx="10515600" cy="19377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Set number of cluster, k=2</a:t>
            </a:r>
          </a:p>
          <a:p>
            <a:r>
              <a:rPr lang="en-GB" dirty="0"/>
              <a:t>Randomly set </a:t>
            </a:r>
            <a:r>
              <a:rPr lang="en-GB" dirty="0" err="1"/>
              <a:t>CoG</a:t>
            </a:r>
            <a:r>
              <a:rPr lang="en-GB" dirty="0"/>
              <a:t> positions for each</a:t>
            </a:r>
          </a:p>
          <a:p>
            <a:r>
              <a:rPr lang="en-GB" dirty="0"/>
              <a:t>Assign each datapoint to their closest centroid</a:t>
            </a:r>
          </a:p>
          <a:p>
            <a:r>
              <a:rPr lang="en-GB" dirty="0"/>
              <a:t>Recalculate the centroid of each cluster.  It is the mean of the points within that cluster.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A1FBA40-7630-47AA-8C9C-C3B652181740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2990DF67-6918-4547-8429-F39B0841F9F9}"/>
              </a:ext>
            </a:extLst>
          </p:cNvPr>
          <p:cNvCxnSpPr/>
          <p:nvPr/>
        </p:nvCxnSpPr>
        <p:spPr>
          <a:xfrm flipV="1">
            <a:off x="1998921" y="3710763"/>
            <a:ext cx="0" cy="23816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CD30C49-8C0F-4CFD-B68E-20888F64EAE8}"/>
              </a:ext>
            </a:extLst>
          </p:cNvPr>
          <p:cNvCxnSpPr>
            <a:cxnSpLocks/>
          </p:cNvCxnSpPr>
          <p:nvPr/>
        </p:nvCxnSpPr>
        <p:spPr>
          <a:xfrm flipV="1">
            <a:off x="1998921" y="6092455"/>
            <a:ext cx="36576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A224675D-296F-4387-9479-B3BF1EF57B56}"/>
              </a:ext>
            </a:extLst>
          </p:cNvPr>
          <p:cNvSpPr txBox="1"/>
          <p:nvPr/>
        </p:nvSpPr>
        <p:spPr>
          <a:xfrm>
            <a:off x="3540649" y="617696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X2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36ACAEF-304B-4C27-AAE1-F98015B6EA6A}"/>
              </a:ext>
            </a:extLst>
          </p:cNvPr>
          <p:cNvSpPr txBox="1"/>
          <p:nvPr/>
        </p:nvSpPr>
        <p:spPr>
          <a:xfrm>
            <a:off x="1481470" y="4905153"/>
            <a:ext cx="574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X1</a:t>
            </a:r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7E246CE1-5504-4175-8D24-1F307BD8C531}"/>
              </a:ext>
            </a:extLst>
          </p:cNvPr>
          <p:cNvSpPr/>
          <p:nvPr/>
        </p:nvSpPr>
        <p:spPr>
          <a:xfrm>
            <a:off x="2342380" y="4207019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4F3D89C-3CC9-4B67-8716-6BC5756F494B}"/>
              </a:ext>
            </a:extLst>
          </p:cNvPr>
          <p:cNvSpPr/>
          <p:nvPr/>
        </p:nvSpPr>
        <p:spPr>
          <a:xfrm>
            <a:off x="2254858" y="46534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5ED597A1-B4B6-4E85-B3D6-812D928A05A3}"/>
              </a:ext>
            </a:extLst>
          </p:cNvPr>
          <p:cNvSpPr/>
          <p:nvPr/>
        </p:nvSpPr>
        <p:spPr>
          <a:xfrm>
            <a:off x="3487711" y="4286074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D2DEF4D-1FCF-4398-B4F9-E07F655174E6}"/>
              </a:ext>
            </a:extLst>
          </p:cNvPr>
          <p:cNvSpPr/>
          <p:nvPr/>
        </p:nvSpPr>
        <p:spPr>
          <a:xfrm>
            <a:off x="2726928" y="431338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A845100-BE8B-4512-AE84-961A0C6FECF6}"/>
              </a:ext>
            </a:extLst>
          </p:cNvPr>
          <p:cNvSpPr/>
          <p:nvPr/>
        </p:nvSpPr>
        <p:spPr>
          <a:xfrm>
            <a:off x="2808401" y="4960843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39FD14B6-AD7F-4B38-ACFB-8C327164F0B3}"/>
              </a:ext>
            </a:extLst>
          </p:cNvPr>
          <p:cNvSpPr/>
          <p:nvPr/>
        </p:nvSpPr>
        <p:spPr>
          <a:xfrm>
            <a:off x="2622336" y="475267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BCC1C45-8FB5-495D-B399-B65A439613DD}"/>
              </a:ext>
            </a:extLst>
          </p:cNvPr>
          <p:cNvSpPr/>
          <p:nvPr/>
        </p:nvSpPr>
        <p:spPr>
          <a:xfrm>
            <a:off x="2542612" y="505770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A0DD11-B285-4E77-BE26-FE8EE38DB13E}"/>
              </a:ext>
            </a:extLst>
          </p:cNvPr>
          <p:cNvSpPr/>
          <p:nvPr/>
        </p:nvSpPr>
        <p:spPr>
          <a:xfrm>
            <a:off x="3485392" y="5005859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46F367A6-FF4A-4ADA-8353-9B6034F7F477}"/>
              </a:ext>
            </a:extLst>
          </p:cNvPr>
          <p:cNvSpPr/>
          <p:nvPr/>
        </p:nvSpPr>
        <p:spPr>
          <a:xfrm>
            <a:off x="2716274" y="5251721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18F4138-8A4B-4C8B-8F28-61EEB0D67BBF}"/>
              </a:ext>
            </a:extLst>
          </p:cNvPr>
          <p:cNvSpPr/>
          <p:nvPr/>
        </p:nvSpPr>
        <p:spPr>
          <a:xfrm>
            <a:off x="2948423" y="5435081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EAA765D2-2253-416C-A4D8-4674AB8390E5}"/>
              </a:ext>
            </a:extLst>
          </p:cNvPr>
          <p:cNvSpPr/>
          <p:nvPr/>
        </p:nvSpPr>
        <p:spPr>
          <a:xfrm>
            <a:off x="3556266" y="452907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8B91D994-07AD-4B35-BF7B-84BD3C704B91}"/>
              </a:ext>
            </a:extLst>
          </p:cNvPr>
          <p:cNvSpPr/>
          <p:nvPr/>
        </p:nvSpPr>
        <p:spPr>
          <a:xfrm>
            <a:off x="3830248" y="4589615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D68F85A3-E4A3-44DB-8717-217339349D70}"/>
              </a:ext>
            </a:extLst>
          </p:cNvPr>
          <p:cNvSpPr/>
          <p:nvPr/>
        </p:nvSpPr>
        <p:spPr>
          <a:xfrm>
            <a:off x="3999252" y="4780988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A3A99121-3387-488D-B1FC-0F0F27E6682D}"/>
              </a:ext>
            </a:extLst>
          </p:cNvPr>
          <p:cNvSpPr/>
          <p:nvPr/>
        </p:nvSpPr>
        <p:spPr>
          <a:xfrm>
            <a:off x="2468248" y="4416255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>
            <a:extLst>
              <a:ext uri="{FF2B5EF4-FFF2-40B4-BE49-F238E27FC236}">
                <a16:creationId xmlns:a16="http://schemas.microsoft.com/office/drawing/2014/main" id="{ED84177D-650A-4C75-B6D9-7189FA0BEFE8}"/>
              </a:ext>
            </a:extLst>
          </p:cNvPr>
          <p:cNvSpPr/>
          <p:nvPr/>
        </p:nvSpPr>
        <p:spPr>
          <a:xfrm>
            <a:off x="2940468" y="4850586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D0AE2447-0A4E-40E9-9641-729EA45BC628}"/>
              </a:ext>
            </a:extLst>
          </p:cNvPr>
          <p:cNvSpPr/>
          <p:nvPr/>
        </p:nvSpPr>
        <p:spPr>
          <a:xfrm>
            <a:off x="3871666" y="4281747"/>
            <a:ext cx="127586" cy="1275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DED064FB-B8C3-4271-9171-02332E6756DB}"/>
              </a:ext>
            </a:extLst>
          </p:cNvPr>
          <p:cNvSpPr/>
          <p:nvPr/>
        </p:nvSpPr>
        <p:spPr>
          <a:xfrm>
            <a:off x="3255880" y="5185288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3C6059DD-716F-4959-8381-181FFE37ECB6}"/>
              </a:ext>
            </a:extLst>
          </p:cNvPr>
          <p:cNvSpPr/>
          <p:nvPr/>
        </p:nvSpPr>
        <p:spPr>
          <a:xfrm>
            <a:off x="3563336" y="5307500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AA14161A-32B5-419A-AAF1-AE3ABCC9F31D}"/>
              </a:ext>
            </a:extLst>
          </p:cNvPr>
          <p:cNvSpPr/>
          <p:nvPr/>
        </p:nvSpPr>
        <p:spPr>
          <a:xfrm>
            <a:off x="3334747" y="5476069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9DFF754C-3C85-4069-BAED-544A3D0669EA}"/>
              </a:ext>
            </a:extLst>
          </p:cNvPr>
          <p:cNvSpPr/>
          <p:nvPr/>
        </p:nvSpPr>
        <p:spPr>
          <a:xfrm>
            <a:off x="3549185" y="5578073"/>
            <a:ext cx="127586" cy="12758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0CFDEA-9CD2-4A20-B72F-6CEED972369E}"/>
              </a:ext>
            </a:extLst>
          </p:cNvPr>
          <p:cNvSpPr/>
          <p:nvPr/>
        </p:nvSpPr>
        <p:spPr>
          <a:xfrm>
            <a:off x="3042695" y="4852563"/>
            <a:ext cx="154086" cy="1486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2F040B-9352-4FC6-9847-78D2E05A1443}"/>
              </a:ext>
            </a:extLst>
          </p:cNvPr>
          <p:cNvSpPr/>
          <p:nvPr/>
        </p:nvSpPr>
        <p:spPr>
          <a:xfrm>
            <a:off x="3763928" y="4473949"/>
            <a:ext cx="127586" cy="1102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A935D8-B612-4144-A042-4845518B4D56}"/>
              </a:ext>
            </a:extLst>
          </p:cNvPr>
          <p:cNvCxnSpPr>
            <a:cxnSpLocks/>
          </p:cNvCxnSpPr>
          <p:nvPr/>
        </p:nvCxnSpPr>
        <p:spPr>
          <a:xfrm flipH="1" flipV="1">
            <a:off x="2502473" y="3673802"/>
            <a:ext cx="1870744" cy="2031853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15816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B643F-42FD-423A-9C74-DA0F966C5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DDE03-5EF0-416B-B8FC-05B09AA27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start points will yield different answers (different local minima).  Try several different start points to find best solution.</a:t>
            </a:r>
          </a:p>
          <a:p>
            <a:r>
              <a:rPr lang="en-GB" dirty="0"/>
              <a:t>Best is the one with the lowest sum of distances squared from centroid.</a:t>
            </a:r>
          </a:p>
          <a:p>
            <a:r>
              <a:rPr lang="en-GB" dirty="0"/>
              <a:t>Standardize result – subtract mean and divide by </a:t>
            </a:r>
            <a:r>
              <a:rPr lang="en-GB"/>
              <a:t>std deviation </a:t>
            </a:r>
            <a:r>
              <a:rPr lang="en-GB" dirty="0"/>
              <a:t>(see summary </a:t>
            </a:r>
            <a:r>
              <a:rPr lang="en-GB"/>
              <a:t>of statistics note).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108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db0d35760826f3073adb3998e242982a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7b8232112cf0712e0c6e7beba9e1a3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0E3C516-41CD-479C-BB0D-EEE2A88D35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8687F2C-F681-4C8B-B4D1-46F98B1A60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99CF4B3-0F32-4F52-90DF-10F934899B70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405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K-means Clustering</vt:lpstr>
      <vt:lpstr>What is K-means?</vt:lpstr>
      <vt:lpstr>The algorithm</vt:lpstr>
      <vt:lpstr>Example:</vt:lpstr>
      <vt:lpstr>Example:</vt:lpstr>
      <vt:lpstr>Example:</vt:lpstr>
      <vt:lpstr>Example:</vt:lpstr>
      <vt:lpstr>Example:</vt:lpstr>
      <vt:lpstr>Example:</vt:lpstr>
      <vt:lpstr>Example:</vt:lpstr>
      <vt:lpstr>Considerations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K-means Clustering</dc:title>
  <dc:creator>Gordon Dickers</dc:creator>
  <cp:lastModifiedBy>Gordon Dickers</cp:lastModifiedBy>
  <cp:revision>8</cp:revision>
  <dcterms:created xsi:type="dcterms:W3CDTF">2020-10-17T13:28:37Z</dcterms:created>
  <dcterms:modified xsi:type="dcterms:W3CDTF">2020-10-19T13:00:53Z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