
<file path=[Content_Types].xml><?xml version="1.0" encoding="utf-8"?>
<Types xmlns="http://schemas.openxmlformats.org/package/2006/content-types">
  <Default Extension="emf" ContentType="image/x-emf"/>
  <Default Extension="jfif" ContentType="image/jpeg"/>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A3FB6FC-2BCD-4F14-8555-0766040E0E1F}" type="datetimeFigureOut">
              <a:rPr lang="en-US" smtClean="0"/>
              <a:t>4/8/2021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7055A28-5D45-4D25-9F9B-E32DE76C8789}" type="slidenum">
              <a:rPr lang="en-US" smtClean="0"/>
              <a:t>‹#›</a:t>
            </a:fld>
            <a:endParaRPr lang="en-US"/>
          </a:p>
        </p:txBody>
      </p:sp>
    </p:spTree>
    <p:extLst>
      <p:ext uri="{BB962C8B-B14F-4D97-AF65-F5344CB8AC3E}">
        <p14:creationId xmlns:p14="http://schemas.microsoft.com/office/powerpoint/2010/main" val="25310423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055A28-5D45-4D25-9F9B-E32DE76C8789}" type="slidenum">
              <a:rPr lang="en-US" smtClean="0"/>
              <a:t>4</a:t>
            </a:fld>
            <a:endParaRPr lang="en-US"/>
          </a:p>
        </p:txBody>
      </p:sp>
    </p:spTree>
    <p:extLst>
      <p:ext uri="{BB962C8B-B14F-4D97-AF65-F5344CB8AC3E}">
        <p14:creationId xmlns:p14="http://schemas.microsoft.com/office/powerpoint/2010/main" val="15304235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055A28-5D45-4D25-9F9B-E32DE76C8789}" type="slidenum">
              <a:rPr lang="en-US" smtClean="0"/>
              <a:t>6</a:t>
            </a:fld>
            <a:endParaRPr lang="en-US"/>
          </a:p>
        </p:txBody>
      </p:sp>
    </p:spTree>
    <p:extLst>
      <p:ext uri="{BB962C8B-B14F-4D97-AF65-F5344CB8AC3E}">
        <p14:creationId xmlns:p14="http://schemas.microsoft.com/office/powerpoint/2010/main" val="19341651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055A28-5D45-4D25-9F9B-E32DE76C8789}" type="slidenum">
              <a:rPr lang="en-US" smtClean="0"/>
              <a:t>7</a:t>
            </a:fld>
            <a:endParaRPr lang="en-US"/>
          </a:p>
        </p:txBody>
      </p:sp>
    </p:spTree>
    <p:extLst>
      <p:ext uri="{BB962C8B-B14F-4D97-AF65-F5344CB8AC3E}">
        <p14:creationId xmlns:p14="http://schemas.microsoft.com/office/powerpoint/2010/main" val="8571367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055A28-5D45-4D25-9F9B-E32DE76C8789}" type="slidenum">
              <a:rPr lang="en-US" smtClean="0"/>
              <a:t>8</a:t>
            </a:fld>
            <a:endParaRPr lang="en-US"/>
          </a:p>
        </p:txBody>
      </p:sp>
    </p:spTree>
    <p:extLst>
      <p:ext uri="{BB962C8B-B14F-4D97-AF65-F5344CB8AC3E}">
        <p14:creationId xmlns:p14="http://schemas.microsoft.com/office/powerpoint/2010/main" val="1577196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055A28-5D45-4D25-9F9B-E32DE76C8789}" type="slidenum">
              <a:rPr lang="en-US" smtClean="0"/>
              <a:t>9</a:t>
            </a:fld>
            <a:endParaRPr lang="en-US"/>
          </a:p>
        </p:txBody>
      </p:sp>
    </p:spTree>
    <p:extLst>
      <p:ext uri="{BB962C8B-B14F-4D97-AF65-F5344CB8AC3E}">
        <p14:creationId xmlns:p14="http://schemas.microsoft.com/office/powerpoint/2010/main" val="122016216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7055A28-5D45-4D25-9F9B-E32DE76C8789}" type="slidenum">
              <a:rPr lang="en-US" smtClean="0"/>
              <a:t>13</a:t>
            </a:fld>
            <a:endParaRPr lang="en-US"/>
          </a:p>
        </p:txBody>
      </p:sp>
    </p:spTree>
    <p:extLst>
      <p:ext uri="{BB962C8B-B14F-4D97-AF65-F5344CB8AC3E}">
        <p14:creationId xmlns:p14="http://schemas.microsoft.com/office/powerpoint/2010/main" val="137767104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a:t>Click to edit Master title style</a:t>
            </a:r>
            <a:endParaRPr lang="en-US" dirty="0"/>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a:xfrm>
            <a:off x="5332412" y="5883275"/>
            <a:ext cx="4324044" cy="365125"/>
          </a:xfrm>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10816421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951856" y="5867131"/>
            <a:ext cx="551167" cy="365125"/>
          </a:xfrm>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242680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37203153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90B6751-5DEC-4BBF-9408-9480D7BE781C}" type="datetimeFigureOut">
              <a:rPr lang="en-US" smtClean="0"/>
              <a:t>4/8/2021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42019000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90B6751-5DEC-4BBF-9408-9480D7BE781C}" type="datetimeFigureOut">
              <a:rPr lang="en-US" smtClean="0"/>
              <a:t>4/8/2021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38550408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90B6751-5DEC-4BBF-9408-9480D7BE781C}" type="datetimeFigureOut">
              <a:rPr lang="en-US" smtClean="0"/>
              <a:t>4/8/2021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2679937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90B6751-5DEC-4BBF-9408-9480D7BE781C}" type="datetimeFigureOut">
              <a:rPr lang="en-US" smtClean="0"/>
              <a:t>4/8/2021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20447470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0B6751-5DEC-4BBF-9408-9480D7BE781C}" type="datetimeFigureOut">
              <a:rPr lang="en-US" smtClean="0"/>
              <a:t>4/8/2021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1671256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0B6751-5DEC-4BBF-9408-9480D7BE781C}" type="datetimeFigureOut">
              <a:rPr lang="en-US" smtClean="0"/>
              <a:t>4/8/2021</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16568342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90B6751-5DEC-4BBF-9408-9480D7BE781C}" type="datetimeFigureOut">
              <a:rPr lang="en-US" smtClean="0"/>
              <a:t>4/8/2021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1381218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39220540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144938726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31403953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19984267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8469735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139241746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90B6751-5DEC-4BBF-9408-9480D7BE781C}" type="datetimeFigureOut">
              <a:rPr lang="en-US" smtClean="0"/>
              <a:t>4/8/2021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047D96-D08B-4472-802D-F361A01B6E0A}" type="slidenum">
              <a:rPr lang="en-US" smtClean="0"/>
              <a:t>‹#›</a:t>
            </a:fld>
            <a:endParaRPr lang="en-US"/>
          </a:p>
        </p:txBody>
      </p:sp>
    </p:spTree>
    <p:extLst>
      <p:ext uri="{BB962C8B-B14F-4D97-AF65-F5344CB8AC3E}">
        <p14:creationId xmlns:p14="http://schemas.microsoft.com/office/powerpoint/2010/main" val="679078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990B6751-5DEC-4BBF-9408-9480D7BE781C}" type="datetimeFigureOut">
              <a:rPr lang="en-US" smtClean="0"/>
              <a:t>4/8/2021</a:t>
            </a:fld>
            <a:endParaRPr lang="en-US"/>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8047D96-D08B-4472-802D-F361A01B6E0A}" type="slidenum">
              <a:rPr lang="en-US" smtClean="0"/>
              <a:t>‹#›</a:t>
            </a:fld>
            <a:endParaRPr lang="en-US"/>
          </a:p>
        </p:txBody>
      </p:sp>
    </p:spTree>
    <p:extLst>
      <p:ext uri="{BB962C8B-B14F-4D97-AF65-F5344CB8AC3E}">
        <p14:creationId xmlns:p14="http://schemas.microsoft.com/office/powerpoint/2010/main" val="372303255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 id="2147483773"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emf"/><Relationship Id="rId2" Type="http://schemas.openxmlformats.org/officeDocument/2006/relationships/package" Target="../embeddings/Microsoft_Excel_Worksheet.xlsx"/><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fif"/><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4.jfif"/></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5.jfi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6.jfif"/><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1A20E-1832-4F05-A53D-26815824E1D5}"/>
              </a:ext>
            </a:extLst>
          </p:cNvPr>
          <p:cNvSpPr>
            <a:spLocks noGrp="1"/>
          </p:cNvSpPr>
          <p:nvPr>
            <p:ph type="ctrTitle"/>
          </p:nvPr>
        </p:nvSpPr>
        <p:spPr>
          <a:xfrm>
            <a:off x="2928401" y="1380068"/>
            <a:ext cx="8574622" cy="3746409"/>
          </a:xfrm>
        </p:spPr>
        <p:txBody>
          <a:bodyPr>
            <a:normAutofit/>
          </a:bodyPr>
          <a:lstStyle/>
          <a:p>
            <a:r>
              <a:rPr lang="en-US" sz="1800" dirty="0">
                <a:latin typeface="Arial" panose="020B0604020202020204" pitchFamily="34" charset="0"/>
                <a:cs typeface="Arial" panose="020B0604020202020204" pitchFamily="34" charset="0"/>
              </a:rPr>
              <a:t>Essay on Accounting fundamentals</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name: Accounting Fundamentals</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Module code: LCBB4001</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Lecturer name: Ernest </a:t>
            </a:r>
            <a:r>
              <a:rPr lang="en-US" sz="1800" dirty="0" err="1">
                <a:latin typeface="Arial" panose="020B0604020202020204" pitchFamily="34" charset="0"/>
                <a:cs typeface="Arial" panose="020B0604020202020204" pitchFamily="34" charset="0"/>
              </a:rPr>
              <a:t>Ovia</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Student name: Denisa Alexandra </a:t>
            </a:r>
            <a:r>
              <a:rPr lang="en-US" sz="1800" dirty="0" err="1">
                <a:latin typeface="Arial" panose="020B0604020202020204" pitchFamily="34" charset="0"/>
                <a:cs typeface="Arial" panose="020B0604020202020204" pitchFamily="34" charset="0"/>
              </a:rPr>
              <a:t>Neagu</a:t>
            </a:r>
            <a:br>
              <a:rPr lang="en-US" sz="1800" dirty="0">
                <a:latin typeface="Arial" panose="020B0604020202020204" pitchFamily="34" charset="0"/>
                <a:cs typeface="Arial" panose="020B0604020202020204" pitchFamily="34" charset="0"/>
              </a:rPr>
            </a:br>
            <a:br>
              <a:rPr lang="en-US" sz="1800" dirty="0">
                <a:latin typeface="Arial" panose="020B0604020202020204" pitchFamily="34" charset="0"/>
                <a:cs typeface="Arial" panose="020B0604020202020204" pitchFamily="34" charset="0"/>
              </a:rPr>
            </a:br>
            <a:r>
              <a:rPr lang="en-US" sz="1800" dirty="0">
                <a:latin typeface="Arial" panose="020B0604020202020204" pitchFamily="34" charset="0"/>
                <a:cs typeface="Arial" panose="020B0604020202020204" pitchFamily="34" charset="0"/>
              </a:rPr>
              <a:t>Student number: 1921119</a:t>
            </a:r>
          </a:p>
        </p:txBody>
      </p:sp>
      <p:sp>
        <p:nvSpPr>
          <p:cNvPr id="3" name="Subtitle 2">
            <a:extLst>
              <a:ext uri="{FF2B5EF4-FFF2-40B4-BE49-F238E27FC236}">
                <a16:creationId xmlns:a16="http://schemas.microsoft.com/office/drawing/2014/main" id="{05B71E50-EC8D-47AF-95DA-92018245AB35}"/>
              </a:ext>
            </a:extLst>
          </p:cNvPr>
          <p:cNvSpPr>
            <a:spLocks noGrp="1"/>
          </p:cNvSpPr>
          <p:nvPr>
            <p:ph type="subTitle" idx="1"/>
          </p:nvPr>
        </p:nvSpPr>
        <p:spPr/>
        <p:txBody>
          <a:bodyPr/>
          <a:lstStyle/>
          <a:p>
            <a:r>
              <a:rPr lang="en-US" dirty="0"/>
              <a:t>   </a:t>
            </a:r>
          </a:p>
        </p:txBody>
      </p:sp>
    </p:spTree>
    <p:extLst>
      <p:ext uri="{BB962C8B-B14F-4D97-AF65-F5344CB8AC3E}">
        <p14:creationId xmlns:p14="http://schemas.microsoft.com/office/powerpoint/2010/main" val="4434875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F4B9A910-5152-4656-BC63-D8196C73D259}"/>
              </a:ext>
            </a:extLst>
          </p:cNvPr>
          <p:cNvGraphicFramePr>
            <a:graphicFrameLocks noChangeAspect="1"/>
          </p:cNvGraphicFramePr>
          <p:nvPr>
            <p:extLst>
              <p:ext uri="{D42A27DB-BD31-4B8C-83A1-F6EECF244321}">
                <p14:modId xmlns:p14="http://schemas.microsoft.com/office/powerpoint/2010/main" val="2673016685"/>
              </p:ext>
            </p:extLst>
          </p:nvPr>
        </p:nvGraphicFramePr>
        <p:xfrm>
          <a:off x="3524250" y="381900"/>
          <a:ext cx="5143500" cy="6226175"/>
        </p:xfrm>
        <a:graphic>
          <a:graphicData uri="http://schemas.openxmlformats.org/presentationml/2006/ole">
            <mc:AlternateContent xmlns:mc="http://schemas.openxmlformats.org/markup-compatibility/2006">
              <mc:Choice xmlns:v="urn:schemas-microsoft-com:vml" Requires="v">
                <p:oleObj name="Worksheet" r:id="rId2" imgW="5143606" imgH="6225501" progId="Excel.Sheet.12">
                  <p:embed/>
                </p:oleObj>
              </mc:Choice>
              <mc:Fallback>
                <p:oleObj name="Worksheet" r:id="rId2" imgW="5143606" imgH="6225501" progId="Excel.Sheet.12">
                  <p:embed/>
                  <p:pic>
                    <p:nvPicPr>
                      <p:cNvPr id="0" name=""/>
                      <p:cNvPicPr/>
                      <p:nvPr/>
                    </p:nvPicPr>
                    <p:blipFill>
                      <a:blip r:embed="rId3"/>
                      <a:stretch>
                        <a:fillRect/>
                      </a:stretch>
                    </p:blipFill>
                    <p:spPr>
                      <a:xfrm>
                        <a:off x="3524250" y="381900"/>
                        <a:ext cx="5143500" cy="6226175"/>
                      </a:xfrm>
                      <a:prstGeom prst="rect">
                        <a:avLst/>
                      </a:prstGeom>
                      <a:noFill/>
                    </p:spPr>
                  </p:pic>
                </p:oleObj>
              </mc:Fallback>
            </mc:AlternateContent>
          </a:graphicData>
        </a:graphic>
      </p:graphicFrame>
    </p:spTree>
    <p:extLst>
      <p:ext uri="{BB962C8B-B14F-4D97-AF65-F5344CB8AC3E}">
        <p14:creationId xmlns:p14="http://schemas.microsoft.com/office/powerpoint/2010/main" val="41145679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5" name="Group 24">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6"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7"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8"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9"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0"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1"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3" name="Freeform: Shape 32">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picture containing text, receipt, screenshot&#10;&#10;Description automatically generated">
            <a:extLst>
              <a:ext uri="{FF2B5EF4-FFF2-40B4-BE49-F238E27FC236}">
                <a16:creationId xmlns:a16="http://schemas.microsoft.com/office/drawing/2014/main" id="{A2DFC52C-99BD-4BE1-8A33-26F2DC37C9C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83526" y="974724"/>
            <a:ext cx="4139676" cy="4899025"/>
          </a:xfrm>
          <a:prstGeom prst="rect">
            <a:avLst/>
          </a:prstGeom>
        </p:spPr>
      </p:pic>
    </p:spTree>
    <p:extLst>
      <p:ext uri="{BB962C8B-B14F-4D97-AF65-F5344CB8AC3E}">
        <p14:creationId xmlns:p14="http://schemas.microsoft.com/office/powerpoint/2010/main" val="37369483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24" name="Group 23">
            <a:extLst>
              <a:ext uri="{FF2B5EF4-FFF2-40B4-BE49-F238E27FC236}">
                <a16:creationId xmlns:a16="http://schemas.microsoft.com/office/drawing/2014/main" id="{DD65B30C-427F-449E-B039-E288E85D8A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25" name="Freeform 6">
              <a:extLst>
                <a:ext uri="{FF2B5EF4-FFF2-40B4-BE49-F238E27FC236}">
                  <a16:creationId xmlns:a16="http://schemas.microsoft.com/office/drawing/2014/main" id="{9F47D947-83F7-46E3-872B-0777122A0A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60C7B45B-6634-46FA-862D-B86F1C3C5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7" name="Freeform 8">
              <a:extLst>
                <a:ext uri="{FF2B5EF4-FFF2-40B4-BE49-F238E27FC236}">
                  <a16:creationId xmlns:a16="http://schemas.microsoft.com/office/drawing/2014/main" id="{C7504CC0-DD94-4ED9-ADC9-6FE7AEA33F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8" name="Freeform 9">
              <a:extLst>
                <a:ext uri="{FF2B5EF4-FFF2-40B4-BE49-F238E27FC236}">
                  <a16:creationId xmlns:a16="http://schemas.microsoft.com/office/drawing/2014/main" id="{64268326-B6DD-4E00-9788-6C319279AC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9" name="Freeform 10">
              <a:extLst>
                <a:ext uri="{FF2B5EF4-FFF2-40B4-BE49-F238E27FC236}">
                  <a16:creationId xmlns:a16="http://schemas.microsoft.com/office/drawing/2014/main" id="{92C7B3DE-DB23-4AAC-B142-C803C0C0A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0" name="Freeform 11">
              <a:extLst>
                <a:ext uri="{FF2B5EF4-FFF2-40B4-BE49-F238E27FC236}">
                  <a16:creationId xmlns:a16="http://schemas.microsoft.com/office/drawing/2014/main" id="{1EEF04DC-4E0D-4127-A98D-EA81C3B2D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32" name="Freeform: Shape 31">
            <a:extLst>
              <a:ext uri="{FF2B5EF4-FFF2-40B4-BE49-F238E27FC236}">
                <a16:creationId xmlns:a16="http://schemas.microsoft.com/office/drawing/2014/main" id="{084966D2-3C9B-4F47-8231-1DEC33D3BD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6066" y="321734"/>
            <a:ext cx="11074201" cy="6214533"/>
          </a:xfrm>
          <a:custGeom>
            <a:avLst/>
            <a:gdLst>
              <a:gd name="connsiteX0" fmla="*/ 815396 w 11074201"/>
              <a:gd name="connsiteY0" fmla="*/ 0 h 6214533"/>
              <a:gd name="connsiteX1" fmla="*/ 11074201 w 11074201"/>
              <a:gd name="connsiteY1" fmla="*/ 0 h 6214533"/>
              <a:gd name="connsiteX2" fmla="*/ 11074201 w 11074201"/>
              <a:gd name="connsiteY2" fmla="*/ 6214533 h 6214533"/>
              <a:gd name="connsiteX3" fmla="*/ 1498193 w 11074201"/>
              <a:gd name="connsiteY3" fmla="*/ 6214533 h 6214533"/>
              <a:gd name="connsiteX4" fmla="*/ 0 w 11074201"/>
              <a:gd name="connsiteY4" fmla="*/ 4992543 h 6214533"/>
              <a:gd name="connsiteX5" fmla="*/ 433971 w 11074201"/>
              <a:gd name="connsiteY5" fmla="*/ 2335405 h 6214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74201" h="6214533">
                <a:moveTo>
                  <a:pt x="815396" y="0"/>
                </a:moveTo>
                <a:lnTo>
                  <a:pt x="11074201" y="0"/>
                </a:lnTo>
                <a:lnTo>
                  <a:pt x="11074201" y="6214533"/>
                </a:lnTo>
                <a:lnTo>
                  <a:pt x="1498193" y="6214533"/>
                </a:lnTo>
                <a:lnTo>
                  <a:pt x="0" y="4992543"/>
                </a:lnTo>
                <a:cubicBezTo>
                  <a:pt x="141071" y="4106831"/>
                  <a:pt x="287521" y="3221118"/>
                  <a:pt x="433971" y="2335405"/>
                </a:cubicBezTo>
                <a:close/>
              </a:path>
            </a:pathLst>
          </a:custGeom>
          <a:solidFill>
            <a:srgbClr val="FFFFFF"/>
          </a:solidFill>
          <a:ln w="38100">
            <a:gradFill flip="none" rotWithShape="1">
              <a:gsLst>
                <a:gs pos="0">
                  <a:schemeClr val="bg2"/>
                </a:gs>
                <a:gs pos="100000">
                  <a:schemeClr val="bg2">
                    <a:lumMod val="75000"/>
                  </a:schemeClr>
                </a:gs>
              </a:gsLst>
              <a:lin ang="5400000" scaled="1"/>
              <a:tileRect/>
            </a:gradFill>
          </a:ln>
          <a:effectLst>
            <a:innerShdw blurRad="57150" dist="38100" dir="14460000">
              <a:prstClr val="black">
                <a:alpha val="70000"/>
              </a:prstClr>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picture containing text, receipt, screenshot&#10;&#10;Description automatically generated">
            <a:extLst>
              <a:ext uri="{FF2B5EF4-FFF2-40B4-BE49-F238E27FC236}">
                <a16:creationId xmlns:a16="http://schemas.microsoft.com/office/drawing/2014/main" id="{69C16DA4-030D-48BD-BDAB-CA6E6829E85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934601" y="974724"/>
            <a:ext cx="3637526" cy="4899025"/>
          </a:xfrm>
          <a:prstGeom prst="rect">
            <a:avLst/>
          </a:prstGeom>
        </p:spPr>
      </p:pic>
    </p:spTree>
    <p:extLst>
      <p:ext uri="{BB962C8B-B14F-4D97-AF65-F5344CB8AC3E}">
        <p14:creationId xmlns:p14="http://schemas.microsoft.com/office/powerpoint/2010/main" val="5502444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B596CF8-FCEC-4D62-8655-2AEB69C7BA2B}"/>
              </a:ext>
            </a:extLst>
          </p:cNvPr>
          <p:cNvSpPr txBox="1"/>
          <p:nvPr/>
        </p:nvSpPr>
        <p:spPr>
          <a:xfrm>
            <a:off x="2062265" y="1001949"/>
            <a:ext cx="9033084" cy="3756798"/>
          </a:xfrm>
          <a:prstGeom prst="rect">
            <a:avLst/>
          </a:prstGeom>
          <a:noFill/>
        </p:spPr>
        <p:txBody>
          <a:bodyPr wrap="square" rtlCol="0">
            <a:spAutoFit/>
          </a:bodyPr>
          <a:lstStyle/>
          <a:p>
            <a:r>
              <a:rPr lang="en-US" sz="1100" dirty="0"/>
              <a:t>2.</a:t>
            </a:r>
          </a:p>
          <a:p>
            <a:endParaRPr lang="en-US" sz="1100" dirty="0"/>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Financial statements are reports which are written by the managers of an organization to reflect the financial results and situation at a time. A general-purpose set of financial statements typically contains a balance sheet, income statement, owner equity statement and cash flow statement. These statements are able to provide users outside the company, such as investors and creditors, more information on the financial conditions of the company. Financial statements are used to determine a business ability to produce money, and the sources, and uses of that money to see if a company has enough resources to back its debt, to help the company in making informed decision. While accounting tracks and reports transactions for a business, this information benefits several different parties. They are called financial statement users, who uses and evaluate this information for decision-making. The users can measure a business profitability and performance.</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Balance sheet</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A balance sheet is a statement of a company’s financial condition which lists the assets, liabilities, and equity of the owner at a specific time point. The balance sheet can provide information from the previous year that will help tracking the performance of the business and identify different solutions to boost the finances. It is a financial statement that provides an overview of what a company owes, owns and the money shareholders invested.</a:t>
            </a:r>
          </a:p>
          <a:p>
            <a:endParaRPr lang="en-US" dirty="0"/>
          </a:p>
        </p:txBody>
      </p:sp>
    </p:spTree>
    <p:extLst>
      <p:ext uri="{BB962C8B-B14F-4D97-AF65-F5344CB8AC3E}">
        <p14:creationId xmlns:p14="http://schemas.microsoft.com/office/powerpoint/2010/main" val="3324095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459AB11-CAF8-4CFD-80B0-E1998183186E}"/>
              </a:ext>
            </a:extLst>
          </p:cNvPr>
          <p:cNvSpPr txBox="1"/>
          <p:nvPr/>
        </p:nvSpPr>
        <p:spPr>
          <a:xfrm>
            <a:off x="2356701" y="904973"/>
            <a:ext cx="9587060" cy="4758354"/>
          </a:xfrm>
          <a:prstGeom prst="rect">
            <a:avLst/>
          </a:prstGeom>
          <a:noFill/>
        </p:spPr>
        <p:txBody>
          <a:bodyPr wrap="square" rtlCol="0">
            <a:spAutoFit/>
          </a:bodyPr>
          <a:lstStyle/>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Income statement</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The object of the income statement is to provide a picture of the revenue (earned through the sale of goods and/or the providing of services), expenditures (the cost of goods sold, interest expense) profits, losses and related net profit that took place during a specific period of time. The total loss or profit of the company is then determined by this information. Extracting the expenses from revenue reveals the real worth of the business (net income). Income statements can also track dramatic increases in the returns of products or expenditure of goods sold as a percentage of sales. They can also be used for assessing income tax liability. Income statements with balance sheets, are the two important evidence needed by potential lenders (investors, bank, vendors) to set the credit limit.</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Components of income statement:</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Cost of goods sold – the cost of acquiring and making the company’s products including materials and any directly cost in the manufacturing process.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Sales – The total amount of revenue which the business generates.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Operating expenses – Daily cost incurred in the running of the business (selling and administrative expenses)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Interest - the costs of a company's borrowings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Net income – (sales – cost of good) It is an indicator of the business profitability and it is useful for investors to assess how much revenue exceeds the expenses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Gross profit - provides the resources to cover all of the business other expenses. </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Pretax income - earnings garnered before the income tax expense which can be more useful for the analysts to measure the business profitability. </a:t>
            </a:r>
          </a:p>
          <a:p>
            <a:endParaRPr lang="en-US" dirty="0"/>
          </a:p>
        </p:txBody>
      </p:sp>
    </p:spTree>
    <p:extLst>
      <p:ext uri="{BB962C8B-B14F-4D97-AF65-F5344CB8AC3E}">
        <p14:creationId xmlns:p14="http://schemas.microsoft.com/office/powerpoint/2010/main" val="23606412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6A3F707-939A-4B76-8A02-91F00CFD7DD5}"/>
              </a:ext>
            </a:extLst>
          </p:cNvPr>
          <p:cNvSpPr txBox="1"/>
          <p:nvPr/>
        </p:nvSpPr>
        <p:spPr>
          <a:xfrm>
            <a:off x="2036190" y="735291"/>
            <a:ext cx="8729220" cy="912750"/>
          </a:xfrm>
          <a:prstGeom prst="rect">
            <a:avLst/>
          </a:prstGeom>
          <a:noFill/>
        </p:spPr>
        <p:txBody>
          <a:bodyPr wrap="square" rtlCol="0">
            <a:spAutoFit/>
          </a:bodyPr>
          <a:lstStyle/>
          <a:p>
            <a:pPr marL="342900" marR="0" lvl="0" indent="-342900">
              <a:lnSpc>
                <a:spcPct val="107000"/>
              </a:lnSpc>
              <a:spcBef>
                <a:spcPts val="0"/>
              </a:spcBef>
              <a:spcAft>
                <a:spcPts val="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Income taxes - governments impose on income generated by the business.</a:t>
            </a:r>
          </a:p>
          <a:p>
            <a:pPr marL="342900" marR="0" lvl="0" indent="-342900">
              <a:lnSpc>
                <a:spcPct val="107000"/>
              </a:lnSpc>
              <a:spcBef>
                <a:spcPts val="0"/>
              </a:spcBef>
              <a:spcAft>
                <a:spcPts val="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Earnings Before Interest and Taxes - It represents the income of a business from its usual activity before deduction for taxes or interest payment.</a:t>
            </a:r>
          </a:p>
          <a:p>
            <a:endParaRPr lang="en-US" dirty="0"/>
          </a:p>
        </p:txBody>
      </p:sp>
      <p:sp>
        <p:nvSpPr>
          <p:cNvPr id="3" name="TextBox 2">
            <a:extLst>
              <a:ext uri="{FF2B5EF4-FFF2-40B4-BE49-F238E27FC236}">
                <a16:creationId xmlns:a16="http://schemas.microsoft.com/office/drawing/2014/main" id="{42AE13D3-B61C-4C32-A7B7-4113DE79D126}"/>
              </a:ext>
            </a:extLst>
          </p:cNvPr>
          <p:cNvSpPr txBox="1"/>
          <p:nvPr/>
        </p:nvSpPr>
        <p:spPr>
          <a:xfrm>
            <a:off x="2036190" y="1796159"/>
            <a:ext cx="9596486" cy="2946961"/>
          </a:xfrm>
          <a:prstGeom prst="rect">
            <a:avLst/>
          </a:prstGeom>
          <a:noFill/>
        </p:spPr>
        <p:txBody>
          <a:bodyPr wrap="square" rtlCol="0">
            <a:spAutoFit/>
          </a:bodyPr>
          <a:lstStyle/>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Cash flow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Cash flow statement is a financial document summarize the volume of cash and equivalents that enters and leaves a company. CSF measures how effectively a business handles its financial balance. It is important for the investors to see how the organization works, where the revenue comes from and how it its invested and essential because it lets investors decide whether a business is on a strong financial field. Also, the creditor may use CFS to calculate the amount of cash available for the company to fund its operating expenses and pay its debts.</a:t>
            </a:r>
          </a:p>
          <a:p>
            <a:pPr marL="0" marR="0">
              <a:lnSpc>
                <a:spcPct val="107000"/>
              </a:lnSpc>
              <a:spcBef>
                <a:spcPts val="0"/>
              </a:spcBef>
              <a:spcAft>
                <a:spcPts val="800"/>
              </a:spcAft>
            </a:pP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endParaRPr lang="en-US" sz="1100" dirty="0">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Owner’s equity statement</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A Statement of Owner's Equity shows the changes in the capital account due to contributions, withdrawals, and net income or net loss. SOE presents the beginning equity balance, net income, owners’ contribution, net loss, owner’s withdrawals and ending equity balance.  It helps the users of financial statements to become aware of the factors that caused an alternative on accounting period within the owner’s equity. The purpose of financial statements is to offer data about the financial role, overall performance, and adjustments in financial function of an enterprise. This is useful to a wide variety of users in making economic choices.</a:t>
            </a:r>
          </a:p>
        </p:txBody>
      </p:sp>
    </p:spTree>
    <p:extLst>
      <p:ext uri="{BB962C8B-B14F-4D97-AF65-F5344CB8AC3E}">
        <p14:creationId xmlns:p14="http://schemas.microsoft.com/office/powerpoint/2010/main" val="16285534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0BFDF0-5098-498B-8024-D1303A422F95}"/>
              </a:ext>
            </a:extLst>
          </p:cNvPr>
          <p:cNvSpPr txBox="1"/>
          <p:nvPr/>
        </p:nvSpPr>
        <p:spPr>
          <a:xfrm>
            <a:off x="2007909" y="1084082"/>
            <a:ext cx="9294829" cy="3822200"/>
          </a:xfrm>
          <a:prstGeom prst="rect">
            <a:avLst/>
          </a:prstGeom>
          <a:noFill/>
        </p:spPr>
        <p:txBody>
          <a:bodyPr wrap="square" rtlCol="0">
            <a:spAutoFit/>
          </a:bodyPr>
          <a:lstStyle/>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The objective of accounting is to provide information to users for decision-making.</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Users and their need of financial statements: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Management – the management team must understand the organization’s profitability, liquidity and cashflows in order to make financial decision about the business.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Customer – Customer become interested in the ability of the company to continue its existence and maintain balance of operations.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Lenders - interested in the company’s ability to pay liabilities upon solvency.</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General public - For any legitimate cause, someone outside the organization such as academics, teachers, consultants, and others are interested in a company's financial statements.</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Investors - Investors want to recognize how properly their investment is acting. traders broadly speaking depend upon the economic statements posted by way of groups to evaluate the profitability, valuation, and hazard of their funding. </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Shareholders - Make informed decision about their equity investments.</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Government - A company who is located under a government jurisdiction have to provide financial information to prove it has paid the correct amount of tax.</a:t>
            </a:r>
          </a:p>
          <a:p>
            <a:pPr marL="342900" marR="0" lvl="0" indent="-342900">
              <a:lnSpc>
                <a:spcPct val="107000"/>
              </a:lnSpc>
              <a:spcBef>
                <a:spcPts val="0"/>
              </a:spcBef>
              <a:spcAft>
                <a:spcPts val="800"/>
              </a:spcAft>
              <a:buFont typeface="Symbol" panose="05050102010706020507" pitchFamily="18" charset="2"/>
              <a:buChar char=""/>
              <a:tabLst>
                <a:tab pos="457200" algn="l"/>
              </a:tabLst>
            </a:pPr>
            <a:r>
              <a:rPr lang="en-US" sz="1100" dirty="0">
                <a:effectLst/>
                <a:latin typeface="Arial" panose="020B0604020202020204" pitchFamily="34" charset="0"/>
                <a:ea typeface="Calibri" panose="020F0502020204030204" pitchFamily="34" charset="0"/>
                <a:cs typeface="Arial" panose="020B0604020202020204" pitchFamily="34" charset="0"/>
              </a:rPr>
              <a:t>Employees – Are interested in the company’s profitability and stability. They depend on the company’s ability to pay wages.</a:t>
            </a:r>
          </a:p>
        </p:txBody>
      </p:sp>
    </p:spTree>
    <p:extLst>
      <p:ext uri="{BB962C8B-B14F-4D97-AF65-F5344CB8AC3E}">
        <p14:creationId xmlns:p14="http://schemas.microsoft.com/office/powerpoint/2010/main" val="31176628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944946A-4238-4237-BE1D-5ECD5ACF3B08}"/>
              </a:ext>
            </a:extLst>
          </p:cNvPr>
          <p:cNvSpPr txBox="1"/>
          <p:nvPr/>
        </p:nvSpPr>
        <p:spPr>
          <a:xfrm>
            <a:off x="2215299" y="970961"/>
            <a:ext cx="8870623" cy="2953373"/>
          </a:xfrm>
          <a:prstGeom prst="rect">
            <a:avLst/>
          </a:prstGeom>
          <a:noFill/>
        </p:spPr>
        <p:txBody>
          <a:bodyPr wrap="square" rtlCol="0">
            <a:spAutoFit/>
          </a:bodyPr>
          <a:lstStyle/>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In order to have a clear vision about the financial health of a business, a well-prepared financial statement is required. Financial users are the ones who needs this information for taking decision regarding the business.</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Financial statement are extremely important and useful, but they are not always  100% reliable. They do not always show the real final financial position of a company. There are certain factors that are not quantifiable in form of finance but have an effect on a company's economic operations and outcomes. The financial statements make no note of the elements that are impossible to quantify in terms of money. Ignoring information related to human resources can also affect the accuracy of a financial statement. Human resources are crucial to a company's profitability, but they are not included in the financial statement. As a result, the financial statements do not accurately reflect the true state of a company. Inflation is another important factor that has a major impact on the financial statements. In  simple terms , inflation is an increase in an economy's overall price scale. As a result, interest rates represent potential inflation, and the stock market opposite direction of interest rates.</a:t>
            </a:r>
          </a:p>
          <a:p>
            <a:endParaRPr lang="en-US" dirty="0"/>
          </a:p>
        </p:txBody>
      </p:sp>
    </p:spTree>
    <p:extLst>
      <p:ext uri="{BB962C8B-B14F-4D97-AF65-F5344CB8AC3E}">
        <p14:creationId xmlns:p14="http://schemas.microsoft.com/office/powerpoint/2010/main" val="22423819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able&#10;&#10;Description automatically generated">
            <a:extLst>
              <a:ext uri="{FF2B5EF4-FFF2-40B4-BE49-F238E27FC236}">
                <a16:creationId xmlns:a16="http://schemas.microsoft.com/office/drawing/2014/main" id="{6C99C87A-DD6B-4EC5-9EF2-4304153CB9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946656" y="0"/>
            <a:ext cx="4298688" cy="6858000"/>
          </a:xfrm>
          <a:prstGeom prst="rect">
            <a:avLst/>
          </a:prstGeom>
        </p:spPr>
      </p:pic>
    </p:spTree>
    <p:extLst>
      <p:ext uri="{BB962C8B-B14F-4D97-AF65-F5344CB8AC3E}">
        <p14:creationId xmlns:p14="http://schemas.microsoft.com/office/powerpoint/2010/main" val="15697426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text, receipt, screenshot&#10;&#10;Description automatically generated">
            <a:extLst>
              <a:ext uri="{FF2B5EF4-FFF2-40B4-BE49-F238E27FC236}">
                <a16:creationId xmlns:a16="http://schemas.microsoft.com/office/drawing/2014/main" id="{7679A3C1-0D07-418F-93BD-FCB190E604F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98753" y="0"/>
            <a:ext cx="5394494" cy="6858000"/>
          </a:xfrm>
          <a:prstGeom prst="rect">
            <a:avLst/>
          </a:prstGeom>
        </p:spPr>
      </p:pic>
    </p:spTree>
    <p:extLst>
      <p:ext uri="{BB962C8B-B14F-4D97-AF65-F5344CB8AC3E}">
        <p14:creationId xmlns:p14="http://schemas.microsoft.com/office/powerpoint/2010/main" val="20498225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AF6EB6-B49D-4939-B9EC-734C9DE4A5F2}"/>
              </a:ext>
            </a:extLst>
          </p:cNvPr>
          <p:cNvSpPr txBox="1"/>
          <p:nvPr/>
        </p:nvSpPr>
        <p:spPr>
          <a:xfrm>
            <a:off x="2470826" y="797668"/>
            <a:ext cx="8550612" cy="5718040"/>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Ex 4.</a:t>
            </a:r>
          </a:p>
          <a:p>
            <a:pPr marL="0" marR="0">
              <a:lnSpc>
                <a:spcPct val="107000"/>
              </a:lnSpc>
              <a:spcBef>
                <a:spcPts val="0"/>
              </a:spcBef>
              <a:spcAft>
                <a:spcPts val="800"/>
              </a:spcAft>
            </a:pPr>
            <a:r>
              <a:rPr lang="en-US" sz="1800" dirty="0">
                <a:effectLst/>
                <a:latin typeface="Calibri" panose="020F0502020204030204" pitchFamily="34" charset="0"/>
                <a:ea typeface="Calibri" panose="020F0502020204030204" pitchFamily="34" charset="0"/>
                <a:cs typeface="Times New Roman" panose="02020603050405020304" pitchFamily="18" charset="0"/>
              </a:rPr>
              <a:t> </a:t>
            </a:r>
            <a:r>
              <a:rPr lang="en-US" sz="1100" dirty="0">
                <a:effectLst/>
                <a:latin typeface="Arial" panose="020B0604020202020204" pitchFamily="34" charset="0"/>
                <a:ea typeface="Calibri" panose="020F0502020204030204" pitchFamily="34" charset="0"/>
                <a:cs typeface="Arial" panose="020B0604020202020204" pitchFamily="34" charset="0"/>
              </a:rPr>
              <a:t>Liquidity and profitability</a:t>
            </a:r>
          </a:p>
          <a:p>
            <a:pPr marL="0" marR="0">
              <a:lnSpc>
                <a:spcPct val="107000"/>
              </a:lnSpc>
              <a:spcBef>
                <a:spcPts val="0"/>
              </a:spcBef>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Liquidity and profitability are two very important key indicators which shows the performance of a business. They can show either by themselves or together if the business is currently successful or will be in the future with their ability to indicate the potential for growth and sustainability. They go hand in hand because liquidity has an impact on profitability and the profitability have an impact on liquidity.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GB" sz="1100" dirty="0">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Profitability is a criterion for evaluating how efficient a company is – and, essentially, whether it succeeds or fails. A business's potential to generate a return on an investment based on its capital in contrast to an equivalent investment is another concept of profitability.</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Comparison between liquidity and profitability</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Profitability and liquidity, which are two critical metrics for a company's financial health and growing market capital and market share, are the two main factors for analysis of any business plan. Profitability applies to a company's increase of margins; margins relate to sales – expense. The higher the margins, the better the company's profitability for that fiscal year. Profitability boosts a company's cash capital and growth opportunities. Liquidity, refers to a company's ability to fulfill all short &amp; long commitments, including the existing portion of liabilities in the long run and the long-term portion of liabilities in the short run. One of the main distinctions is that a profitable business does not necessarily have to be liquid in nature. This is because the company has spent aggressively in new ventures from which the receivables will be due after a long period of time. A business that is not liquid in nature may go unprofitable in the short term due to a lack of liquidity, which is why it requires operating capital to satisfy short-term commitments. Profitability is a metric of market performance that indicates how well a business does over time rather than how cash-rich it is. It is unable to tell the analyst of the working capital status. Liquidity, on the other hand, informs us of the firm's financial position. Even much capital on the balance sheet often implies weak cash flow control, as the company bears the opportunity expense of cash that is sitting unused on the balance sheet. Profitability is a measure of a company's financial output that appears in the income statement and is listed as Net profit in the profit and loss account. If the net profit figure is low, the business is losing money during that time frame. Apart from cash, liquidity can be seen in the current assets portion of a company's balance sheet, which includes marketable securities, prepaid costs, and inventories.</a:t>
            </a:r>
            <a:endParaRPr lang="en-US"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156056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D499440-94AD-41C4-96F8-9DEEC53CEB23}"/>
              </a:ext>
            </a:extLst>
          </p:cNvPr>
          <p:cNvSpPr txBox="1"/>
          <p:nvPr/>
        </p:nvSpPr>
        <p:spPr>
          <a:xfrm>
            <a:off x="2121031" y="659876"/>
            <a:ext cx="8700940" cy="6084999"/>
          </a:xfrm>
          <a:prstGeom prst="rect">
            <a:avLst/>
          </a:prstGeom>
          <a:noFill/>
        </p:spPr>
        <p:txBody>
          <a:bodyPr wrap="square" rtlCol="0">
            <a:spAutoFit/>
          </a:bodyPr>
          <a:lstStyle/>
          <a:p>
            <a:r>
              <a:rPr lang="en-US" sz="1100" dirty="0">
                <a:latin typeface="Arial" panose="020B0604020202020204" pitchFamily="34" charset="0"/>
                <a:cs typeface="Arial" panose="020B0604020202020204" pitchFamily="34" charset="0"/>
              </a:rPr>
              <a:t>References</a:t>
            </a:r>
          </a:p>
          <a:p>
            <a:endParaRPr lang="en-US" dirty="0"/>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&lt;https://www.accountingverse.com/accounting-basics/users-of-financial-statements.html&gt; [Accessed 8 April 2021].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Fridson</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 and Alvarez, F., 2002. </a:t>
            </a:r>
            <a:r>
              <a:rPr lang="en-US"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Financial statement analysis</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New York: John Wiley &amp; Sons.</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Higgins, R., Koski, J. and Mitton, T., 2019. </a:t>
            </a:r>
            <a:r>
              <a:rPr lang="en-US"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Analysis for financial management</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New York, NY: McGraw-Hill Education.</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WallStreetMojo</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2021. </a:t>
            </a:r>
            <a:r>
              <a:rPr lang="en-US"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Importance of Financial Statements | Top 10 Reasons</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&lt;https://www.wallstreetmojo.com/importance-of-financial-statements/&gt; [Accessed 8 April 2021].</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Gaurang</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Trivedi, C., 2021. </a:t>
            </a:r>
            <a:r>
              <a:rPr lang="en-US"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Inflating Equity: Inflation’s Impact on Financial Statements and ROE</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CFA Institute Enterprising Investor. Available at: &lt;https://blogs.cfainstitute.org/investor/2018/06/04/inflating-equity-inflations-impact-on-financial-statements-and-roe/&gt; [Accessed 8 April 2021].</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Liquidity, P., 2021. </a:t>
            </a:r>
            <a:r>
              <a:rPr lang="en-US"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Profitability vs Liquidity | Top 6 Differences To Learn (With Infographics)</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EDUCBA. Available at: &lt;https://www.educba.com/profitability-vs-liquidity/&gt; [Accessed 8 April 2021].</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effectLst/>
                <a:latin typeface="Arial" panose="020B0604020202020204" pitchFamily="34" charset="0"/>
                <a:ea typeface="Calibri" panose="020F0502020204030204" pitchFamily="34" charset="0"/>
                <a:cs typeface="Arial" panose="020B0604020202020204" pitchFamily="34" charset="0"/>
              </a:rPr>
              <a:t> </a:t>
            </a: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Investopedia. 2021. </a:t>
            </a:r>
            <a:r>
              <a:rPr lang="en-US"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Difference Between Profitability and Profit</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 Available at: &lt;https://www.investopedia.com/ask/answers/012715/what-difference-between-profitability-and-profit.asp&gt; [Accessed 8 April 2021].</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pPr marL="0" marR="0">
              <a:lnSpc>
                <a:spcPct val="107000"/>
              </a:lnSpc>
              <a:spcBef>
                <a:spcPts val="0"/>
              </a:spcBef>
              <a:spcAft>
                <a:spcPts val="800"/>
              </a:spcAft>
            </a:pP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Doan, T. and Bui, T., 2021. How does liquidity influence bank profitability? A panel data approach. </a:t>
            </a:r>
            <a:r>
              <a:rPr lang="en-US" sz="11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Accounting</a:t>
            </a:r>
            <a:r>
              <a:rPr lang="en-US" sz="11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pp.59-64.</a:t>
            </a:r>
            <a:endParaRPr lang="en-US" sz="1100" dirty="0">
              <a:effectLst/>
              <a:latin typeface="Arial" panose="020B0604020202020204" pitchFamily="34" charset="0"/>
              <a:ea typeface="Calibri" panose="020F050202020403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199467421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TM03457496[[fn=Parallax]]</Template>
  <TotalTime>47</TotalTime>
  <Words>2025</Words>
  <Application>Microsoft Office PowerPoint</Application>
  <PresentationFormat>Widescreen</PresentationFormat>
  <Paragraphs>75</Paragraphs>
  <Slides>13</Slides>
  <Notes>6</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19" baseType="lpstr">
      <vt:lpstr>Arial</vt:lpstr>
      <vt:lpstr>Calibri</vt:lpstr>
      <vt:lpstr>Corbel</vt:lpstr>
      <vt:lpstr>Symbol</vt:lpstr>
      <vt:lpstr>Parallax</vt:lpstr>
      <vt:lpstr>Microsoft Excel Worksheet</vt:lpstr>
      <vt:lpstr>Essay on Accounting fundamentals  Module name: Accounting Fundamentals  Module code: LCBB4001  Lecturer name: Ernest Ovia  Student name: Denisa Alexandra Neagu  Student number: 1921119</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Essay on Accounting fundamentals  Module name: Accounting Fundamentals  Module code: LCBB4001  Lecturer name: Ernest Ovia  Student name: Denisa Alexandra Neagu  Student number: 1921119</dc:title>
  <dc:creator>Giani</dc:creator>
  <cp:lastModifiedBy>Giani</cp:lastModifiedBy>
  <cp:revision>5</cp:revision>
  <dcterms:created xsi:type="dcterms:W3CDTF">2021-04-08T18:39:39Z</dcterms:created>
  <dcterms:modified xsi:type="dcterms:W3CDTF">2021-04-08T19:27:00Z</dcterms:modified>
</cp:coreProperties>
</file>