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9" r:id="rId1"/>
  </p:sldMasterIdLst>
  <p:sldIdLst>
    <p:sldId id="256" r:id="rId2"/>
    <p:sldId id="257" r:id="rId3"/>
    <p:sldId id="262" r:id="rId4"/>
    <p:sldId id="264" r:id="rId5"/>
    <p:sldId id="265" r:id="rId6"/>
    <p:sldId id="266" r:id="rId7"/>
    <p:sldId id="267" r:id="rId8"/>
    <p:sldId id="272" r:id="rId9"/>
    <p:sldId id="261" r:id="rId10"/>
    <p:sldId id="274" r:id="rId11"/>
    <p:sldId id="277" r:id="rId12"/>
    <p:sldId id="276" r:id="rId13"/>
    <p:sldId id="278" r:id="rId14"/>
    <p:sldId id="275" r:id="rId15"/>
    <p:sldId id="258" r:id="rId16"/>
    <p:sldId id="27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fie Hopkins" userId="f3f154247320f367" providerId="LiveId" clId="{1AEE5A97-F8FB-44EC-B2CF-35D66D0C966D}"/>
    <pc:docChg chg="custSel modSld">
      <pc:chgData name="Sofie Hopkins" userId="f3f154247320f367" providerId="LiveId" clId="{1AEE5A97-F8FB-44EC-B2CF-35D66D0C966D}" dt="2018-12-11T19:45:53.353" v="29" actId="27636"/>
      <pc:docMkLst>
        <pc:docMk/>
      </pc:docMkLst>
      <pc:sldChg chg="modSp">
        <pc:chgData name="Sofie Hopkins" userId="f3f154247320f367" providerId="LiveId" clId="{1AEE5A97-F8FB-44EC-B2CF-35D66D0C966D}" dt="2018-12-11T19:45:53.353" v="29" actId="27636"/>
        <pc:sldMkLst>
          <pc:docMk/>
          <pc:sldMk cId="3135841379" sldId="276"/>
        </pc:sldMkLst>
        <pc:spChg chg="mod">
          <ac:chgData name="Sofie Hopkins" userId="f3f154247320f367" providerId="LiveId" clId="{1AEE5A97-F8FB-44EC-B2CF-35D66D0C966D}" dt="2018-12-11T19:45:53.353" v="29" actId="27636"/>
          <ac:spMkLst>
            <pc:docMk/>
            <pc:sldMk cId="3135841379" sldId="276"/>
            <ac:spMk id="3" creationId="{2CACF24B-BD91-4B1D-97D8-DA834990E36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068C6-B75D-4BFF-BE3E-A5F162BF1E69}"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en-US"/>
        </a:p>
      </dgm:t>
    </dgm:pt>
    <dgm:pt modelId="{514ED188-7270-4257-8561-7F52DBEDF578}">
      <dgm:prSet custT="1"/>
      <dgm:spPr/>
      <dgm:t>
        <a:bodyPr/>
        <a:lstStyle/>
        <a:p>
          <a:r>
            <a:rPr lang="en-GB" sz="2800" dirty="0"/>
            <a:t>What first aid is</a:t>
          </a:r>
          <a:endParaRPr lang="en-US" sz="2800" dirty="0"/>
        </a:p>
      </dgm:t>
    </dgm:pt>
    <dgm:pt modelId="{0D1E99D0-EB78-4EEB-8988-C43533BF5FF3}" type="parTrans" cxnId="{3E444898-9A7C-4536-8224-D3F1F64844C6}">
      <dgm:prSet/>
      <dgm:spPr/>
      <dgm:t>
        <a:bodyPr/>
        <a:lstStyle/>
        <a:p>
          <a:endParaRPr lang="en-US"/>
        </a:p>
      </dgm:t>
    </dgm:pt>
    <dgm:pt modelId="{5AA84251-3C4E-4D4C-94CC-1DAC2D9CA6BE}" type="sibTrans" cxnId="{3E444898-9A7C-4536-8224-D3F1F64844C6}">
      <dgm:prSet/>
      <dgm:spPr/>
      <dgm:t>
        <a:bodyPr/>
        <a:lstStyle/>
        <a:p>
          <a:endParaRPr lang="en-US"/>
        </a:p>
      </dgm:t>
    </dgm:pt>
    <dgm:pt modelId="{A37C0B58-063E-4CB5-9B77-1EF0E854B199}">
      <dgm:prSet custT="1"/>
      <dgm:spPr/>
      <dgm:t>
        <a:bodyPr/>
        <a:lstStyle/>
        <a:p>
          <a:r>
            <a:rPr lang="en-GB" sz="2800" dirty="0"/>
            <a:t>The history of first aid</a:t>
          </a:r>
          <a:endParaRPr lang="en-US" sz="2800" dirty="0"/>
        </a:p>
      </dgm:t>
    </dgm:pt>
    <dgm:pt modelId="{7DA0AB43-D7CE-408A-A9D7-3A10CB1BEC28}" type="parTrans" cxnId="{2D418755-7AC8-43E8-930F-AB25DB6D2CAE}">
      <dgm:prSet/>
      <dgm:spPr/>
      <dgm:t>
        <a:bodyPr/>
        <a:lstStyle/>
        <a:p>
          <a:endParaRPr lang="en-US"/>
        </a:p>
      </dgm:t>
    </dgm:pt>
    <dgm:pt modelId="{20A028F8-5207-4CA6-A734-E47ED5F9993B}" type="sibTrans" cxnId="{2D418755-7AC8-43E8-930F-AB25DB6D2CAE}">
      <dgm:prSet/>
      <dgm:spPr/>
      <dgm:t>
        <a:bodyPr/>
        <a:lstStyle/>
        <a:p>
          <a:endParaRPr lang="en-US"/>
        </a:p>
      </dgm:t>
    </dgm:pt>
    <dgm:pt modelId="{5F3718E9-4D33-4A33-BA87-0DED52D0ECEF}">
      <dgm:prSet custT="1"/>
      <dgm:spPr/>
      <dgm:t>
        <a:bodyPr/>
        <a:lstStyle/>
        <a:p>
          <a:r>
            <a:rPr lang="en-GB" sz="2800" dirty="0"/>
            <a:t>What a first aid course is </a:t>
          </a:r>
          <a:endParaRPr lang="en-US" sz="2800" dirty="0"/>
        </a:p>
      </dgm:t>
    </dgm:pt>
    <dgm:pt modelId="{7F20FBF1-1ACC-444E-AAFF-3F2D8B9B53A4}" type="parTrans" cxnId="{741C475F-3511-4F5E-BA23-B49AA54456F9}">
      <dgm:prSet/>
      <dgm:spPr/>
      <dgm:t>
        <a:bodyPr/>
        <a:lstStyle/>
        <a:p>
          <a:endParaRPr lang="en-US"/>
        </a:p>
      </dgm:t>
    </dgm:pt>
    <dgm:pt modelId="{E0AEBF67-88AC-4464-8566-F4600F614E6C}" type="sibTrans" cxnId="{741C475F-3511-4F5E-BA23-B49AA54456F9}">
      <dgm:prSet/>
      <dgm:spPr/>
      <dgm:t>
        <a:bodyPr/>
        <a:lstStyle/>
        <a:p>
          <a:endParaRPr lang="en-US"/>
        </a:p>
      </dgm:t>
    </dgm:pt>
    <dgm:pt modelId="{9249C757-4E84-4ABA-9DA3-620EF7903FC3}">
      <dgm:prSet custT="1"/>
      <dgm:spPr/>
      <dgm:t>
        <a:bodyPr/>
        <a:lstStyle/>
        <a:p>
          <a:r>
            <a:rPr lang="en-GB" sz="2800" dirty="0"/>
            <a:t>The contents of the course</a:t>
          </a:r>
          <a:endParaRPr lang="en-US" sz="2800" dirty="0"/>
        </a:p>
      </dgm:t>
    </dgm:pt>
    <dgm:pt modelId="{EE04568C-3CB0-4407-82D1-88FC776190D7}" type="parTrans" cxnId="{AA52FC0C-7A20-4C3F-B35F-0DD0EE59216B}">
      <dgm:prSet/>
      <dgm:spPr/>
      <dgm:t>
        <a:bodyPr/>
        <a:lstStyle/>
        <a:p>
          <a:endParaRPr lang="en-US"/>
        </a:p>
      </dgm:t>
    </dgm:pt>
    <dgm:pt modelId="{B2CB1C78-3AB8-4A42-ACCD-5B72B5A0DDB5}" type="sibTrans" cxnId="{AA52FC0C-7A20-4C3F-B35F-0DD0EE59216B}">
      <dgm:prSet/>
      <dgm:spPr/>
      <dgm:t>
        <a:bodyPr/>
        <a:lstStyle/>
        <a:p>
          <a:endParaRPr lang="en-US"/>
        </a:p>
      </dgm:t>
    </dgm:pt>
    <dgm:pt modelId="{663372E3-D248-49BA-96BC-A644828ADC89}">
      <dgm:prSet custT="1"/>
      <dgm:spPr/>
      <dgm:t>
        <a:bodyPr/>
        <a:lstStyle/>
        <a:p>
          <a:r>
            <a:rPr lang="en-US" sz="2800" dirty="0"/>
            <a:t>What the Heimlich </a:t>
          </a:r>
          <a:r>
            <a:rPr lang="en-US" sz="2800" dirty="0" err="1"/>
            <a:t>Manoeuvre</a:t>
          </a:r>
          <a:r>
            <a:rPr lang="en-US" sz="2800" dirty="0"/>
            <a:t> is and its value</a:t>
          </a:r>
        </a:p>
      </dgm:t>
    </dgm:pt>
    <dgm:pt modelId="{B4E9BC6A-11C7-4733-869A-29E9E0E89098}" type="parTrans" cxnId="{3EC9E03E-D6AD-48E9-A053-8034ECC8DE14}">
      <dgm:prSet/>
      <dgm:spPr/>
      <dgm:t>
        <a:bodyPr/>
        <a:lstStyle/>
        <a:p>
          <a:endParaRPr lang="en-US"/>
        </a:p>
      </dgm:t>
    </dgm:pt>
    <dgm:pt modelId="{DD6077D8-53FC-494D-8FD7-DFF8111FAF07}" type="sibTrans" cxnId="{3EC9E03E-D6AD-48E9-A053-8034ECC8DE14}">
      <dgm:prSet/>
      <dgm:spPr/>
      <dgm:t>
        <a:bodyPr/>
        <a:lstStyle/>
        <a:p>
          <a:endParaRPr lang="en-US"/>
        </a:p>
      </dgm:t>
    </dgm:pt>
    <dgm:pt modelId="{8DACAE75-92A2-4B3B-9B86-2FB57EDB1B1C}">
      <dgm:prSet custT="1"/>
      <dgm:spPr/>
      <dgm:t>
        <a:bodyPr/>
        <a:lstStyle/>
        <a:p>
          <a:r>
            <a:rPr lang="en-GB" sz="2800" dirty="0"/>
            <a:t>To discuss the importance of first aid on professional development skills</a:t>
          </a:r>
          <a:endParaRPr lang="en-US" sz="2800" dirty="0"/>
        </a:p>
      </dgm:t>
    </dgm:pt>
    <dgm:pt modelId="{557700E5-C9BC-4DAC-A786-35983486C4DA}" type="parTrans" cxnId="{C72E22E5-F3AF-4D38-8A90-261746BFD71B}">
      <dgm:prSet/>
      <dgm:spPr/>
      <dgm:t>
        <a:bodyPr/>
        <a:lstStyle/>
        <a:p>
          <a:endParaRPr lang="en-US"/>
        </a:p>
      </dgm:t>
    </dgm:pt>
    <dgm:pt modelId="{5A657652-3BFA-4F72-A29F-48254C4F5215}" type="sibTrans" cxnId="{C72E22E5-F3AF-4D38-8A90-261746BFD71B}">
      <dgm:prSet/>
      <dgm:spPr/>
      <dgm:t>
        <a:bodyPr/>
        <a:lstStyle/>
        <a:p>
          <a:endParaRPr lang="en-US"/>
        </a:p>
      </dgm:t>
    </dgm:pt>
    <dgm:pt modelId="{BF19F7AE-DF52-4D54-8F25-DD219B049A99}" type="pres">
      <dgm:prSet presAssocID="{775068C6-B75D-4BFF-BE3E-A5F162BF1E69}" presName="linear" presStyleCnt="0">
        <dgm:presLayoutVars>
          <dgm:dir/>
          <dgm:animLvl val="lvl"/>
          <dgm:resizeHandles val="exact"/>
        </dgm:presLayoutVars>
      </dgm:prSet>
      <dgm:spPr/>
    </dgm:pt>
    <dgm:pt modelId="{B41EBCC2-46A7-4319-9676-BFB5366DCF03}" type="pres">
      <dgm:prSet presAssocID="{514ED188-7270-4257-8561-7F52DBEDF578}" presName="parentLin" presStyleCnt="0"/>
      <dgm:spPr/>
    </dgm:pt>
    <dgm:pt modelId="{4A268EDC-7EEF-4071-B0DF-8F8362E01761}" type="pres">
      <dgm:prSet presAssocID="{514ED188-7270-4257-8561-7F52DBEDF578}" presName="parentLeftMargin" presStyleLbl="node1" presStyleIdx="0" presStyleCnt="6"/>
      <dgm:spPr/>
    </dgm:pt>
    <dgm:pt modelId="{A6ADD854-DB69-4941-9D22-F8CB374C7149}" type="pres">
      <dgm:prSet presAssocID="{514ED188-7270-4257-8561-7F52DBEDF578}" presName="parentText" presStyleLbl="node1" presStyleIdx="0" presStyleCnt="6">
        <dgm:presLayoutVars>
          <dgm:chMax val="0"/>
          <dgm:bulletEnabled val="1"/>
        </dgm:presLayoutVars>
      </dgm:prSet>
      <dgm:spPr/>
    </dgm:pt>
    <dgm:pt modelId="{75118FE6-1D99-4D80-A0E4-62E950F957DD}" type="pres">
      <dgm:prSet presAssocID="{514ED188-7270-4257-8561-7F52DBEDF578}" presName="negativeSpace" presStyleCnt="0"/>
      <dgm:spPr/>
    </dgm:pt>
    <dgm:pt modelId="{3CE2450D-BB01-43C2-B11C-A69F3DC535B5}" type="pres">
      <dgm:prSet presAssocID="{514ED188-7270-4257-8561-7F52DBEDF578}" presName="childText" presStyleLbl="conFgAcc1" presStyleIdx="0" presStyleCnt="6">
        <dgm:presLayoutVars>
          <dgm:bulletEnabled val="1"/>
        </dgm:presLayoutVars>
      </dgm:prSet>
      <dgm:spPr/>
    </dgm:pt>
    <dgm:pt modelId="{1E6841F8-0DF7-4EA5-97F6-17F5C3D7D120}" type="pres">
      <dgm:prSet presAssocID="{5AA84251-3C4E-4D4C-94CC-1DAC2D9CA6BE}" presName="spaceBetweenRectangles" presStyleCnt="0"/>
      <dgm:spPr/>
    </dgm:pt>
    <dgm:pt modelId="{CED7580C-8C07-4E48-AF21-2BC3AA84D7A4}" type="pres">
      <dgm:prSet presAssocID="{A37C0B58-063E-4CB5-9B77-1EF0E854B199}" presName="parentLin" presStyleCnt="0"/>
      <dgm:spPr/>
    </dgm:pt>
    <dgm:pt modelId="{B94397CE-73D3-4824-A008-51EC2A3912E7}" type="pres">
      <dgm:prSet presAssocID="{A37C0B58-063E-4CB5-9B77-1EF0E854B199}" presName="parentLeftMargin" presStyleLbl="node1" presStyleIdx="0" presStyleCnt="6"/>
      <dgm:spPr/>
    </dgm:pt>
    <dgm:pt modelId="{B1BF5F6F-E0BD-4B32-B1A1-FB1820E77AFE}" type="pres">
      <dgm:prSet presAssocID="{A37C0B58-063E-4CB5-9B77-1EF0E854B199}" presName="parentText" presStyleLbl="node1" presStyleIdx="1" presStyleCnt="6">
        <dgm:presLayoutVars>
          <dgm:chMax val="0"/>
          <dgm:bulletEnabled val="1"/>
        </dgm:presLayoutVars>
      </dgm:prSet>
      <dgm:spPr/>
    </dgm:pt>
    <dgm:pt modelId="{BC5E87C4-AF02-4491-A726-30EB3E5D1D81}" type="pres">
      <dgm:prSet presAssocID="{A37C0B58-063E-4CB5-9B77-1EF0E854B199}" presName="negativeSpace" presStyleCnt="0"/>
      <dgm:spPr/>
    </dgm:pt>
    <dgm:pt modelId="{BA847024-087B-4D85-90EB-AF2F4D0CA926}" type="pres">
      <dgm:prSet presAssocID="{A37C0B58-063E-4CB5-9B77-1EF0E854B199}" presName="childText" presStyleLbl="conFgAcc1" presStyleIdx="1" presStyleCnt="6">
        <dgm:presLayoutVars>
          <dgm:bulletEnabled val="1"/>
        </dgm:presLayoutVars>
      </dgm:prSet>
      <dgm:spPr/>
    </dgm:pt>
    <dgm:pt modelId="{2D7EEAB5-F925-4F68-9023-A7B710BBA242}" type="pres">
      <dgm:prSet presAssocID="{20A028F8-5207-4CA6-A734-E47ED5F9993B}" presName="spaceBetweenRectangles" presStyleCnt="0"/>
      <dgm:spPr/>
    </dgm:pt>
    <dgm:pt modelId="{D1A22E9D-6FEF-43F0-A2E5-B88CD13D7C39}" type="pres">
      <dgm:prSet presAssocID="{5F3718E9-4D33-4A33-BA87-0DED52D0ECEF}" presName="parentLin" presStyleCnt="0"/>
      <dgm:spPr/>
    </dgm:pt>
    <dgm:pt modelId="{6A93C67F-9D6E-4FB6-A8BF-8F38032667B5}" type="pres">
      <dgm:prSet presAssocID="{5F3718E9-4D33-4A33-BA87-0DED52D0ECEF}" presName="parentLeftMargin" presStyleLbl="node1" presStyleIdx="1" presStyleCnt="6"/>
      <dgm:spPr/>
    </dgm:pt>
    <dgm:pt modelId="{E8957F74-E7F6-4583-9545-90A46954D946}" type="pres">
      <dgm:prSet presAssocID="{5F3718E9-4D33-4A33-BA87-0DED52D0ECEF}" presName="parentText" presStyleLbl="node1" presStyleIdx="2" presStyleCnt="6">
        <dgm:presLayoutVars>
          <dgm:chMax val="0"/>
          <dgm:bulletEnabled val="1"/>
        </dgm:presLayoutVars>
      </dgm:prSet>
      <dgm:spPr/>
    </dgm:pt>
    <dgm:pt modelId="{4183EBE0-5177-43EE-ADC5-4347AE3E3349}" type="pres">
      <dgm:prSet presAssocID="{5F3718E9-4D33-4A33-BA87-0DED52D0ECEF}" presName="negativeSpace" presStyleCnt="0"/>
      <dgm:spPr/>
    </dgm:pt>
    <dgm:pt modelId="{4C667CD5-58EF-47F7-B86E-347DB82A4FEF}" type="pres">
      <dgm:prSet presAssocID="{5F3718E9-4D33-4A33-BA87-0DED52D0ECEF}" presName="childText" presStyleLbl="conFgAcc1" presStyleIdx="2" presStyleCnt="6">
        <dgm:presLayoutVars>
          <dgm:bulletEnabled val="1"/>
        </dgm:presLayoutVars>
      </dgm:prSet>
      <dgm:spPr/>
    </dgm:pt>
    <dgm:pt modelId="{80A55FB1-B30E-437E-A8C0-3DF7BB423C14}" type="pres">
      <dgm:prSet presAssocID="{E0AEBF67-88AC-4464-8566-F4600F614E6C}" presName="spaceBetweenRectangles" presStyleCnt="0"/>
      <dgm:spPr/>
    </dgm:pt>
    <dgm:pt modelId="{3668F1D3-8FFB-41F2-9275-2454A52ED4C2}" type="pres">
      <dgm:prSet presAssocID="{9249C757-4E84-4ABA-9DA3-620EF7903FC3}" presName="parentLin" presStyleCnt="0"/>
      <dgm:spPr/>
    </dgm:pt>
    <dgm:pt modelId="{61949175-E9BD-4C9B-8EC0-E87CC9B89AC6}" type="pres">
      <dgm:prSet presAssocID="{9249C757-4E84-4ABA-9DA3-620EF7903FC3}" presName="parentLeftMargin" presStyleLbl="node1" presStyleIdx="2" presStyleCnt="6"/>
      <dgm:spPr/>
    </dgm:pt>
    <dgm:pt modelId="{1B7DBE63-F17B-4133-A25E-6B8D48E8E20D}" type="pres">
      <dgm:prSet presAssocID="{9249C757-4E84-4ABA-9DA3-620EF7903FC3}" presName="parentText" presStyleLbl="node1" presStyleIdx="3" presStyleCnt="6">
        <dgm:presLayoutVars>
          <dgm:chMax val="0"/>
          <dgm:bulletEnabled val="1"/>
        </dgm:presLayoutVars>
      </dgm:prSet>
      <dgm:spPr/>
    </dgm:pt>
    <dgm:pt modelId="{F32A58B0-8A2C-4187-A90A-A9E85DD5B158}" type="pres">
      <dgm:prSet presAssocID="{9249C757-4E84-4ABA-9DA3-620EF7903FC3}" presName="negativeSpace" presStyleCnt="0"/>
      <dgm:spPr/>
    </dgm:pt>
    <dgm:pt modelId="{87DF8A82-9A58-4C0F-9C1B-00EDF52992DD}" type="pres">
      <dgm:prSet presAssocID="{9249C757-4E84-4ABA-9DA3-620EF7903FC3}" presName="childText" presStyleLbl="conFgAcc1" presStyleIdx="3" presStyleCnt="6">
        <dgm:presLayoutVars>
          <dgm:bulletEnabled val="1"/>
        </dgm:presLayoutVars>
      </dgm:prSet>
      <dgm:spPr/>
    </dgm:pt>
    <dgm:pt modelId="{F33A0C45-D3C2-4995-A33F-EBC6F8773F9D}" type="pres">
      <dgm:prSet presAssocID="{B2CB1C78-3AB8-4A42-ACCD-5B72B5A0DDB5}" presName="spaceBetweenRectangles" presStyleCnt="0"/>
      <dgm:spPr/>
    </dgm:pt>
    <dgm:pt modelId="{52803D87-2184-4FF1-8D46-ACA25BB56470}" type="pres">
      <dgm:prSet presAssocID="{663372E3-D248-49BA-96BC-A644828ADC89}" presName="parentLin" presStyleCnt="0"/>
      <dgm:spPr/>
    </dgm:pt>
    <dgm:pt modelId="{A167A831-8542-466E-BAFD-135187FCD8A2}" type="pres">
      <dgm:prSet presAssocID="{663372E3-D248-49BA-96BC-A644828ADC89}" presName="parentLeftMargin" presStyleLbl="node1" presStyleIdx="3" presStyleCnt="6"/>
      <dgm:spPr/>
    </dgm:pt>
    <dgm:pt modelId="{12FBDDE3-FE9F-4A96-BE41-42A26AD1C32B}" type="pres">
      <dgm:prSet presAssocID="{663372E3-D248-49BA-96BC-A644828ADC89}" presName="parentText" presStyleLbl="node1" presStyleIdx="4" presStyleCnt="6" custScaleX="100504" custScaleY="224919" custLinFactNeighborX="-9266" custLinFactNeighborY="11033">
        <dgm:presLayoutVars>
          <dgm:chMax val="0"/>
          <dgm:bulletEnabled val="1"/>
        </dgm:presLayoutVars>
      </dgm:prSet>
      <dgm:spPr/>
    </dgm:pt>
    <dgm:pt modelId="{5AB69625-CFC3-4D34-9EBB-6EFA2E6A08C4}" type="pres">
      <dgm:prSet presAssocID="{663372E3-D248-49BA-96BC-A644828ADC89}" presName="negativeSpace" presStyleCnt="0"/>
      <dgm:spPr/>
    </dgm:pt>
    <dgm:pt modelId="{7DB57220-B1E5-4018-A931-51FB289156A1}" type="pres">
      <dgm:prSet presAssocID="{663372E3-D248-49BA-96BC-A644828ADC89}" presName="childText" presStyleLbl="conFgAcc1" presStyleIdx="4" presStyleCnt="6">
        <dgm:presLayoutVars>
          <dgm:bulletEnabled val="1"/>
        </dgm:presLayoutVars>
      </dgm:prSet>
      <dgm:spPr/>
    </dgm:pt>
    <dgm:pt modelId="{9DF33FDC-6775-450B-94C8-6784AF416304}" type="pres">
      <dgm:prSet presAssocID="{DD6077D8-53FC-494D-8FD7-DFF8111FAF07}" presName="spaceBetweenRectangles" presStyleCnt="0"/>
      <dgm:spPr/>
    </dgm:pt>
    <dgm:pt modelId="{DEB53A88-5B99-4697-B0A2-31EA4B0BBADD}" type="pres">
      <dgm:prSet presAssocID="{8DACAE75-92A2-4B3B-9B86-2FB57EDB1B1C}" presName="parentLin" presStyleCnt="0"/>
      <dgm:spPr/>
    </dgm:pt>
    <dgm:pt modelId="{F0C2305A-FB6C-44B2-8E8A-325C6948F2D0}" type="pres">
      <dgm:prSet presAssocID="{8DACAE75-92A2-4B3B-9B86-2FB57EDB1B1C}" presName="parentLeftMargin" presStyleLbl="node1" presStyleIdx="4" presStyleCnt="6"/>
      <dgm:spPr/>
    </dgm:pt>
    <dgm:pt modelId="{1E7C3423-1717-4488-8E80-A6E8B0BB2594}" type="pres">
      <dgm:prSet presAssocID="{8DACAE75-92A2-4B3B-9B86-2FB57EDB1B1C}" presName="parentText" presStyleLbl="node1" presStyleIdx="5" presStyleCnt="6" custScaleX="100242" custScaleY="258339">
        <dgm:presLayoutVars>
          <dgm:chMax val="0"/>
          <dgm:bulletEnabled val="1"/>
        </dgm:presLayoutVars>
      </dgm:prSet>
      <dgm:spPr/>
    </dgm:pt>
    <dgm:pt modelId="{CCE95F19-9DF1-4958-A13F-99580D7F38BD}" type="pres">
      <dgm:prSet presAssocID="{8DACAE75-92A2-4B3B-9B86-2FB57EDB1B1C}" presName="negativeSpace" presStyleCnt="0"/>
      <dgm:spPr/>
    </dgm:pt>
    <dgm:pt modelId="{74FABE1D-938C-40EF-8346-1FA89CB33749}" type="pres">
      <dgm:prSet presAssocID="{8DACAE75-92A2-4B3B-9B86-2FB57EDB1B1C}" presName="childText" presStyleLbl="conFgAcc1" presStyleIdx="5" presStyleCnt="6">
        <dgm:presLayoutVars>
          <dgm:bulletEnabled val="1"/>
        </dgm:presLayoutVars>
      </dgm:prSet>
      <dgm:spPr/>
    </dgm:pt>
  </dgm:ptLst>
  <dgm:cxnLst>
    <dgm:cxn modelId="{D7E8AE07-852E-4DD2-88D4-8765F1886A7F}" type="presOf" srcId="{A37C0B58-063E-4CB5-9B77-1EF0E854B199}" destId="{B1BF5F6F-E0BD-4B32-B1A1-FB1820E77AFE}" srcOrd="1" destOrd="0" presId="urn:microsoft.com/office/officeart/2005/8/layout/list1"/>
    <dgm:cxn modelId="{AA52FC0C-7A20-4C3F-B35F-0DD0EE59216B}" srcId="{775068C6-B75D-4BFF-BE3E-A5F162BF1E69}" destId="{9249C757-4E84-4ABA-9DA3-620EF7903FC3}" srcOrd="3" destOrd="0" parTransId="{EE04568C-3CB0-4407-82D1-88FC776190D7}" sibTransId="{B2CB1C78-3AB8-4A42-ACCD-5B72B5A0DDB5}"/>
    <dgm:cxn modelId="{1671140E-D8B2-4564-939B-EBE8655DECF9}" type="presOf" srcId="{775068C6-B75D-4BFF-BE3E-A5F162BF1E69}" destId="{BF19F7AE-DF52-4D54-8F25-DD219B049A99}" srcOrd="0" destOrd="0" presId="urn:microsoft.com/office/officeart/2005/8/layout/list1"/>
    <dgm:cxn modelId="{D3D2A71F-6294-4663-A6B9-DC2A9CC6796D}" type="presOf" srcId="{8DACAE75-92A2-4B3B-9B86-2FB57EDB1B1C}" destId="{F0C2305A-FB6C-44B2-8E8A-325C6948F2D0}" srcOrd="0" destOrd="0" presId="urn:microsoft.com/office/officeart/2005/8/layout/list1"/>
    <dgm:cxn modelId="{AF8E5927-470D-44DB-9B9C-DE3A8979AA2C}" type="presOf" srcId="{9249C757-4E84-4ABA-9DA3-620EF7903FC3}" destId="{61949175-E9BD-4C9B-8EC0-E87CC9B89AC6}" srcOrd="0" destOrd="0" presId="urn:microsoft.com/office/officeart/2005/8/layout/list1"/>
    <dgm:cxn modelId="{3EC9E03E-D6AD-48E9-A053-8034ECC8DE14}" srcId="{775068C6-B75D-4BFF-BE3E-A5F162BF1E69}" destId="{663372E3-D248-49BA-96BC-A644828ADC89}" srcOrd="4" destOrd="0" parTransId="{B4E9BC6A-11C7-4733-869A-29E9E0E89098}" sibTransId="{DD6077D8-53FC-494D-8FD7-DFF8111FAF07}"/>
    <dgm:cxn modelId="{741C475F-3511-4F5E-BA23-B49AA54456F9}" srcId="{775068C6-B75D-4BFF-BE3E-A5F162BF1E69}" destId="{5F3718E9-4D33-4A33-BA87-0DED52D0ECEF}" srcOrd="2" destOrd="0" parTransId="{7F20FBF1-1ACC-444E-AAFF-3F2D8B9B53A4}" sibTransId="{E0AEBF67-88AC-4464-8566-F4600F614E6C}"/>
    <dgm:cxn modelId="{682FA864-8E4F-446F-AFDC-AF64933DE7E2}" type="presOf" srcId="{9249C757-4E84-4ABA-9DA3-620EF7903FC3}" destId="{1B7DBE63-F17B-4133-A25E-6B8D48E8E20D}" srcOrd="1" destOrd="0" presId="urn:microsoft.com/office/officeart/2005/8/layout/list1"/>
    <dgm:cxn modelId="{017E9D49-8FE3-43AE-8010-24BC4A462832}" type="presOf" srcId="{5F3718E9-4D33-4A33-BA87-0DED52D0ECEF}" destId="{6A93C67F-9D6E-4FB6-A8BF-8F38032667B5}" srcOrd="0" destOrd="0" presId="urn:microsoft.com/office/officeart/2005/8/layout/list1"/>
    <dgm:cxn modelId="{0E44234F-7520-4C28-9846-1FE9EC4690F0}" type="presOf" srcId="{8DACAE75-92A2-4B3B-9B86-2FB57EDB1B1C}" destId="{1E7C3423-1717-4488-8E80-A6E8B0BB2594}" srcOrd="1" destOrd="0" presId="urn:microsoft.com/office/officeart/2005/8/layout/list1"/>
    <dgm:cxn modelId="{2D418755-7AC8-43E8-930F-AB25DB6D2CAE}" srcId="{775068C6-B75D-4BFF-BE3E-A5F162BF1E69}" destId="{A37C0B58-063E-4CB5-9B77-1EF0E854B199}" srcOrd="1" destOrd="0" parTransId="{7DA0AB43-D7CE-408A-A9D7-3A10CB1BEC28}" sibTransId="{20A028F8-5207-4CA6-A734-E47ED5F9993B}"/>
    <dgm:cxn modelId="{8521838E-8721-497D-903B-550E9FF3A95B}" type="presOf" srcId="{A37C0B58-063E-4CB5-9B77-1EF0E854B199}" destId="{B94397CE-73D3-4824-A008-51EC2A3912E7}" srcOrd="0" destOrd="0" presId="urn:microsoft.com/office/officeart/2005/8/layout/list1"/>
    <dgm:cxn modelId="{3E444898-9A7C-4536-8224-D3F1F64844C6}" srcId="{775068C6-B75D-4BFF-BE3E-A5F162BF1E69}" destId="{514ED188-7270-4257-8561-7F52DBEDF578}" srcOrd="0" destOrd="0" parTransId="{0D1E99D0-EB78-4EEB-8988-C43533BF5FF3}" sibTransId="{5AA84251-3C4E-4D4C-94CC-1DAC2D9CA6BE}"/>
    <dgm:cxn modelId="{E8873C9F-2E04-4BBB-88EB-55DDB8A6C539}" type="presOf" srcId="{663372E3-D248-49BA-96BC-A644828ADC89}" destId="{12FBDDE3-FE9F-4A96-BE41-42A26AD1C32B}" srcOrd="1" destOrd="0" presId="urn:microsoft.com/office/officeart/2005/8/layout/list1"/>
    <dgm:cxn modelId="{4CA5E7A7-2DBE-4BA1-BC52-EAA0A9EF7A72}" type="presOf" srcId="{663372E3-D248-49BA-96BC-A644828ADC89}" destId="{A167A831-8542-466E-BAFD-135187FCD8A2}" srcOrd="0" destOrd="0" presId="urn:microsoft.com/office/officeart/2005/8/layout/list1"/>
    <dgm:cxn modelId="{FBA3B4D2-4553-42C2-84EC-AB3BE14403A7}" type="presOf" srcId="{5F3718E9-4D33-4A33-BA87-0DED52D0ECEF}" destId="{E8957F74-E7F6-4583-9545-90A46954D946}" srcOrd="1" destOrd="0" presId="urn:microsoft.com/office/officeart/2005/8/layout/list1"/>
    <dgm:cxn modelId="{B2D9E3E3-7720-4C4D-AC85-B5BEF2782EF6}" type="presOf" srcId="{514ED188-7270-4257-8561-7F52DBEDF578}" destId="{4A268EDC-7EEF-4071-B0DF-8F8362E01761}" srcOrd="0" destOrd="0" presId="urn:microsoft.com/office/officeart/2005/8/layout/list1"/>
    <dgm:cxn modelId="{C72E22E5-F3AF-4D38-8A90-261746BFD71B}" srcId="{775068C6-B75D-4BFF-BE3E-A5F162BF1E69}" destId="{8DACAE75-92A2-4B3B-9B86-2FB57EDB1B1C}" srcOrd="5" destOrd="0" parTransId="{557700E5-C9BC-4DAC-A786-35983486C4DA}" sibTransId="{5A657652-3BFA-4F72-A29F-48254C4F5215}"/>
    <dgm:cxn modelId="{CE09D3EF-4293-458D-9F1B-AEC01E685501}" type="presOf" srcId="{514ED188-7270-4257-8561-7F52DBEDF578}" destId="{A6ADD854-DB69-4941-9D22-F8CB374C7149}" srcOrd="1" destOrd="0" presId="urn:microsoft.com/office/officeart/2005/8/layout/list1"/>
    <dgm:cxn modelId="{D418D9BF-302F-4552-BEEF-533630DB839E}" type="presParOf" srcId="{BF19F7AE-DF52-4D54-8F25-DD219B049A99}" destId="{B41EBCC2-46A7-4319-9676-BFB5366DCF03}" srcOrd="0" destOrd="0" presId="urn:microsoft.com/office/officeart/2005/8/layout/list1"/>
    <dgm:cxn modelId="{944A5D1E-7070-4A41-81E0-54EF2D8CCAD4}" type="presParOf" srcId="{B41EBCC2-46A7-4319-9676-BFB5366DCF03}" destId="{4A268EDC-7EEF-4071-B0DF-8F8362E01761}" srcOrd="0" destOrd="0" presId="urn:microsoft.com/office/officeart/2005/8/layout/list1"/>
    <dgm:cxn modelId="{6BA7F87E-805A-48AC-B550-844EED8C82C5}" type="presParOf" srcId="{B41EBCC2-46A7-4319-9676-BFB5366DCF03}" destId="{A6ADD854-DB69-4941-9D22-F8CB374C7149}" srcOrd="1" destOrd="0" presId="urn:microsoft.com/office/officeart/2005/8/layout/list1"/>
    <dgm:cxn modelId="{58BFD072-B2EE-49DE-8760-AF39BFD45600}" type="presParOf" srcId="{BF19F7AE-DF52-4D54-8F25-DD219B049A99}" destId="{75118FE6-1D99-4D80-A0E4-62E950F957DD}" srcOrd="1" destOrd="0" presId="urn:microsoft.com/office/officeart/2005/8/layout/list1"/>
    <dgm:cxn modelId="{E663539A-01E5-486F-8227-3E7588BB1043}" type="presParOf" srcId="{BF19F7AE-DF52-4D54-8F25-DD219B049A99}" destId="{3CE2450D-BB01-43C2-B11C-A69F3DC535B5}" srcOrd="2" destOrd="0" presId="urn:microsoft.com/office/officeart/2005/8/layout/list1"/>
    <dgm:cxn modelId="{968629D4-0751-4EA4-9CA4-AB718E0AA19C}" type="presParOf" srcId="{BF19F7AE-DF52-4D54-8F25-DD219B049A99}" destId="{1E6841F8-0DF7-4EA5-97F6-17F5C3D7D120}" srcOrd="3" destOrd="0" presId="urn:microsoft.com/office/officeart/2005/8/layout/list1"/>
    <dgm:cxn modelId="{FC90F956-FC2D-4FA9-ACDC-51A0AE473120}" type="presParOf" srcId="{BF19F7AE-DF52-4D54-8F25-DD219B049A99}" destId="{CED7580C-8C07-4E48-AF21-2BC3AA84D7A4}" srcOrd="4" destOrd="0" presId="urn:microsoft.com/office/officeart/2005/8/layout/list1"/>
    <dgm:cxn modelId="{7C29977D-A304-4D17-9679-078F8AFCFC97}" type="presParOf" srcId="{CED7580C-8C07-4E48-AF21-2BC3AA84D7A4}" destId="{B94397CE-73D3-4824-A008-51EC2A3912E7}" srcOrd="0" destOrd="0" presId="urn:microsoft.com/office/officeart/2005/8/layout/list1"/>
    <dgm:cxn modelId="{55C956C6-7026-4D97-8D45-2A57B1A93A69}" type="presParOf" srcId="{CED7580C-8C07-4E48-AF21-2BC3AA84D7A4}" destId="{B1BF5F6F-E0BD-4B32-B1A1-FB1820E77AFE}" srcOrd="1" destOrd="0" presId="urn:microsoft.com/office/officeart/2005/8/layout/list1"/>
    <dgm:cxn modelId="{860C6DF5-F6B4-43D1-AD1A-6D31CC561370}" type="presParOf" srcId="{BF19F7AE-DF52-4D54-8F25-DD219B049A99}" destId="{BC5E87C4-AF02-4491-A726-30EB3E5D1D81}" srcOrd="5" destOrd="0" presId="urn:microsoft.com/office/officeart/2005/8/layout/list1"/>
    <dgm:cxn modelId="{733FCA36-A4BF-4DFB-A81D-A544CF457367}" type="presParOf" srcId="{BF19F7AE-DF52-4D54-8F25-DD219B049A99}" destId="{BA847024-087B-4D85-90EB-AF2F4D0CA926}" srcOrd="6" destOrd="0" presId="urn:microsoft.com/office/officeart/2005/8/layout/list1"/>
    <dgm:cxn modelId="{F16DD7CF-BEFE-42C7-ADE4-52A0FB93C23C}" type="presParOf" srcId="{BF19F7AE-DF52-4D54-8F25-DD219B049A99}" destId="{2D7EEAB5-F925-4F68-9023-A7B710BBA242}" srcOrd="7" destOrd="0" presId="urn:microsoft.com/office/officeart/2005/8/layout/list1"/>
    <dgm:cxn modelId="{DF390269-0818-40BF-AA4A-A7681CEDE3B9}" type="presParOf" srcId="{BF19F7AE-DF52-4D54-8F25-DD219B049A99}" destId="{D1A22E9D-6FEF-43F0-A2E5-B88CD13D7C39}" srcOrd="8" destOrd="0" presId="urn:microsoft.com/office/officeart/2005/8/layout/list1"/>
    <dgm:cxn modelId="{CDDDD2E4-2B69-44E9-9B27-0343DC5A6780}" type="presParOf" srcId="{D1A22E9D-6FEF-43F0-A2E5-B88CD13D7C39}" destId="{6A93C67F-9D6E-4FB6-A8BF-8F38032667B5}" srcOrd="0" destOrd="0" presId="urn:microsoft.com/office/officeart/2005/8/layout/list1"/>
    <dgm:cxn modelId="{6C751254-5448-4E27-A9F3-EDB53EF467EE}" type="presParOf" srcId="{D1A22E9D-6FEF-43F0-A2E5-B88CD13D7C39}" destId="{E8957F74-E7F6-4583-9545-90A46954D946}" srcOrd="1" destOrd="0" presId="urn:microsoft.com/office/officeart/2005/8/layout/list1"/>
    <dgm:cxn modelId="{78708CB5-D0A7-45A7-AD92-585A3AC74CE5}" type="presParOf" srcId="{BF19F7AE-DF52-4D54-8F25-DD219B049A99}" destId="{4183EBE0-5177-43EE-ADC5-4347AE3E3349}" srcOrd="9" destOrd="0" presId="urn:microsoft.com/office/officeart/2005/8/layout/list1"/>
    <dgm:cxn modelId="{F30312E3-9F09-4117-AD75-2362A543BA6D}" type="presParOf" srcId="{BF19F7AE-DF52-4D54-8F25-DD219B049A99}" destId="{4C667CD5-58EF-47F7-B86E-347DB82A4FEF}" srcOrd="10" destOrd="0" presId="urn:microsoft.com/office/officeart/2005/8/layout/list1"/>
    <dgm:cxn modelId="{3CBCE2AA-793B-4985-A82D-AF4C64C35ED8}" type="presParOf" srcId="{BF19F7AE-DF52-4D54-8F25-DD219B049A99}" destId="{80A55FB1-B30E-437E-A8C0-3DF7BB423C14}" srcOrd="11" destOrd="0" presId="urn:microsoft.com/office/officeart/2005/8/layout/list1"/>
    <dgm:cxn modelId="{43D5FE12-2FEA-4E02-8F16-A29DC4EB4008}" type="presParOf" srcId="{BF19F7AE-DF52-4D54-8F25-DD219B049A99}" destId="{3668F1D3-8FFB-41F2-9275-2454A52ED4C2}" srcOrd="12" destOrd="0" presId="urn:microsoft.com/office/officeart/2005/8/layout/list1"/>
    <dgm:cxn modelId="{7A38D60C-90CC-44AC-8010-93D64E3B0D49}" type="presParOf" srcId="{3668F1D3-8FFB-41F2-9275-2454A52ED4C2}" destId="{61949175-E9BD-4C9B-8EC0-E87CC9B89AC6}" srcOrd="0" destOrd="0" presId="urn:microsoft.com/office/officeart/2005/8/layout/list1"/>
    <dgm:cxn modelId="{DF878241-8031-4E66-AE4B-9EB39CF139A9}" type="presParOf" srcId="{3668F1D3-8FFB-41F2-9275-2454A52ED4C2}" destId="{1B7DBE63-F17B-4133-A25E-6B8D48E8E20D}" srcOrd="1" destOrd="0" presId="urn:microsoft.com/office/officeart/2005/8/layout/list1"/>
    <dgm:cxn modelId="{3810F863-D32F-4286-AD6B-A2E869BEA7DE}" type="presParOf" srcId="{BF19F7AE-DF52-4D54-8F25-DD219B049A99}" destId="{F32A58B0-8A2C-4187-A90A-A9E85DD5B158}" srcOrd="13" destOrd="0" presId="urn:microsoft.com/office/officeart/2005/8/layout/list1"/>
    <dgm:cxn modelId="{669624CD-98C5-412D-B387-F54411FEC904}" type="presParOf" srcId="{BF19F7AE-DF52-4D54-8F25-DD219B049A99}" destId="{87DF8A82-9A58-4C0F-9C1B-00EDF52992DD}" srcOrd="14" destOrd="0" presId="urn:microsoft.com/office/officeart/2005/8/layout/list1"/>
    <dgm:cxn modelId="{FA9880C3-79F5-4072-B525-B9352CB006CF}" type="presParOf" srcId="{BF19F7AE-DF52-4D54-8F25-DD219B049A99}" destId="{F33A0C45-D3C2-4995-A33F-EBC6F8773F9D}" srcOrd="15" destOrd="0" presId="urn:microsoft.com/office/officeart/2005/8/layout/list1"/>
    <dgm:cxn modelId="{250DEE57-F417-4F63-BAB3-119646CB178A}" type="presParOf" srcId="{BF19F7AE-DF52-4D54-8F25-DD219B049A99}" destId="{52803D87-2184-4FF1-8D46-ACA25BB56470}" srcOrd="16" destOrd="0" presId="urn:microsoft.com/office/officeart/2005/8/layout/list1"/>
    <dgm:cxn modelId="{0B7C7238-F8FC-42EC-87A8-08D8F158B175}" type="presParOf" srcId="{52803D87-2184-4FF1-8D46-ACA25BB56470}" destId="{A167A831-8542-466E-BAFD-135187FCD8A2}" srcOrd="0" destOrd="0" presId="urn:microsoft.com/office/officeart/2005/8/layout/list1"/>
    <dgm:cxn modelId="{592848C6-BDD2-477A-B75C-471E71FDADFC}" type="presParOf" srcId="{52803D87-2184-4FF1-8D46-ACA25BB56470}" destId="{12FBDDE3-FE9F-4A96-BE41-42A26AD1C32B}" srcOrd="1" destOrd="0" presId="urn:microsoft.com/office/officeart/2005/8/layout/list1"/>
    <dgm:cxn modelId="{35D27E1A-82DA-4962-B5BF-73DE1646EB3D}" type="presParOf" srcId="{BF19F7AE-DF52-4D54-8F25-DD219B049A99}" destId="{5AB69625-CFC3-4D34-9EBB-6EFA2E6A08C4}" srcOrd="17" destOrd="0" presId="urn:microsoft.com/office/officeart/2005/8/layout/list1"/>
    <dgm:cxn modelId="{97B5E942-063D-462B-828D-DEF15841564B}" type="presParOf" srcId="{BF19F7AE-DF52-4D54-8F25-DD219B049A99}" destId="{7DB57220-B1E5-4018-A931-51FB289156A1}" srcOrd="18" destOrd="0" presId="urn:microsoft.com/office/officeart/2005/8/layout/list1"/>
    <dgm:cxn modelId="{57753305-E105-4F17-92DB-91743BB07539}" type="presParOf" srcId="{BF19F7AE-DF52-4D54-8F25-DD219B049A99}" destId="{9DF33FDC-6775-450B-94C8-6784AF416304}" srcOrd="19" destOrd="0" presId="urn:microsoft.com/office/officeart/2005/8/layout/list1"/>
    <dgm:cxn modelId="{3B78E51F-0B7C-44A4-BD45-37638B8F9A96}" type="presParOf" srcId="{BF19F7AE-DF52-4D54-8F25-DD219B049A99}" destId="{DEB53A88-5B99-4697-B0A2-31EA4B0BBADD}" srcOrd="20" destOrd="0" presId="urn:microsoft.com/office/officeart/2005/8/layout/list1"/>
    <dgm:cxn modelId="{1FC1CB18-1B2F-4730-AA93-887C080C2E32}" type="presParOf" srcId="{DEB53A88-5B99-4697-B0A2-31EA4B0BBADD}" destId="{F0C2305A-FB6C-44B2-8E8A-325C6948F2D0}" srcOrd="0" destOrd="0" presId="urn:microsoft.com/office/officeart/2005/8/layout/list1"/>
    <dgm:cxn modelId="{A851369C-A67B-47F3-9026-623F285D4C7F}" type="presParOf" srcId="{DEB53A88-5B99-4697-B0A2-31EA4B0BBADD}" destId="{1E7C3423-1717-4488-8E80-A6E8B0BB2594}" srcOrd="1" destOrd="0" presId="urn:microsoft.com/office/officeart/2005/8/layout/list1"/>
    <dgm:cxn modelId="{DB6BBCBC-DB25-4462-A2E3-9F37C6B7CDCA}" type="presParOf" srcId="{BF19F7AE-DF52-4D54-8F25-DD219B049A99}" destId="{CCE95F19-9DF1-4958-A13F-99580D7F38BD}" srcOrd="21" destOrd="0" presId="urn:microsoft.com/office/officeart/2005/8/layout/list1"/>
    <dgm:cxn modelId="{A3556CFC-91D1-44E2-9AF8-0C19B6C14DE2}" type="presParOf" srcId="{BF19F7AE-DF52-4D54-8F25-DD219B049A99}" destId="{74FABE1D-938C-40EF-8346-1FA89CB33749}"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E2450D-BB01-43C2-B11C-A69F3DC535B5}">
      <dsp:nvSpPr>
        <dsp:cNvPr id="0" name=""/>
        <dsp:cNvSpPr/>
      </dsp:nvSpPr>
      <dsp:spPr>
        <a:xfrm>
          <a:off x="0" y="269412"/>
          <a:ext cx="11059160" cy="302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6ADD854-DB69-4941-9D22-F8CB374C7149}">
      <dsp:nvSpPr>
        <dsp:cNvPr id="0" name=""/>
        <dsp:cNvSpPr/>
      </dsp:nvSpPr>
      <dsp:spPr>
        <a:xfrm>
          <a:off x="552958" y="92292"/>
          <a:ext cx="7741412" cy="3542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292607" tIns="0" rIns="292607" bIns="0" numCol="1" spcCol="1270" anchor="ctr" anchorCtr="0">
          <a:noAutofit/>
        </a:bodyPr>
        <a:lstStyle/>
        <a:p>
          <a:pPr marL="0" lvl="0" indent="0" algn="l" defTabSz="1244600">
            <a:lnSpc>
              <a:spcPct val="90000"/>
            </a:lnSpc>
            <a:spcBef>
              <a:spcPct val="0"/>
            </a:spcBef>
            <a:spcAft>
              <a:spcPct val="35000"/>
            </a:spcAft>
            <a:buNone/>
          </a:pPr>
          <a:r>
            <a:rPr lang="en-GB" sz="2800" kern="1200" dirty="0"/>
            <a:t>What first aid is</a:t>
          </a:r>
          <a:endParaRPr lang="en-US" sz="2800" kern="1200" dirty="0"/>
        </a:p>
      </dsp:txBody>
      <dsp:txXfrm>
        <a:off x="570251" y="109585"/>
        <a:ext cx="7706826" cy="319654"/>
      </dsp:txXfrm>
    </dsp:sp>
    <dsp:sp modelId="{BA847024-087B-4D85-90EB-AF2F4D0CA926}">
      <dsp:nvSpPr>
        <dsp:cNvPr id="0" name=""/>
        <dsp:cNvSpPr/>
      </dsp:nvSpPr>
      <dsp:spPr>
        <a:xfrm>
          <a:off x="0" y="813732"/>
          <a:ext cx="11059160" cy="302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1BF5F6F-E0BD-4B32-B1A1-FB1820E77AFE}">
      <dsp:nvSpPr>
        <dsp:cNvPr id="0" name=""/>
        <dsp:cNvSpPr/>
      </dsp:nvSpPr>
      <dsp:spPr>
        <a:xfrm>
          <a:off x="552958" y="636612"/>
          <a:ext cx="7741412" cy="3542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292607" tIns="0" rIns="292607" bIns="0" numCol="1" spcCol="1270" anchor="ctr" anchorCtr="0">
          <a:noAutofit/>
        </a:bodyPr>
        <a:lstStyle/>
        <a:p>
          <a:pPr marL="0" lvl="0" indent="0" algn="l" defTabSz="1244600">
            <a:lnSpc>
              <a:spcPct val="90000"/>
            </a:lnSpc>
            <a:spcBef>
              <a:spcPct val="0"/>
            </a:spcBef>
            <a:spcAft>
              <a:spcPct val="35000"/>
            </a:spcAft>
            <a:buNone/>
          </a:pPr>
          <a:r>
            <a:rPr lang="en-GB" sz="2800" kern="1200" dirty="0"/>
            <a:t>The history of first aid</a:t>
          </a:r>
          <a:endParaRPr lang="en-US" sz="2800" kern="1200" dirty="0"/>
        </a:p>
      </dsp:txBody>
      <dsp:txXfrm>
        <a:off x="570251" y="653905"/>
        <a:ext cx="7706826" cy="319654"/>
      </dsp:txXfrm>
    </dsp:sp>
    <dsp:sp modelId="{4C667CD5-58EF-47F7-B86E-347DB82A4FEF}">
      <dsp:nvSpPr>
        <dsp:cNvPr id="0" name=""/>
        <dsp:cNvSpPr/>
      </dsp:nvSpPr>
      <dsp:spPr>
        <a:xfrm>
          <a:off x="0" y="1358052"/>
          <a:ext cx="11059160" cy="302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8957F74-E7F6-4583-9545-90A46954D946}">
      <dsp:nvSpPr>
        <dsp:cNvPr id="0" name=""/>
        <dsp:cNvSpPr/>
      </dsp:nvSpPr>
      <dsp:spPr>
        <a:xfrm>
          <a:off x="552958" y="1180932"/>
          <a:ext cx="7741412" cy="3542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292607" tIns="0" rIns="292607" bIns="0" numCol="1" spcCol="1270" anchor="ctr" anchorCtr="0">
          <a:noAutofit/>
        </a:bodyPr>
        <a:lstStyle/>
        <a:p>
          <a:pPr marL="0" lvl="0" indent="0" algn="l" defTabSz="1244600">
            <a:lnSpc>
              <a:spcPct val="90000"/>
            </a:lnSpc>
            <a:spcBef>
              <a:spcPct val="0"/>
            </a:spcBef>
            <a:spcAft>
              <a:spcPct val="35000"/>
            </a:spcAft>
            <a:buNone/>
          </a:pPr>
          <a:r>
            <a:rPr lang="en-GB" sz="2800" kern="1200" dirty="0"/>
            <a:t>What a first aid course is </a:t>
          </a:r>
          <a:endParaRPr lang="en-US" sz="2800" kern="1200" dirty="0"/>
        </a:p>
      </dsp:txBody>
      <dsp:txXfrm>
        <a:off x="570251" y="1198225"/>
        <a:ext cx="7706826" cy="319654"/>
      </dsp:txXfrm>
    </dsp:sp>
    <dsp:sp modelId="{87DF8A82-9A58-4C0F-9C1B-00EDF52992DD}">
      <dsp:nvSpPr>
        <dsp:cNvPr id="0" name=""/>
        <dsp:cNvSpPr/>
      </dsp:nvSpPr>
      <dsp:spPr>
        <a:xfrm>
          <a:off x="0" y="1902372"/>
          <a:ext cx="11059160" cy="302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B7DBE63-F17B-4133-A25E-6B8D48E8E20D}">
      <dsp:nvSpPr>
        <dsp:cNvPr id="0" name=""/>
        <dsp:cNvSpPr/>
      </dsp:nvSpPr>
      <dsp:spPr>
        <a:xfrm>
          <a:off x="552958" y="1725252"/>
          <a:ext cx="7741412" cy="3542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292607" tIns="0" rIns="292607" bIns="0" numCol="1" spcCol="1270" anchor="ctr" anchorCtr="0">
          <a:noAutofit/>
        </a:bodyPr>
        <a:lstStyle/>
        <a:p>
          <a:pPr marL="0" lvl="0" indent="0" algn="l" defTabSz="1244600">
            <a:lnSpc>
              <a:spcPct val="90000"/>
            </a:lnSpc>
            <a:spcBef>
              <a:spcPct val="0"/>
            </a:spcBef>
            <a:spcAft>
              <a:spcPct val="35000"/>
            </a:spcAft>
            <a:buNone/>
          </a:pPr>
          <a:r>
            <a:rPr lang="en-GB" sz="2800" kern="1200" dirty="0"/>
            <a:t>The contents of the course</a:t>
          </a:r>
          <a:endParaRPr lang="en-US" sz="2800" kern="1200" dirty="0"/>
        </a:p>
      </dsp:txBody>
      <dsp:txXfrm>
        <a:off x="570251" y="1742545"/>
        <a:ext cx="7706826" cy="319654"/>
      </dsp:txXfrm>
    </dsp:sp>
    <dsp:sp modelId="{7DB57220-B1E5-4018-A931-51FB289156A1}">
      <dsp:nvSpPr>
        <dsp:cNvPr id="0" name=""/>
        <dsp:cNvSpPr/>
      </dsp:nvSpPr>
      <dsp:spPr>
        <a:xfrm>
          <a:off x="0" y="2889205"/>
          <a:ext cx="11059160" cy="302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2FBDDE3-FE9F-4A96-BE41-42A26AD1C32B}">
      <dsp:nvSpPr>
        <dsp:cNvPr id="0" name=""/>
        <dsp:cNvSpPr/>
      </dsp:nvSpPr>
      <dsp:spPr>
        <a:xfrm>
          <a:off x="501720" y="2308656"/>
          <a:ext cx="7780428" cy="796753"/>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292607" tIns="0" rIns="292607" bIns="0" numCol="1" spcCol="1270" anchor="ctr" anchorCtr="0">
          <a:noAutofit/>
        </a:bodyPr>
        <a:lstStyle/>
        <a:p>
          <a:pPr marL="0" lvl="0" indent="0" algn="l" defTabSz="1244600">
            <a:lnSpc>
              <a:spcPct val="90000"/>
            </a:lnSpc>
            <a:spcBef>
              <a:spcPct val="0"/>
            </a:spcBef>
            <a:spcAft>
              <a:spcPct val="35000"/>
            </a:spcAft>
            <a:buNone/>
          </a:pPr>
          <a:r>
            <a:rPr lang="en-US" sz="2800" kern="1200" dirty="0"/>
            <a:t>What the Heimlich </a:t>
          </a:r>
          <a:r>
            <a:rPr lang="en-US" sz="2800" kern="1200" dirty="0" err="1"/>
            <a:t>Manoeuvre</a:t>
          </a:r>
          <a:r>
            <a:rPr lang="en-US" sz="2800" kern="1200" dirty="0"/>
            <a:t> is and its value</a:t>
          </a:r>
        </a:p>
      </dsp:txBody>
      <dsp:txXfrm>
        <a:off x="540614" y="2347550"/>
        <a:ext cx="7702640" cy="718965"/>
      </dsp:txXfrm>
    </dsp:sp>
    <dsp:sp modelId="{74FABE1D-938C-40EF-8346-1FA89CB33749}">
      <dsp:nvSpPr>
        <dsp:cNvPr id="0" name=""/>
        <dsp:cNvSpPr/>
      </dsp:nvSpPr>
      <dsp:spPr>
        <a:xfrm>
          <a:off x="0" y="3994426"/>
          <a:ext cx="11059160" cy="302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1E7C3423-1717-4488-8E80-A6E8B0BB2594}">
      <dsp:nvSpPr>
        <dsp:cNvPr id="0" name=""/>
        <dsp:cNvSpPr/>
      </dsp:nvSpPr>
      <dsp:spPr>
        <a:xfrm>
          <a:off x="552418" y="3256405"/>
          <a:ext cx="7752567" cy="915140"/>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292607" tIns="0" rIns="292607" bIns="0" numCol="1" spcCol="1270" anchor="ctr" anchorCtr="0">
          <a:noAutofit/>
        </a:bodyPr>
        <a:lstStyle/>
        <a:p>
          <a:pPr marL="0" lvl="0" indent="0" algn="l" defTabSz="1244600">
            <a:lnSpc>
              <a:spcPct val="90000"/>
            </a:lnSpc>
            <a:spcBef>
              <a:spcPct val="0"/>
            </a:spcBef>
            <a:spcAft>
              <a:spcPct val="35000"/>
            </a:spcAft>
            <a:buNone/>
          </a:pPr>
          <a:r>
            <a:rPr lang="en-GB" sz="2800" kern="1200" dirty="0"/>
            <a:t>To discuss the importance of first aid on professional development skills</a:t>
          </a:r>
          <a:endParaRPr lang="en-US" sz="2800" kern="1200" dirty="0"/>
        </a:p>
      </dsp:txBody>
      <dsp:txXfrm>
        <a:off x="597091" y="3301078"/>
        <a:ext cx="7663221" cy="82579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12/11/2018</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32995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62104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12/11/2018</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79244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1839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721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83681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91163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84372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61610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32007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12/11/2018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320594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12/11/2018</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867266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12/11/2018</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82474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12/11/2018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75047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12/11/2018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690904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370389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12/11/2018</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27962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12/11/2018</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75613258"/>
      </p:ext>
    </p:extLst>
  </p:cSld>
  <p:clrMap bg1="lt1" tx1="dk1" bg2="lt2" tx2="dk2" accent1="accent1" accent2="accent2" accent3="accent3" accent4="accent4" accent5="accent5" accent6="accent6" hlink="hlink" folHlink="folHlink"/>
  <p:sldLayoutIdLst>
    <p:sldLayoutId id="2147483850" r:id="rId1"/>
    <p:sldLayoutId id="2147483851" r:id="rId2"/>
    <p:sldLayoutId id="2147483852" r:id="rId3"/>
    <p:sldLayoutId id="2147483853" r:id="rId4"/>
    <p:sldLayoutId id="2147483854" r:id="rId5"/>
    <p:sldLayoutId id="2147483855" r:id="rId6"/>
    <p:sldLayoutId id="2147483856" r:id="rId7"/>
    <p:sldLayoutId id="2147483857" r:id="rId8"/>
    <p:sldLayoutId id="2147483858" r:id="rId9"/>
    <p:sldLayoutId id="2147483859" r:id="rId10"/>
    <p:sldLayoutId id="2147483860" r:id="rId11"/>
    <p:sldLayoutId id="2147483861" r:id="rId12"/>
    <p:sldLayoutId id="2147483862" r:id="rId13"/>
    <p:sldLayoutId id="2147483863" r:id="rId14"/>
    <p:sldLayoutId id="2147483864" r:id="rId15"/>
    <p:sldLayoutId id="2147483865" r:id="rId16"/>
    <p:sldLayoutId id="214748386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7CgtIgSyAiU"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www.sja.org.uk/sja/first-aid-advice.aspx" TargetMode="External"/><Relationship Id="rId3" Type="http://schemas.openxmlformats.org/officeDocument/2006/relationships/hyperlink" Target="http://www.headwaywestkent.org/shop/emergency-first-aid-work-course/" TargetMode="External"/><Relationship Id="rId7" Type="http://schemas.openxmlformats.org/officeDocument/2006/relationships/hyperlink" Target="https://www.sja.org.uk/sja/training-courses.aspx" TargetMode="External"/><Relationship Id="rId2" Type="http://schemas.openxmlformats.org/officeDocument/2006/relationships/hyperlink" Target="https://www.emergencyfirstresponse.com/5-reasons-why-basic-first-aid-knowledge-is-essential/" TargetMode="External"/><Relationship Id="rId1" Type="http://schemas.openxmlformats.org/officeDocument/2006/relationships/slideLayout" Target="../slideLayouts/slideLayout2.xml"/><Relationship Id="rId6" Type="http://schemas.openxmlformats.org/officeDocument/2006/relationships/hyperlink" Target="http://www.thefirstaidzone.co.uk/first-aid-facts?doing_wp_cron=1542895592.7436439990997314453125" TargetMode="External"/><Relationship Id="rId5" Type="http://schemas.openxmlformats.org/officeDocument/2006/relationships/hyperlink" Target="https://pilatesmatwork.co.uk/event/level-2-emergency-first-aid-at-work-develop/" TargetMode="External"/><Relationship Id="rId4" Type="http://schemas.openxmlformats.org/officeDocument/2006/relationships/hyperlink" Target="http://www.sja.org.uk/sja/training-courses/courses-for-the-general-public/essential-and-basic-first-aid.aspx" TargetMode="External"/><Relationship Id="rId9" Type="http://schemas.openxmlformats.org/officeDocument/2006/relationships/hyperlink" Target="http://www.sja.org.uk/sja/first-aid-advice/what-to-do-as-a-first-aider/the-role-of-a-first-aider.aspx"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magnifiedts.com/history-of-first-aid-in-brief/" TargetMode="External"/><Relationship Id="rId2" Type="http://schemas.openxmlformats.org/officeDocument/2006/relationships/hyperlink" Target="https://blog.uvahealth.com/2015/01/22/patricia-conant-saves-choking-victim-performing-heimlich-maneuver/" TargetMode="External"/><Relationship Id="rId1" Type="http://schemas.openxmlformats.org/officeDocument/2006/relationships/slideLayout" Target="../slideLayouts/slideLayout2.xml"/><Relationship Id="rId6" Type="http://schemas.openxmlformats.org/officeDocument/2006/relationships/hyperlink" Target="https://www.dictionary.com/browse/heimlich-manoeuvre" TargetMode="External"/><Relationship Id="rId5" Type="http://schemas.openxmlformats.org/officeDocument/2006/relationships/hyperlink" Target="https://www.wikihow.com/Perform-the-Heimlich-Maneuver-on-Yourself" TargetMode="External"/><Relationship Id="rId4" Type="http://schemas.openxmlformats.org/officeDocument/2006/relationships/hyperlink" Target="https://www.youtube.com/watch?v=7CgtIgSyAiU"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A2FFF07-7F03-46A8-8A71-11BA07C3E938}"/>
              </a:ext>
            </a:extLst>
          </p:cNvPr>
          <p:cNvPicPr>
            <a:picLocks noChangeAspect="1"/>
          </p:cNvPicPr>
          <p:nvPr/>
        </p:nvPicPr>
        <p:blipFill>
          <a:blip r:embed="rId2"/>
          <a:stretch>
            <a:fillRect/>
          </a:stretch>
        </p:blipFill>
        <p:spPr>
          <a:xfrm>
            <a:off x="8140247" y="1574544"/>
            <a:ext cx="3777433" cy="2519547"/>
          </a:xfrm>
          <a:prstGeom prst="rect">
            <a:avLst/>
          </a:prstGeom>
          <a:effectLst>
            <a:softEdge rad="0"/>
          </a:effectLst>
        </p:spPr>
      </p:pic>
      <p:sp>
        <p:nvSpPr>
          <p:cNvPr id="3" name="Subtitle 2">
            <a:extLst>
              <a:ext uri="{FF2B5EF4-FFF2-40B4-BE49-F238E27FC236}">
                <a16:creationId xmlns:a16="http://schemas.microsoft.com/office/drawing/2014/main" id="{1255FE99-3D82-4C6A-8F64-1500F91C740D}"/>
              </a:ext>
            </a:extLst>
          </p:cNvPr>
          <p:cNvSpPr>
            <a:spLocks noGrp="1"/>
          </p:cNvSpPr>
          <p:nvPr>
            <p:ph type="subTitle" idx="1"/>
          </p:nvPr>
        </p:nvSpPr>
        <p:spPr/>
        <p:txBody>
          <a:bodyPr>
            <a:normAutofit/>
          </a:bodyPr>
          <a:lstStyle/>
          <a:p>
            <a:r>
              <a:rPr lang="en-GB" sz="2800" dirty="0"/>
              <a:t>By Sofie Hopkins </a:t>
            </a:r>
          </a:p>
        </p:txBody>
      </p:sp>
      <p:sp>
        <p:nvSpPr>
          <p:cNvPr id="4" name="Subtitle 2">
            <a:extLst>
              <a:ext uri="{FF2B5EF4-FFF2-40B4-BE49-F238E27FC236}">
                <a16:creationId xmlns:a16="http://schemas.microsoft.com/office/drawing/2014/main" id="{408198FD-73E6-442F-A61F-9424E1309A6F}"/>
              </a:ext>
            </a:extLst>
          </p:cNvPr>
          <p:cNvSpPr txBox="1">
            <a:spLocks/>
          </p:cNvSpPr>
          <p:nvPr/>
        </p:nvSpPr>
        <p:spPr>
          <a:xfrm>
            <a:off x="1371600" y="1819088"/>
            <a:ext cx="9448800" cy="6858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dirty="0"/>
              <a:t>Academic Study Skills (ECGE4001R) </a:t>
            </a:r>
          </a:p>
        </p:txBody>
      </p:sp>
      <p:sp>
        <p:nvSpPr>
          <p:cNvPr id="7" name="Rectangle 6">
            <a:extLst>
              <a:ext uri="{FF2B5EF4-FFF2-40B4-BE49-F238E27FC236}">
                <a16:creationId xmlns:a16="http://schemas.microsoft.com/office/drawing/2014/main" id="{EB43517A-92C7-4ECB-9557-825DF3BCC539}"/>
              </a:ext>
            </a:extLst>
          </p:cNvPr>
          <p:cNvSpPr/>
          <p:nvPr/>
        </p:nvSpPr>
        <p:spPr>
          <a:xfrm>
            <a:off x="729368" y="2524986"/>
            <a:ext cx="7185272" cy="923330"/>
          </a:xfrm>
          <a:prstGeom prst="rect">
            <a:avLst/>
          </a:prstGeom>
          <a:noFill/>
        </p:spPr>
        <p:txBody>
          <a:bodyPr wrap="squar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FIRST AID COURSE</a:t>
            </a:r>
          </a:p>
        </p:txBody>
      </p:sp>
    </p:spTree>
    <p:extLst>
      <p:ext uri="{BB962C8B-B14F-4D97-AF65-F5344CB8AC3E}">
        <p14:creationId xmlns:p14="http://schemas.microsoft.com/office/powerpoint/2010/main" val="3832064336"/>
      </p:ext>
    </p:extLst>
  </p:cSld>
  <p:clrMapOvr>
    <a:masterClrMapping/>
  </p:clrMapOvr>
  <mc:AlternateContent xmlns:mc="http://schemas.openxmlformats.org/markup-compatibility/2006" xmlns:p14="http://schemas.microsoft.com/office/powerpoint/2010/main">
    <mc:Choice Requires="p14">
      <p:transition spd="slow" p14:dur="30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985BEF10-6DF4-4CB5-BA86-4F652D645B75}"/>
              </a:ext>
            </a:extLst>
          </p:cNvPr>
          <p:cNvGraphicFramePr>
            <a:graphicFrameLocks noGrp="1"/>
          </p:cNvGraphicFramePr>
          <p:nvPr>
            <p:ph idx="1"/>
            <p:extLst>
              <p:ext uri="{D42A27DB-BD31-4B8C-83A1-F6EECF244321}">
                <p14:modId xmlns:p14="http://schemas.microsoft.com/office/powerpoint/2010/main" val="481363655"/>
              </p:ext>
            </p:extLst>
          </p:nvPr>
        </p:nvGraphicFramePr>
        <p:xfrm>
          <a:off x="685800" y="2057401"/>
          <a:ext cx="11059160" cy="43891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E83B59F6-272D-4167-B496-A75315257695}"/>
              </a:ext>
            </a:extLst>
          </p:cNvPr>
          <p:cNvSpPr/>
          <p:nvPr/>
        </p:nvSpPr>
        <p:spPr>
          <a:xfrm>
            <a:off x="9151229" y="827302"/>
            <a:ext cx="1527982" cy="769441"/>
          </a:xfrm>
          <a:prstGeom prst="rect">
            <a:avLst/>
          </a:prstGeom>
          <a:noFill/>
        </p:spPr>
        <p:txBody>
          <a:bodyPr wrap="none" lIns="91440" tIns="45720" rIns="91440" bIns="45720">
            <a:spAutoFit/>
          </a:bodyPr>
          <a:lstStyle/>
          <a:p>
            <a:pPr algn="ctr"/>
            <a:r>
              <a:rPr lang="en-US" sz="4400" b="0" u="sng" cap="none" spc="0" dirty="0">
                <a:ln w="0"/>
                <a:solidFill>
                  <a:schemeClr val="accent1"/>
                </a:solidFill>
                <a:effectLst>
                  <a:outerShdw blurRad="38100" dist="25400" dir="5400000" algn="ctr" rotWithShape="0">
                    <a:srgbClr val="6E747A">
                      <a:alpha val="43000"/>
                    </a:srgbClr>
                  </a:outerShdw>
                </a:effectLst>
              </a:rPr>
              <a:t>AIMS</a:t>
            </a:r>
          </a:p>
        </p:txBody>
      </p:sp>
    </p:spTree>
    <p:extLst>
      <p:ext uri="{BB962C8B-B14F-4D97-AF65-F5344CB8AC3E}">
        <p14:creationId xmlns:p14="http://schemas.microsoft.com/office/powerpoint/2010/main" val="13233546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BF809-8CA2-4370-907E-2A5BD8DB5130}"/>
              </a:ext>
            </a:extLst>
          </p:cNvPr>
          <p:cNvSpPr>
            <a:spLocks noGrp="1"/>
          </p:cNvSpPr>
          <p:nvPr>
            <p:ph type="title"/>
          </p:nvPr>
        </p:nvSpPr>
        <p:spPr>
          <a:xfrm>
            <a:off x="1103039" y="404919"/>
            <a:ext cx="10129520" cy="3201882"/>
          </a:xfrm>
        </p:spPr>
        <p:txBody>
          <a:bodyPr vert="horz" lIns="91440" tIns="45720" rIns="91440" bIns="45720" rtlCol="0" anchor="ctr">
            <a:normAutofit/>
          </a:bodyPr>
          <a:lstStyle/>
          <a:p>
            <a:pPr algn="ctr"/>
            <a:r>
              <a:rPr lang="en-US" sz="4200" dirty="0"/>
              <a:t>140,000 people die each year in the UK from incidents where first aid could have possibly saved their lives.</a:t>
            </a:r>
          </a:p>
        </p:txBody>
      </p:sp>
      <p:sp>
        <p:nvSpPr>
          <p:cNvPr id="3" name="Text Placeholder 2">
            <a:extLst>
              <a:ext uri="{FF2B5EF4-FFF2-40B4-BE49-F238E27FC236}">
                <a16:creationId xmlns:a16="http://schemas.microsoft.com/office/drawing/2014/main" id="{F775ABF2-0F9D-45E9-A9E9-525AF6939085}"/>
              </a:ext>
            </a:extLst>
          </p:cNvPr>
          <p:cNvSpPr>
            <a:spLocks noGrp="1"/>
          </p:cNvSpPr>
          <p:nvPr>
            <p:ph type="body" sz="half" idx="2"/>
          </p:nvPr>
        </p:nvSpPr>
        <p:spPr>
          <a:xfrm>
            <a:off x="7721600" y="1849120"/>
            <a:ext cx="3367361" cy="4329641"/>
          </a:xfrm>
        </p:spPr>
        <p:txBody>
          <a:bodyPr vert="horz" lIns="91440" tIns="45720" rIns="91440" bIns="45720" rtlCol="0" anchor="ctr">
            <a:normAutofit/>
          </a:bodyPr>
          <a:lstStyle/>
          <a:p>
            <a:pPr algn="r"/>
            <a:endParaRPr lang="en-US" sz="2000" dirty="0"/>
          </a:p>
          <a:p>
            <a:pPr algn="r"/>
            <a:r>
              <a:rPr lang="en-US" sz="2000" dirty="0"/>
              <a:t>(The First Aid Zone, 2015)</a:t>
            </a:r>
          </a:p>
        </p:txBody>
      </p:sp>
    </p:spTree>
    <p:extLst>
      <p:ext uri="{BB962C8B-B14F-4D97-AF65-F5344CB8AC3E}">
        <p14:creationId xmlns:p14="http://schemas.microsoft.com/office/powerpoint/2010/main" val="1269666500"/>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4CA033-2825-4115-8B69-2F3EB8AD6824}"/>
              </a:ext>
            </a:extLst>
          </p:cNvPr>
          <p:cNvSpPr>
            <a:spLocks noGrp="1"/>
          </p:cNvSpPr>
          <p:nvPr>
            <p:ph idx="1"/>
          </p:nvPr>
        </p:nvSpPr>
        <p:spPr>
          <a:xfrm>
            <a:off x="321732" y="2194559"/>
            <a:ext cx="7834314" cy="4024125"/>
          </a:xfrm>
        </p:spPr>
        <p:txBody>
          <a:bodyPr>
            <a:normAutofit/>
          </a:bodyPr>
          <a:lstStyle/>
          <a:p>
            <a:pPr marL="0" indent="0">
              <a:buNone/>
            </a:pPr>
            <a:r>
              <a:rPr lang="en-GB" sz="3200" dirty="0"/>
              <a:t>According to St John Ambulance (2015), first aid is the medical assistance given to someone who is injured or unwell, to keep them safe from further harm until they can get more advanced medical treatment by seeing a health professional or go to a hospital.</a:t>
            </a:r>
          </a:p>
        </p:txBody>
      </p:sp>
      <p:pic>
        <p:nvPicPr>
          <p:cNvPr id="5" name="Picture 4">
            <a:extLst>
              <a:ext uri="{FF2B5EF4-FFF2-40B4-BE49-F238E27FC236}">
                <a16:creationId xmlns:a16="http://schemas.microsoft.com/office/drawing/2014/main" id="{2083FE1E-E39A-49B0-9340-B60295B7A855}"/>
              </a:ext>
            </a:extLst>
          </p:cNvPr>
          <p:cNvPicPr>
            <a:picLocks noChangeAspect="1"/>
          </p:cNvPicPr>
          <p:nvPr/>
        </p:nvPicPr>
        <p:blipFill>
          <a:blip r:embed="rId2"/>
          <a:stretch>
            <a:fillRect/>
          </a:stretch>
        </p:blipFill>
        <p:spPr>
          <a:xfrm>
            <a:off x="8653148" y="2451676"/>
            <a:ext cx="3217120" cy="3064167"/>
          </a:xfrm>
          <a:prstGeom prst="rect">
            <a:avLst/>
          </a:prstGeom>
          <a:pattFill prst="pct10">
            <a:fgClr>
              <a:schemeClr val="accent1"/>
            </a:fgClr>
            <a:bgClr>
              <a:schemeClr val="bg1"/>
            </a:bgClr>
          </a:pattFill>
        </p:spPr>
      </p:pic>
      <p:sp>
        <p:nvSpPr>
          <p:cNvPr id="14" name="Rectangle 13">
            <a:extLst>
              <a:ext uri="{FF2B5EF4-FFF2-40B4-BE49-F238E27FC236}">
                <a16:creationId xmlns:a16="http://schemas.microsoft.com/office/drawing/2014/main" id="{CCD0FEDA-8A1F-4B55-B570-0583C8DAAEC2}"/>
              </a:ext>
            </a:extLst>
          </p:cNvPr>
          <p:cNvSpPr/>
          <p:nvPr/>
        </p:nvSpPr>
        <p:spPr>
          <a:xfrm>
            <a:off x="5960640" y="880492"/>
            <a:ext cx="5208477" cy="769441"/>
          </a:xfrm>
          <a:prstGeom prst="rect">
            <a:avLst/>
          </a:prstGeom>
          <a:noFill/>
        </p:spPr>
        <p:txBody>
          <a:bodyPr wrap="none" lIns="91440" tIns="45720" rIns="91440" bIns="45720">
            <a:spAutoFit/>
          </a:bodyPr>
          <a:lstStyle/>
          <a:p>
            <a:pPr algn="ctr"/>
            <a:r>
              <a:rPr lang="en-GB" sz="4400" b="0" u="sng" cap="none" spc="0" dirty="0">
                <a:ln w="0"/>
                <a:solidFill>
                  <a:schemeClr val="accent1"/>
                </a:solidFill>
                <a:effectLst>
                  <a:outerShdw blurRad="38100" dist="25400" dir="5400000" algn="ctr" rotWithShape="0">
                    <a:srgbClr val="6E747A">
                      <a:alpha val="43000"/>
                    </a:srgbClr>
                  </a:outerShdw>
                </a:effectLst>
              </a:rPr>
              <a:t>WHAT IS FIRST AID?</a:t>
            </a:r>
            <a:endParaRPr lang="en-GB" sz="4400" b="0" cap="none" spc="0" dirty="0">
              <a:ln w="0"/>
              <a:solidFill>
                <a:schemeClr val="accent1"/>
              </a:solidFill>
              <a:effectLst>
                <a:outerShdw blurRad="38100" dist="25400" dir="5400000" algn="ctr" rotWithShape="0">
                  <a:srgbClr val="6E747A">
                    <a:alpha val="43000"/>
                  </a:srgbClr>
                </a:outerShdw>
              </a:effectLst>
            </a:endParaRPr>
          </a:p>
        </p:txBody>
      </p:sp>
      <p:sp>
        <p:nvSpPr>
          <p:cNvPr id="16" name="TextBox 15">
            <a:extLst>
              <a:ext uri="{FF2B5EF4-FFF2-40B4-BE49-F238E27FC236}">
                <a16:creationId xmlns:a16="http://schemas.microsoft.com/office/drawing/2014/main" id="{FECD34FF-9DB6-4ABF-8AA3-DE2CE43AD1AC}"/>
              </a:ext>
            </a:extLst>
          </p:cNvPr>
          <p:cNvSpPr txBox="1"/>
          <p:nvPr/>
        </p:nvSpPr>
        <p:spPr>
          <a:xfrm>
            <a:off x="9751797" y="6400800"/>
            <a:ext cx="2834640" cy="369332"/>
          </a:xfrm>
          <a:prstGeom prst="rect">
            <a:avLst/>
          </a:prstGeom>
          <a:noFill/>
        </p:spPr>
        <p:txBody>
          <a:bodyPr wrap="square" rtlCol="0">
            <a:spAutoFit/>
          </a:bodyPr>
          <a:lstStyle/>
          <a:p>
            <a:r>
              <a:rPr lang="en-GB" dirty="0"/>
              <a:t>(First Aid Clipart, </a:t>
            </a:r>
            <a:r>
              <a:rPr lang="en-GB" dirty="0" err="1"/>
              <a:t>n.d</a:t>
            </a:r>
            <a:r>
              <a:rPr lang="en-GB" dirty="0"/>
              <a:t>)</a:t>
            </a:r>
          </a:p>
        </p:txBody>
      </p:sp>
    </p:spTree>
    <p:extLst>
      <p:ext uri="{BB962C8B-B14F-4D97-AF65-F5344CB8AC3E}">
        <p14:creationId xmlns:p14="http://schemas.microsoft.com/office/powerpoint/2010/main" val="982625299"/>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Graphic 7" descr="First Aid Kit">
            <a:extLst>
              <a:ext uri="{FF2B5EF4-FFF2-40B4-BE49-F238E27FC236}">
                <a16:creationId xmlns:a16="http://schemas.microsoft.com/office/drawing/2014/main" id="{8CE16DE7-3607-4475-87C9-D7FD6DC748A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4065" y="2524759"/>
            <a:ext cx="2580641" cy="2580641"/>
          </a:xfrm>
          <a:prstGeom prst="rect">
            <a:avLst/>
          </a:prstGeom>
        </p:spPr>
      </p:pic>
      <p:sp>
        <p:nvSpPr>
          <p:cNvPr id="4" name="Text Placeholder 3">
            <a:extLst>
              <a:ext uri="{FF2B5EF4-FFF2-40B4-BE49-F238E27FC236}">
                <a16:creationId xmlns:a16="http://schemas.microsoft.com/office/drawing/2014/main" id="{88E83239-7F88-4E27-8268-EACA9C430F55}"/>
              </a:ext>
            </a:extLst>
          </p:cNvPr>
          <p:cNvSpPr>
            <a:spLocks noGrp="1"/>
          </p:cNvSpPr>
          <p:nvPr>
            <p:ph type="body" sz="half" idx="2"/>
          </p:nvPr>
        </p:nvSpPr>
        <p:spPr>
          <a:xfrm>
            <a:off x="3304706" y="1901023"/>
            <a:ext cx="8475813" cy="4161284"/>
          </a:xfrm>
        </p:spPr>
        <p:txBody>
          <a:bodyPr vert="horz" lIns="91440" tIns="45720" rIns="91440" bIns="45720" rtlCol="0">
            <a:noAutofit/>
          </a:bodyPr>
          <a:lstStyle/>
          <a:p>
            <a:pPr marL="685800" indent="-228600">
              <a:buFont typeface="Arial" panose="020B0604020202020204" pitchFamily="34" charset="0"/>
              <a:buChar char="•"/>
            </a:pPr>
            <a:r>
              <a:rPr lang="en-US" sz="3200" dirty="0"/>
              <a:t>First aid dates back to 1099</a:t>
            </a:r>
          </a:p>
          <a:p>
            <a:endParaRPr lang="en-US" sz="3200" dirty="0"/>
          </a:p>
          <a:p>
            <a:pPr marL="685800" indent="-228600">
              <a:buFont typeface="Arial" panose="020B0604020202020204" pitchFamily="34" charset="0"/>
              <a:buChar char="•"/>
            </a:pPr>
            <a:r>
              <a:rPr lang="en-US" sz="3200" dirty="0"/>
              <a:t>Knights were trained to administer medical treatment</a:t>
            </a:r>
          </a:p>
          <a:p>
            <a:endParaRPr lang="en-US" sz="3200" dirty="0"/>
          </a:p>
          <a:p>
            <a:pPr marL="685800" indent="-228600">
              <a:buFont typeface="Arial" panose="020B0604020202020204" pitchFamily="34" charset="0"/>
              <a:buChar char="•"/>
            </a:pPr>
            <a:r>
              <a:rPr lang="en-US" sz="3200" dirty="0"/>
              <a:t>Specialized in the treatment of battlefield injuries during the crusades.</a:t>
            </a:r>
          </a:p>
          <a:p>
            <a:pPr algn="r"/>
            <a:r>
              <a:rPr lang="en-US" sz="2400" dirty="0"/>
              <a:t>("History of First Aid in Brief", 2015) </a:t>
            </a:r>
          </a:p>
        </p:txBody>
      </p:sp>
      <p:sp>
        <p:nvSpPr>
          <p:cNvPr id="5" name="Rectangle 4">
            <a:extLst>
              <a:ext uri="{FF2B5EF4-FFF2-40B4-BE49-F238E27FC236}">
                <a16:creationId xmlns:a16="http://schemas.microsoft.com/office/drawing/2014/main" id="{18F659AF-06DD-442C-B303-17A1C55B6CAF}"/>
              </a:ext>
            </a:extLst>
          </p:cNvPr>
          <p:cNvSpPr/>
          <p:nvPr/>
        </p:nvSpPr>
        <p:spPr>
          <a:xfrm>
            <a:off x="5045777" y="816114"/>
            <a:ext cx="6460423" cy="707886"/>
          </a:xfrm>
          <a:prstGeom prst="rect">
            <a:avLst/>
          </a:prstGeom>
          <a:noFill/>
        </p:spPr>
        <p:txBody>
          <a:bodyPr wrap="none" lIns="91440" tIns="45720" rIns="91440" bIns="45720">
            <a:spAutoFit/>
          </a:bodyPr>
          <a:lstStyle/>
          <a:p>
            <a:pPr algn="ctr"/>
            <a:r>
              <a:rPr lang="en-US" sz="4000" b="0" u="sng" cap="none" spc="0" dirty="0">
                <a:ln w="0"/>
                <a:solidFill>
                  <a:schemeClr val="accent1"/>
                </a:solidFill>
                <a:effectLst>
                  <a:outerShdw blurRad="38100" dist="25400" dir="5400000" algn="ctr" rotWithShape="0">
                    <a:srgbClr val="6E747A">
                      <a:alpha val="43000"/>
                    </a:srgbClr>
                  </a:outerShdw>
                </a:effectLst>
              </a:rPr>
              <a:t>THE HISTORY OF FIRST AID </a:t>
            </a:r>
            <a:endParaRPr lang="en-GB" sz="40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6459194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177E82-0A53-49E2-8424-89A754DC3150}"/>
              </a:ext>
            </a:extLst>
          </p:cNvPr>
          <p:cNvSpPr>
            <a:spLocks noGrp="1"/>
          </p:cNvSpPr>
          <p:nvPr>
            <p:ph idx="1"/>
          </p:nvPr>
        </p:nvSpPr>
        <p:spPr>
          <a:xfrm>
            <a:off x="685800" y="2057401"/>
            <a:ext cx="11089640" cy="4744720"/>
          </a:xfrm>
        </p:spPr>
        <p:txBody>
          <a:bodyPr>
            <a:normAutofit fontScale="92500" lnSpcReduction="10000"/>
          </a:bodyPr>
          <a:lstStyle/>
          <a:p>
            <a:r>
              <a:rPr lang="en-GB" sz="3000" dirty="0"/>
              <a:t>Designed to help individuals attain first aid skills and techniques </a:t>
            </a:r>
          </a:p>
          <a:p>
            <a:endParaRPr lang="en-GB" sz="3000" dirty="0"/>
          </a:p>
          <a:p>
            <a:r>
              <a:rPr lang="en-GB" sz="3000" dirty="0"/>
              <a:t>Many types of first aid courses include, for example:</a:t>
            </a:r>
          </a:p>
          <a:p>
            <a:pPr>
              <a:buFontTx/>
              <a:buChar char="-"/>
            </a:pPr>
            <a:r>
              <a:rPr lang="en-GB" sz="3000" dirty="0"/>
              <a:t>A baby first aid course, </a:t>
            </a:r>
          </a:p>
          <a:p>
            <a:pPr>
              <a:buFontTx/>
              <a:buChar char="-"/>
            </a:pPr>
            <a:r>
              <a:rPr lang="en-GB" sz="3000" dirty="0"/>
              <a:t>A sports first aid course,</a:t>
            </a:r>
          </a:p>
          <a:p>
            <a:pPr>
              <a:buFontTx/>
              <a:buChar char="-"/>
            </a:pPr>
            <a:r>
              <a:rPr lang="en-GB" sz="3000" dirty="0"/>
              <a:t>A mental health first aid course,</a:t>
            </a:r>
          </a:p>
          <a:p>
            <a:pPr>
              <a:buFontTx/>
              <a:buChar char="-"/>
            </a:pPr>
            <a:r>
              <a:rPr lang="en-GB" sz="3000" dirty="0"/>
              <a:t>A basic first aid course,</a:t>
            </a:r>
          </a:p>
          <a:p>
            <a:pPr>
              <a:buFontTx/>
              <a:buChar char="-"/>
            </a:pPr>
            <a:r>
              <a:rPr lang="en-GB" sz="2800" dirty="0"/>
              <a:t>An essential and basic first aid course.</a:t>
            </a:r>
          </a:p>
          <a:p>
            <a:pPr marL="0" indent="0" algn="r">
              <a:buNone/>
            </a:pPr>
            <a:r>
              <a:rPr lang="en-GB" sz="2800" dirty="0"/>
              <a:t> </a:t>
            </a:r>
            <a:r>
              <a:rPr lang="en-GB" dirty="0"/>
              <a:t>(St John Ambulance, 2015)</a:t>
            </a:r>
          </a:p>
          <a:p>
            <a:endParaRPr lang="en-GB" sz="2800" dirty="0"/>
          </a:p>
        </p:txBody>
      </p:sp>
      <p:sp>
        <p:nvSpPr>
          <p:cNvPr id="4" name="Rectangle 3">
            <a:extLst>
              <a:ext uri="{FF2B5EF4-FFF2-40B4-BE49-F238E27FC236}">
                <a16:creationId xmlns:a16="http://schemas.microsoft.com/office/drawing/2014/main" id="{6A7E1F7D-2E74-496B-BE82-D7937E47AE95}"/>
              </a:ext>
            </a:extLst>
          </p:cNvPr>
          <p:cNvSpPr/>
          <p:nvPr/>
        </p:nvSpPr>
        <p:spPr>
          <a:xfrm>
            <a:off x="3169920" y="894080"/>
            <a:ext cx="10129520" cy="707886"/>
          </a:xfrm>
          <a:prstGeom prst="rect">
            <a:avLst/>
          </a:prstGeom>
          <a:noFill/>
        </p:spPr>
        <p:txBody>
          <a:bodyPr wrap="square" lIns="91440" tIns="45720" rIns="91440" bIns="45720">
            <a:spAutoFit/>
          </a:bodyPr>
          <a:lstStyle/>
          <a:p>
            <a:pPr algn="ctr"/>
            <a:r>
              <a:rPr lang="en-GB" sz="4000" u="sng" cap="none" spc="0" dirty="0">
                <a:ln w="0"/>
                <a:solidFill>
                  <a:schemeClr val="accent1"/>
                </a:solidFill>
                <a:effectLst>
                  <a:outerShdw blurRad="38100" dist="25400" dir="5400000" algn="ctr" rotWithShape="0">
                    <a:srgbClr val="6E747A">
                      <a:alpha val="43000"/>
                    </a:srgbClr>
                  </a:outerShdw>
                </a:effectLst>
              </a:rPr>
              <a:t>WHAT IS A FIRST AID COURSE?</a:t>
            </a:r>
          </a:p>
        </p:txBody>
      </p:sp>
    </p:spTree>
    <p:extLst>
      <p:ext uri="{BB962C8B-B14F-4D97-AF65-F5344CB8AC3E}">
        <p14:creationId xmlns:p14="http://schemas.microsoft.com/office/powerpoint/2010/main" val="2126058531"/>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82DCF3-1DAE-48A1-B025-8D8B198F422E}"/>
              </a:ext>
            </a:extLst>
          </p:cNvPr>
          <p:cNvSpPr>
            <a:spLocks noGrp="1"/>
          </p:cNvSpPr>
          <p:nvPr>
            <p:ph sz="half" idx="1"/>
          </p:nvPr>
        </p:nvSpPr>
        <p:spPr>
          <a:xfrm>
            <a:off x="685797" y="2447932"/>
            <a:ext cx="11201401" cy="4755508"/>
          </a:xfrm>
        </p:spPr>
        <p:txBody>
          <a:bodyPr>
            <a:normAutofit/>
          </a:bodyPr>
          <a:lstStyle/>
          <a:p>
            <a:r>
              <a:rPr lang="en-GB" sz="2800" dirty="0"/>
              <a:t>Combines elements from both a basic and essential first aid course </a:t>
            </a:r>
          </a:p>
          <a:p>
            <a:pPr marL="0" indent="0">
              <a:buNone/>
            </a:pPr>
            <a:endParaRPr lang="en-GB" sz="2800" dirty="0"/>
          </a:p>
          <a:p>
            <a:r>
              <a:rPr lang="en-GB" sz="2800" dirty="0"/>
              <a:t>Covers emergency support techniques for injuries, such as:</a:t>
            </a:r>
          </a:p>
          <a:p>
            <a:pPr marL="0" indent="0">
              <a:buNone/>
            </a:pPr>
            <a:r>
              <a:rPr lang="en-GB" sz="2800" dirty="0"/>
              <a:t>- Bites and stings </a:t>
            </a:r>
          </a:p>
          <a:p>
            <a:pPr marL="0" indent="0">
              <a:buNone/>
            </a:pPr>
            <a:r>
              <a:rPr lang="en-GB" sz="2800" dirty="0"/>
              <a:t>- Burns</a:t>
            </a:r>
          </a:p>
          <a:p>
            <a:pPr marL="0" indent="0">
              <a:buNone/>
            </a:pPr>
            <a:r>
              <a:rPr lang="en-GB" sz="2800" dirty="0"/>
              <a:t>- Severe and minor bleeds</a:t>
            </a:r>
          </a:p>
          <a:p>
            <a:pPr marL="0" indent="0">
              <a:buNone/>
            </a:pPr>
            <a:r>
              <a:rPr lang="en-GB" sz="2800" dirty="0"/>
              <a:t>- Chest pains</a:t>
            </a:r>
          </a:p>
          <a:p>
            <a:pPr marL="0" indent="0" algn="r">
              <a:buNone/>
            </a:pPr>
            <a:r>
              <a:rPr lang="en-GB" dirty="0"/>
              <a:t>(St John Ambulance, 2015)</a:t>
            </a:r>
          </a:p>
        </p:txBody>
      </p:sp>
      <p:sp>
        <p:nvSpPr>
          <p:cNvPr id="5" name="TextBox 4">
            <a:extLst>
              <a:ext uri="{FF2B5EF4-FFF2-40B4-BE49-F238E27FC236}">
                <a16:creationId xmlns:a16="http://schemas.microsoft.com/office/drawing/2014/main" id="{F15C6F69-5074-4151-8869-7DD6723DA8CB}"/>
              </a:ext>
            </a:extLst>
          </p:cNvPr>
          <p:cNvSpPr txBox="1"/>
          <p:nvPr/>
        </p:nvSpPr>
        <p:spPr>
          <a:xfrm>
            <a:off x="6286497" y="3917745"/>
            <a:ext cx="5410201" cy="1815882"/>
          </a:xfrm>
          <a:prstGeom prst="rect">
            <a:avLst/>
          </a:prstGeom>
          <a:noFill/>
        </p:spPr>
        <p:txBody>
          <a:bodyPr wrap="square" rtlCol="0">
            <a:spAutoFit/>
          </a:bodyPr>
          <a:lstStyle/>
          <a:p>
            <a:endParaRPr lang="en-GB" sz="2800" dirty="0"/>
          </a:p>
          <a:p>
            <a:r>
              <a:rPr lang="en-GB" sz="2800" dirty="0"/>
              <a:t>- Sprains and strains</a:t>
            </a:r>
          </a:p>
          <a:p>
            <a:r>
              <a:rPr lang="en-GB" sz="2800" dirty="0"/>
              <a:t>- Choking</a:t>
            </a:r>
          </a:p>
          <a:p>
            <a:r>
              <a:rPr lang="en-GB" sz="2800" dirty="0"/>
              <a:t>- Fainting  </a:t>
            </a:r>
          </a:p>
        </p:txBody>
      </p:sp>
      <p:sp>
        <p:nvSpPr>
          <p:cNvPr id="11" name="Rectangle 10">
            <a:extLst>
              <a:ext uri="{FF2B5EF4-FFF2-40B4-BE49-F238E27FC236}">
                <a16:creationId xmlns:a16="http://schemas.microsoft.com/office/drawing/2014/main" id="{1242D3BC-E73B-43E3-850D-269732C6AC5F}"/>
              </a:ext>
            </a:extLst>
          </p:cNvPr>
          <p:cNvSpPr/>
          <p:nvPr/>
        </p:nvSpPr>
        <p:spPr>
          <a:xfrm>
            <a:off x="3271520" y="907588"/>
            <a:ext cx="8798560" cy="1323439"/>
          </a:xfrm>
          <a:prstGeom prst="rect">
            <a:avLst/>
          </a:prstGeom>
          <a:noFill/>
        </p:spPr>
        <p:txBody>
          <a:bodyPr wrap="square" lIns="91440" tIns="45720" rIns="91440" bIns="45720">
            <a:spAutoFit/>
          </a:bodyPr>
          <a:lstStyle/>
          <a:p>
            <a:pPr algn="r"/>
            <a:r>
              <a:rPr lang="en-GB" sz="4000" b="0" u="sng" cap="none" spc="0" dirty="0">
                <a:ln w="0"/>
                <a:solidFill>
                  <a:schemeClr val="accent1"/>
                </a:solidFill>
                <a:effectLst>
                  <a:outerShdw blurRad="38100" dist="25400" dir="5400000" algn="ctr" rotWithShape="0">
                    <a:srgbClr val="6E747A">
                      <a:alpha val="43000"/>
                    </a:srgbClr>
                  </a:outerShdw>
                </a:effectLst>
              </a:rPr>
              <a:t>AN ESSENTIAL AND BASIC FIRST AID COURSE</a:t>
            </a:r>
            <a:endParaRPr lang="en-GB" sz="40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00714665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F81A37-09AF-4183-B992-DF11728BFF81}"/>
              </a:ext>
            </a:extLst>
          </p:cNvPr>
          <p:cNvSpPr>
            <a:spLocks noGrp="1"/>
          </p:cNvSpPr>
          <p:nvPr>
            <p:ph idx="1"/>
          </p:nvPr>
        </p:nvSpPr>
        <p:spPr>
          <a:xfrm>
            <a:off x="632459" y="1790305"/>
            <a:ext cx="7249162" cy="4582160"/>
          </a:xfrm>
        </p:spPr>
        <p:txBody>
          <a:bodyPr>
            <a:noAutofit/>
          </a:bodyPr>
          <a:lstStyle/>
          <a:p>
            <a:r>
              <a:rPr lang="en-GB" sz="2800" dirty="0"/>
              <a:t>Techniques taught in the essential and basic first aid include: </a:t>
            </a:r>
          </a:p>
          <a:p>
            <a:pPr marL="0" indent="0">
              <a:buNone/>
            </a:pPr>
            <a:r>
              <a:rPr lang="en-GB" sz="2800" dirty="0"/>
              <a:t>- How to use a first aid kit </a:t>
            </a:r>
          </a:p>
          <a:p>
            <a:pPr marL="0" indent="0">
              <a:buNone/>
            </a:pPr>
            <a:r>
              <a:rPr lang="en-GB" sz="2800" dirty="0"/>
              <a:t>- How to apply a bandage</a:t>
            </a:r>
          </a:p>
          <a:p>
            <a:pPr marL="0" indent="0">
              <a:buNone/>
            </a:pPr>
            <a:r>
              <a:rPr lang="en-GB" sz="2800" dirty="0"/>
              <a:t>- How to apply a dressing </a:t>
            </a:r>
          </a:p>
          <a:p>
            <a:pPr marL="0" indent="0">
              <a:buNone/>
            </a:pPr>
            <a:r>
              <a:rPr lang="en-GB" sz="2800" dirty="0"/>
              <a:t>- How to make an arm sling</a:t>
            </a:r>
          </a:p>
          <a:p>
            <a:pPr marL="0" indent="0">
              <a:buNone/>
            </a:pPr>
            <a:r>
              <a:rPr lang="en-GB" sz="2800" dirty="0"/>
              <a:t>- Recovery position</a:t>
            </a:r>
          </a:p>
          <a:p>
            <a:pPr marL="0" indent="0">
              <a:buNone/>
            </a:pPr>
            <a:r>
              <a:rPr lang="en-GB" sz="2800" dirty="0"/>
              <a:t>- The Heimlich manoeuvre</a:t>
            </a:r>
          </a:p>
          <a:p>
            <a:pPr marL="0" indent="0">
              <a:buNone/>
            </a:pPr>
            <a:r>
              <a:rPr lang="en-GB" sz="2800" dirty="0"/>
              <a:t>- Resuscitation (CPR)</a:t>
            </a:r>
          </a:p>
        </p:txBody>
      </p:sp>
      <p:pic>
        <p:nvPicPr>
          <p:cNvPr id="5" name="Picture 4">
            <a:extLst>
              <a:ext uri="{FF2B5EF4-FFF2-40B4-BE49-F238E27FC236}">
                <a16:creationId xmlns:a16="http://schemas.microsoft.com/office/drawing/2014/main" id="{A4F8E967-A74A-485A-919F-61AF32C853CA}"/>
              </a:ext>
            </a:extLst>
          </p:cNvPr>
          <p:cNvPicPr>
            <a:picLocks noChangeAspect="1"/>
          </p:cNvPicPr>
          <p:nvPr/>
        </p:nvPicPr>
        <p:blipFill>
          <a:blip r:embed="rId2"/>
          <a:stretch>
            <a:fillRect/>
          </a:stretch>
        </p:blipFill>
        <p:spPr>
          <a:xfrm>
            <a:off x="7068567" y="2429003"/>
            <a:ext cx="5126226" cy="3844671"/>
          </a:xfrm>
          <a:prstGeom prst="rect">
            <a:avLst/>
          </a:prstGeom>
        </p:spPr>
      </p:pic>
      <p:sp>
        <p:nvSpPr>
          <p:cNvPr id="6" name="Rectangle 5">
            <a:extLst>
              <a:ext uri="{FF2B5EF4-FFF2-40B4-BE49-F238E27FC236}">
                <a16:creationId xmlns:a16="http://schemas.microsoft.com/office/drawing/2014/main" id="{A9B27968-69AD-4F67-AE85-2AF107057078}"/>
              </a:ext>
            </a:extLst>
          </p:cNvPr>
          <p:cNvSpPr/>
          <p:nvPr/>
        </p:nvSpPr>
        <p:spPr>
          <a:xfrm>
            <a:off x="7292586" y="786752"/>
            <a:ext cx="3560591" cy="769441"/>
          </a:xfrm>
          <a:prstGeom prst="rect">
            <a:avLst/>
          </a:prstGeom>
          <a:noFill/>
        </p:spPr>
        <p:txBody>
          <a:bodyPr wrap="none" lIns="91440" tIns="45720" rIns="91440" bIns="45720">
            <a:spAutoFit/>
          </a:bodyPr>
          <a:lstStyle/>
          <a:p>
            <a:pPr algn="ctr"/>
            <a:r>
              <a:rPr lang="en-GB" sz="4400" b="0" u="sng" cap="none" spc="0" dirty="0">
                <a:ln w="0"/>
                <a:solidFill>
                  <a:schemeClr val="accent1"/>
                </a:solidFill>
                <a:effectLst>
                  <a:outerShdw blurRad="38100" dist="25400" dir="5400000" algn="ctr" rotWithShape="0">
                    <a:srgbClr val="6E747A">
                      <a:alpha val="43000"/>
                    </a:srgbClr>
                  </a:outerShdw>
                </a:effectLst>
              </a:rPr>
              <a:t>TECHNIQUES</a:t>
            </a:r>
          </a:p>
        </p:txBody>
      </p:sp>
      <p:sp>
        <p:nvSpPr>
          <p:cNvPr id="7" name="TextBox 6">
            <a:extLst>
              <a:ext uri="{FF2B5EF4-FFF2-40B4-BE49-F238E27FC236}">
                <a16:creationId xmlns:a16="http://schemas.microsoft.com/office/drawing/2014/main" id="{CD9B880E-ED22-470D-BFD5-B0FC59B3EEAC}"/>
              </a:ext>
            </a:extLst>
          </p:cNvPr>
          <p:cNvSpPr txBox="1"/>
          <p:nvPr/>
        </p:nvSpPr>
        <p:spPr>
          <a:xfrm>
            <a:off x="9834880" y="6372465"/>
            <a:ext cx="2357120" cy="369332"/>
          </a:xfrm>
          <a:prstGeom prst="rect">
            <a:avLst/>
          </a:prstGeom>
          <a:noFill/>
        </p:spPr>
        <p:txBody>
          <a:bodyPr wrap="square" rtlCol="0">
            <a:spAutoFit/>
          </a:bodyPr>
          <a:lstStyle/>
          <a:p>
            <a:r>
              <a:rPr lang="en-GB" dirty="0"/>
              <a:t>(CPR clipart, 2017)</a:t>
            </a:r>
          </a:p>
        </p:txBody>
      </p:sp>
      <p:sp>
        <p:nvSpPr>
          <p:cNvPr id="8" name="TextBox 7">
            <a:extLst>
              <a:ext uri="{FF2B5EF4-FFF2-40B4-BE49-F238E27FC236}">
                <a16:creationId xmlns:a16="http://schemas.microsoft.com/office/drawing/2014/main" id="{12DF7B07-9AA2-463F-8ECC-10413CD43E04}"/>
              </a:ext>
            </a:extLst>
          </p:cNvPr>
          <p:cNvSpPr txBox="1"/>
          <p:nvPr/>
        </p:nvSpPr>
        <p:spPr>
          <a:xfrm>
            <a:off x="632459" y="6372465"/>
            <a:ext cx="4104640" cy="369332"/>
          </a:xfrm>
          <a:prstGeom prst="rect">
            <a:avLst/>
          </a:prstGeom>
          <a:noFill/>
        </p:spPr>
        <p:txBody>
          <a:bodyPr wrap="square" rtlCol="0">
            <a:spAutoFit/>
          </a:bodyPr>
          <a:lstStyle/>
          <a:p>
            <a:r>
              <a:rPr lang="en-GB" dirty="0"/>
              <a:t>(St John Ambulance, 2015)</a:t>
            </a:r>
          </a:p>
        </p:txBody>
      </p:sp>
    </p:spTree>
    <p:extLst>
      <p:ext uri="{BB962C8B-B14F-4D97-AF65-F5344CB8AC3E}">
        <p14:creationId xmlns:p14="http://schemas.microsoft.com/office/powerpoint/2010/main" val="2415639895"/>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6B643-69E0-44DD-9DB7-B9258E65EB75}"/>
              </a:ext>
            </a:extLst>
          </p:cNvPr>
          <p:cNvSpPr>
            <a:spLocks noGrp="1"/>
          </p:cNvSpPr>
          <p:nvPr>
            <p:ph type="title"/>
          </p:nvPr>
        </p:nvSpPr>
        <p:spPr>
          <a:xfrm>
            <a:off x="1024467" y="686129"/>
            <a:ext cx="10151533" cy="2604495"/>
          </a:xfrm>
        </p:spPr>
        <p:txBody>
          <a:bodyPr>
            <a:normAutofit/>
          </a:bodyPr>
          <a:lstStyle/>
          <a:p>
            <a:r>
              <a:rPr lang="en-GB" sz="3600" dirty="0"/>
              <a:t>A blocked airway can kill someone in three to four minutes, but it can take more than eight minutes for an ambulance to arrive.</a:t>
            </a:r>
          </a:p>
        </p:txBody>
      </p:sp>
      <p:sp>
        <p:nvSpPr>
          <p:cNvPr id="3" name="Text Placeholder 2">
            <a:extLst>
              <a:ext uri="{FF2B5EF4-FFF2-40B4-BE49-F238E27FC236}">
                <a16:creationId xmlns:a16="http://schemas.microsoft.com/office/drawing/2014/main" id="{ACABF1DF-5DE0-433F-A25C-319F7A8ED268}"/>
              </a:ext>
            </a:extLst>
          </p:cNvPr>
          <p:cNvSpPr>
            <a:spLocks noGrp="1"/>
          </p:cNvSpPr>
          <p:nvPr>
            <p:ph type="body" sz="half" idx="2"/>
          </p:nvPr>
        </p:nvSpPr>
        <p:spPr>
          <a:xfrm>
            <a:off x="1024467" y="3592777"/>
            <a:ext cx="9592736" cy="444443"/>
          </a:xfrm>
        </p:spPr>
        <p:txBody>
          <a:bodyPr>
            <a:normAutofit/>
          </a:bodyPr>
          <a:lstStyle/>
          <a:p>
            <a:pPr algn="r"/>
            <a:r>
              <a:rPr lang="en-GB" sz="2400" dirty="0"/>
              <a:t>(The First Aid Zone, 2015)</a:t>
            </a:r>
          </a:p>
        </p:txBody>
      </p:sp>
      <p:pic>
        <p:nvPicPr>
          <p:cNvPr id="6" name="Picture 5">
            <a:extLst>
              <a:ext uri="{FF2B5EF4-FFF2-40B4-BE49-F238E27FC236}">
                <a16:creationId xmlns:a16="http://schemas.microsoft.com/office/drawing/2014/main" id="{F2A7DAF3-7188-4CF4-947C-C03ABC9C02E5}"/>
              </a:ext>
            </a:extLst>
          </p:cNvPr>
          <p:cNvPicPr>
            <a:picLocks noChangeAspect="1"/>
          </p:cNvPicPr>
          <p:nvPr/>
        </p:nvPicPr>
        <p:blipFill>
          <a:blip r:embed="rId2">
            <a:alphaModFix amt="6000"/>
          </a:blip>
          <a:stretch>
            <a:fillRect/>
          </a:stretch>
        </p:blipFill>
        <p:spPr>
          <a:xfrm>
            <a:off x="3616960" y="306401"/>
            <a:ext cx="5455184" cy="4871166"/>
          </a:xfrm>
          <a:prstGeom prst="rect">
            <a:avLst/>
          </a:prstGeom>
        </p:spPr>
      </p:pic>
    </p:spTree>
    <p:extLst>
      <p:ext uri="{BB962C8B-B14F-4D97-AF65-F5344CB8AC3E}">
        <p14:creationId xmlns:p14="http://schemas.microsoft.com/office/powerpoint/2010/main" val="18552190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F1F5DB-C0D6-4F67-A8A7-026D6F6087F0}"/>
              </a:ext>
            </a:extLst>
          </p:cNvPr>
          <p:cNvSpPr>
            <a:spLocks noGrp="1"/>
          </p:cNvSpPr>
          <p:nvPr>
            <p:ph idx="1"/>
          </p:nvPr>
        </p:nvSpPr>
        <p:spPr>
          <a:xfrm>
            <a:off x="615820" y="2024744"/>
            <a:ext cx="7582989" cy="4578428"/>
          </a:xfrm>
        </p:spPr>
        <p:txBody>
          <a:bodyPr>
            <a:normAutofit lnSpcReduction="10000"/>
          </a:bodyPr>
          <a:lstStyle/>
          <a:p>
            <a:r>
              <a:rPr lang="en-GB" sz="2800" dirty="0"/>
              <a:t>Named after Henry Heimlich (1970) </a:t>
            </a:r>
          </a:p>
          <a:p>
            <a:r>
              <a:rPr lang="en-GB" sz="2800" dirty="0"/>
              <a:t>A procedure typically used on those who are choking when food has “gone down the wrong way” (Lewis, n.d.)</a:t>
            </a:r>
          </a:p>
          <a:p>
            <a:r>
              <a:rPr lang="en-GB" sz="2800" dirty="0"/>
              <a:t>The procedure aims to dislodge an obstruction from a person’s windpipe through applying a strong pressure to their abdomen ("The Definition of Heimlich Manoeuvre", 2012)</a:t>
            </a:r>
          </a:p>
          <a:p>
            <a:endParaRPr lang="en-GB" dirty="0"/>
          </a:p>
          <a:p>
            <a:r>
              <a:rPr lang="en-GB" dirty="0">
                <a:hlinkClick r:id="rId2"/>
              </a:rPr>
              <a:t>https://www.youtube.com/watch?v=7CgtIgSyAiU</a:t>
            </a:r>
            <a:r>
              <a:rPr lang="en-GB" dirty="0"/>
              <a:t> </a:t>
            </a:r>
          </a:p>
        </p:txBody>
      </p:sp>
      <p:pic>
        <p:nvPicPr>
          <p:cNvPr id="6" name="Picture 5">
            <a:extLst>
              <a:ext uri="{FF2B5EF4-FFF2-40B4-BE49-F238E27FC236}">
                <a16:creationId xmlns:a16="http://schemas.microsoft.com/office/drawing/2014/main" id="{A07A5E87-18CE-45D5-AC7A-275AFF73F255}"/>
              </a:ext>
            </a:extLst>
          </p:cNvPr>
          <p:cNvPicPr>
            <a:picLocks noChangeAspect="1"/>
          </p:cNvPicPr>
          <p:nvPr/>
        </p:nvPicPr>
        <p:blipFill rotWithShape="1">
          <a:blip r:embed="rId3"/>
          <a:srcRect r="6188" b="-3"/>
          <a:stretch/>
        </p:blipFill>
        <p:spPr>
          <a:xfrm>
            <a:off x="8655895" y="1143243"/>
            <a:ext cx="3536105" cy="5309121"/>
          </a:xfrm>
          <a:prstGeom prst="rect">
            <a:avLst/>
          </a:prstGeom>
        </p:spPr>
      </p:pic>
      <p:sp>
        <p:nvSpPr>
          <p:cNvPr id="7" name="Rectangle 6">
            <a:extLst>
              <a:ext uri="{FF2B5EF4-FFF2-40B4-BE49-F238E27FC236}">
                <a16:creationId xmlns:a16="http://schemas.microsoft.com/office/drawing/2014/main" id="{151735B3-1A8B-4AD5-A437-5C74CCA434FC}"/>
              </a:ext>
            </a:extLst>
          </p:cNvPr>
          <p:cNvSpPr/>
          <p:nvPr/>
        </p:nvSpPr>
        <p:spPr>
          <a:xfrm>
            <a:off x="1412240" y="917717"/>
            <a:ext cx="9367520" cy="769441"/>
          </a:xfrm>
          <a:prstGeom prst="rect">
            <a:avLst/>
          </a:prstGeom>
          <a:noFill/>
        </p:spPr>
        <p:txBody>
          <a:bodyPr wrap="square" lIns="91440" tIns="45720" rIns="91440" bIns="45720">
            <a:spAutoFit/>
          </a:bodyPr>
          <a:lstStyle/>
          <a:p>
            <a:pPr algn="ctr"/>
            <a:r>
              <a:rPr lang="en-US" sz="4400" b="0" u="sng" cap="none" spc="0" dirty="0">
                <a:ln w="0"/>
                <a:solidFill>
                  <a:schemeClr val="accent1"/>
                </a:solidFill>
                <a:effectLst>
                  <a:outerShdw blurRad="38100" dist="25400" dir="5400000" algn="ctr" rotWithShape="0">
                    <a:srgbClr val="6E747A">
                      <a:alpha val="43000"/>
                    </a:srgbClr>
                  </a:outerShdw>
                </a:effectLst>
              </a:rPr>
              <a:t>THE HEIMLICH MANOEUVRE</a:t>
            </a:r>
          </a:p>
        </p:txBody>
      </p:sp>
      <p:sp>
        <p:nvSpPr>
          <p:cNvPr id="10" name="TextBox 9">
            <a:extLst>
              <a:ext uri="{FF2B5EF4-FFF2-40B4-BE49-F238E27FC236}">
                <a16:creationId xmlns:a16="http://schemas.microsoft.com/office/drawing/2014/main" id="{9A147498-2FD9-4A25-A71F-77DBA3E1E2F0}"/>
              </a:ext>
            </a:extLst>
          </p:cNvPr>
          <p:cNvSpPr txBox="1"/>
          <p:nvPr/>
        </p:nvSpPr>
        <p:spPr>
          <a:xfrm>
            <a:off x="8991600" y="6452364"/>
            <a:ext cx="3383280" cy="369332"/>
          </a:xfrm>
          <a:prstGeom prst="rect">
            <a:avLst/>
          </a:prstGeom>
          <a:noFill/>
        </p:spPr>
        <p:txBody>
          <a:bodyPr wrap="square" rtlCol="0">
            <a:spAutoFit/>
          </a:bodyPr>
          <a:lstStyle/>
          <a:p>
            <a:r>
              <a:rPr lang="en-GB" dirty="0"/>
              <a:t>(Heimlich Manoeuvre, 2015)</a:t>
            </a:r>
          </a:p>
        </p:txBody>
      </p:sp>
    </p:spTree>
    <p:extLst>
      <p:ext uri="{BB962C8B-B14F-4D97-AF65-F5344CB8AC3E}">
        <p14:creationId xmlns:p14="http://schemas.microsoft.com/office/powerpoint/2010/main" val="1116924075"/>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BE933F52-645A-4527-8CD0-DEAB2353C3C3}"/>
              </a:ext>
            </a:extLst>
          </p:cNvPr>
          <p:cNvPicPr>
            <a:picLocks noGrp="1" noChangeAspect="1"/>
          </p:cNvPicPr>
          <p:nvPr>
            <p:ph idx="1"/>
          </p:nvPr>
        </p:nvPicPr>
        <p:blipFill>
          <a:blip r:embed="rId2"/>
          <a:stretch>
            <a:fillRect/>
          </a:stretch>
        </p:blipFill>
        <p:spPr>
          <a:xfrm>
            <a:off x="1464731" y="2165348"/>
            <a:ext cx="5322149" cy="3991612"/>
          </a:xfrm>
        </p:spPr>
      </p:pic>
      <p:sp>
        <p:nvSpPr>
          <p:cNvPr id="10" name="Rectangle 9">
            <a:extLst>
              <a:ext uri="{FF2B5EF4-FFF2-40B4-BE49-F238E27FC236}">
                <a16:creationId xmlns:a16="http://schemas.microsoft.com/office/drawing/2014/main" id="{16C11A97-8006-4E19-AF33-3700DB8BB37A}"/>
              </a:ext>
            </a:extLst>
          </p:cNvPr>
          <p:cNvSpPr/>
          <p:nvPr/>
        </p:nvSpPr>
        <p:spPr>
          <a:xfrm>
            <a:off x="2804160" y="940812"/>
            <a:ext cx="9495538" cy="707886"/>
          </a:xfrm>
          <a:prstGeom prst="rect">
            <a:avLst/>
          </a:prstGeom>
          <a:noFill/>
        </p:spPr>
        <p:txBody>
          <a:bodyPr wrap="square" lIns="91440" tIns="45720" rIns="91440" bIns="45720">
            <a:spAutoFit/>
          </a:bodyPr>
          <a:lstStyle/>
          <a:p>
            <a:pPr algn="ctr"/>
            <a:r>
              <a:rPr lang="en-GB" sz="4000" b="0" u="sng" cap="none" spc="0" dirty="0">
                <a:ln w="0"/>
                <a:solidFill>
                  <a:schemeClr val="accent1"/>
                </a:solidFill>
                <a:effectLst>
                  <a:outerShdw blurRad="38100" dist="25400" dir="5400000" algn="ctr" rotWithShape="0">
                    <a:srgbClr val="6E747A">
                      <a:alpha val="43000"/>
                    </a:srgbClr>
                  </a:outerShdw>
                </a:effectLst>
              </a:rPr>
              <a:t>HEIMLICH MANOEUVRE ON YOURSELF</a:t>
            </a:r>
          </a:p>
        </p:txBody>
      </p:sp>
      <p:sp>
        <p:nvSpPr>
          <p:cNvPr id="15" name="TextBox 14">
            <a:extLst>
              <a:ext uri="{FF2B5EF4-FFF2-40B4-BE49-F238E27FC236}">
                <a16:creationId xmlns:a16="http://schemas.microsoft.com/office/drawing/2014/main" id="{00857607-A56A-4C1C-876F-57AE8BB95792}"/>
              </a:ext>
            </a:extLst>
          </p:cNvPr>
          <p:cNvSpPr txBox="1"/>
          <p:nvPr/>
        </p:nvSpPr>
        <p:spPr>
          <a:xfrm>
            <a:off x="221773" y="6329680"/>
            <a:ext cx="1503680" cy="369332"/>
          </a:xfrm>
          <a:prstGeom prst="rect">
            <a:avLst/>
          </a:prstGeom>
          <a:noFill/>
        </p:spPr>
        <p:txBody>
          <a:bodyPr wrap="square" rtlCol="0">
            <a:spAutoFit/>
          </a:bodyPr>
          <a:lstStyle/>
          <a:p>
            <a:r>
              <a:rPr lang="en-GB" dirty="0"/>
              <a:t>(Lewis, </a:t>
            </a:r>
            <a:r>
              <a:rPr lang="en-GB" dirty="0" err="1"/>
              <a:t>n.d</a:t>
            </a:r>
            <a:r>
              <a:rPr lang="en-GB" dirty="0"/>
              <a:t>)</a:t>
            </a:r>
          </a:p>
        </p:txBody>
      </p:sp>
      <p:sp>
        <p:nvSpPr>
          <p:cNvPr id="16" name="TextBox 15">
            <a:extLst>
              <a:ext uri="{FF2B5EF4-FFF2-40B4-BE49-F238E27FC236}">
                <a16:creationId xmlns:a16="http://schemas.microsoft.com/office/drawing/2014/main" id="{AA2097F9-E372-4A68-9907-CD9183D6F3FB}"/>
              </a:ext>
            </a:extLst>
          </p:cNvPr>
          <p:cNvSpPr txBox="1"/>
          <p:nvPr/>
        </p:nvSpPr>
        <p:spPr>
          <a:xfrm>
            <a:off x="7416800" y="3251200"/>
            <a:ext cx="4500880" cy="1384995"/>
          </a:xfrm>
          <a:prstGeom prst="rect">
            <a:avLst/>
          </a:prstGeom>
          <a:noFill/>
        </p:spPr>
        <p:txBody>
          <a:bodyPr wrap="square" rtlCol="0">
            <a:spAutoFit/>
          </a:bodyPr>
          <a:lstStyle/>
          <a:p>
            <a:pPr marL="285750" indent="-285750">
              <a:buFont typeface="Arial" panose="020B0604020202020204" pitchFamily="34" charset="0"/>
              <a:buChar char="•"/>
            </a:pPr>
            <a:r>
              <a:rPr lang="en-GB" sz="2800" dirty="0"/>
              <a:t>Apply force using a stable object, e.g. a chair</a:t>
            </a:r>
          </a:p>
        </p:txBody>
      </p:sp>
    </p:spTree>
    <p:extLst>
      <p:ext uri="{BB962C8B-B14F-4D97-AF65-F5344CB8AC3E}">
        <p14:creationId xmlns:p14="http://schemas.microsoft.com/office/powerpoint/2010/main" val="1340106889"/>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ACF24B-BD91-4B1D-97D8-DA834990E369}"/>
              </a:ext>
            </a:extLst>
          </p:cNvPr>
          <p:cNvSpPr>
            <a:spLocks noGrp="1"/>
          </p:cNvSpPr>
          <p:nvPr>
            <p:ph idx="1"/>
          </p:nvPr>
        </p:nvSpPr>
        <p:spPr>
          <a:xfrm>
            <a:off x="349249" y="2326640"/>
            <a:ext cx="11493501" cy="4280932"/>
          </a:xfrm>
        </p:spPr>
        <p:txBody>
          <a:bodyPr>
            <a:normAutofit fontScale="92500" lnSpcReduction="10000"/>
          </a:bodyPr>
          <a:lstStyle/>
          <a:p>
            <a:pPr marL="0" indent="0">
              <a:buNone/>
            </a:pPr>
            <a:r>
              <a:rPr lang="en-GB" sz="2800" b="1" u="sng" dirty="0">
                <a:solidFill>
                  <a:schemeClr val="accent1"/>
                </a:solidFill>
              </a:rPr>
              <a:t>Who?</a:t>
            </a:r>
            <a:r>
              <a:rPr lang="en-GB" sz="2800" b="1" dirty="0">
                <a:solidFill>
                  <a:schemeClr val="accent1"/>
                </a:solidFill>
              </a:rPr>
              <a:t> </a:t>
            </a:r>
            <a:r>
              <a:rPr lang="en-GB" sz="2800" dirty="0"/>
              <a:t>Australian construction workers</a:t>
            </a:r>
          </a:p>
          <a:p>
            <a:pPr marL="0" indent="0">
              <a:buNone/>
            </a:pPr>
            <a:endParaRPr lang="en-GB" sz="2800" dirty="0"/>
          </a:p>
          <a:p>
            <a:pPr marL="0" indent="0">
              <a:buNone/>
            </a:pPr>
            <a:r>
              <a:rPr lang="en-GB" sz="2800" b="1" u="sng" dirty="0">
                <a:solidFill>
                  <a:schemeClr val="accent1"/>
                </a:solidFill>
              </a:rPr>
              <a:t>What?</a:t>
            </a:r>
            <a:r>
              <a:rPr lang="en-GB" sz="2800" b="1" dirty="0">
                <a:solidFill>
                  <a:schemeClr val="accent1"/>
                </a:solidFill>
              </a:rPr>
              <a:t> </a:t>
            </a:r>
            <a:r>
              <a:rPr lang="en-GB" sz="2800" dirty="0"/>
              <a:t>A 24-week experiment monitoring the </a:t>
            </a:r>
            <a:r>
              <a:rPr lang="en-GB" sz="2800"/>
              <a:t>participants’ occupational </a:t>
            </a:r>
            <a:r>
              <a:rPr lang="en-GB" sz="2800" dirty="0"/>
              <a:t>health and safety motivation and risk control behaviour </a:t>
            </a:r>
          </a:p>
          <a:p>
            <a:pPr marL="0" indent="0">
              <a:buNone/>
            </a:pPr>
            <a:endParaRPr lang="en-GB" sz="2800" dirty="0"/>
          </a:p>
          <a:p>
            <a:pPr marL="0" indent="0">
              <a:buNone/>
            </a:pPr>
            <a:r>
              <a:rPr lang="en-GB" sz="2800" b="1" u="sng" dirty="0">
                <a:solidFill>
                  <a:schemeClr val="accent1"/>
                </a:solidFill>
              </a:rPr>
              <a:t>Why?</a:t>
            </a:r>
            <a:r>
              <a:rPr lang="en-GB" sz="2800" b="1" dirty="0">
                <a:solidFill>
                  <a:schemeClr val="accent1"/>
                </a:solidFill>
              </a:rPr>
              <a:t> </a:t>
            </a:r>
            <a:r>
              <a:rPr lang="en-GB" sz="2800" dirty="0"/>
              <a:t>To assess the affect of first aid training on professional development </a:t>
            </a:r>
          </a:p>
          <a:p>
            <a:pPr marL="0" indent="0">
              <a:buNone/>
            </a:pPr>
            <a:endParaRPr lang="en-GB" sz="2800" dirty="0"/>
          </a:p>
          <a:p>
            <a:pPr marL="0" indent="0">
              <a:buNone/>
            </a:pPr>
            <a:r>
              <a:rPr lang="en-GB" sz="2800" b="1" u="sng" dirty="0">
                <a:solidFill>
                  <a:schemeClr val="accent1"/>
                </a:solidFill>
              </a:rPr>
              <a:t>How?</a:t>
            </a:r>
            <a:r>
              <a:rPr lang="en-GB" sz="2800" b="1" dirty="0">
                <a:solidFill>
                  <a:schemeClr val="accent1"/>
                </a:solidFill>
              </a:rPr>
              <a:t> </a:t>
            </a:r>
            <a:r>
              <a:rPr lang="en-GB" sz="2800" dirty="0"/>
              <a:t>Through direct observations of the participants’ working manner as well as interviews before and after the first aid training </a:t>
            </a:r>
          </a:p>
          <a:p>
            <a:pPr marL="0" indent="0">
              <a:buNone/>
            </a:pPr>
            <a:endParaRPr lang="en-GB" sz="2700" dirty="0"/>
          </a:p>
        </p:txBody>
      </p:sp>
      <p:sp>
        <p:nvSpPr>
          <p:cNvPr id="4" name="Rectangle 3">
            <a:extLst>
              <a:ext uri="{FF2B5EF4-FFF2-40B4-BE49-F238E27FC236}">
                <a16:creationId xmlns:a16="http://schemas.microsoft.com/office/drawing/2014/main" id="{F0873FF2-BAC4-4C30-81FD-8570EF00FBB1}"/>
              </a:ext>
            </a:extLst>
          </p:cNvPr>
          <p:cNvSpPr/>
          <p:nvPr/>
        </p:nvSpPr>
        <p:spPr>
          <a:xfrm>
            <a:off x="4074160" y="572314"/>
            <a:ext cx="8188960" cy="1754326"/>
          </a:xfrm>
          <a:prstGeom prst="rect">
            <a:avLst/>
          </a:prstGeom>
          <a:noFill/>
        </p:spPr>
        <p:txBody>
          <a:bodyPr wrap="square" lIns="91440" tIns="45720" rIns="91440" bIns="45720">
            <a:spAutoFit/>
          </a:bodyPr>
          <a:lstStyle/>
          <a:p>
            <a:pPr algn="ctr"/>
            <a:r>
              <a:rPr lang="en-US" sz="3600" b="0" u="sng" cap="none" spc="0" dirty="0">
                <a:ln w="0"/>
                <a:solidFill>
                  <a:schemeClr val="accent1"/>
                </a:solidFill>
                <a:effectLst>
                  <a:outerShdw blurRad="38100" dist="25400" dir="5400000" algn="ctr" rotWithShape="0">
                    <a:srgbClr val="6E747A">
                      <a:alpha val="43000"/>
                    </a:srgbClr>
                  </a:outerShdw>
                </a:effectLst>
              </a:rPr>
              <a:t>FIRST AID TRAINING AND ITS IMPACT ON PROFESSIONAL DEVELOPMENT: A CASE STUDY</a:t>
            </a:r>
          </a:p>
        </p:txBody>
      </p:sp>
      <p:sp>
        <p:nvSpPr>
          <p:cNvPr id="5" name="TextBox 4">
            <a:extLst>
              <a:ext uri="{FF2B5EF4-FFF2-40B4-BE49-F238E27FC236}">
                <a16:creationId xmlns:a16="http://schemas.microsoft.com/office/drawing/2014/main" id="{4A83B9FA-12B0-4305-BF40-FBF0504BBE1F}"/>
              </a:ext>
            </a:extLst>
          </p:cNvPr>
          <p:cNvSpPr txBox="1"/>
          <p:nvPr/>
        </p:nvSpPr>
        <p:spPr>
          <a:xfrm>
            <a:off x="10387330" y="6488668"/>
            <a:ext cx="2910839" cy="369332"/>
          </a:xfrm>
          <a:prstGeom prst="rect">
            <a:avLst/>
          </a:prstGeom>
          <a:noFill/>
        </p:spPr>
        <p:txBody>
          <a:bodyPr wrap="square" rtlCol="0">
            <a:spAutoFit/>
          </a:bodyPr>
          <a:lstStyle/>
          <a:p>
            <a:r>
              <a:rPr lang="en-GB"/>
              <a:t>(Lingard, 2002)</a:t>
            </a:r>
            <a:endParaRPr lang="en-GB" dirty="0"/>
          </a:p>
        </p:txBody>
      </p:sp>
    </p:spTree>
    <p:extLst>
      <p:ext uri="{BB962C8B-B14F-4D97-AF65-F5344CB8AC3E}">
        <p14:creationId xmlns:p14="http://schemas.microsoft.com/office/powerpoint/2010/main" val="3135841379"/>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3AA819-A719-4A4E-BF24-01805BD2CA97}"/>
              </a:ext>
            </a:extLst>
          </p:cNvPr>
          <p:cNvSpPr>
            <a:spLocks noGrp="1"/>
          </p:cNvSpPr>
          <p:nvPr>
            <p:ph idx="1"/>
          </p:nvPr>
        </p:nvSpPr>
        <p:spPr>
          <a:xfrm>
            <a:off x="2413000" y="2458720"/>
            <a:ext cx="7950200" cy="4024125"/>
          </a:xfrm>
        </p:spPr>
        <p:txBody>
          <a:bodyPr/>
          <a:lstStyle/>
          <a:p>
            <a:r>
              <a:rPr lang="en-GB" sz="3200" dirty="0"/>
              <a:t>Overall, a positive effect on participants occupational health, safety and behaviour</a:t>
            </a:r>
          </a:p>
          <a:p>
            <a:endParaRPr lang="en-GB" sz="3200" dirty="0"/>
          </a:p>
          <a:p>
            <a:r>
              <a:rPr lang="en-GB" sz="3200" dirty="0"/>
              <a:t>More aware of risks</a:t>
            </a:r>
          </a:p>
          <a:p>
            <a:pPr marL="0" indent="0">
              <a:buNone/>
            </a:pPr>
            <a:endParaRPr lang="en-GB" sz="2000" dirty="0"/>
          </a:p>
          <a:p>
            <a:pPr marL="0" indent="0" algn="r">
              <a:buNone/>
            </a:pPr>
            <a:r>
              <a:rPr lang="en-GB" sz="2000" dirty="0"/>
              <a:t>(Lingard, 2002)</a:t>
            </a:r>
          </a:p>
          <a:p>
            <a:endParaRPr lang="en-GB" dirty="0"/>
          </a:p>
        </p:txBody>
      </p:sp>
      <p:sp>
        <p:nvSpPr>
          <p:cNvPr id="4" name="Rectangle 3">
            <a:extLst>
              <a:ext uri="{FF2B5EF4-FFF2-40B4-BE49-F238E27FC236}">
                <a16:creationId xmlns:a16="http://schemas.microsoft.com/office/drawing/2014/main" id="{506CBF16-7501-47EB-ACF0-8CE39D321031}"/>
              </a:ext>
            </a:extLst>
          </p:cNvPr>
          <p:cNvSpPr/>
          <p:nvPr/>
        </p:nvSpPr>
        <p:spPr>
          <a:xfrm>
            <a:off x="7756160" y="639315"/>
            <a:ext cx="2735044" cy="923330"/>
          </a:xfrm>
          <a:prstGeom prst="rect">
            <a:avLst/>
          </a:prstGeom>
          <a:noFill/>
        </p:spPr>
        <p:txBody>
          <a:bodyPr wrap="none" lIns="91440" tIns="45720" rIns="91440" bIns="45720">
            <a:spAutoFit/>
          </a:bodyPr>
          <a:lstStyle/>
          <a:p>
            <a:pPr algn="ctr"/>
            <a:r>
              <a:rPr lang="en-US" sz="5400" b="0" u="sng" cap="none" spc="0" dirty="0">
                <a:ln w="0"/>
                <a:solidFill>
                  <a:schemeClr val="accent1"/>
                </a:solidFill>
                <a:effectLst>
                  <a:outerShdw blurRad="38100" dist="25400" dir="5400000" algn="ctr" rotWithShape="0">
                    <a:srgbClr val="6E747A">
                      <a:alpha val="43000"/>
                    </a:srgbClr>
                  </a:outerShdw>
                </a:effectLst>
              </a:rPr>
              <a:t>RESULTS</a:t>
            </a:r>
          </a:p>
        </p:txBody>
      </p:sp>
    </p:spTree>
    <p:extLst>
      <p:ext uri="{BB962C8B-B14F-4D97-AF65-F5344CB8AC3E}">
        <p14:creationId xmlns:p14="http://schemas.microsoft.com/office/powerpoint/2010/main" val="4110075664"/>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5DC939-9AF2-45DE-8C69-000E6045ABE6}"/>
              </a:ext>
            </a:extLst>
          </p:cNvPr>
          <p:cNvSpPr>
            <a:spLocks noGrp="1"/>
          </p:cNvSpPr>
          <p:nvPr>
            <p:ph idx="1"/>
          </p:nvPr>
        </p:nvSpPr>
        <p:spPr>
          <a:xfrm>
            <a:off x="685800" y="1930400"/>
            <a:ext cx="11394440" cy="4602480"/>
          </a:xfrm>
        </p:spPr>
        <p:txBody>
          <a:bodyPr>
            <a:normAutofit/>
          </a:bodyPr>
          <a:lstStyle/>
          <a:p>
            <a:r>
              <a:rPr lang="en-US" sz="2800" dirty="0"/>
              <a:t>First aid training is responsible for saving the lives of those in need </a:t>
            </a:r>
          </a:p>
          <a:p>
            <a:endParaRPr lang="en-US" sz="2800" dirty="0"/>
          </a:p>
          <a:p>
            <a:r>
              <a:rPr lang="en-US" sz="2800" dirty="0"/>
              <a:t>Many benefits to having first aid training:</a:t>
            </a:r>
          </a:p>
          <a:p>
            <a:pPr lvl="0">
              <a:buFontTx/>
              <a:buChar char="-"/>
            </a:pPr>
            <a:r>
              <a:rPr lang="en-US" sz="2800" dirty="0"/>
              <a:t>A fundamental skill for emergencies anywhere, not just in the workplace</a:t>
            </a:r>
          </a:p>
          <a:p>
            <a:pPr lvl="0">
              <a:buFontTx/>
              <a:buChar char="-"/>
            </a:pPr>
            <a:r>
              <a:rPr lang="en-US" sz="2800" dirty="0"/>
              <a:t>Raises self-awareness</a:t>
            </a:r>
          </a:p>
          <a:p>
            <a:pPr marL="0" lvl="0" indent="0">
              <a:buNone/>
            </a:pPr>
            <a:r>
              <a:rPr lang="en-US" sz="2800" dirty="0"/>
              <a:t>- Boosts confidence</a:t>
            </a:r>
          </a:p>
          <a:p>
            <a:pPr lvl="0">
              <a:buFontTx/>
              <a:buChar char="-"/>
            </a:pPr>
            <a:r>
              <a:rPr lang="en-US" sz="2800" dirty="0"/>
              <a:t>Expands knowledge</a:t>
            </a:r>
          </a:p>
          <a:p>
            <a:pPr lvl="0">
              <a:buFontTx/>
              <a:buChar char="-"/>
            </a:pPr>
            <a:endParaRPr lang="en-US" dirty="0"/>
          </a:p>
          <a:p>
            <a:endParaRPr lang="en-GB" dirty="0"/>
          </a:p>
        </p:txBody>
      </p:sp>
      <p:sp>
        <p:nvSpPr>
          <p:cNvPr id="4" name="Rectangle 3">
            <a:extLst>
              <a:ext uri="{FF2B5EF4-FFF2-40B4-BE49-F238E27FC236}">
                <a16:creationId xmlns:a16="http://schemas.microsoft.com/office/drawing/2014/main" id="{60C04A59-08E7-4319-A72C-9F71AED13E83}"/>
              </a:ext>
            </a:extLst>
          </p:cNvPr>
          <p:cNvSpPr/>
          <p:nvPr/>
        </p:nvSpPr>
        <p:spPr>
          <a:xfrm>
            <a:off x="6525605" y="772775"/>
            <a:ext cx="3954929" cy="769441"/>
          </a:xfrm>
          <a:prstGeom prst="rect">
            <a:avLst/>
          </a:prstGeom>
          <a:noFill/>
        </p:spPr>
        <p:txBody>
          <a:bodyPr wrap="none" lIns="91440" tIns="45720" rIns="91440" bIns="45720">
            <a:spAutoFit/>
          </a:bodyPr>
          <a:lstStyle/>
          <a:p>
            <a:pPr algn="ctr"/>
            <a:r>
              <a:rPr lang="en-US" sz="4400" b="0" u="sng" cap="none" spc="0" dirty="0">
                <a:ln w="0"/>
                <a:solidFill>
                  <a:schemeClr val="accent1"/>
                </a:solidFill>
                <a:effectLst>
                  <a:outerShdw blurRad="38100" dist="25400" dir="5400000" algn="ctr" rotWithShape="0">
                    <a:srgbClr val="6E747A">
                      <a:alpha val="43000"/>
                    </a:srgbClr>
                  </a:outerShdw>
                </a:effectLst>
              </a:rPr>
              <a:t>CONCLUSION</a:t>
            </a:r>
          </a:p>
        </p:txBody>
      </p:sp>
      <p:pic>
        <p:nvPicPr>
          <p:cNvPr id="8" name="Picture 7">
            <a:extLst>
              <a:ext uri="{FF2B5EF4-FFF2-40B4-BE49-F238E27FC236}">
                <a16:creationId xmlns:a16="http://schemas.microsoft.com/office/drawing/2014/main" id="{09768AF9-04C7-44BF-A117-7D1F50E89B5B}"/>
              </a:ext>
            </a:extLst>
          </p:cNvPr>
          <p:cNvPicPr>
            <a:picLocks noChangeAspect="1"/>
          </p:cNvPicPr>
          <p:nvPr/>
        </p:nvPicPr>
        <p:blipFill>
          <a:blip r:embed="rId2">
            <a:alphaModFix amt="9000"/>
          </a:blip>
          <a:stretch>
            <a:fillRect/>
          </a:stretch>
        </p:blipFill>
        <p:spPr>
          <a:xfrm>
            <a:off x="111760" y="1074038"/>
            <a:ext cx="10917684" cy="5458842"/>
          </a:xfrm>
          <a:prstGeom prst="rect">
            <a:avLst/>
          </a:prstGeom>
        </p:spPr>
      </p:pic>
    </p:spTree>
    <p:extLst>
      <p:ext uri="{BB962C8B-B14F-4D97-AF65-F5344CB8AC3E}">
        <p14:creationId xmlns:p14="http://schemas.microsoft.com/office/powerpoint/2010/main" val="34593498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A58637-9F68-4BAD-850B-0F189BF324C7}"/>
              </a:ext>
            </a:extLst>
          </p:cNvPr>
          <p:cNvSpPr>
            <a:spLocks noGrp="1"/>
          </p:cNvSpPr>
          <p:nvPr>
            <p:ph idx="1"/>
          </p:nvPr>
        </p:nvSpPr>
        <p:spPr>
          <a:xfrm>
            <a:off x="708537" y="1546693"/>
            <a:ext cx="11130280" cy="5311307"/>
          </a:xfrm>
        </p:spPr>
        <p:txBody>
          <a:bodyPr>
            <a:normAutofit fontScale="62500" lnSpcReduction="20000"/>
          </a:bodyPr>
          <a:lstStyle/>
          <a:p>
            <a:pPr marL="0" indent="0">
              <a:buNone/>
            </a:pPr>
            <a:r>
              <a:rPr lang="en-GB" dirty="0"/>
              <a:t>5 Reasons Why Basic First Aid Knowledge is Essential. (2016). Retrieved from						 </a:t>
            </a:r>
            <a:r>
              <a:rPr lang="en-GB" dirty="0">
                <a:hlinkClick r:id="rId2"/>
              </a:rPr>
              <a:t>https://www.emergencyfirstresponse.com/5-reasons-why-basic-first-aid-knowledge-is-essential/</a:t>
            </a:r>
            <a:endParaRPr lang="en-GB" dirty="0"/>
          </a:p>
          <a:p>
            <a:pPr marL="0" indent="0">
              <a:buNone/>
            </a:pPr>
            <a:endParaRPr lang="en-GB" i="1" dirty="0"/>
          </a:p>
          <a:p>
            <a:pPr marL="0" indent="0">
              <a:buNone/>
            </a:pPr>
            <a:r>
              <a:rPr lang="en-GB" i="1" dirty="0"/>
              <a:t>CPR Clipart.</a:t>
            </a:r>
            <a:r>
              <a:rPr lang="en-GB" dirty="0"/>
              <a:t> (2017). [Image]. Retrieved from								 </a:t>
            </a:r>
            <a:r>
              <a:rPr lang="en-GB" dirty="0">
                <a:hlinkClick r:id="rId3"/>
              </a:rPr>
              <a:t>http://www.headwaywestkent.org/shop/emergency-first-aid-work-course/</a:t>
            </a:r>
            <a:endParaRPr lang="en-GB" dirty="0"/>
          </a:p>
          <a:p>
            <a:pPr marL="0" indent="0">
              <a:buNone/>
            </a:pPr>
            <a:endParaRPr lang="en-GB" dirty="0"/>
          </a:p>
          <a:p>
            <a:pPr marL="0" indent="0">
              <a:buNone/>
            </a:pPr>
            <a:r>
              <a:rPr lang="en-GB" dirty="0"/>
              <a:t>Essential and Basic First Aid - St John Ambulance. (2015). Retrieved from					 </a:t>
            </a:r>
            <a:r>
              <a:rPr lang="en-GB" dirty="0">
                <a:hlinkClick r:id="rId4"/>
              </a:rPr>
              <a:t>http://www.sja.org.uk/sja/training-courses/courses-for-the-general-public/essential-and-basic-first-aid.aspx</a:t>
            </a:r>
            <a:endParaRPr lang="en-GB" dirty="0"/>
          </a:p>
          <a:p>
            <a:pPr marL="0" indent="0">
              <a:buNone/>
            </a:pPr>
            <a:endParaRPr lang="en-GB" dirty="0"/>
          </a:p>
          <a:p>
            <a:pPr marL="0" indent="0">
              <a:buNone/>
            </a:pPr>
            <a:r>
              <a:rPr lang="en-GB" i="1" dirty="0"/>
              <a:t>First Aid Clipart</a:t>
            </a:r>
            <a:r>
              <a:rPr lang="en-GB" dirty="0"/>
              <a:t>. (2018). [Image]. Retrieved from 					</a:t>
            </a:r>
            <a:r>
              <a:rPr lang="en-GB" dirty="0">
                <a:hlinkClick r:id="rId5"/>
              </a:rPr>
              <a:t>https://pilatesmatwork.co.uk/event/level-2-emergency-first-aid-at-work-develop/</a:t>
            </a:r>
            <a:r>
              <a:rPr lang="en-GB" dirty="0"/>
              <a:t> </a:t>
            </a:r>
          </a:p>
          <a:p>
            <a:pPr marL="0" indent="0">
              <a:buNone/>
            </a:pPr>
            <a:endParaRPr lang="en-GB" dirty="0"/>
          </a:p>
          <a:p>
            <a:pPr marL="0" indent="0">
              <a:buNone/>
            </a:pPr>
            <a:r>
              <a:rPr lang="en-GB" dirty="0"/>
              <a:t>First Aid Facts: Important Information about First Aid. (2015). Retrieved from 			</a:t>
            </a:r>
            <a:r>
              <a:rPr lang="en-GB" dirty="0">
                <a:hlinkClick r:id="rId6"/>
              </a:rPr>
              <a:t>http://www.thefirstaidzone.co.uk/first-aid-facts?doing_wp_cron=1542895592.7436439990997314453125</a:t>
            </a:r>
            <a:r>
              <a:rPr lang="en-GB" dirty="0"/>
              <a:t> </a:t>
            </a:r>
          </a:p>
          <a:p>
            <a:pPr marL="0" indent="0">
              <a:buNone/>
            </a:pPr>
            <a:endParaRPr lang="en-GB" dirty="0"/>
          </a:p>
          <a:p>
            <a:pPr marL="0" indent="0">
              <a:buNone/>
            </a:pPr>
            <a:r>
              <a:rPr lang="en-GB" dirty="0"/>
              <a:t>First Aid Training Courses for Work &amp; Schools - St John Ambulance. (2015). Retrieved from				 </a:t>
            </a:r>
            <a:r>
              <a:rPr lang="en-GB" dirty="0">
                <a:hlinkClick r:id="rId7"/>
              </a:rPr>
              <a:t>https://www.sja.org.uk/sja/training-courses.aspx</a:t>
            </a:r>
            <a:r>
              <a:rPr lang="en-GB" dirty="0"/>
              <a:t> </a:t>
            </a:r>
          </a:p>
          <a:p>
            <a:pPr marL="0" indent="0">
              <a:buNone/>
            </a:pPr>
            <a:endParaRPr lang="en-GB" dirty="0"/>
          </a:p>
          <a:p>
            <a:pPr marL="0" indent="0">
              <a:buNone/>
            </a:pPr>
            <a:r>
              <a:rPr lang="en-GB" dirty="0"/>
              <a:t>First Aid Tips, Information &amp; Advice - St John Ambulance. (2015). Retrieved from					 </a:t>
            </a:r>
            <a:r>
              <a:rPr lang="en-GB" dirty="0">
                <a:hlinkClick r:id="rId8"/>
              </a:rPr>
              <a:t>http://www.sja.org.uk/sja/first-aid-advice.aspx</a:t>
            </a:r>
            <a:r>
              <a:rPr lang="en-GB" dirty="0"/>
              <a:t> </a:t>
            </a:r>
          </a:p>
          <a:p>
            <a:pPr marL="0" indent="0">
              <a:buNone/>
            </a:pPr>
            <a:endParaRPr lang="en-GB" dirty="0"/>
          </a:p>
          <a:p>
            <a:pPr marL="0" indent="0">
              <a:buNone/>
            </a:pPr>
            <a:r>
              <a:rPr lang="en-GB" dirty="0"/>
              <a:t>The Role of a First Aider – St John Ambulance. (2015). Retrieved from						 </a:t>
            </a:r>
            <a:r>
              <a:rPr lang="en-GB" dirty="0">
                <a:hlinkClick r:id="rId9"/>
              </a:rPr>
              <a:t>http://www.sja.org.uk/sja/first-aid-advice/what-to-do-as-a-first-aider/the-role-of-a-first-aider.aspx</a:t>
            </a:r>
            <a:endParaRPr lang="en-GB" dirty="0"/>
          </a:p>
          <a:p>
            <a:pPr marL="0" indent="0">
              <a:buNone/>
            </a:pPr>
            <a:endParaRPr lang="en-GB" dirty="0"/>
          </a:p>
          <a:p>
            <a:endParaRPr lang="en-GB" dirty="0"/>
          </a:p>
        </p:txBody>
      </p:sp>
      <p:sp>
        <p:nvSpPr>
          <p:cNvPr id="4" name="Rectangle 3">
            <a:extLst>
              <a:ext uri="{FF2B5EF4-FFF2-40B4-BE49-F238E27FC236}">
                <a16:creationId xmlns:a16="http://schemas.microsoft.com/office/drawing/2014/main" id="{949AD22A-B815-4B72-876C-83986AEC7355}"/>
              </a:ext>
            </a:extLst>
          </p:cNvPr>
          <p:cNvSpPr/>
          <p:nvPr/>
        </p:nvSpPr>
        <p:spPr>
          <a:xfrm>
            <a:off x="6740953" y="370102"/>
            <a:ext cx="4297971" cy="769441"/>
          </a:xfrm>
          <a:prstGeom prst="rect">
            <a:avLst/>
          </a:prstGeom>
          <a:noFill/>
        </p:spPr>
        <p:txBody>
          <a:bodyPr wrap="none" lIns="91440" tIns="45720" rIns="91440" bIns="45720">
            <a:spAutoFit/>
          </a:bodyPr>
          <a:lstStyle/>
          <a:p>
            <a:pPr algn="ctr"/>
            <a:r>
              <a:rPr lang="en-US" sz="4400" b="0" u="sng" cap="none" spc="0" dirty="0">
                <a:ln w="0"/>
                <a:solidFill>
                  <a:schemeClr val="accent1"/>
                </a:solidFill>
                <a:effectLst>
                  <a:outerShdw blurRad="38100" dist="25400" dir="5400000" algn="ctr" rotWithShape="0">
                    <a:srgbClr val="6E747A">
                      <a:alpha val="43000"/>
                    </a:srgbClr>
                  </a:outerShdw>
                </a:effectLst>
              </a:rPr>
              <a:t>REFERENCE LIST</a:t>
            </a:r>
          </a:p>
        </p:txBody>
      </p:sp>
    </p:spTree>
    <p:extLst>
      <p:ext uri="{BB962C8B-B14F-4D97-AF65-F5344CB8AC3E}">
        <p14:creationId xmlns:p14="http://schemas.microsoft.com/office/powerpoint/2010/main" val="2585875868"/>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2B90ACB-EE6C-4B11-8968-EB8BE325C5AF}"/>
              </a:ext>
            </a:extLst>
          </p:cNvPr>
          <p:cNvSpPr>
            <a:spLocks noGrp="1"/>
          </p:cNvSpPr>
          <p:nvPr>
            <p:ph idx="1"/>
          </p:nvPr>
        </p:nvSpPr>
        <p:spPr>
          <a:xfrm>
            <a:off x="584200" y="1492898"/>
            <a:ext cx="11353800" cy="5065383"/>
          </a:xfrm>
        </p:spPr>
        <p:txBody>
          <a:bodyPr>
            <a:normAutofit fontScale="70000" lnSpcReduction="20000"/>
          </a:bodyPr>
          <a:lstStyle/>
          <a:p>
            <a:pPr marL="0" indent="0">
              <a:buNone/>
            </a:pPr>
            <a:r>
              <a:rPr lang="en-GB" i="1" dirty="0"/>
              <a:t>Heimlich manoeuvre</a:t>
            </a:r>
            <a:r>
              <a:rPr lang="en-GB" dirty="0"/>
              <a:t>. (2015). [Image]. 					</a:t>
            </a:r>
            <a:r>
              <a:rPr lang="en-GB" dirty="0">
                <a:hlinkClick r:id="rId2"/>
              </a:rPr>
              <a:t>https://blog.uvahealth.com/2015/01/22/patricia-conant-saves-choking-victim-performing-heimlich-maneuver/</a:t>
            </a:r>
            <a:endParaRPr lang="en-GB" dirty="0"/>
          </a:p>
          <a:p>
            <a:pPr marL="0" indent="0">
              <a:buNone/>
            </a:pPr>
            <a:endParaRPr lang="en-GB" dirty="0"/>
          </a:p>
          <a:p>
            <a:pPr marL="0" indent="0">
              <a:buNone/>
            </a:pPr>
            <a:r>
              <a:rPr lang="en-GB" dirty="0"/>
              <a:t>History of First Aid in Brief. (2015). Retrieved from 					</a:t>
            </a:r>
            <a:r>
              <a:rPr lang="en-GB" dirty="0">
                <a:hlinkClick r:id="rId3"/>
              </a:rPr>
              <a:t>http://www.magnifiedts.com/history-of-first-aid-in-brief/</a:t>
            </a:r>
            <a:r>
              <a:rPr lang="en-GB" dirty="0"/>
              <a:t> </a:t>
            </a:r>
          </a:p>
          <a:p>
            <a:pPr marL="0" indent="0">
              <a:buNone/>
            </a:pPr>
            <a:endParaRPr lang="en-GB" dirty="0"/>
          </a:p>
          <a:p>
            <a:pPr marL="0" indent="0">
              <a:buNone/>
            </a:pPr>
            <a:r>
              <a:rPr lang="en-GB" dirty="0" err="1"/>
              <a:t>Howcast</a:t>
            </a:r>
            <a:r>
              <a:rPr lang="en-GB" dirty="0"/>
              <a:t>. (2012). </a:t>
            </a:r>
            <a:r>
              <a:rPr lang="en-GB" i="1" dirty="0"/>
              <a:t>How to Give the Heimlich </a:t>
            </a:r>
            <a:r>
              <a:rPr lang="en-GB" i="1" dirty="0" err="1"/>
              <a:t>Maneuvre</a:t>
            </a:r>
            <a:r>
              <a:rPr lang="en-GB" i="1" dirty="0"/>
              <a:t> - First Aid Training</a:t>
            </a:r>
            <a:r>
              <a:rPr lang="en-GB" dirty="0"/>
              <a:t> [Video]. Retrieved from				 </a:t>
            </a:r>
            <a:r>
              <a:rPr lang="en-GB" dirty="0">
                <a:hlinkClick r:id="rId4"/>
              </a:rPr>
              <a:t>https://www.youtube.com/watch?v=7CgtIgSyAiU</a:t>
            </a:r>
            <a:endParaRPr lang="en-GB" dirty="0"/>
          </a:p>
          <a:p>
            <a:pPr marL="0" indent="0">
              <a:buNone/>
            </a:pPr>
            <a:endParaRPr lang="en-GB" dirty="0"/>
          </a:p>
          <a:p>
            <a:pPr marL="0" indent="0">
              <a:buNone/>
            </a:pPr>
            <a:r>
              <a:rPr lang="en-GB" dirty="0"/>
              <a:t>Lewis, H. </a:t>
            </a:r>
            <a:r>
              <a:rPr lang="en-GB" i="1" dirty="0"/>
              <a:t>Heimlich Manoeuvre on Yourself</a:t>
            </a:r>
            <a:r>
              <a:rPr lang="en-GB" dirty="0"/>
              <a:t> [Image]. Retrieved from							 </a:t>
            </a:r>
            <a:r>
              <a:rPr lang="en-GB" dirty="0">
                <a:hlinkClick r:id="rId5"/>
              </a:rPr>
              <a:t>https://www.wikihow.com/Perform-the-Heimlich-Maneuver-on-Yourself</a:t>
            </a:r>
            <a:endParaRPr lang="en-GB" dirty="0"/>
          </a:p>
          <a:p>
            <a:pPr marL="0" indent="0">
              <a:buNone/>
            </a:pPr>
            <a:endParaRPr lang="en-GB" dirty="0"/>
          </a:p>
          <a:p>
            <a:pPr marL="0" indent="0">
              <a:buNone/>
            </a:pPr>
            <a:r>
              <a:rPr lang="en-GB" dirty="0"/>
              <a:t>Lewis, H. (n.d.). How to Perform the Heimlich </a:t>
            </a:r>
            <a:r>
              <a:rPr lang="en-GB" dirty="0" err="1"/>
              <a:t>Maneuver</a:t>
            </a:r>
            <a:r>
              <a:rPr lang="en-GB" dirty="0"/>
              <a:t> on Yourself. Retrieved from </a:t>
            </a:r>
            <a:r>
              <a:rPr lang="en-GB" dirty="0">
                <a:hlinkClick r:id="rId5"/>
              </a:rPr>
              <a:t>https://www.wikihow.com/Perform-the-Heimlich-Maneuver-on-Yourself</a:t>
            </a:r>
            <a:r>
              <a:rPr lang="en-GB" dirty="0"/>
              <a:t> </a:t>
            </a:r>
          </a:p>
          <a:p>
            <a:pPr marL="0" indent="0">
              <a:buNone/>
            </a:pPr>
            <a:endParaRPr lang="en-GB" dirty="0"/>
          </a:p>
          <a:p>
            <a:pPr marL="0" indent="0">
              <a:buNone/>
            </a:pPr>
            <a:r>
              <a:rPr lang="en-GB" dirty="0"/>
              <a:t>Lingard, H. (2002). The Journal of Safety Research. </a:t>
            </a:r>
            <a:r>
              <a:rPr lang="en-GB" i="1" dirty="0"/>
              <a:t>The effect of first aid training on Australian construction				 workers’ occupational health and safety motivation and risk control </a:t>
            </a:r>
            <a:r>
              <a:rPr lang="en-GB" i="1" dirty="0" err="1"/>
              <a:t>behavior</a:t>
            </a:r>
            <a:r>
              <a:rPr lang="en-GB" i="1" dirty="0"/>
              <a:t>. 33(2). 209-230.</a:t>
            </a:r>
          </a:p>
          <a:p>
            <a:pPr marL="0" indent="0">
              <a:buNone/>
            </a:pPr>
            <a:endParaRPr lang="en-GB" i="1" dirty="0"/>
          </a:p>
          <a:p>
            <a:pPr marL="0" indent="0">
              <a:buNone/>
            </a:pPr>
            <a:r>
              <a:rPr lang="en-GB" dirty="0"/>
              <a:t>The Definition of Heimlich Manoeuvre. (2012). Retrieved from </a:t>
            </a:r>
            <a:r>
              <a:rPr lang="en-GB" dirty="0">
                <a:hlinkClick r:id="rId6"/>
              </a:rPr>
              <a:t>https://www.dictionary.com/browse/heimlich-manoeuvre</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81860845"/>
      </p:ext>
    </p:extLst>
  </p:cSld>
  <p:clrMapOvr>
    <a:masterClrMapping/>
  </p:clrMapOvr>
  <p:transition spd="slow">
    <p:wipe/>
  </p:transition>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TM04033937[[fn=Vapor Trail]]</Template>
  <TotalTime>1250</TotalTime>
  <Words>676</Words>
  <Application>Microsoft Office PowerPoint</Application>
  <PresentationFormat>Widescreen</PresentationFormat>
  <Paragraphs>121</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Century Gothic</vt:lpstr>
      <vt:lpstr>Vapor Trail</vt:lpstr>
      <vt:lpstr>PowerPoint Presentation</vt:lpstr>
      <vt:lpstr>PowerPoint Presentation</vt:lpstr>
      <vt:lpstr>140,000 people die each year in the UK from incidents where first aid could have possibly saved their lives.</vt:lpstr>
      <vt:lpstr>PowerPoint Presentation</vt:lpstr>
      <vt:lpstr>PowerPoint Presentation</vt:lpstr>
      <vt:lpstr>PowerPoint Presentation</vt:lpstr>
      <vt:lpstr>PowerPoint Presentation</vt:lpstr>
      <vt:lpstr>PowerPoint Presentation</vt:lpstr>
      <vt:lpstr>A blocked airway can kill someone in three to four minutes, but it can take more than eight minutes for an ambulance to arrive.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Sofie Hopkins</dc:creator>
  <cp:lastModifiedBy>Sofie Hopkins</cp:lastModifiedBy>
  <cp:revision>39</cp:revision>
  <dcterms:created xsi:type="dcterms:W3CDTF">2018-12-10T20:33:10Z</dcterms:created>
  <dcterms:modified xsi:type="dcterms:W3CDTF">2018-12-11T19:46:00Z</dcterms:modified>
</cp:coreProperties>
</file>