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920" r:id="rId1"/>
  </p:sldMasterIdLst>
  <p:notesMasterIdLst>
    <p:notesMasterId r:id="rId42"/>
  </p:notesMasterIdLst>
  <p:handoutMasterIdLst>
    <p:handoutMasterId r:id="rId43"/>
  </p:handoutMasterIdLst>
  <p:sldIdLst>
    <p:sldId id="375" r:id="rId2"/>
    <p:sldId id="463" r:id="rId3"/>
    <p:sldId id="672" r:id="rId4"/>
    <p:sldId id="733" r:id="rId5"/>
    <p:sldId id="794" r:id="rId6"/>
    <p:sldId id="761" r:id="rId7"/>
    <p:sldId id="734" r:id="rId8"/>
    <p:sldId id="762" r:id="rId9"/>
    <p:sldId id="764" r:id="rId10"/>
    <p:sldId id="795" r:id="rId11"/>
    <p:sldId id="766" r:id="rId12"/>
    <p:sldId id="767" r:id="rId13"/>
    <p:sldId id="768" r:id="rId14"/>
    <p:sldId id="769" r:id="rId15"/>
    <p:sldId id="737" r:id="rId16"/>
    <p:sldId id="770" r:id="rId17"/>
    <p:sldId id="771" r:id="rId18"/>
    <p:sldId id="772" r:id="rId19"/>
    <p:sldId id="785" r:id="rId20"/>
    <p:sldId id="786" r:id="rId21"/>
    <p:sldId id="787" r:id="rId22"/>
    <p:sldId id="788" r:id="rId23"/>
    <p:sldId id="791" r:id="rId24"/>
    <p:sldId id="789" r:id="rId25"/>
    <p:sldId id="774" r:id="rId26"/>
    <p:sldId id="775" r:id="rId27"/>
    <p:sldId id="790" r:id="rId28"/>
    <p:sldId id="792" r:id="rId29"/>
    <p:sldId id="793" r:id="rId30"/>
    <p:sldId id="776" r:id="rId31"/>
    <p:sldId id="777" r:id="rId32"/>
    <p:sldId id="778" r:id="rId33"/>
    <p:sldId id="779" r:id="rId34"/>
    <p:sldId id="738" r:id="rId35"/>
    <p:sldId id="739" r:id="rId36"/>
    <p:sldId id="780" r:id="rId37"/>
    <p:sldId id="781" r:id="rId38"/>
    <p:sldId id="740" r:id="rId39"/>
    <p:sldId id="741" r:id="rId40"/>
    <p:sldId id="399" r:id="rId4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9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NFL Super Bowl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106.4</c:v>
                </c:pt>
                <c:pt idx="1">
                  <c:v>111</c:v>
                </c:pt>
                <c:pt idx="2">
                  <c:v>111.3</c:v>
                </c:pt>
                <c:pt idx="3">
                  <c:v>108.4</c:v>
                </c:pt>
                <c:pt idx="4">
                  <c:v>112.5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MLB World Series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14.3</c:v>
                </c:pt>
                <c:pt idx="1">
                  <c:v>16.600000000000001</c:v>
                </c:pt>
                <c:pt idx="2">
                  <c:v>12.7</c:v>
                </c:pt>
                <c:pt idx="3">
                  <c:v>14.9</c:v>
                </c:pt>
                <c:pt idx="4">
                  <c:v>13.8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9230680"/>
        <c:axId val="219231072"/>
      </c:barChart>
      <c:catAx>
        <c:axId val="219230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9231072"/>
        <c:crosses val="autoZero"/>
        <c:auto val="1"/>
        <c:lblAlgn val="ctr"/>
        <c:lblOffset val="100"/>
        <c:noMultiLvlLbl val="0"/>
      </c:catAx>
      <c:valAx>
        <c:axId val="2192310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923068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95A452-7B8F-974B-9386-5F8ECE4F23FC}" type="datetimeFigureOut">
              <a:rPr lang="en-US" smtClean="0"/>
              <a:t>3/14/2017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D4B48-477E-FF48-85DE-02662FD13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6770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55314-E129-124A-A0CB-BEA5D6B98D42}" type="datetimeFigureOut">
              <a:rPr lang="en-US" smtClean="0"/>
              <a:t>3/14/2017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1A1FE-138B-DE4E-8B87-77DD91E75F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83864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88C603F8-4E20-5541-9C61-A6A2EA9A6D69}" type="datetime1">
              <a:rPr lang="en-US" smtClean="0"/>
              <a:t>3/14/2017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931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C140-504B-384C-BA88-49BBC75A898D}" type="datetime1">
              <a:rPr lang="en-US" smtClean="0"/>
              <a:t>3/14/2017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07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1CE25-513E-8D41-9F6E-F4B6E66A5A56}" type="datetime1">
              <a:rPr lang="en-US" smtClean="0"/>
              <a:t>3/14/2017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297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5E23C-C887-304C-915F-E2D2920B5F0B}" type="datetime1">
              <a:rPr lang="en-US" smtClean="0"/>
              <a:t>3/14/2017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108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7178-F0D8-BD4E-BA67-AB37D173D661}" type="datetime1">
              <a:rPr lang="en-US" smtClean="0"/>
              <a:t>3/14/2017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881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AC34-B4E2-304F-B82A-B7D894018E4C}" type="datetime1">
              <a:rPr lang="en-US" smtClean="0"/>
              <a:t>3/14/2017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57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9847D-E974-CC40-ABC6-B62C1C161658}" type="datetime1">
              <a:rPr lang="en-US" smtClean="0"/>
              <a:t>3/14/2017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18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E7728-3723-C449-9A89-57AB1134DB6F}" type="datetime1">
              <a:rPr lang="en-US" smtClean="0"/>
              <a:t>3/14/2017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619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25B69-8F60-9244-BDCC-B122F755F47D}" type="datetime1">
              <a:rPr lang="en-US" smtClean="0"/>
              <a:t>3/14/2017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044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C931-40FD-8542-97B5-64AA55BA18D3}" type="datetime1">
              <a:rPr lang="en-US" smtClean="0"/>
              <a:t>3/14/2017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214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96D7-9C9A-0645-A8DB-92C5EA969677}" type="datetime1">
              <a:rPr lang="en-US" smtClean="0"/>
              <a:t>3/14/2017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66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0F18A-3323-E741-8FAB-D54DD8E50559}" type="datetime1">
              <a:rPr lang="en-US" smtClean="0"/>
              <a:t>3/14/2017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06234-319A-5947-8A1D-ADBD7113BF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528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21" r:id="rId1"/>
    <p:sldLayoutId id="2147484922" r:id="rId2"/>
    <p:sldLayoutId id="2147484923" r:id="rId3"/>
    <p:sldLayoutId id="2147484924" r:id="rId4"/>
    <p:sldLayoutId id="2147484925" r:id="rId5"/>
    <p:sldLayoutId id="2147484926" r:id="rId6"/>
    <p:sldLayoutId id="2147484927" r:id="rId7"/>
    <p:sldLayoutId id="2147484928" r:id="rId8"/>
    <p:sldLayoutId id="2147484929" r:id="rId9"/>
    <p:sldLayoutId id="2147484930" r:id="rId10"/>
    <p:sldLayoutId id="214748493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Sport on Television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82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Sport &amp; TV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6721" y="1732744"/>
            <a:ext cx="8674471" cy="3505367"/>
          </a:xfrm>
        </p:spPr>
        <p:txBody>
          <a:bodyPr>
            <a:noAutofit/>
          </a:bodyPr>
          <a:lstStyle/>
          <a:p>
            <a:r>
              <a:rPr lang="en-US" dirty="0" smtClean="0"/>
              <a:t>Sports programming dominates the list of the most watched telecasts of all-time</a:t>
            </a:r>
          </a:p>
          <a:p>
            <a:r>
              <a:rPr lang="en-US" dirty="0" smtClean="0"/>
              <a:t>Broadcast elements are a key driver of major business decisions in sport, due to its ability to: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800" dirty="0"/>
              <a:t>Drive revenues for sport properties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800" dirty="0"/>
              <a:t>Build relationships with consumers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800" dirty="0" smtClean="0"/>
              <a:t>Create awareness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1800" dirty="0" smtClean="0"/>
              <a:t>Platform for technology development</a:t>
            </a:r>
          </a:p>
          <a:p>
            <a:r>
              <a:rPr lang="en-US" dirty="0" smtClean="0"/>
              <a:t>Multiple startup sporting leagues have failed to survive when they failed to generate content that broadcasters were interested in paying sizeable dollars to show</a:t>
            </a:r>
          </a:p>
          <a:p>
            <a:pPr lvl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112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1119052"/>
            <a:ext cx="7772400" cy="2505075"/>
          </a:xfrm>
        </p:spPr>
        <p:txBody>
          <a:bodyPr/>
          <a:lstStyle/>
          <a:p>
            <a:r>
              <a:rPr lang="en-US" dirty="0" smtClean="0"/>
              <a:t>The NFL’s Super Bowl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494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-220896"/>
            <a:ext cx="9144000" cy="1600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dirty="0" smtClean="0"/>
              <a:t>Super Bowl is dominant programming in absolute audience size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4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48" y="1548660"/>
            <a:ext cx="8405230" cy="51728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35751" y="6461056"/>
            <a:ext cx="2650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 Audience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969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-220896"/>
            <a:ext cx="9144000" cy="1600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dirty="0" smtClean="0"/>
              <a:t>Super Bowl is dominant programming in relative audience size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535751" y="6461056"/>
            <a:ext cx="2650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 Audience Data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57814412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03708" y="2676658"/>
            <a:ext cx="1021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Millions of US Viewers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333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4895" y="1232263"/>
            <a:ext cx="7772400" cy="2505075"/>
          </a:xfrm>
        </p:spPr>
        <p:txBody>
          <a:bodyPr/>
          <a:lstStyle/>
          <a:p>
            <a:r>
              <a:rPr lang="en-US" dirty="0" smtClean="0"/>
              <a:t>Alterative Models of Delivering Sports Content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76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7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421" y="-16600"/>
            <a:ext cx="80746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770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Model 1: Direct to Consumer Model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Simplest broadcast model</a:t>
            </a:r>
          </a:p>
          <a:p>
            <a:r>
              <a:rPr lang="en-US" dirty="0" smtClean="0"/>
              <a:t>The sports rights holder produces a live broadcast (often with subcontractors) for delivery to consumers via the internet</a:t>
            </a:r>
          </a:p>
          <a:p>
            <a:r>
              <a:rPr lang="en-US" dirty="0" smtClean="0"/>
              <a:t>Revenue sources for the rights holder:</a:t>
            </a:r>
          </a:p>
          <a:p>
            <a:pPr lvl="1"/>
            <a:r>
              <a:rPr lang="en-US" dirty="0" smtClean="0"/>
              <a:t>Payments from consumers (subscriber fee to access the content)</a:t>
            </a:r>
          </a:p>
          <a:p>
            <a:pPr lvl="1"/>
            <a:r>
              <a:rPr lang="en-US" dirty="0" smtClean="0"/>
              <a:t>Payments from advertisers (place promotions in/around the content)</a:t>
            </a:r>
          </a:p>
          <a:p>
            <a:pPr lvl="1"/>
            <a:r>
              <a:rPr lang="en-US" dirty="0" smtClean="0"/>
              <a:t>Payments from sponsors (to associate with the broadcast)</a:t>
            </a:r>
          </a:p>
          <a:p>
            <a:r>
              <a:rPr lang="en-US" dirty="0" smtClean="0"/>
              <a:t>Example #1: WWW Network (see Box 15.1 in text)  	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825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96026" y="727348"/>
            <a:ext cx="8229600" cy="1600200"/>
          </a:xfrm>
        </p:spPr>
        <p:txBody>
          <a:bodyPr/>
          <a:lstStyle/>
          <a:p>
            <a:r>
              <a:rPr lang="en-US" dirty="0" smtClean="0"/>
              <a:t>Model 1: Direct to Consumer Model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4683" y="2755536"/>
            <a:ext cx="8752287" cy="1572626"/>
          </a:xfrm>
        </p:spPr>
        <p:txBody>
          <a:bodyPr>
            <a:normAutofit/>
          </a:bodyPr>
          <a:lstStyle/>
          <a:p>
            <a:r>
              <a:rPr lang="en-US" sz="2000" dirty="0" smtClean="0"/>
              <a:t>Example #2: NFL Broadcasts Regular Season Game on October 25, 2015 (Jacksonville Jaguars versus Buffalo Bills) from London, England free to consumer on Yahoo! </a:t>
            </a:r>
          </a:p>
          <a:p>
            <a:r>
              <a:rPr lang="en-US" sz="2000" dirty="0" smtClean="0"/>
              <a:t>Yahoo! Reported to pay NFL $17M to $20M to carry NFL game live</a:t>
            </a: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797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2846" y="102617"/>
            <a:ext cx="8229600" cy="1600200"/>
          </a:xfrm>
        </p:spPr>
        <p:txBody>
          <a:bodyPr/>
          <a:lstStyle/>
          <a:p>
            <a:r>
              <a:rPr lang="en-US" dirty="0" smtClean="0"/>
              <a:t>Model 2: Partner with Broadcasting Channel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The ‘traditional’ model before cable television and during cable television</a:t>
            </a:r>
          </a:p>
          <a:p>
            <a:r>
              <a:rPr lang="en-US" dirty="0" smtClean="0"/>
              <a:t>Consumer can access the channel without paying a fee: “free to air”</a:t>
            </a:r>
          </a:p>
          <a:p>
            <a:r>
              <a:rPr lang="en-US" dirty="0" smtClean="0"/>
              <a:t>Two main revenue sources (for networks)</a:t>
            </a:r>
          </a:p>
          <a:p>
            <a:pPr lvl="1"/>
            <a:r>
              <a:rPr lang="en-US" dirty="0" smtClean="0"/>
              <a:t>Advertising: payments for commercial slots (normally 30 seconds) during the telecast</a:t>
            </a:r>
          </a:p>
          <a:p>
            <a:pPr lvl="1"/>
            <a:r>
              <a:rPr lang="en-US" dirty="0" smtClean="0"/>
              <a:t>Government Support: government support for public television stations such as PBS in the US, CBC in Canada, BBC in the U.K., and ABC in Australia</a:t>
            </a:r>
          </a:p>
          <a:p>
            <a:r>
              <a:rPr lang="en-US" dirty="0" smtClean="0"/>
              <a:t>Broadcast channels now negotiating with cable distributors to receive “redistribution fee revenue,” a third revenue source. Most viewers now access broadcast channels via a cable package.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785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2845" y="60093"/>
            <a:ext cx="8229600" cy="1600200"/>
          </a:xfrm>
        </p:spPr>
        <p:txBody>
          <a:bodyPr/>
          <a:lstStyle/>
          <a:p>
            <a:r>
              <a:rPr lang="en-US" dirty="0" smtClean="0"/>
              <a:t>Model 3: Via a ‘Double Set of Partnerships’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745340"/>
            <a:ext cx="8460745" cy="4525963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The dominant method of broadcast today</a:t>
            </a:r>
          </a:p>
          <a:p>
            <a:r>
              <a:rPr lang="en-US" dirty="0" smtClean="0"/>
              <a:t>Double Partnership</a:t>
            </a:r>
          </a:p>
          <a:p>
            <a:pPr lvl="1"/>
            <a:r>
              <a:rPr lang="en-US" dirty="0" smtClean="0"/>
              <a:t>Sports Rights Holder partners with Cable Channel/Producer</a:t>
            </a:r>
          </a:p>
          <a:p>
            <a:pPr lvl="1"/>
            <a:r>
              <a:rPr lang="en-US" dirty="0" smtClean="0"/>
              <a:t>Cable Channel partners with a Distributor who delivers content</a:t>
            </a:r>
          </a:p>
          <a:p>
            <a:r>
              <a:rPr lang="en-US" dirty="0" smtClean="0"/>
              <a:t>Distributors: Source of Revenues to Sports Cable Channels</a:t>
            </a:r>
          </a:p>
          <a:p>
            <a:pPr lvl="1"/>
            <a:r>
              <a:rPr lang="en-US" dirty="0" smtClean="0"/>
              <a:t>Receive per subscriber fee under ‘long term’ contracts</a:t>
            </a:r>
          </a:p>
          <a:p>
            <a:r>
              <a:rPr lang="en-US" dirty="0" smtClean="0"/>
              <a:t>Consumers/Subscribers: Source of Revenues for Distributors</a:t>
            </a:r>
          </a:p>
          <a:p>
            <a:pPr lvl="1"/>
            <a:r>
              <a:rPr lang="en-US" dirty="0" smtClean="0"/>
              <a:t>Monthly payments to cable distributor for packages of channels</a:t>
            </a:r>
          </a:p>
          <a:p>
            <a:pPr lvl="1"/>
            <a:r>
              <a:rPr lang="en-US" dirty="0" smtClean="0"/>
              <a:t>Single event payments (pay-per-view events) </a:t>
            </a:r>
          </a:p>
          <a:p>
            <a:r>
              <a:rPr lang="en-US" dirty="0" smtClean="0"/>
              <a:t>Examples of Cable Channels</a:t>
            </a:r>
          </a:p>
          <a:p>
            <a:pPr lvl="1"/>
            <a:r>
              <a:rPr lang="en-US" dirty="0" smtClean="0"/>
              <a:t>US: ESPN, FOX Sports 1, YES Network</a:t>
            </a:r>
          </a:p>
          <a:p>
            <a:pPr lvl="1"/>
            <a:r>
              <a:rPr lang="en-US" dirty="0" smtClean="0"/>
              <a:t>Canada: TSN, Rogers Sports Network</a:t>
            </a:r>
          </a:p>
          <a:p>
            <a:pPr lvl="1"/>
            <a:r>
              <a:rPr lang="en-US" dirty="0" smtClean="0"/>
              <a:t>Australia: FOX SPORTS</a:t>
            </a:r>
          </a:p>
          <a:p>
            <a:r>
              <a:rPr lang="en-US" dirty="0" smtClean="0"/>
              <a:t>Examples of Cable Distributors</a:t>
            </a:r>
          </a:p>
          <a:p>
            <a:pPr lvl="1"/>
            <a:r>
              <a:rPr lang="en-US" dirty="0" smtClean="0"/>
              <a:t>US: Comcast, Time Warner, DirecTV, DISH Network</a:t>
            </a:r>
          </a:p>
          <a:p>
            <a:pPr lvl="1"/>
            <a:r>
              <a:rPr lang="en-US" dirty="0" smtClean="0"/>
              <a:t>Canada: Rogers, Bell</a:t>
            </a:r>
          </a:p>
          <a:p>
            <a:pPr lvl="1"/>
            <a:r>
              <a:rPr lang="en-US" dirty="0" smtClean="0"/>
              <a:t>Australia: FOXTEL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787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38790"/>
          </a:xfrm>
        </p:spPr>
        <p:txBody>
          <a:bodyPr/>
          <a:lstStyle/>
          <a:p>
            <a:r>
              <a:rPr lang="en-US" dirty="0" smtClean="0"/>
              <a:t>The Model 3 Revenue Chain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52195" y="1306354"/>
            <a:ext cx="23468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Sports Rights Holder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975" y="1675686"/>
            <a:ext cx="1249325" cy="8311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51423" y="2314710"/>
            <a:ext cx="23468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Cable Station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8934" y="2927931"/>
            <a:ext cx="1849305" cy="49237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13150" y="3833878"/>
            <a:ext cx="23468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Cable Distributor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47555" y="5422074"/>
            <a:ext cx="175485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Consumer/Subscriber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469" y="4254852"/>
            <a:ext cx="1228086" cy="818724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 flipH="1">
            <a:off x="6612532" y="5770798"/>
            <a:ext cx="5107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612532" y="5190957"/>
            <a:ext cx="0" cy="57984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4280053" y="4123798"/>
            <a:ext cx="9381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4280052" y="3543957"/>
            <a:ext cx="0" cy="57984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1725603" y="3241367"/>
            <a:ext cx="13258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1725603" y="2661527"/>
            <a:ext cx="0" cy="5798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03520" y="3502534"/>
            <a:ext cx="385847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THE STORY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 2015, ESPN pays NFL $1,900 million annually for Monday Night Football (2014-2021 Contract)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Time Warner in 2015 pays ESPN $6.64 for every Time Warner subscriber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Consumer in 2015 pays Time Warner cable $39.99 per month for 70+ channel package that includes ESPN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159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Consumer Options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Consumers can simultaneously access sports content by the three models</a:t>
            </a:r>
          </a:p>
          <a:p>
            <a:r>
              <a:rPr lang="en-US" dirty="0" smtClean="0"/>
              <a:t>For example, a consumer can:</a:t>
            </a:r>
          </a:p>
          <a:p>
            <a:pPr lvl="1"/>
            <a:r>
              <a:rPr lang="en-US" dirty="0" smtClean="0"/>
              <a:t>Access pay-per-view internet content (Model 1)</a:t>
            </a:r>
          </a:p>
          <a:p>
            <a:pPr lvl="1"/>
            <a:r>
              <a:rPr lang="en-US" dirty="0" smtClean="0"/>
              <a:t>Receive free over-the-air broadcast (Model 2)</a:t>
            </a:r>
          </a:p>
          <a:p>
            <a:pPr lvl="1"/>
            <a:r>
              <a:rPr lang="en-US" dirty="0" smtClean="0"/>
              <a:t>Subscribe to cable for a set of sport channels (Model 3)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7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Broadcast Revenues as a Key Source for Many Sport Properties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271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15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5100"/>
            <a:ext cx="9144000" cy="651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969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Broadcasting in Sports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572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Late 1800’s – film industry showing sports events</a:t>
            </a:r>
          </a:p>
          <a:p>
            <a:r>
              <a:rPr lang="en-US" dirty="0" smtClean="0"/>
              <a:t>1910 – MLB and move industry deal</a:t>
            </a:r>
          </a:p>
          <a:p>
            <a:r>
              <a:rPr lang="en-US" dirty="0" smtClean="0"/>
              <a:t>1936 – Olympic Games in Berlin, Germany</a:t>
            </a:r>
          </a:p>
          <a:p>
            <a:r>
              <a:rPr lang="en-US" dirty="0" smtClean="0"/>
              <a:t>1937 – BBC – boxing match to 20,000 UK homes</a:t>
            </a:r>
          </a:p>
          <a:p>
            <a:r>
              <a:rPr lang="en-US" dirty="0" smtClean="0"/>
              <a:t>1938 – Wimbledon</a:t>
            </a:r>
          </a:p>
          <a:p>
            <a:r>
              <a:rPr lang="en-US" dirty="0" smtClean="0"/>
              <a:t>1939 – Columbia/Princeton baseball game</a:t>
            </a:r>
          </a:p>
          <a:p>
            <a:r>
              <a:rPr lang="en-US" dirty="0" smtClean="0"/>
              <a:t>1960 – Winter Olympics (Squaw Valley) and CBS</a:t>
            </a:r>
          </a:p>
          <a:p>
            <a:r>
              <a:rPr lang="en-US" dirty="0" smtClean="0"/>
              <a:t>1964 – Tokyo Olympic Games – global broadcast</a:t>
            </a:r>
          </a:p>
          <a:p>
            <a:r>
              <a:rPr lang="en-US" dirty="0" smtClean="0"/>
              <a:t>1980’s – satellite/cable arrive/growth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1224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Storytelling on TV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952"/>
            <a:ext cx="8229600" cy="4525963"/>
          </a:xfrm>
        </p:spPr>
        <p:txBody>
          <a:bodyPr/>
          <a:lstStyle/>
          <a:p>
            <a:r>
              <a:rPr lang="en-US" dirty="0" smtClean="0"/>
              <a:t>Wide World of Sports – ABC in the US</a:t>
            </a:r>
          </a:p>
          <a:p>
            <a:endParaRPr lang="en-US" dirty="0"/>
          </a:p>
          <a:p>
            <a:r>
              <a:rPr lang="en-US" dirty="0" smtClean="0"/>
              <a:t>David Hill (FOX) – “emotional connections”</a:t>
            </a:r>
          </a:p>
          <a:p>
            <a:endParaRPr lang="en-US" dirty="0"/>
          </a:p>
          <a:p>
            <a:r>
              <a:rPr lang="en-US" dirty="0" smtClean="0"/>
              <a:t>On-screen personalities </a:t>
            </a:r>
          </a:p>
          <a:p>
            <a:pPr lvl="1"/>
            <a:r>
              <a:rPr lang="en-US" dirty="0" smtClean="0"/>
              <a:t>Examples on following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603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747" y="2596390"/>
            <a:ext cx="9105253" cy="994013"/>
          </a:xfrm>
        </p:spPr>
        <p:txBody>
          <a:bodyPr/>
          <a:lstStyle/>
          <a:p>
            <a:r>
              <a:rPr lang="en-US" dirty="0" smtClean="0"/>
              <a:t>Bob Costas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165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621" y="2429691"/>
            <a:ext cx="9105253" cy="994013"/>
          </a:xfrm>
        </p:spPr>
        <p:txBody>
          <a:bodyPr/>
          <a:lstStyle/>
          <a:p>
            <a:r>
              <a:rPr lang="en-US" dirty="0" smtClean="0"/>
              <a:t>Don Cherry &amp; Ron Maclean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294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516777"/>
            <a:ext cx="9105253" cy="994013"/>
          </a:xfrm>
        </p:spPr>
        <p:txBody>
          <a:bodyPr/>
          <a:lstStyle/>
          <a:p>
            <a:r>
              <a:rPr lang="en-US" sz="4800" dirty="0" smtClean="0"/>
              <a:t>Terry Bradshaw &amp; </a:t>
            </a:r>
            <a:r>
              <a:rPr lang="en-US" sz="4800" dirty="0" err="1" smtClean="0"/>
              <a:t>Howie</a:t>
            </a:r>
            <a:r>
              <a:rPr lang="en-US" sz="4800" dirty="0" smtClean="0"/>
              <a:t> Long</a:t>
            </a:r>
            <a:endParaRPr lang="en-US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294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747" y="2481944"/>
            <a:ext cx="9105253" cy="994013"/>
          </a:xfrm>
        </p:spPr>
        <p:txBody>
          <a:bodyPr/>
          <a:lstStyle/>
          <a:p>
            <a:r>
              <a:rPr lang="en-US" dirty="0" smtClean="0"/>
              <a:t>Stephen A. Smith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2949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464526"/>
            <a:ext cx="9105253" cy="994013"/>
          </a:xfrm>
        </p:spPr>
        <p:txBody>
          <a:bodyPr/>
          <a:lstStyle/>
          <a:p>
            <a:r>
              <a:rPr lang="en-US" dirty="0" smtClean="0"/>
              <a:t>Howard Cosell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835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900" y="3002131"/>
            <a:ext cx="9105253" cy="994013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John McEnroe, Patrick McEnroe, Chris Evert, Hannah Storm</a:t>
            </a: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7233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22313" y="953589"/>
            <a:ext cx="7772400" cy="2505075"/>
          </a:xfrm>
        </p:spPr>
        <p:txBody>
          <a:bodyPr/>
          <a:lstStyle/>
          <a:p>
            <a:r>
              <a:rPr lang="en-US" dirty="0" smtClean="0"/>
              <a:t>Changing Landscape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1029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1330" y="536834"/>
            <a:ext cx="9144000" cy="1600200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sz="4000" dirty="0" smtClean="0"/>
              <a:t>Broadcasters Often Seek On-Screen Personalities Who Evoke Either Positive or Negative Emotions</a:t>
            </a:r>
            <a:endParaRPr lang="en-US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199" y="2360781"/>
            <a:ext cx="3642847" cy="41279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Don Cherry</a:t>
            </a:r>
          </a:p>
          <a:p>
            <a:pPr marL="0" indent="0">
              <a:buNone/>
            </a:pPr>
            <a:endParaRPr lang="en-US" dirty="0">
              <a:solidFill>
                <a:schemeClr val="bg2">
                  <a:lumMod val="50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“I've 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been trying to tell you for so long about the Russians. What kind of people they are and you just love them in Canada with 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your multiculturalism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." </a:t>
            </a:r>
            <a:endParaRPr lang="en-US" dirty="0" smtClean="0">
              <a:solidFill>
                <a:schemeClr val="bg2">
                  <a:lumMod val="50000"/>
                </a:schemeClr>
              </a:solidFill>
              <a:latin typeface="+mn-lt"/>
            </a:endParaRPr>
          </a:p>
          <a:p>
            <a:pPr marL="0" indent="0">
              <a:buNone/>
            </a:pPr>
            <a:endParaRPr lang="en-US" dirty="0">
              <a:solidFill>
                <a:schemeClr val="bg2">
                  <a:lumMod val="50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Controversial comment during 2002 Olympic Games after two Russian cross country skiers tested positive for drug use.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26</a:t>
            </a:fld>
            <a:endParaRPr lang="en-US"/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5908484" y="2513180"/>
            <a:ext cx="2634794" cy="36089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Stephen A. Smith</a:t>
            </a:r>
          </a:p>
          <a:p>
            <a:pPr marL="0" indent="0">
              <a:buFont typeface="Arial" pitchFamily="34" charset="0"/>
              <a:buNone/>
            </a:pPr>
            <a:endParaRPr lang="en-US" dirty="0">
              <a:solidFill>
                <a:schemeClr val="bg2">
                  <a:lumMod val="50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“They 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might not have wanted to mess their 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hairdo” </a:t>
            </a:r>
          </a:p>
          <a:p>
            <a:pPr marL="0" indent="0">
              <a:buNone/>
            </a:pPr>
            <a:endParaRPr lang="en-US" dirty="0">
              <a:solidFill>
                <a:schemeClr val="bg2">
                  <a:lumMod val="50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Controversial comment during FIFA 2015 Women’s World Cup</a:t>
            </a:r>
            <a:endParaRPr lang="en-US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4906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trends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latin typeface="+mn-lt"/>
              </a:rPr>
              <a:t>Digital Revolution</a:t>
            </a:r>
          </a:p>
          <a:p>
            <a:pPr lvl="1"/>
            <a:r>
              <a:rPr lang="en-US" dirty="0" smtClean="0">
                <a:latin typeface="+mn-lt"/>
              </a:rPr>
              <a:t>Mobile access</a:t>
            </a:r>
          </a:p>
          <a:p>
            <a:pPr lvl="1"/>
            <a:r>
              <a:rPr lang="en-US" dirty="0" smtClean="0">
                <a:latin typeface="+mn-lt"/>
              </a:rPr>
              <a:t>Proliferation of devices</a:t>
            </a:r>
          </a:p>
          <a:p>
            <a:pPr lvl="1"/>
            <a:r>
              <a:rPr lang="en-US" dirty="0" smtClean="0">
                <a:latin typeface="+mn-lt"/>
              </a:rPr>
              <a:t>Desire for instant content everywhere</a:t>
            </a:r>
          </a:p>
          <a:p>
            <a:r>
              <a:rPr lang="en-US" dirty="0" smtClean="0">
                <a:latin typeface="+mn-lt"/>
              </a:rPr>
              <a:t>24/7 News Cycle</a:t>
            </a:r>
          </a:p>
          <a:p>
            <a:pPr lvl="1"/>
            <a:r>
              <a:rPr lang="en-US" dirty="0" smtClean="0">
                <a:latin typeface="+mn-lt"/>
              </a:rPr>
              <a:t>Continual flow of information (as opposed to specific times)</a:t>
            </a:r>
          </a:p>
          <a:p>
            <a:r>
              <a:rPr lang="en-US" dirty="0" smtClean="0">
                <a:latin typeface="+mn-lt"/>
              </a:rPr>
              <a:t>Video/Pictorial Content Growth</a:t>
            </a:r>
          </a:p>
          <a:p>
            <a:pPr lvl="1"/>
            <a:r>
              <a:rPr lang="en-US" dirty="0" smtClean="0">
                <a:latin typeface="+mn-lt"/>
              </a:rPr>
              <a:t>YouTube, etc.</a:t>
            </a:r>
          </a:p>
          <a:p>
            <a:r>
              <a:rPr lang="en-US" dirty="0" smtClean="0">
                <a:latin typeface="+mn-lt"/>
              </a:rPr>
              <a:t>Increase in Social Media options</a:t>
            </a:r>
          </a:p>
          <a:p>
            <a:pPr lvl="1"/>
            <a:r>
              <a:rPr lang="en-US" dirty="0" smtClean="0">
                <a:latin typeface="+mn-lt"/>
              </a:rPr>
              <a:t>Myriad of platforms</a:t>
            </a:r>
          </a:p>
          <a:p>
            <a:r>
              <a:rPr lang="en-US" dirty="0" smtClean="0">
                <a:latin typeface="+mn-lt"/>
              </a:rPr>
              <a:t>Content On Any Device At Any Time In Any Place</a:t>
            </a:r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9758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525486"/>
            <a:ext cx="9144000" cy="1104459"/>
          </a:xfrm>
        </p:spPr>
        <p:txBody>
          <a:bodyPr/>
          <a:lstStyle/>
          <a:p>
            <a:r>
              <a:rPr lang="en-US" dirty="0" smtClean="0"/>
              <a:t>Example: NBA League Pass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268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1" y="224497"/>
            <a:ext cx="9105253" cy="938790"/>
          </a:xfrm>
        </p:spPr>
        <p:txBody>
          <a:bodyPr/>
          <a:lstStyle/>
          <a:p>
            <a:r>
              <a:rPr lang="en-US" dirty="0" smtClean="0"/>
              <a:t>Example: NBA League Pass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96837"/>
            <a:ext cx="8229600" cy="4525963"/>
          </a:xfrm>
        </p:spPr>
        <p:txBody>
          <a:bodyPr/>
          <a:lstStyle/>
          <a:p>
            <a:r>
              <a:rPr lang="en-US" dirty="0" smtClean="0"/>
              <a:t>NBA League Pass is a full access service, that includes:</a:t>
            </a:r>
          </a:p>
          <a:p>
            <a:pPr lvl="1"/>
            <a:r>
              <a:rPr lang="en-US" sz="2000" dirty="0" smtClean="0"/>
              <a:t>Live On Demand Games</a:t>
            </a:r>
          </a:p>
          <a:p>
            <a:pPr lvl="1"/>
            <a:r>
              <a:rPr lang="en-US" sz="2000" dirty="0" smtClean="0"/>
              <a:t>Various Subscription Options, including:</a:t>
            </a:r>
          </a:p>
          <a:p>
            <a:pPr lvl="2"/>
            <a:r>
              <a:rPr lang="en-US" sz="2000" dirty="0" smtClean="0"/>
              <a:t>Access All Teams - $199.99 (season)</a:t>
            </a:r>
          </a:p>
          <a:p>
            <a:pPr lvl="2"/>
            <a:r>
              <a:rPr lang="en-US" sz="2000" dirty="0" smtClean="0"/>
              <a:t>Access Single Team - $119.99 (season)</a:t>
            </a:r>
          </a:p>
          <a:p>
            <a:pPr lvl="2"/>
            <a:r>
              <a:rPr lang="en-US" sz="2000" dirty="0" smtClean="0"/>
              <a:t>Access Single Game - $6.99</a:t>
            </a:r>
          </a:p>
          <a:p>
            <a:pPr lvl="1"/>
            <a:r>
              <a:rPr lang="en-US" sz="2000" dirty="0" smtClean="0"/>
              <a:t>On Your Favorite Device</a:t>
            </a:r>
          </a:p>
          <a:p>
            <a:pPr lvl="2"/>
            <a:r>
              <a:rPr lang="en-US" sz="2000" dirty="0" smtClean="0"/>
              <a:t>Tablets</a:t>
            </a:r>
          </a:p>
          <a:p>
            <a:pPr lvl="2"/>
            <a:r>
              <a:rPr lang="en-US" sz="2000" dirty="0" smtClean="0"/>
              <a:t>Smart Phones</a:t>
            </a:r>
          </a:p>
          <a:p>
            <a:pPr lvl="2"/>
            <a:r>
              <a:rPr lang="en-US" sz="2000" dirty="0" smtClean="0"/>
              <a:t>Laptops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9813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Decisions in Broadcasting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6923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45140"/>
            <a:ext cx="8229600" cy="1600200"/>
          </a:xfrm>
        </p:spPr>
        <p:txBody>
          <a:bodyPr/>
          <a:lstStyle/>
          <a:p>
            <a:r>
              <a:rPr lang="en-US" dirty="0" smtClean="0"/>
              <a:t>Decision Making by Sports Rights Holders	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Diverse/Varied Content by Rights Holders</a:t>
            </a:r>
          </a:p>
          <a:p>
            <a:pPr lvl="1"/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Global Federations, Regional Sport Bodies, Leagues, Clubs, Conferences, Events, Facilities.</a:t>
            </a:r>
          </a:p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Varying Objectives by Rights Holders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Maximize Financial Returns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Seek Broadest Possible Reach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Control the Presentation/Showcase of a Sport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Build a Fan Base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Protect the Game Day Experience for Live Spectators</a:t>
            </a:r>
            <a:endParaRPr lang="en-US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7853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Negotiation &amp; Conflict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Sources:</a:t>
            </a:r>
          </a:p>
          <a:p>
            <a:pPr lvl="1"/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Rights Holders seek higher fees</a:t>
            </a:r>
          </a:p>
          <a:p>
            <a:pPr lvl="1"/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Cable Stations seek higher subscriber fees</a:t>
            </a:r>
          </a:p>
          <a:p>
            <a:pPr lvl="1"/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Consumers view cable fees as too high and seek a la carte pricing</a:t>
            </a:r>
          </a:p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Examples of high profile 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c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onflicts typically occur when a cable station wants distribution on basic cable (broadest distribution) versus cable distributor who counters with distribution on a sport tier (package) with a much lower distribution.</a:t>
            </a:r>
          </a:p>
          <a:p>
            <a:pPr lvl="1"/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YES Network versus Cablevision 2002</a:t>
            </a:r>
          </a:p>
          <a:p>
            <a:pPr lvl="1"/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NFL Network versus Cablevision/Time Warner 2003-2009/2012</a:t>
            </a:r>
          </a:p>
          <a:p>
            <a:pPr lvl="1"/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Pac-12 Network versus DirecTV (2012 to present)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6047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Broadcasting Example: IOC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6452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34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413" y="1440273"/>
            <a:ext cx="8415376" cy="5092106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0" y="13806"/>
            <a:ext cx="91440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4000" dirty="0" smtClean="0"/>
              <a:t>Media Revenues Now Largest Revenue Source for the IOC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567708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35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297" y="763614"/>
            <a:ext cx="8274891" cy="532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2627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22313" y="2386148"/>
            <a:ext cx="7772400" cy="811258"/>
          </a:xfrm>
        </p:spPr>
        <p:txBody>
          <a:bodyPr/>
          <a:lstStyle/>
          <a:p>
            <a:r>
              <a:rPr lang="en-US" dirty="0" smtClean="0"/>
              <a:t>NFL Broadcast Strategy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36</a:t>
            </a:fld>
            <a:endParaRPr lang="en-US"/>
          </a:p>
        </p:txBody>
      </p:sp>
      <p:sp>
        <p:nvSpPr>
          <p:cNvPr id="6" name="Content Placeholder 5"/>
          <p:cNvSpPr txBox="1">
            <a:spLocks/>
          </p:cNvSpPr>
          <p:nvPr/>
        </p:nvSpPr>
        <p:spPr>
          <a:xfrm>
            <a:off x="457200" y="4699769"/>
            <a:ext cx="8229600" cy="10848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 smtClean="0"/>
              <a:t>The NFL is the dominant sports programming content on all major national networks in the United States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4726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37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0"/>
            <a:ext cx="76742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0699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38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551" y="655712"/>
            <a:ext cx="8060970" cy="550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063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NFL Broadcasting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Expanding Number of Broadcasting Partners</a:t>
            </a:r>
          </a:p>
          <a:p>
            <a:pPr lvl="1"/>
            <a:r>
              <a:rPr lang="en-US" dirty="0" smtClean="0"/>
              <a:t>1970 – 1986: 3 broadcaster station partners</a:t>
            </a:r>
          </a:p>
          <a:p>
            <a:pPr lvl="1"/>
            <a:r>
              <a:rPr lang="en-US" dirty="0" smtClean="0"/>
              <a:t>1987 – today: ESPN added as a partner</a:t>
            </a:r>
          </a:p>
          <a:p>
            <a:pPr lvl="1"/>
            <a:r>
              <a:rPr lang="en-US" dirty="0" smtClean="0"/>
              <a:t>1994 – today: FOX added as a partner</a:t>
            </a:r>
          </a:p>
          <a:p>
            <a:pPr lvl="1"/>
            <a:r>
              <a:rPr lang="en-US" dirty="0" smtClean="0"/>
              <a:t>1998 – today: DirecTV added as a partner</a:t>
            </a:r>
          </a:p>
          <a:p>
            <a:pPr lvl="1"/>
            <a:r>
              <a:rPr lang="en-US" dirty="0" smtClean="0"/>
              <a:t>2003: NFL Network launches, live games start in 2006</a:t>
            </a:r>
          </a:p>
          <a:p>
            <a:r>
              <a:rPr lang="en-US" dirty="0" smtClean="0"/>
              <a:t>Expanding number of time slots/nights</a:t>
            </a:r>
          </a:p>
          <a:p>
            <a:pPr lvl="1"/>
            <a:r>
              <a:rPr lang="en-US" dirty="0" smtClean="0"/>
              <a:t>1970 – 1986: 2 Sunday slots / 1 Monday night game (Monday Night Football (MNF))</a:t>
            </a:r>
          </a:p>
          <a:p>
            <a:pPr lvl="1"/>
            <a:r>
              <a:rPr lang="en-US" dirty="0" smtClean="0"/>
              <a:t>1987 – today: Sunday Night Football (SNF) added</a:t>
            </a:r>
          </a:p>
          <a:p>
            <a:pPr lvl="1"/>
            <a:r>
              <a:rPr lang="en-US" dirty="0" smtClean="0"/>
              <a:t>2006 – today: Thursday Night Football (TNF) added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06234-319A-5947-8A1D-ADBD7113BF56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9698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0" y="1864451"/>
            <a:ext cx="7772400" cy="1362075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Questions?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9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DD90BBC6-C40A-4CC5-8038-6ACD6CE3429F}" vid="{62E1969C-5548-4BCA-B33F-514F7834E44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</Template>
  <TotalTime>6936</TotalTime>
  <Words>1268</Words>
  <Application>Microsoft Office PowerPoint</Application>
  <PresentationFormat>On-screen Show (4:3)</PresentationFormat>
  <Paragraphs>206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Myriad Pro</vt:lpstr>
      <vt:lpstr>UWTSD</vt:lpstr>
      <vt:lpstr>Sport on Television</vt:lpstr>
      <vt:lpstr>Sport &amp; TV</vt:lpstr>
      <vt:lpstr>The NFL’s Super Bowl</vt:lpstr>
      <vt:lpstr>Super Bowl is dominant programming in absolute audience size</vt:lpstr>
      <vt:lpstr>Super Bowl is dominant programming in relative audience size</vt:lpstr>
      <vt:lpstr>Alterative Models of Delivering Sports Content</vt:lpstr>
      <vt:lpstr>PowerPoint Presentation</vt:lpstr>
      <vt:lpstr>Model 1: Direct to Consumer Model</vt:lpstr>
      <vt:lpstr>Model 1: Direct to Consumer Model</vt:lpstr>
      <vt:lpstr>Model 2: Partner with Broadcasting Channel</vt:lpstr>
      <vt:lpstr>Model 3: Via a ‘Double Set of Partnerships’</vt:lpstr>
      <vt:lpstr>The Model 3 Revenue Chain</vt:lpstr>
      <vt:lpstr>Consumer Options</vt:lpstr>
      <vt:lpstr>Broadcast Revenues as a Key Source for Many Sport Properties</vt:lpstr>
      <vt:lpstr>PowerPoint Presentation</vt:lpstr>
      <vt:lpstr>History of Broadcasting in Sports</vt:lpstr>
      <vt:lpstr>Timeline</vt:lpstr>
      <vt:lpstr>Storytelling on TV</vt:lpstr>
      <vt:lpstr>Bob Costas</vt:lpstr>
      <vt:lpstr>Don Cherry &amp; Ron Maclean</vt:lpstr>
      <vt:lpstr>Terry Bradshaw &amp; Howie Long</vt:lpstr>
      <vt:lpstr>Stephen A. Smith</vt:lpstr>
      <vt:lpstr>Howard Cosell</vt:lpstr>
      <vt:lpstr>John McEnroe, Patrick McEnroe, Chris Evert, Hannah Storm</vt:lpstr>
      <vt:lpstr>Changing Landscape</vt:lpstr>
      <vt:lpstr>Broadcasters Often Seek On-Screen Personalities Who Evoke Either Positive or Negative Emotions</vt:lpstr>
      <vt:lpstr>Current trends</vt:lpstr>
      <vt:lpstr>Example: NBA League Pass</vt:lpstr>
      <vt:lpstr>Example: NBA League Pass</vt:lpstr>
      <vt:lpstr>Decisions in Broadcasting</vt:lpstr>
      <vt:lpstr>Decision Making by Sports Rights Holders </vt:lpstr>
      <vt:lpstr>Negotiation &amp; Conflict</vt:lpstr>
      <vt:lpstr>Global Broadcasting Example: IOC</vt:lpstr>
      <vt:lpstr>PowerPoint Presentation</vt:lpstr>
      <vt:lpstr>PowerPoint Presentation</vt:lpstr>
      <vt:lpstr>NFL Broadcast Strategy</vt:lpstr>
      <vt:lpstr>PowerPoint Presentation</vt:lpstr>
      <vt:lpstr>PowerPoint Presentation</vt:lpstr>
      <vt:lpstr>NFL Broadcasting</vt:lpstr>
      <vt:lpstr>Questions?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Foster, O’Reilly, Davila Chapter 1      DECISION MAKING: A STRUCTURED APPROACH   </dc:title>
  <dc:creator>Norman O'Reilly</dc:creator>
  <cp:lastModifiedBy>James Prosser</cp:lastModifiedBy>
  <cp:revision>447</cp:revision>
  <dcterms:created xsi:type="dcterms:W3CDTF">2015-08-30T17:15:48Z</dcterms:created>
  <dcterms:modified xsi:type="dcterms:W3CDTF">2017-03-14T11:49:38Z</dcterms:modified>
</cp:coreProperties>
</file>