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99" r:id="rId2"/>
    <p:sldId id="300" r:id="rId3"/>
    <p:sldId id="271" r:id="rId4"/>
    <p:sldId id="272" r:id="rId5"/>
    <p:sldId id="256" r:id="rId6"/>
    <p:sldId id="275" r:id="rId7"/>
    <p:sldId id="276" r:id="rId8"/>
    <p:sldId id="279" r:id="rId9"/>
    <p:sldId id="301"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985" autoAdjust="0"/>
    <p:restoredTop sz="94660"/>
  </p:normalViewPr>
  <p:slideViewPr>
    <p:cSldViewPr snapToGrid="0">
      <p:cViewPr varScale="1">
        <p:scale>
          <a:sx n="67" d="100"/>
          <a:sy n="67" d="100"/>
        </p:scale>
        <p:origin x="60" y="61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86DC8E-C4C5-12E2-067E-A8B471B7CBA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273851E-77F9-E3BA-6DA6-7A3355E2D35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3AF2F27-49FB-E3EF-CC38-2700B39D3AB5}"/>
              </a:ext>
            </a:extLst>
          </p:cNvPr>
          <p:cNvSpPr>
            <a:spLocks noGrp="1"/>
          </p:cNvSpPr>
          <p:nvPr>
            <p:ph type="dt" sz="half" idx="10"/>
          </p:nvPr>
        </p:nvSpPr>
        <p:spPr/>
        <p:txBody>
          <a:bodyPr/>
          <a:lstStyle/>
          <a:p>
            <a:fld id="{BAE4C170-14F3-445F-AF8A-B0691F5A82BC}" type="datetimeFigureOut">
              <a:rPr lang="en-GB" smtClean="0"/>
              <a:t>11/09/2023</a:t>
            </a:fld>
            <a:endParaRPr lang="en-GB"/>
          </a:p>
        </p:txBody>
      </p:sp>
      <p:sp>
        <p:nvSpPr>
          <p:cNvPr id="5" name="Footer Placeholder 4">
            <a:extLst>
              <a:ext uri="{FF2B5EF4-FFF2-40B4-BE49-F238E27FC236}">
                <a16:creationId xmlns:a16="http://schemas.microsoft.com/office/drawing/2014/main" id="{1C79CA9D-C226-E9B2-380E-BCEA77A753A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FD310F0-3CD7-F077-7375-9E764580F1B8}"/>
              </a:ext>
            </a:extLst>
          </p:cNvPr>
          <p:cNvSpPr>
            <a:spLocks noGrp="1"/>
          </p:cNvSpPr>
          <p:nvPr>
            <p:ph type="sldNum" sz="quarter" idx="12"/>
          </p:nvPr>
        </p:nvSpPr>
        <p:spPr/>
        <p:txBody>
          <a:bodyPr/>
          <a:lstStyle/>
          <a:p>
            <a:fld id="{EE93939F-F045-43F6-A701-80E7296CFBC8}" type="slidenum">
              <a:rPr lang="en-GB" smtClean="0"/>
              <a:t>‹#›</a:t>
            </a:fld>
            <a:endParaRPr lang="en-GB"/>
          </a:p>
        </p:txBody>
      </p:sp>
    </p:spTree>
    <p:extLst>
      <p:ext uri="{BB962C8B-B14F-4D97-AF65-F5344CB8AC3E}">
        <p14:creationId xmlns:p14="http://schemas.microsoft.com/office/powerpoint/2010/main" val="1510210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2800DB-B058-7041-6FF4-3D0BAA64BD5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730B172-32D4-B1F6-382B-65DB1A57ADA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FE25BB5-04E0-FD67-A7EE-83EB89F84277}"/>
              </a:ext>
            </a:extLst>
          </p:cNvPr>
          <p:cNvSpPr>
            <a:spLocks noGrp="1"/>
          </p:cNvSpPr>
          <p:nvPr>
            <p:ph type="dt" sz="half" idx="10"/>
          </p:nvPr>
        </p:nvSpPr>
        <p:spPr/>
        <p:txBody>
          <a:bodyPr/>
          <a:lstStyle/>
          <a:p>
            <a:fld id="{BAE4C170-14F3-445F-AF8A-B0691F5A82BC}" type="datetimeFigureOut">
              <a:rPr lang="en-GB" smtClean="0"/>
              <a:t>11/09/2023</a:t>
            </a:fld>
            <a:endParaRPr lang="en-GB"/>
          </a:p>
        </p:txBody>
      </p:sp>
      <p:sp>
        <p:nvSpPr>
          <p:cNvPr id="5" name="Footer Placeholder 4">
            <a:extLst>
              <a:ext uri="{FF2B5EF4-FFF2-40B4-BE49-F238E27FC236}">
                <a16:creationId xmlns:a16="http://schemas.microsoft.com/office/drawing/2014/main" id="{0AAD06BC-F270-5752-8B14-16DC25FEA1D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519D216-A607-B7B7-1249-8F81DED88649}"/>
              </a:ext>
            </a:extLst>
          </p:cNvPr>
          <p:cNvSpPr>
            <a:spLocks noGrp="1"/>
          </p:cNvSpPr>
          <p:nvPr>
            <p:ph type="sldNum" sz="quarter" idx="12"/>
          </p:nvPr>
        </p:nvSpPr>
        <p:spPr/>
        <p:txBody>
          <a:bodyPr/>
          <a:lstStyle/>
          <a:p>
            <a:fld id="{EE93939F-F045-43F6-A701-80E7296CFBC8}" type="slidenum">
              <a:rPr lang="en-GB" smtClean="0"/>
              <a:t>‹#›</a:t>
            </a:fld>
            <a:endParaRPr lang="en-GB"/>
          </a:p>
        </p:txBody>
      </p:sp>
    </p:spTree>
    <p:extLst>
      <p:ext uri="{BB962C8B-B14F-4D97-AF65-F5344CB8AC3E}">
        <p14:creationId xmlns:p14="http://schemas.microsoft.com/office/powerpoint/2010/main" val="2995614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A9A932-6554-5AD9-59B1-776A029D440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ABD688D-397F-8211-3636-B9EF4913F8C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11D1349-460C-B278-0B58-06802B0CCA38}"/>
              </a:ext>
            </a:extLst>
          </p:cNvPr>
          <p:cNvSpPr>
            <a:spLocks noGrp="1"/>
          </p:cNvSpPr>
          <p:nvPr>
            <p:ph type="dt" sz="half" idx="10"/>
          </p:nvPr>
        </p:nvSpPr>
        <p:spPr/>
        <p:txBody>
          <a:bodyPr/>
          <a:lstStyle/>
          <a:p>
            <a:fld id="{BAE4C170-14F3-445F-AF8A-B0691F5A82BC}" type="datetimeFigureOut">
              <a:rPr lang="en-GB" smtClean="0"/>
              <a:t>11/09/2023</a:t>
            </a:fld>
            <a:endParaRPr lang="en-GB"/>
          </a:p>
        </p:txBody>
      </p:sp>
      <p:sp>
        <p:nvSpPr>
          <p:cNvPr id="5" name="Footer Placeholder 4">
            <a:extLst>
              <a:ext uri="{FF2B5EF4-FFF2-40B4-BE49-F238E27FC236}">
                <a16:creationId xmlns:a16="http://schemas.microsoft.com/office/drawing/2014/main" id="{A0F02CF3-938D-C46A-989A-BDC9F270DBE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842EFB7-5F82-65B0-C848-C34E86691773}"/>
              </a:ext>
            </a:extLst>
          </p:cNvPr>
          <p:cNvSpPr>
            <a:spLocks noGrp="1"/>
          </p:cNvSpPr>
          <p:nvPr>
            <p:ph type="sldNum" sz="quarter" idx="12"/>
          </p:nvPr>
        </p:nvSpPr>
        <p:spPr/>
        <p:txBody>
          <a:bodyPr/>
          <a:lstStyle/>
          <a:p>
            <a:fld id="{EE93939F-F045-43F6-A701-80E7296CFBC8}" type="slidenum">
              <a:rPr lang="en-GB" smtClean="0"/>
              <a:t>‹#›</a:t>
            </a:fld>
            <a:endParaRPr lang="en-GB"/>
          </a:p>
        </p:txBody>
      </p:sp>
    </p:spTree>
    <p:extLst>
      <p:ext uri="{BB962C8B-B14F-4D97-AF65-F5344CB8AC3E}">
        <p14:creationId xmlns:p14="http://schemas.microsoft.com/office/powerpoint/2010/main" val="30285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BD6B7F-81C3-838E-FAF0-B7D14450F26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4BDA906-4EAA-8E30-D1DD-2BAB0016C54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AA9A932-03C4-BBC8-C40A-0A057BBE954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2E32B40-0A65-01B6-F5BC-91A2324E34D5}"/>
              </a:ext>
            </a:extLst>
          </p:cNvPr>
          <p:cNvSpPr>
            <a:spLocks noGrp="1"/>
          </p:cNvSpPr>
          <p:nvPr>
            <p:ph type="dt" sz="half" idx="10"/>
          </p:nvPr>
        </p:nvSpPr>
        <p:spPr/>
        <p:txBody>
          <a:bodyPr/>
          <a:lstStyle/>
          <a:p>
            <a:fld id="{BAE4C170-14F3-445F-AF8A-B0691F5A82BC}" type="datetimeFigureOut">
              <a:rPr lang="en-GB" smtClean="0"/>
              <a:t>11/09/2023</a:t>
            </a:fld>
            <a:endParaRPr lang="en-GB"/>
          </a:p>
        </p:txBody>
      </p:sp>
      <p:sp>
        <p:nvSpPr>
          <p:cNvPr id="6" name="Footer Placeholder 5">
            <a:extLst>
              <a:ext uri="{FF2B5EF4-FFF2-40B4-BE49-F238E27FC236}">
                <a16:creationId xmlns:a16="http://schemas.microsoft.com/office/drawing/2014/main" id="{1CF7537D-EE8C-BB73-BD03-77B745AF3E5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6746AE7-D068-AF6F-F944-90B4B26D7BCE}"/>
              </a:ext>
            </a:extLst>
          </p:cNvPr>
          <p:cNvSpPr>
            <a:spLocks noGrp="1"/>
          </p:cNvSpPr>
          <p:nvPr>
            <p:ph type="sldNum" sz="quarter" idx="12"/>
          </p:nvPr>
        </p:nvSpPr>
        <p:spPr/>
        <p:txBody>
          <a:bodyPr/>
          <a:lstStyle/>
          <a:p>
            <a:fld id="{EE93939F-F045-43F6-A701-80E7296CFBC8}" type="slidenum">
              <a:rPr lang="en-GB" smtClean="0"/>
              <a:t>‹#›</a:t>
            </a:fld>
            <a:endParaRPr lang="en-GB"/>
          </a:p>
        </p:txBody>
      </p:sp>
    </p:spTree>
    <p:extLst>
      <p:ext uri="{BB962C8B-B14F-4D97-AF65-F5344CB8AC3E}">
        <p14:creationId xmlns:p14="http://schemas.microsoft.com/office/powerpoint/2010/main" val="240657736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1139B4-7051-2853-DE90-E1E1CC741A49}"/>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236CB50-74F1-40A1-6B17-D7FD5A226FA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E2934EE-036D-20AE-7F0D-8951E796B45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2A1A05E-F3B6-2801-07E3-FEE980A5CAE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B99E9BC-F2CD-AF47-C626-FCD2113CA6A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4F68395-2080-A878-12D1-73734C25432A}"/>
              </a:ext>
            </a:extLst>
          </p:cNvPr>
          <p:cNvSpPr>
            <a:spLocks noGrp="1"/>
          </p:cNvSpPr>
          <p:nvPr>
            <p:ph type="dt" sz="half" idx="10"/>
          </p:nvPr>
        </p:nvSpPr>
        <p:spPr/>
        <p:txBody>
          <a:bodyPr/>
          <a:lstStyle/>
          <a:p>
            <a:fld id="{BAE4C170-14F3-445F-AF8A-B0691F5A82BC}" type="datetimeFigureOut">
              <a:rPr lang="en-GB" smtClean="0"/>
              <a:t>11/09/2023</a:t>
            </a:fld>
            <a:endParaRPr lang="en-GB"/>
          </a:p>
        </p:txBody>
      </p:sp>
      <p:sp>
        <p:nvSpPr>
          <p:cNvPr id="8" name="Footer Placeholder 7">
            <a:extLst>
              <a:ext uri="{FF2B5EF4-FFF2-40B4-BE49-F238E27FC236}">
                <a16:creationId xmlns:a16="http://schemas.microsoft.com/office/drawing/2014/main" id="{710CEC3D-FC94-34CB-6921-20070DFF066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65DD4F6-1E3F-2BEC-0FC2-B3FCC4A89F2F}"/>
              </a:ext>
            </a:extLst>
          </p:cNvPr>
          <p:cNvSpPr>
            <a:spLocks noGrp="1"/>
          </p:cNvSpPr>
          <p:nvPr>
            <p:ph type="sldNum" sz="quarter" idx="12"/>
          </p:nvPr>
        </p:nvSpPr>
        <p:spPr/>
        <p:txBody>
          <a:bodyPr/>
          <a:lstStyle/>
          <a:p>
            <a:fld id="{EE93939F-F045-43F6-A701-80E7296CFBC8}" type="slidenum">
              <a:rPr lang="en-GB" smtClean="0"/>
              <a:t>‹#›</a:t>
            </a:fld>
            <a:endParaRPr lang="en-GB"/>
          </a:p>
        </p:txBody>
      </p:sp>
    </p:spTree>
    <p:extLst>
      <p:ext uri="{BB962C8B-B14F-4D97-AF65-F5344CB8AC3E}">
        <p14:creationId xmlns:p14="http://schemas.microsoft.com/office/powerpoint/2010/main" val="9782886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3687DC-A08D-29C6-EDE5-A808D8EC7E1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70DB391-E0CC-8199-4F78-C5D0EFC1C9BD}"/>
              </a:ext>
            </a:extLst>
          </p:cNvPr>
          <p:cNvSpPr>
            <a:spLocks noGrp="1"/>
          </p:cNvSpPr>
          <p:nvPr>
            <p:ph type="dt" sz="half" idx="10"/>
          </p:nvPr>
        </p:nvSpPr>
        <p:spPr/>
        <p:txBody>
          <a:bodyPr/>
          <a:lstStyle/>
          <a:p>
            <a:fld id="{BAE4C170-14F3-445F-AF8A-B0691F5A82BC}" type="datetimeFigureOut">
              <a:rPr lang="en-GB" smtClean="0"/>
              <a:t>11/09/2023</a:t>
            </a:fld>
            <a:endParaRPr lang="en-GB"/>
          </a:p>
        </p:txBody>
      </p:sp>
      <p:sp>
        <p:nvSpPr>
          <p:cNvPr id="4" name="Footer Placeholder 3">
            <a:extLst>
              <a:ext uri="{FF2B5EF4-FFF2-40B4-BE49-F238E27FC236}">
                <a16:creationId xmlns:a16="http://schemas.microsoft.com/office/drawing/2014/main" id="{2676904C-CCC2-DD00-F582-3C55430DD22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B1D7166-7AA2-34F9-8945-37B6EF216982}"/>
              </a:ext>
            </a:extLst>
          </p:cNvPr>
          <p:cNvSpPr>
            <a:spLocks noGrp="1"/>
          </p:cNvSpPr>
          <p:nvPr>
            <p:ph type="sldNum" sz="quarter" idx="12"/>
          </p:nvPr>
        </p:nvSpPr>
        <p:spPr/>
        <p:txBody>
          <a:bodyPr/>
          <a:lstStyle/>
          <a:p>
            <a:fld id="{EE93939F-F045-43F6-A701-80E7296CFBC8}" type="slidenum">
              <a:rPr lang="en-GB" smtClean="0"/>
              <a:t>‹#›</a:t>
            </a:fld>
            <a:endParaRPr lang="en-GB"/>
          </a:p>
        </p:txBody>
      </p:sp>
    </p:spTree>
    <p:extLst>
      <p:ext uri="{BB962C8B-B14F-4D97-AF65-F5344CB8AC3E}">
        <p14:creationId xmlns:p14="http://schemas.microsoft.com/office/powerpoint/2010/main" val="396939786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273CD27-8BD3-E9E0-5B91-316177BE2BD7}"/>
              </a:ext>
            </a:extLst>
          </p:cNvPr>
          <p:cNvSpPr>
            <a:spLocks noGrp="1"/>
          </p:cNvSpPr>
          <p:nvPr>
            <p:ph type="dt" sz="half" idx="10"/>
          </p:nvPr>
        </p:nvSpPr>
        <p:spPr/>
        <p:txBody>
          <a:bodyPr/>
          <a:lstStyle/>
          <a:p>
            <a:fld id="{BAE4C170-14F3-445F-AF8A-B0691F5A82BC}" type="datetimeFigureOut">
              <a:rPr lang="en-GB" smtClean="0"/>
              <a:t>11/09/2023</a:t>
            </a:fld>
            <a:endParaRPr lang="en-GB"/>
          </a:p>
        </p:txBody>
      </p:sp>
      <p:sp>
        <p:nvSpPr>
          <p:cNvPr id="3" name="Footer Placeholder 2">
            <a:extLst>
              <a:ext uri="{FF2B5EF4-FFF2-40B4-BE49-F238E27FC236}">
                <a16:creationId xmlns:a16="http://schemas.microsoft.com/office/drawing/2014/main" id="{136B527C-5FF3-8996-DFF2-33C03D1EE87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F67A821-B05A-32F8-F18D-479273D0C65E}"/>
              </a:ext>
            </a:extLst>
          </p:cNvPr>
          <p:cNvSpPr>
            <a:spLocks noGrp="1"/>
          </p:cNvSpPr>
          <p:nvPr>
            <p:ph type="sldNum" sz="quarter" idx="12"/>
          </p:nvPr>
        </p:nvSpPr>
        <p:spPr/>
        <p:txBody>
          <a:bodyPr/>
          <a:lstStyle/>
          <a:p>
            <a:fld id="{EE93939F-F045-43F6-A701-80E7296CFBC8}" type="slidenum">
              <a:rPr lang="en-GB" smtClean="0"/>
              <a:t>‹#›</a:t>
            </a:fld>
            <a:endParaRPr lang="en-GB"/>
          </a:p>
        </p:txBody>
      </p:sp>
    </p:spTree>
    <p:extLst>
      <p:ext uri="{BB962C8B-B14F-4D97-AF65-F5344CB8AC3E}">
        <p14:creationId xmlns:p14="http://schemas.microsoft.com/office/powerpoint/2010/main" val="214806846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2599A9-5777-76D9-0233-03F28770E87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44DB7E1-DF17-5A08-DE8A-08000C957D4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FD3816F-1B60-9373-C2D3-45D84785462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DE3EEF2-99C0-C7F3-8CA7-D065DE439C35}"/>
              </a:ext>
            </a:extLst>
          </p:cNvPr>
          <p:cNvSpPr>
            <a:spLocks noGrp="1"/>
          </p:cNvSpPr>
          <p:nvPr>
            <p:ph type="dt" sz="half" idx="10"/>
          </p:nvPr>
        </p:nvSpPr>
        <p:spPr/>
        <p:txBody>
          <a:bodyPr/>
          <a:lstStyle/>
          <a:p>
            <a:fld id="{BAE4C170-14F3-445F-AF8A-B0691F5A82BC}" type="datetimeFigureOut">
              <a:rPr lang="en-GB" smtClean="0"/>
              <a:t>11/09/2023</a:t>
            </a:fld>
            <a:endParaRPr lang="en-GB"/>
          </a:p>
        </p:txBody>
      </p:sp>
      <p:sp>
        <p:nvSpPr>
          <p:cNvPr id="6" name="Footer Placeholder 5">
            <a:extLst>
              <a:ext uri="{FF2B5EF4-FFF2-40B4-BE49-F238E27FC236}">
                <a16:creationId xmlns:a16="http://schemas.microsoft.com/office/drawing/2014/main" id="{24E187B3-A43D-0101-7D9D-9A2CA68E31F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4AD383D-562D-B2F7-8ADC-DA85588DAC4E}"/>
              </a:ext>
            </a:extLst>
          </p:cNvPr>
          <p:cNvSpPr>
            <a:spLocks noGrp="1"/>
          </p:cNvSpPr>
          <p:nvPr>
            <p:ph type="sldNum" sz="quarter" idx="12"/>
          </p:nvPr>
        </p:nvSpPr>
        <p:spPr/>
        <p:txBody>
          <a:bodyPr/>
          <a:lstStyle/>
          <a:p>
            <a:fld id="{EE93939F-F045-43F6-A701-80E7296CFBC8}" type="slidenum">
              <a:rPr lang="en-GB" smtClean="0"/>
              <a:t>‹#›</a:t>
            </a:fld>
            <a:endParaRPr lang="en-GB"/>
          </a:p>
        </p:txBody>
      </p:sp>
    </p:spTree>
    <p:extLst>
      <p:ext uri="{BB962C8B-B14F-4D97-AF65-F5344CB8AC3E}">
        <p14:creationId xmlns:p14="http://schemas.microsoft.com/office/powerpoint/2010/main" val="10825198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3F01BF-87E2-EE6C-F720-FCB27F59907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96297CA-0915-7BEF-0426-0F38CADEBC5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3040F9C-4B96-749D-AD23-E16A4F5AB12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7B4F622-385A-2906-9369-3090BFE9DBC4}"/>
              </a:ext>
            </a:extLst>
          </p:cNvPr>
          <p:cNvSpPr>
            <a:spLocks noGrp="1"/>
          </p:cNvSpPr>
          <p:nvPr>
            <p:ph type="dt" sz="half" idx="10"/>
          </p:nvPr>
        </p:nvSpPr>
        <p:spPr/>
        <p:txBody>
          <a:bodyPr/>
          <a:lstStyle/>
          <a:p>
            <a:fld id="{BAE4C170-14F3-445F-AF8A-B0691F5A82BC}" type="datetimeFigureOut">
              <a:rPr lang="en-GB" smtClean="0"/>
              <a:t>11/09/2023</a:t>
            </a:fld>
            <a:endParaRPr lang="en-GB"/>
          </a:p>
        </p:txBody>
      </p:sp>
      <p:sp>
        <p:nvSpPr>
          <p:cNvPr id="6" name="Footer Placeholder 5">
            <a:extLst>
              <a:ext uri="{FF2B5EF4-FFF2-40B4-BE49-F238E27FC236}">
                <a16:creationId xmlns:a16="http://schemas.microsoft.com/office/drawing/2014/main" id="{3E6356A0-5806-F56C-8A90-BA79659BEFE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96657E0-87ED-1F8D-7F45-3841A9D60F5C}"/>
              </a:ext>
            </a:extLst>
          </p:cNvPr>
          <p:cNvSpPr>
            <a:spLocks noGrp="1"/>
          </p:cNvSpPr>
          <p:nvPr>
            <p:ph type="sldNum" sz="quarter" idx="12"/>
          </p:nvPr>
        </p:nvSpPr>
        <p:spPr/>
        <p:txBody>
          <a:bodyPr/>
          <a:lstStyle/>
          <a:p>
            <a:fld id="{EE93939F-F045-43F6-A701-80E7296CFBC8}" type="slidenum">
              <a:rPr lang="en-GB" smtClean="0"/>
              <a:t>‹#›</a:t>
            </a:fld>
            <a:endParaRPr lang="en-GB"/>
          </a:p>
        </p:txBody>
      </p:sp>
    </p:spTree>
    <p:extLst>
      <p:ext uri="{BB962C8B-B14F-4D97-AF65-F5344CB8AC3E}">
        <p14:creationId xmlns:p14="http://schemas.microsoft.com/office/powerpoint/2010/main" val="12152832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70AFBF-E769-5A34-95C8-D95DE79368D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F44C0C0-112A-AF53-6E41-4A5765F28D5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9AEE72A-80E1-00BE-A7B2-ED7EB9474D16}"/>
              </a:ext>
            </a:extLst>
          </p:cNvPr>
          <p:cNvSpPr>
            <a:spLocks noGrp="1"/>
          </p:cNvSpPr>
          <p:nvPr>
            <p:ph type="dt" sz="half" idx="10"/>
          </p:nvPr>
        </p:nvSpPr>
        <p:spPr/>
        <p:txBody>
          <a:bodyPr/>
          <a:lstStyle/>
          <a:p>
            <a:fld id="{BAE4C170-14F3-445F-AF8A-B0691F5A82BC}" type="datetimeFigureOut">
              <a:rPr lang="en-GB" smtClean="0"/>
              <a:t>11/09/2023</a:t>
            </a:fld>
            <a:endParaRPr lang="en-GB"/>
          </a:p>
        </p:txBody>
      </p:sp>
      <p:sp>
        <p:nvSpPr>
          <p:cNvPr id="5" name="Footer Placeholder 4">
            <a:extLst>
              <a:ext uri="{FF2B5EF4-FFF2-40B4-BE49-F238E27FC236}">
                <a16:creationId xmlns:a16="http://schemas.microsoft.com/office/drawing/2014/main" id="{80FA9681-B4AE-A106-0740-4B4C7BF3F8C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6DFD790-5996-5DDF-5955-D8767830DC61}"/>
              </a:ext>
            </a:extLst>
          </p:cNvPr>
          <p:cNvSpPr>
            <a:spLocks noGrp="1"/>
          </p:cNvSpPr>
          <p:nvPr>
            <p:ph type="sldNum" sz="quarter" idx="12"/>
          </p:nvPr>
        </p:nvSpPr>
        <p:spPr/>
        <p:txBody>
          <a:bodyPr/>
          <a:lstStyle/>
          <a:p>
            <a:fld id="{EE93939F-F045-43F6-A701-80E7296CFBC8}" type="slidenum">
              <a:rPr lang="en-GB" smtClean="0"/>
              <a:t>‹#›</a:t>
            </a:fld>
            <a:endParaRPr lang="en-GB"/>
          </a:p>
        </p:txBody>
      </p:sp>
    </p:spTree>
    <p:extLst>
      <p:ext uri="{BB962C8B-B14F-4D97-AF65-F5344CB8AC3E}">
        <p14:creationId xmlns:p14="http://schemas.microsoft.com/office/powerpoint/2010/main" val="40169026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182E061-59B7-DE4A-FFD2-A461EC48791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8F98D7F-EA10-0D86-EADF-E6B92E25F88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1B1C189-80AF-2534-291E-B6DC0EAF0121}"/>
              </a:ext>
            </a:extLst>
          </p:cNvPr>
          <p:cNvSpPr>
            <a:spLocks noGrp="1"/>
          </p:cNvSpPr>
          <p:nvPr>
            <p:ph type="dt" sz="half" idx="10"/>
          </p:nvPr>
        </p:nvSpPr>
        <p:spPr/>
        <p:txBody>
          <a:bodyPr/>
          <a:lstStyle/>
          <a:p>
            <a:fld id="{BAE4C170-14F3-445F-AF8A-B0691F5A82BC}" type="datetimeFigureOut">
              <a:rPr lang="en-GB" smtClean="0"/>
              <a:t>11/09/2023</a:t>
            </a:fld>
            <a:endParaRPr lang="en-GB"/>
          </a:p>
        </p:txBody>
      </p:sp>
      <p:sp>
        <p:nvSpPr>
          <p:cNvPr id="5" name="Footer Placeholder 4">
            <a:extLst>
              <a:ext uri="{FF2B5EF4-FFF2-40B4-BE49-F238E27FC236}">
                <a16:creationId xmlns:a16="http://schemas.microsoft.com/office/drawing/2014/main" id="{6547F337-31CD-0134-9920-22AAF73A9E2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2551B61-485F-6902-7DF1-9CE49997FE86}"/>
              </a:ext>
            </a:extLst>
          </p:cNvPr>
          <p:cNvSpPr>
            <a:spLocks noGrp="1"/>
          </p:cNvSpPr>
          <p:nvPr>
            <p:ph type="sldNum" sz="quarter" idx="12"/>
          </p:nvPr>
        </p:nvSpPr>
        <p:spPr/>
        <p:txBody>
          <a:bodyPr/>
          <a:lstStyle/>
          <a:p>
            <a:fld id="{EE93939F-F045-43F6-A701-80E7296CFBC8}" type="slidenum">
              <a:rPr lang="en-GB" smtClean="0"/>
              <a:t>‹#›</a:t>
            </a:fld>
            <a:endParaRPr lang="en-GB"/>
          </a:p>
        </p:txBody>
      </p:sp>
    </p:spTree>
    <p:extLst>
      <p:ext uri="{BB962C8B-B14F-4D97-AF65-F5344CB8AC3E}">
        <p14:creationId xmlns:p14="http://schemas.microsoft.com/office/powerpoint/2010/main" val="234361820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1798096-0A28-41DF-C5A7-C029CE64177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0FA6883-4C52-6D5E-948E-D188C1F0688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02882C2-51B7-3AF6-B4A8-F02EA86356D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AE4C170-14F3-445F-AF8A-B0691F5A82BC}" type="datetimeFigureOut">
              <a:rPr lang="en-GB" smtClean="0"/>
              <a:t>11/09/2023</a:t>
            </a:fld>
            <a:endParaRPr lang="en-GB"/>
          </a:p>
        </p:txBody>
      </p:sp>
      <p:sp>
        <p:nvSpPr>
          <p:cNvPr id="5" name="Footer Placeholder 4">
            <a:extLst>
              <a:ext uri="{FF2B5EF4-FFF2-40B4-BE49-F238E27FC236}">
                <a16:creationId xmlns:a16="http://schemas.microsoft.com/office/drawing/2014/main" id="{6C9986A8-0957-41A2-808E-6F1F1764C94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717DD8C0-B88C-76B5-D988-D4F74774512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E93939F-F045-43F6-A701-80E7296CFBC8}" type="slidenum">
              <a:rPr lang="en-GB" smtClean="0"/>
              <a:t>‹#›</a:t>
            </a:fld>
            <a:endParaRPr lang="en-GB"/>
          </a:p>
        </p:txBody>
      </p:sp>
    </p:spTree>
    <p:extLst>
      <p:ext uri="{BB962C8B-B14F-4D97-AF65-F5344CB8AC3E}">
        <p14:creationId xmlns:p14="http://schemas.microsoft.com/office/powerpoint/2010/main" val="32942226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A59F003-E00A-43F9-91DC-CC54E3B874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White puzzle with one red piece">
            <a:extLst>
              <a:ext uri="{FF2B5EF4-FFF2-40B4-BE49-F238E27FC236}">
                <a16:creationId xmlns:a16="http://schemas.microsoft.com/office/drawing/2014/main" id="{5CF715F9-6B99-7A0C-CFC0-EE82A45CD17F}"/>
              </a:ext>
            </a:extLst>
          </p:cNvPr>
          <p:cNvPicPr>
            <a:picLocks noChangeAspect="1"/>
          </p:cNvPicPr>
          <p:nvPr/>
        </p:nvPicPr>
        <p:blipFill rotWithShape="1">
          <a:blip r:embed="rId2"/>
          <a:srcRect/>
          <a:stretch/>
        </p:blipFill>
        <p:spPr>
          <a:xfrm>
            <a:off x="20" y="10"/>
            <a:ext cx="12191981" cy="6857990"/>
          </a:xfrm>
          <a:prstGeom prst="rect">
            <a:avLst/>
          </a:prstGeom>
        </p:spPr>
      </p:pic>
      <p:sp>
        <p:nvSpPr>
          <p:cNvPr id="10" name="Rectangle 9">
            <a:extLst>
              <a:ext uri="{FF2B5EF4-FFF2-40B4-BE49-F238E27FC236}">
                <a16:creationId xmlns:a16="http://schemas.microsoft.com/office/drawing/2014/main" id="{D74A4382-E3AD-430A-9A1F-DFA3E0E77A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799865" y="-1524511"/>
            <a:ext cx="4592270" cy="12192001"/>
          </a:xfrm>
          <a:prstGeom prst="rect">
            <a:avLst/>
          </a:prstGeom>
          <a:gradFill>
            <a:gsLst>
              <a:gs pos="35000">
                <a:schemeClr val="tx1">
                  <a:alpha val="46000"/>
                </a:schemeClr>
              </a:gs>
              <a:gs pos="21000">
                <a:schemeClr val="tx1">
                  <a:alpha val="30000"/>
                </a:schemeClr>
              </a:gs>
              <a:gs pos="0">
                <a:schemeClr val="tx1">
                  <a:alpha val="0"/>
                </a:schemeClr>
              </a:gs>
              <a:gs pos="100000">
                <a:schemeClr val="tx1">
                  <a:alpha val="9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extBox 1"/>
          <p:cNvSpPr txBox="1"/>
          <p:nvPr/>
        </p:nvSpPr>
        <p:spPr>
          <a:xfrm>
            <a:off x="404553" y="3091928"/>
            <a:ext cx="9078562" cy="2387600"/>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6600" dirty="0" err="1">
                <a:solidFill>
                  <a:schemeClr val="bg1"/>
                </a:solidFill>
                <a:latin typeface="+mj-lt"/>
                <a:ea typeface="+mj-ea"/>
                <a:cs typeface="+mj-cs"/>
              </a:rPr>
              <a:t>AfL</a:t>
            </a:r>
            <a:r>
              <a:rPr lang="en-US" sz="6600">
                <a:solidFill>
                  <a:schemeClr val="bg1"/>
                </a:solidFill>
                <a:latin typeface="+mj-lt"/>
                <a:ea typeface="+mj-ea"/>
                <a:cs typeface="+mj-cs"/>
              </a:rPr>
              <a:t> - Feedback</a:t>
            </a:r>
            <a:endParaRPr lang="en-US" sz="6600" dirty="0">
              <a:solidFill>
                <a:schemeClr val="bg1"/>
              </a:solidFill>
              <a:latin typeface="+mj-lt"/>
              <a:ea typeface="+mj-ea"/>
              <a:cs typeface="+mj-cs"/>
            </a:endParaRPr>
          </a:p>
        </p:txBody>
      </p:sp>
      <p:sp>
        <p:nvSpPr>
          <p:cNvPr id="12" name="Rectangle: Rounded Corners 11">
            <a:extLst>
              <a:ext uri="{FF2B5EF4-FFF2-40B4-BE49-F238E27FC236}">
                <a16:creationId xmlns:a16="http://schemas.microsoft.com/office/drawing/2014/main" id="{79F40191-0F44-4FD1-82CC-ACB507C14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575039"/>
            <a:ext cx="9785897" cy="685800"/>
          </a:xfrm>
          <a:prstGeom prst="roundRect">
            <a:avLst>
              <a:gd name="adj" fmla="val 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58919606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D77A2478-2E74-B0B2-91CD-4829F4A5D705}"/>
              </a:ext>
            </a:extLst>
          </p:cNvPr>
          <p:cNvPicPr>
            <a:picLocks noChangeAspect="1"/>
          </p:cNvPicPr>
          <p:nvPr/>
        </p:nvPicPr>
        <p:blipFill rotWithShape="1">
          <a:blip r:embed="rId2"/>
          <a:srcRect l="24030" r="23311" b="-2"/>
          <a:stretch/>
        </p:blipFill>
        <p:spPr>
          <a:xfrm>
            <a:off x="-1" y="-2"/>
            <a:ext cx="5410198" cy="6858002"/>
          </a:xfrm>
          <a:prstGeom prst="rect">
            <a:avLst/>
          </a:prstGeom>
        </p:spPr>
      </p:pic>
      <p:sp useBgFill="1">
        <p:nvSpPr>
          <p:cNvPr id="11" name="Rectangle 10">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115317" y="405685"/>
            <a:ext cx="5464968" cy="1559301"/>
          </a:xfrm>
        </p:spPr>
        <p:txBody>
          <a:bodyPr vert="horz" lIns="91440" tIns="45720" rIns="91440" bIns="45720" rtlCol="0" anchor="ctr">
            <a:normAutofit/>
          </a:bodyPr>
          <a:lstStyle/>
          <a:p>
            <a:r>
              <a:rPr lang="en-US" sz="4000"/>
              <a:t>Verbal Feedback</a:t>
            </a:r>
          </a:p>
        </p:txBody>
      </p:sp>
      <p:sp>
        <p:nvSpPr>
          <p:cNvPr id="3" name="TextBox 2"/>
          <p:cNvSpPr txBox="1"/>
          <p:nvPr/>
        </p:nvSpPr>
        <p:spPr>
          <a:xfrm>
            <a:off x="6115317" y="2743200"/>
            <a:ext cx="5247340" cy="3496878"/>
          </a:xfrm>
          <a:prstGeom prst="rect">
            <a:avLst/>
          </a:prstGeom>
        </p:spPr>
        <p:txBody>
          <a:bodyPr vert="horz" lIns="91440" tIns="45720" rIns="91440" bIns="45720" rtlCol="0" anchor="ctr">
            <a:normAutofit/>
          </a:bodyPr>
          <a:lstStyle/>
          <a:p>
            <a:pPr marL="285750" indent="-228600">
              <a:lnSpc>
                <a:spcPct val="90000"/>
              </a:lnSpc>
              <a:spcAft>
                <a:spcPts val="600"/>
              </a:spcAft>
              <a:buFont typeface="Arial" panose="020B0604020202020204" pitchFamily="34" charset="0"/>
              <a:buChar char="•"/>
            </a:pPr>
            <a:r>
              <a:rPr lang="en-US" sz="2000"/>
              <a:t>Who gives verbal feedback?</a:t>
            </a:r>
          </a:p>
          <a:p>
            <a:pPr marL="285750" indent="-228600">
              <a:lnSpc>
                <a:spcPct val="90000"/>
              </a:lnSpc>
              <a:spcAft>
                <a:spcPts val="600"/>
              </a:spcAft>
              <a:buFont typeface="Arial" panose="020B0604020202020204" pitchFamily="34" charset="0"/>
              <a:buChar char="•"/>
            </a:pPr>
            <a:endParaRPr lang="en-US" sz="2000"/>
          </a:p>
          <a:p>
            <a:pPr marL="285750" indent="-228600">
              <a:lnSpc>
                <a:spcPct val="90000"/>
              </a:lnSpc>
              <a:spcAft>
                <a:spcPts val="600"/>
              </a:spcAft>
              <a:buFont typeface="Arial" panose="020B0604020202020204" pitchFamily="34" charset="0"/>
              <a:buChar char="•"/>
            </a:pPr>
            <a:r>
              <a:rPr lang="en-US" sz="2000"/>
              <a:t>What does verbal feedback ‘look like’?</a:t>
            </a:r>
          </a:p>
          <a:p>
            <a:pPr indent="-228600">
              <a:lnSpc>
                <a:spcPct val="90000"/>
              </a:lnSpc>
              <a:spcAft>
                <a:spcPts val="600"/>
              </a:spcAft>
              <a:buFont typeface="Arial" panose="020B0604020202020204" pitchFamily="34" charset="0"/>
              <a:buChar char="•"/>
            </a:pPr>
            <a:endParaRPr lang="en-US" sz="2000"/>
          </a:p>
          <a:p>
            <a:pPr marL="285750" indent="-228600">
              <a:lnSpc>
                <a:spcPct val="90000"/>
              </a:lnSpc>
              <a:spcAft>
                <a:spcPts val="600"/>
              </a:spcAft>
              <a:buFont typeface="Arial" panose="020B0604020202020204" pitchFamily="34" charset="0"/>
              <a:buChar char="•"/>
            </a:pPr>
            <a:r>
              <a:rPr lang="en-US" sz="2000"/>
              <a:t>What are the advantages or disadvantages of verbal feedback?</a:t>
            </a:r>
          </a:p>
          <a:p>
            <a:pPr marL="285750" indent="-228600">
              <a:lnSpc>
                <a:spcPct val="90000"/>
              </a:lnSpc>
              <a:spcAft>
                <a:spcPts val="600"/>
              </a:spcAft>
              <a:buFont typeface="Arial" panose="020B0604020202020204" pitchFamily="34" charset="0"/>
              <a:buChar char="•"/>
            </a:pPr>
            <a:endParaRPr lang="en-US" sz="2000"/>
          </a:p>
        </p:txBody>
      </p:sp>
    </p:spTree>
    <p:extLst>
      <p:ext uri="{BB962C8B-B14F-4D97-AF65-F5344CB8AC3E}">
        <p14:creationId xmlns:p14="http://schemas.microsoft.com/office/powerpoint/2010/main" val="46339907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Shape 8">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Arc 10">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 name="Rectangle 1"/>
          <p:cNvSpPr/>
          <p:nvPr/>
        </p:nvSpPr>
        <p:spPr>
          <a:xfrm>
            <a:off x="4447308" y="591344"/>
            <a:ext cx="6906491" cy="5585619"/>
          </a:xfrm>
          <a:prstGeom prst="rect">
            <a:avLst/>
          </a:prstGeom>
        </p:spPr>
        <p:txBody>
          <a:bodyPr vert="horz" lIns="91440" tIns="45720" rIns="91440" bIns="45720" rtlCol="0" anchor="ctr">
            <a:normAutofit/>
          </a:bodyPr>
          <a:lstStyle/>
          <a:p>
            <a:pPr algn="ctr">
              <a:lnSpc>
                <a:spcPct val="90000"/>
              </a:lnSpc>
              <a:spcAft>
                <a:spcPts val="600"/>
              </a:spcAft>
            </a:pPr>
            <a:r>
              <a:rPr lang="en-US" sz="2000" b="1" dirty="0"/>
              <a:t>Providing feedback to learners. </a:t>
            </a:r>
          </a:p>
          <a:p>
            <a:pPr indent="-228600">
              <a:lnSpc>
                <a:spcPct val="90000"/>
              </a:lnSpc>
              <a:spcAft>
                <a:spcPts val="600"/>
              </a:spcAft>
              <a:buFont typeface="Arial" panose="020B0604020202020204" pitchFamily="34" charset="0"/>
              <a:buChar char="•"/>
            </a:pPr>
            <a:endParaRPr lang="en-US" sz="1500" b="1" dirty="0"/>
          </a:p>
          <a:p>
            <a:pPr>
              <a:lnSpc>
                <a:spcPct val="90000"/>
              </a:lnSpc>
              <a:spcAft>
                <a:spcPts val="600"/>
              </a:spcAft>
            </a:pPr>
            <a:r>
              <a:rPr lang="en-US" sz="1500" b="1" i="1" dirty="0"/>
              <a:t>What if </a:t>
            </a:r>
            <a:r>
              <a:rPr lang="en-US" sz="1500" b="1" dirty="0"/>
              <a:t>teacher written feedback has:-</a:t>
            </a:r>
          </a:p>
          <a:p>
            <a:pPr indent="-228600">
              <a:lnSpc>
                <a:spcPct val="90000"/>
              </a:lnSpc>
              <a:spcAft>
                <a:spcPts val="600"/>
              </a:spcAft>
              <a:buFont typeface="Arial" panose="020B0604020202020204" pitchFamily="34" charset="0"/>
              <a:buChar char="•"/>
            </a:pPr>
            <a:endParaRPr lang="en-US" sz="1500" b="1" dirty="0"/>
          </a:p>
          <a:p>
            <a:pPr marL="285750" indent="-228600">
              <a:lnSpc>
                <a:spcPct val="90000"/>
              </a:lnSpc>
              <a:spcAft>
                <a:spcPts val="600"/>
              </a:spcAft>
              <a:buFont typeface="Arial" panose="020B0604020202020204" pitchFamily="34" charset="0"/>
              <a:buChar char="•"/>
            </a:pPr>
            <a:r>
              <a:rPr lang="en-US" sz="1500" dirty="0"/>
              <a:t>only grades or marks, </a:t>
            </a:r>
            <a:r>
              <a:rPr lang="en-US" sz="1500" dirty="0" err="1"/>
              <a:t>eg</a:t>
            </a:r>
            <a:r>
              <a:rPr lang="en-US" sz="1500" dirty="0"/>
              <a:t> Grade achieved: B or Result: 76%</a:t>
            </a:r>
          </a:p>
          <a:p>
            <a:pPr marL="285750" indent="-228600">
              <a:lnSpc>
                <a:spcPct val="90000"/>
              </a:lnSpc>
              <a:spcAft>
                <a:spcPts val="600"/>
              </a:spcAft>
              <a:buFont typeface="Arial" panose="020B0604020202020204" pitchFamily="34" charset="0"/>
              <a:buChar char="•"/>
            </a:pPr>
            <a:r>
              <a:rPr lang="en-US" sz="1500" dirty="0"/>
              <a:t>both grades and a lengthy comment.</a:t>
            </a:r>
          </a:p>
          <a:p>
            <a:pPr marL="285750" indent="-228600">
              <a:lnSpc>
                <a:spcPct val="90000"/>
              </a:lnSpc>
              <a:spcAft>
                <a:spcPts val="600"/>
              </a:spcAft>
              <a:buFont typeface="Arial" panose="020B0604020202020204" pitchFamily="34" charset="0"/>
              <a:buChar char="•"/>
            </a:pPr>
            <a:r>
              <a:rPr lang="en-US" sz="1500" dirty="0"/>
              <a:t>comments that help learners focus on the learning issues rather than try to interpret a mark or grade</a:t>
            </a:r>
          </a:p>
          <a:p>
            <a:pPr marL="285750" indent="-228600">
              <a:lnSpc>
                <a:spcPct val="90000"/>
              </a:lnSpc>
              <a:spcAft>
                <a:spcPts val="600"/>
              </a:spcAft>
              <a:buFont typeface="Arial" panose="020B0604020202020204" pitchFamily="34" charset="0"/>
              <a:buChar char="•"/>
            </a:pPr>
            <a:r>
              <a:rPr lang="en-US" sz="1500" dirty="0"/>
              <a:t>commentary relating only to effort, </a:t>
            </a:r>
            <a:r>
              <a:rPr lang="en-US" sz="1500" dirty="0" err="1"/>
              <a:t>eg</a:t>
            </a:r>
            <a:r>
              <a:rPr lang="en-US" sz="1500" dirty="0"/>
              <a:t> ‘’well done, a pleasing effort’’</a:t>
            </a:r>
          </a:p>
          <a:p>
            <a:pPr marL="285750" indent="-228600">
              <a:lnSpc>
                <a:spcPct val="90000"/>
              </a:lnSpc>
              <a:spcAft>
                <a:spcPts val="600"/>
              </a:spcAft>
              <a:buFont typeface="Arial" panose="020B0604020202020204" pitchFamily="34" charset="0"/>
              <a:buChar char="•"/>
            </a:pPr>
            <a:r>
              <a:rPr lang="en-US" sz="1500" dirty="0"/>
              <a:t>every error circled (no explanation)</a:t>
            </a:r>
          </a:p>
          <a:p>
            <a:pPr marL="285750" indent="-228600">
              <a:lnSpc>
                <a:spcPct val="90000"/>
              </a:lnSpc>
              <a:spcAft>
                <a:spcPts val="600"/>
              </a:spcAft>
              <a:buFont typeface="Arial" panose="020B0604020202020204" pitchFamily="34" charset="0"/>
              <a:buChar char="•"/>
            </a:pPr>
            <a:r>
              <a:rPr lang="en-US" sz="1500" dirty="0"/>
              <a:t>comments setting generic targets </a:t>
            </a:r>
            <a:r>
              <a:rPr lang="en-US" sz="1500" dirty="0" err="1"/>
              <a:t>eg</a:t>
            </a:r>
            <a:r>
              <a:rPr lang="en-US" sz="1500" dirty="0"/>
              <a:t> ‘’remember to set out your work systematically’</a:t>
            </a:r>
          </a:p>
          <a:p>
            <a:pPr marL="285750" indent="-228600">
              <a:lnSpc>
                <a:spcPct val="90000"/>
              </a:lnSpc>
              <a:spcAft>
                <a:spcPts val="600"/>
              </a:spcAft>
              <a:buFont typeface="Arial" panose="020B0604020202020204" pitchFamily="34" charset="0"/>
              <a:buChar char="•"/>
            </a:pPr>
            <a:r>
              <a:rPr lang="en-US" sz="1500" dirty="0"/>
              <a:t>comments that bridge the gap between errors and next steps.</a:t>
            </a:r>
          </a:p>
          <a:p>
            <a:pPr marL="285750" indent="-228600">
              <a:lnSpc>
                <a:spcPct val="90000"/>
              </a:lnSpc>
              <a:spcAft>
                <a:spcPts val="600"/>
              </a:spcAft>
              <a:buFont typeface="Arial" panose="020B0604020202020204" pitchFamily="34" charset="0"/>
              <a:buChar char="•"/>
            </a:pPr>
            <a:r>
              <a:rPr lang="en-US" sz="1500" dirty="0"/>
              <a:t>Comments that clearly identify </a:t>
            </a:r>
            <a:r>
              <a:rPr lang="en-US" sz="1500" i="1" dirty="0"/>
              <a:t>why</a:t>
            </a:r>
            <a:r>
              <a:rPr lang="en-US" sz="1500" dirty="0"/>
              <a:t> the error has taken place.</a:t>
            </a:r>
          </a:p>
          <a:p>
            <a:pPr marL="285750" indent="-228600">
              <a:lnSpc>
                <a:spcPct val="90000"/>
              </a:lnSpc>
              <a:spcAft>
                <a:spcPts val="600"/>
              </a:spcAft>
              <a:buFont typeface="Arial" panose="020B0604020202020204" pitchFamily="34" charset="0"/>
              <a:buChar char="•"/>
            </a:pPr>
            <a:r>
              <a:rPr lang="en-US" sz="1500" dirty="0"/>
              <a:t>Comments that support learners identify key features of their understanding. </a:t>
            </a:r>
          </a:p>
          <a:p>
            <a:pPr marL="285750" indent="-228600">
              <a:lnSpc>
                <a:spcPct val="90000"/>
              </a:lnSpc>
              <a:spcAft>
                <a:spcPts val="600"/>
              </a:spcAft>
              <a:buFont typeface="Arial" panose="020B0604020202020204" pitchFamily="34" charset="0"/>
              <a:buChar char="•"/>
            </a:pPr>
            <a:r>
              <a:rPr lang="en-US" sz="1500" dirty="0"/>
              <a:t>Comments that relate to an improvement made from previous marking. </a:t>
            </a:r>
          </a:p>
          <a:p>
            <a:pPr indent="-228600">
              <a:lnSpc>
                <a:spcPct val="90000"/>
              </a:lnSpc>
              <a:spcAft>
                <a:spcPts val="600"/>
              </a:spcAft>
              <a:buFont typeface="Arial" panose="020B0604020202020204" pitchFamily="34" charset="0"/>
              <a:buChar char="•"/>
            </a:pPr>
            <a:endParaRPr lang="en-US" sz="1500" dirty="0"/>
          </a:p>
          <a:p>
            <a:pPr indent="-228600">
              <a:lnSpc>
                <a:spcPct val="90000"/>
              </a:lnSpc>
              <a:spcAft>
                <a:spcPts val="600"/>
              </a:spcAft>
              <a:buFont typeface="Arial" panose="020B0604020202020204" pitchFamily="34" charset="0"/>
              <a:buChar char="•"/>
            </a:pPr>
            <a:endParaRPr lang="en-US" sz="1500" dirty="0"/>
          </a:p>
          <a:p>
            <a:pPr indent="-228600">
              <a:lnSpc>
                <a:spcPct val="90000"/>
              </a:lnSpc>
              <a:spcAft>
                <a:spcPts val="600"/>
              </a:spcAft>
              <a:buFont typeface="Arial" panose="020B0604020202020204" pitchFamily="34" charset="0"/>
              <a:buChar char="•"/>
            </a:pPr>
            <a:endParaRPr lang="en-US" sz="1500" dirty="0"/>
          </a:p>
          <a:p>
            <a:pPr>
              <a:lnSpc>
                <a:spcPct val="90000"/>
              </a:lnSpc>
              <a:spcAft>
                <a:spcPts val="600"/>
              </a:spcAft>
            </a:pPr>
            <a:r>
              <a:rPr lang="en-US" sz="1500" i="1" dirty="0"/>
              <a:t>How much time do teachers give for learners to ‘act upon feedback’?</a:t>
            </a:r>
          </a:p>
        </p:txBody>
      </p:sp>
    </p:spTree>
    <p:extLst>
      <p:ext uri="{BB962C8B-B14F-4D97-AF65-F5344CB8AC3E}">
        <p14:creationId xmlns:p14="http://schemas.microsoft.com/office/powerpoint/2010/main" val="11513633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Shape 8">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Arc 10">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 name="Rectangle 1"/>
          <p:cNvSpPr/>
          <p:nvPr/>
        </p:nvSpPr>
        <p:spPr>
          <a:xfrm>
            <a:off x="4335111" y="16829"/>
            <a:ext cx="6906491" cy="2488445"/>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sz="1700" b="1" dirty="0"/>
              <a:t>Peer and self-assessment </a:t>
            </a:r>
            <a:r>
              <a:rPr lang="en-US" sz="1700" dirty="0"/>
              <a:t>Learners can only make steps towards achieving a learning objective if they understand the objective and can assess what they need to do.</a:t>
            </a:r>
          </a:p>
          <a:p>
            <a:pPr indent="-228600">
              <a:lnSpc>
                <a:spcPct val="90000"/>
              </a:lnSpc>
              <a:spcAft>
                <a:spcPts val="600"/>
              </a:spcAft>
              <a:buFont typeface="Arial" panose="020B0604020202020204" pitchFamily="34" charset="0"/>
              <a:buChar char="•"/>
            </a:pPr>
            <a:endParaRPr lang="en-US" sz="1700" dirty="0"/>
          </a:p>
          <a:p>
            <a:pPr indent="-228600">
              <a:lnSpc>
                <a:spcPct val="90000"/>
              </a:lnSpc>
              <a:spcAft>
                <a:spcPts val="600"/>
              </a:spcAft>
              <a:buFont typeface="Arial" panose="020B0604020202020204" pitchFamily="34" charset="0"/>
              <a:buChar char="•"/>
            </a:pPr>
            <a:r>
              <a:rPr lang="en-US" sz="1700" dirty="0"/>
              <a:t>The success criteria can be further understood if it is co-constructed. Examples of success could be used to model success criteria. </a:t>
            </a:r>
          </a:p>
          <a:p>
            <a:pPr indent="-228600">
              <a:lnSpc>
                <a:spcPct val="90000"/>
              </a:lnSpc>
              <a:spcAft>
                <a:spcPts val="600"/>
              </a:spcAft>
              <a:buFont typeface="Arial" panose="020B0604020202020204" pitchFamily="34" charset="0"/>
              <a:buChar char="•"/>
            </a:pPr>
            <a:r>
              <a:rPr lang="en-US" sz="1700" dirty="0"/>
              <a:t>List some advantages and disadvantages of peer assessment</a:t>
            </a:r>
          </a:p>
        </p:txBody>
      </p:sp>
      <p:sp>
        <p:nvSpPr>
          <p:cNvPr id="3" name="TextBox 2">
            <a:extLst>
              <a:ext uri="{FF2B5EF4-FFF2-40B4-BE49-F238E27FC236}">
                <a16:creationId xmlns:a16="http://schemas.microsoft.com/office/drawing/2014/main" id="{F045578C-4A9B-BE69-C842-578AF8A090AE}"/>
              </a:ext>
            </a:extLst>
          </p:cNvPr>
          <p:cNvSpPr txBox="1"/>
          <p:nvPr/>
        </p:nvSpPr>
        <p:spPr>
          <a:xfrm>
            <a:off x="4335111" y="2477432"/>
            <a:ext cx="6815926" cy="2499146"/>
          </a:xfrm>
          <a:prstGeom prst="rect">
            <a:avLst/>
          </a:prstGeom>
          <a:noFill/>
        </p:spPr>
        <p:txBody>
          <a:bodyPr wrap="square" rtlCol="0">
            <a:spAutoFit/>
          </a:bodyPr>
          <a:lstStyle/>
          <a:p>
            <a:pPr>
              <a:lnSpc>
                <a:spcPct val="90000"/>
              </a:lnSpc>
              <a:spcAft>
                <a:spcPts val="600"/>
              </a:spcAft>
            </a:pPr>
            <a:r>
              <a:rPr lang="en-US" sz="1800" b="1" dirty="0"/>
              <a:t>Advantages of peer assessment </a:t>
            </a:r>
          </a:p>
          <a:p>
            <a:pPr marL="285750" indent="-228600">
              <a:lnSpc>
                <a:spcPct val="90000"/>
              </a:lnSpc>
              <a:spcAft>
                <a:spcPts val="600"/>
              </a:spcAft>
              <a:buFont typeface="Arial" panose="020B0604020202020204" pitchFamily="34" charset="0"/>
              <a:buChar char="•"/>
            </a:pPr>
            <a:r>
              <a:rPr lang="en-US" sz="1800" dirty="0"/>
              <a:t>Acceptance of criticism from a peer</a:t>
            </a:r>
          </a:p>
          <a:p>
            <a:pPr marL="285750" indent="-228600">
              <a:lnSpc>
                <a:spcPct val="90000"/>
              </a:lnSpc>
              <a:spcAft>
                <a:spcPts val="600"/>
              </a:spcAft>
              <a:buFont typeface="Arial" panose="020B0604020202020204" pitchFamily="34" charset="0"/>
              <a:buChar char="•"/>
            </a:pPr>
            <a:r>
              <a:rPr lang="en-US" sz="1800" dirty="0"/>
              <a:t>Willingness to challenge the feedback</a:t>
            </a:r>
          </a:p>
          <a:p>
            <a:pPr marL="285750" indent="-228600">
              <a:lnSpc>
                <a:spcPct val="90000"/>
              </a:lnSpc>
              <a:spcAft>
                <a:spcPts val="600"/>
              </a:spcAft>
              <a:buFont typeface="Arial" panose="020B0604020202020204" pitchFamily="34" charset="0"/>
              <a:buChar char="•"/>
            </a:pPr>
            <a:r>
              <a:rPr lang="en-US" sz="1800" dirty="0"/>
              <a:t>Oral or written feedback using language that learners would naturally use</a:t>
            </a:r>
          </a:p>
          <a:p>
            <a:pPr marL="285750" indent="-228600">
              <a:lnSpc>
                <a:spcPct val="90000"/>
              </a:lnSpc>
              <a:spcAft>
                <a:spcPts val="600"/>
              </a:spcAft>
              <a:buFont typeface="Arial" panose="020B0604020202020204" pitchFamily="34" charset="0"/>
              <a:buChar char="•"/>
            </a:pPr>
            <a:r>
              <a:rPr lang="en-US" sz="1800" dirty="0"/>
              <a:t>Allows the teachers to be free to observe and listen and to provide helpful interventions</a:t>
            </a:r>
          </a:p>
          <a:p>
            <a:endParaRPr lang="en-GB" dirty="0"/>
          </a:p>
        </p:txBody>
      </p:sp>
      <p:sp>
        <p:nvSpPr>
          <p:cNvPr id="4" name="TextBox 3">
            <a:extLst>
              <a:ext uri="{FF2B5EF4-FFF2-40B4-BE49-F238E27FC236}">
                <a16:creationId xmlns:a16="http://schemas.microsoft.com/office/drawing/2014/main" id="{29BA2E37-C900-0BBD-615B-2A864E09865A}"/>
              </a:ext>
            </a:extLst>
          </p:cNvPr>
          <p:cNvSpPr txBox="1"/>
          <p:nvPr/>
        </p:nvSpPr>
        <p:spPr>
          <a:xfrm>
            <a:off x="4335110" y="4960753"/>
            <a:ext cx="6906491" cy="1846659"/>
          </a:xfrm>
          <a:prstGeom prst="rect">
            <a:avLst/>
          </a:prstGeom>
          <a:noFill/>
        </p:spPr>
        <p:txBody>
          <a:bodyPr wrap="square" rtlCol="0">
            <a:spAutoFit/>
          </a:bodyPr>
          <a:lstStyle/>
          <a:p>
            <a:pPr>
              <a:lnSpc>
                <a:spcPct val="90000"/>
              </a:lnSpc>
              <a:spcAft>
                <a:spcPts val="600"/>
              </a:spcAft>
            </a:pPr>
            <a:r>
              <a:rPr lang="en-US" sz="1800" b="1" dirty="0"/>
              <a:t>Disadvantages of peer assessment</a:t>
            </a:r>
          </a:p>
          <a:p>
            <a:pPr marL="285750" indent="-228600">
              <a:lnSpc>
                <a:spcPct val="90000"/>
              </a:lnSpc>
              <a:spcAft>
                <a:spcPts val="600"/>
              </a:spcAft>
              <a:buFont typeface="Arial" panose="020B0604020202020204" pitchFamily="34" charset="0"/>
              <a:buChar char="•"/>
            </a:pPr>
            <a:r>
              <a:rPr lang="en-US" sz="1800" dirty="0"/>
              <a:t>Time required to model effective peer assessment- learners must be trained in the good practices of assessment.</a:t>
            </a:r>
          </a:p>
          <a:p>
            <a:pPr marL="285750" indent="-228600">
              <a:lnSpc>
                <a:spcPct val="90000"/>
              </a:lnSpc>
              <a:spcAft>
                <a:spcPts val="600"/>
              </a:spcAft>
              <a:buFont typeface="Arial" panose="020B0604020202020204" pitchFamily="34" charset="0"/>
              <a:buChar char="•"/>
            </a:pPr>
            <a:r>
              <a:rPr lang="en-US" sz="1800" dirty="0"/>
              <a:t>Some learners feel ‘cheated’ if teachers do not ‘mark’ their work – this requires time to establish a culture of peer assessing. </a:t>
            </a:r>
          </a:p>
          <a:p>
            <a:endParaRPr lang="en-GB" dirty="0"/>
          </a:p>
        </p:txBody>
      </p:sp>
    </p:spTree>
    <p:extLst>
      <p:ext uri="{BB962C8B-B14F-4D97-AF65-F5344CB8AC3E}">
        <p14:creationId xmlns:p14="http://schemas.microsoft.com/office/powerpoint/2010/main" val="40786018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CCA5F87-1D1E-45CB-8D83-FC7EEFAD99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Hand placing stars">
            <a:extLst>
              <a:ext uri="{FF2B5EF4-FFF2-40B4-BE49-F238E27FC236}">
                <a16:creationId xmlns:a16="http://schemas.microsoft.com/office/drawing/2014/main" id="{D53AD0EC-E858-940D-0B79-3ECF9F84176B}"/>
              </a:ext>
            </a:extLst>
          </p:cNvPr>
          <p:cNvPicPr>
            <a:picLocks noChangeAspect="1"/>
          </p:cNvPicPr>
          <p:nvPr/>
        </p:nvPicPr>
        <p:blipFill rotWithShape="1">
          <a:blip r:embed="rId2"/>
          <a:srcRect l="15628" r="-1" b="-1"/>
          <a:stretch/>
        </p:blipFill>
        <p:spPr>
          <a:xfrm>
            <a:off x="-28029" y="-140235"/>
            <a:ext cx="8668492" cy="6857990"/>
          </a:xfrm>
          <a:prstGeom prst="rect">
            <a:avLst/>
          </a:prstGeom>
        </p:spPr>
      </p:pic>
      <p:sp>
        <p:nvSpPr>
          <p:cNvPr id="11" name="Rectangle 10">
            <a:extLst>
              <a:ext uri="{FF2B5EF4-FFF2-40B4-BE49-F238E27FC236}">
                <a16:creationId xmlns:a16="http://schemas.microsoft.com/office/drawing/2014/main" id="{7CCFC2C6-6238-4A2F-93DE-2ADF74AF63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711652" y="0"/>
            <a:ext cx="8480347"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4077D1D-549B-BA47-49EC-81A9D2AD56C5}"/>
              </a:ext>
            </a:extLst>
          </p:cNvPr>
          <p:cNvSpPr>
            <a:spLocks noGrp="1"/>
          </p:cNvSpPr>
          <p:nvPr>
            <p:ph type="ctrTitle"/>
          </p:nvPr>
        </p:nvSpPr>
        <p:spPr>
          <a:xfrm>
            <a:off x="5957625" y="2867016"/>
            <a:ext cx="6105069" cy="3204134"/>
          </a:xfrm>
        </p:spPr>
        <p:txBody>
          <a:bodyPr anchor="b">
            <a:normAutofit fontScale="90000"/>
          </a:bodyPr>
          <a:lstStyle/>
          <a:p>
            <a:pPr>
              <a:spcAft>
                <a:spcPts val="600"/>
              </a:spcAft>
            </a:pPr>
            <a:r>
              <a:rPr lang="en-US" sz="2200" dirty="0"/>
              <a:t>‘Engaging in peer and self-assessment is much more than just checking for errors or weaknesses. It involves making explicit what is normally implicit, and thus requires learners to be active in their learning. When learners reflect on their levels of understanding, it can be used in informing future teaching.’ (WG 2010, </a:t>
            </a:r>
            <a:r>
              <a:rPr lang="en-US" sz="2200" dirty="0" err="1"/>
              <a:t>pg</a:t>
            </a:r>
            <a:r>
              <a:rPr lang="en-US" sz="2200" dirty="0"/>
              <a:t> 27)</a:t>
            </a:r>
            <a:br>
              <a:rPr lang="en-US" sz="2200" dirty="0"/>
            </a:br>
            <a:br>
              <a:rPr lang="en-US" sz="2200" dirty="0"/>
            </a:br>
            <a:r>
              <a:rPr lang="en-US" sz="2200" dirty="0"/>
              <a:t>Obviously, learners need to be familiar with the success criteria if they are to assess accurately, effectively, and helpfully.</a:t>
            </a:r>
            <a:br>
              <a:rPr lang="en-US" sz="4800" dirty="0"/>
            </a:br>
            <a:br>
              <a:rPr lang="en-GB" sz="4800" dirty="0"/>
            </a:br>
            <a:endParaRPr lang="en-GB" sz="4800" dirty="0"/>
          </a:p>
        </p:txBody>
      </p:sp>
      <p:sp>
        <p:nvSpPr>
          <p:cNvPr id="13" name="Rectangle 12">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130540"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51648" y="4546920"/>
            <a:ext cx="402336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21840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2"/>
          <a:srcRect l="20438" t="20189" r="50781" b="8780"/>
          <a:stretch/>
        </p:blipFill>
        <p:spPr>
          <a:xfrm>
            <a:off x="1582058" y="-3169"/>
            <a:ext cx="4688113" cy="6505213"/>
          </a:xfrm>
          <a:prstGeom prst="rect">
            <a:avLst/>
          </a:prstGeom>
        </p:spPr>
      </p:pic>
      <p:sp>
        <p:nvSpPr>
          <p:cNvPr id="3" name="TextBox 2"/>
          <p:cNvSpPr txBox="1"/>
          <p:nvPr/>
        </p:nvSpPr>
        <p:spPr>
          <a:xfrm>
            <a:off x="7286171" y="595086"/>
            <a:ext cx="4528458" cy="1200329"/>
          </a:xfrm>
          <a:prstGeom prst="rect">
            <a:avLst/>
          </a:prstGeom>
          <a:noFill/>
        </p:spPr>
        <p:txBody>
          <a:bodyPr wrap="square" rtlCol="0">
            <a:spAutoFit/>
          </a:bodyPr>
          <a:lstStyle/>
          <a:p>
            <a:pPr algn="ctr"/>
            <a:r>
              <a:rPr lang="en-GB" b="1" dirty="0"/>
              <a:t>Example of Peer Assessment</a:t>
            </a:r>
          </a:p>
          <a:p>
            <a:pPr algn="ctr"/>
            <a:endParaRPr lang="en-GB" dirty="0"/>
          </a:p>
          <a:p>
            <a:pPr marL="285750" indent="-285750">
              <a:buFont typeface="Arial" panose="020B0604020202020204" pitchFamily="34" charset="0"/>
              <a:buChar char="•"/>
            </a:pPr>
            <a:r>
              <a:rPr lang="en-GB" dirty="0"/>
              <a:t>School marking policy</a:t>
            </a:r>
          </a:p>
          <a:p>
            <a:pPr marL="285750" indent="-285750">
              <a:buFont typeface="Arial" panose="020B0604020202020204" pitchFamily="34" charset="0"/>
              <a:buChar char="•"/>
            </a:pPr>
            <a:r>
              <a:rPr lang="en-GB" dirty="0"/>
              <a:t>Peer assessment template </a:t>
            </a:r>
          </a:p>
        </p:txBody>
      </p:sp>
      <p:cxnSp>
        <p:nvCxnSpPr>
          <p:cNvPr id="7" name="Straight Arrow Connector 6"/>
          <p:cNvCxnSpPr/>
          <p:nvPr/>
        </p:nvCxnSpPr>
        <p:spPr>
          <a:xfrm flipH="1" flipV="1">
            <a:off x="3643086" y="712987"/>
            <a:ext cx="4034971" cy="197723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8" name="TextBox 7"/>
          <p:cNvSpPr txBox="1"/>
          <p:nvPr/>
        </p:nvSpPr>
        <p:spPr>
          <a:xfrm>
            <a:off x="7794171" y="2481943"/>
            <a:ext cx="4020458" cy="369332"/>
          </a:xfrm>
          <a:prstGeom prst="rect">
            <a:avLst/>
          </a:prstGeom>
          <a:noFill/>
        </p:spPr>
        <p:txBody>
          <a:bodyPr wrap="square" rtlCol="0">
            <a:spAutoFit/>
          </a:bodyPr>
          <a:lstStyle/>
          <a:p>
            <a:r>
              <a:rPr lang="en-GB" dirty="0"/>
              <a:t>Learning objective</a:t>
            </a:r>
          </a:p>
        </p:txBody>
      </p:sp>
      <p:cxnSp>
        <p:nvCxnSpPr>
          <p:cNvPr id="10" name="Straight Arrow Connector 9"/>
          <p:cNvCxnSpPr/>
          <p:nvPr/>
        </p:nvCxnSpPr>
        <p:spPr>
          <a:xfrm flipH="1" flipV="1">
            <a:off x="3926114" y="1589695"/>
            <a:ext cx="3751944" cy="201266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1" name="TextBox 10"/>
          <p:cNvSpPr txBox="1"/>
          <p:nvPr/>
        </p:nvSpPr>
        <p:spPr>
          <a:xfrm>
            <a:off x="7794171" y="3353137"/>
            <a:ext cx="4020458" cy="369332"/>
          </a:xfrm>
          <a:prstGeom prst="rect">
            <a:avLst/>
          </a:prstGeom>
          <a:noFill/>
        </p:spPr>
        <p:txBody>
          <a:bodyPr wrap="square" rtlCol="0">
            <a:spAutoFit/>
          </a:bodyPr>
          <a:lstStyle/>
          <a:p>
            <a:r>
              <a:rPr lang="en-GB" dirty="0"/>
              <a:t>Success criteria</a:t>
            </a:r>
          </a:p>
        </p:txBody>
      </p:sp>
      <p:sp>
        <p:nvSpPr>
          <p:cNvPr id="12" name="TextBox 11"/>
          <p:cNvSpPr txBox="1"/>
          <p:nvPr/>
        </p:nvSpPr>
        <p:spPr>
          <a:xfrm>
            <a:off x="7794171" y="4224331"/>
            <a:ext cx="4020458" cy="369332"/>
          </a:xfrm>
          <a:prstGeom prst="rect">
            <a:avLst/>
          </a:prstGeom>
          <a:noFill/>
        </p:spPr>
        <p:txBody>
          <a:bodyPr wrap="square" rtlCol="0">
            <a:spAutoFit/>
          </a:bodyPr>
          <a:lstStyle/>
          <a:p>
            <a:r>
              <a:rPr lang="en-GB" dirty="0"/>
              <a:t>Areas for improvement</a:t>
            </a:r>
          </a:p>
        </p:txBody>
      </p:sp>
      <p:sp>
        <p:nvSpPr>
          <p:cNvPr id="13" name="TextBox 12"/>
          <p:cNvSpPr txBox="1"/>
          <p:nvPr/>
        </p:nvSpPr>
        <p:spPr>
          <a:xfrm>
            <a:off x="7808684" y="5246915"/>
            <a:ext cx="4020458" cy="369332"/>
          </a:xfrm>
          <a:prstGeom prst="rect">
            <a:avLst/>
          </a:prstGeom>
          <a:noFill/>
        </p:spPr>
        <p:txBody>
          <a:bodyPr wrap="square" rtlCol="0">
            <a:spAutoFit/>
          </a:bodyPr>
          <a:lstStyle/>
          <a:p>
            <a:r>
              <a:rPr lang="en-GB" dirty="0"/>
              <a:t>Pupil reflection</a:t>
            </a:r>
          </a:p>
        </p:txBody>
      </p:sp>
      <p:cxnSp>
        <p:nvCxnSpPr>
          <p:cNvPr id="15" name="Straight Arrow Connector 14"/>
          <p:cNvCxnSpPr>
            <a:stCxn id="12" idx="1"/>
          </p:cNvCxnSpPr>
          <p:nvPr/>
        </p:nvCxnSpPr>
        <p:spPr>
          <a:xfrm flipH="1" flipV="1">
            <a:off x="5519057" y="3537803"/>
            <a:ext cx="2275114" cy="87119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7" name="Straight Arrow Connector 16"/>
          <p:cNvCxnSpPr>
            <a:stCxn id="13" idx="1"/>
          </p:cNvCxnSpPr>
          <p:nvPr/>
        </p:nvCxnSpPr>
        <p:spPr>
          <a:xfrm flipH="1" flipV="1">
            <a:off x="4887686" y="4691689"/>
            <a:ext cx="2920998" cy="73989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3" name="Straight Arrow Connector 22"/>
          <p:cNvCxnSpPr/>
          <p:nvPr/>
        </p:nvCxnSpPr>
        <p:spPr>
          <a:xfrm flipH="1" flipV="1">
            <a:off x="5239657" y="5950857"/>
            <a:ext cx="2554514" cy="62411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5" name="TextBox 24"/>
          <p:cNvSpPr txBox="1"/>
          <p:nvPr/>
        </p:nvSpPr>
        <p:spPr>
          <a:xfrm>
            <a:off x="7815941" y="6335042"/>
            <a:ext cx="4020458" cy="369332"/>
          </a:xfrm>
          <a:prstGeom prst="rect">
            <a:avLst/>
          </a:prstGeom>
          <a:noFill/>
        </p:spPr>
        <p:txBody>
          <a:bodyPr wrap="square" rtlCol="0">
            <a:spAutoFit/>
          </a:bodyPr>
          <a:lstStyle/>
          <a:p>
            <a:r>
              <a:rPr lang="en-GB" dirty="0"/>
              <a:t>Links for further practice</a:t>
            </a:r>
          </a:p>
        </p:txBody>
      </p:sp>
    </p:spTree>
    <p:extLst>
      <p:ext uri="{BB962C8B-B14F-4D97-AF65-F5344CB8AC3E}">
        <p14:creationId xmlns:p14="http://schemas.microsoft.com/office/powerpoint/2010/main" val="24021538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0"/>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1"/>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5"/>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2"/>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17"/>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3"/>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23"/>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2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11" grpId="0"/>
      <p:bldP spid="12" grpId="0"/>
      <p:bldP spid="13" grpId="0"/>
      <p:bldP spid="25"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2"/>
          <a:srcRect l="20885" t="23561" r="22223" b="7986"/>
          <a:stretch/>
        </p:blipFill>
        <p:spPr>
          <a:xfrm>
            <a:off x="1782102" y="40437"/>
            <a:ext cx="10003497" cy="6767073"/>
          </a:xfrm>
          <a:prstGeom prst="rect">
            <a:avLst/>
          </a:prstGeom>
        </p:spPr>
      </p:pic>
    </p:spTree>
    <p:extLst>
      <p:ext uri="{BB962C8B-B14F-4D97-AF65-F5344CB8AC3E}">
        <p14:creationId xmlns:p14="http://schemas.microsoft.com/office/powerpoint/2010/main" val="16172871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2"/>
          <a:srcRect l="20550" t="20784" r="51450" b="66018"/>
          <a:stretch/>
        </p:blipFill>
        <p:spPr>
          <a:xfrm>
            <a:off x="5902240" y="336082"/>
            <a:ext cx="6289760" cy="1666890"/>
          </a:xfrm>
          <a:prstGeom prst="rect">
            <a:avLst/>
          </a:prstGeom>
        </p:spPr>
      </p:pic>
      <p:pic>
        <p:nvPicPr>
          <p:cNvPr id="3" name="Picture 2"/>
          <p:cNvPicPr>
            <a:picLocks noChangeAspect="1"/>
          </p:cNvPicPr>
          <p:nvPr/>
        </p:nvPicPr>
        <p:blipFill rotWithShape="1">
          <a:blip r:embed="rId3"/>
          <a:srcRect l="37283" t="17412" r="37506" b="13343"/>
          <a:stretch/>
        </p:blipFill>
        <p:spPr>
          <a:xfrm>
            <a:off x="1683657" y="336082"/>
            <a:ext cx="4093029" cy="6320651"/>
          </a:xfrm>
          <a:prstGeom prst="rect">
            <a:avLst/>
          </a:prstGeom>
        </p:spPr>
      </p:pic>
      <p:sp>
        <p:nvSpPr>
          <p:cNvPr id="4" name="TextBox 3"/>
          <p:cNvSpPr txBox="1"/>
          <p:nvPr/>
        </p:nvSpPr>
        <p:spPr>
          <a:xfrm>
            <a:off x="6342743" y="3164114"/>
            <a:ext cx="5413828" cy="3139321"/>
          </a:xfrm>
          <a:prstGeom prst="rect">
            <a:avLst/>
          </a:prstGeom>
          <a:noFill/>
        </p:spPr>
        <p:txBody>
          <a:bodyPr wrap="square" rtlCol="0">
            <a:spAutoFit/>
          </a:bodyPr>
          <a:lstStyle/>
          <a:p>
            <a:pPr algn="ctr"/>
            <a:r>
              <a:rPr lang="en-GB" b="1" dirty="0"/>
              <a:t>Self-Assessment</a:t>
            </a:r>
          </a:p>
          <a:p>
            <a:pPr marL="285750" indent="-285750">
              <a:buFont typeface="Arial" panose="020B0604020202020204" pitchFamily="34" charset="0"/>
              <a:buChar char="•"/>
            </a:pPr>
            <a:r>
              <a:rPr lang="en-GB" b="1" dirty="0"/>
              <a:t>Higher GCSE Home learning tasks- pupils given 5 questions twice a week which addressed prior knowledge (revision)</a:t>
            </a:r>
          </a:p>
          <a:p>
            <a:pPr marL="285750" indent="-285750">
              <a:buFont typeface="Arial" panose="020B0604020202020204" pitchFamily="34" charset="0"/>
              <a:buChar char="•"/>
            </a:pPr>
            <a:r>
              <a:rPr lang="en-GB" dirty="0"/>
              <a:t>Solutions are marked by the teacher</a:t>
            </a:r>
          </a:p>
          <a:p>
            <a:pPr marL="285750" indent="-285750">
              <a:buFont typeface="Arial" panose="020B0604020202020204" pitchFamily="34" charset="0"/>
              <a:buChar char="•"/>
            </a:pPr>
            <a:r>
              <a:rPr lang="en-GB" dirty="0"/>
              <a:t>Marked work returned to pupils</a:t>
            </a:r>
          </a:p>
          <a:p>
            <a:pPr marL="285750" indent="-285750">
              <a:buFont typeface="Arial" panose="020B0604020202020204" pitchFamily="34" charset="0"/>
              <a:buChar char="•"/>
            </a:pPr>
            <a:r>
              <a:rPr lang="en-GB" dirty="0"/>
              <a:t>Learners construct a table and identify the 5 topics being addressed</a:t>
            </a:r>
          </a:p>
          <a:p>
            <a:pPr marL="285750" indent="-285750">
              <a:buFont typeface="Arial" panose="020B0604020202020204" pitchFamily="34" charset="0"/>
              <a:buChar char="•"/>
            </a:pPr>
            <a:r>
              <a:rPr lang="en-GB" dirty="0"/>
              <a:t>Reasons for incorrect answers identified</a:t>
            </a:r>
          </a:p>
          <a:p>
            <a:pPr marL="285750" indent="-285750">
              <a:buFont typeface="Arial" panose="020B0604020202020204" pitchFamily="34" charset="0"/>
              <a:buChar char="•"/>
            </a:pPr>
            <a:r>
              <a:rPr lang="en-GB" dirty="0"/>
              <a:t>Action discussed with teacher as to </a:t>
            </a:r>
            <a:r>
              <a:rPr lang="en-GB" i="1" dirty="0"/>
              <a:t>how</a:t>
            </a:r>
            <a:r>
              <a:rPr lang="en-GB" dirty="0"/>
              <a:t> to improve</a:t>
            </a:r>
          </a:p>
          <a:p>
            <a:endParaRPr lang="en-GB" dirty="0"/>
          </a:p>
        </p:txBody>
      </p:sp>
    </p:spTree>
    <p:extLst>
      <p:ext uri="{BB962C8B-B14F-4D97-AF65-F5344CB8AC3E}">
        <p14:creationId xmlns:p14="http://schemas.microsoft.com/office/powerpoint/2010/main" val="316539915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3BBB31E4-A143-0E3B-DA6C-EAAFA7A31108}"/>
              </a:ext>
            </a:extLst>
          </p:cNvPr>
          <p:cNvPicPr>
            <a:picLocks noChangeAspect="1"/>
          </p:cNvPicPr>
          <p:nvPr/>
        </p:nvPicPr>
        <p:blipFill rotWithShape="1">
          <a:blip r:embed="rId2"/>
          <a:srcRect l="3379" t="11146" r="4121" b="4687"/>
          <a:stretch/>
        </p:blipFill>
        <p:spPr>
          <a:xfrm>
            <a:off x="1650207" y="542924"/>
            <a:ext cx="9515476" cy="5772151"/>
          </a:xfrm>
          <a:prstGeom prst="rect">
            <a:avLst/>
          </a:prstGeom>
        </p:spPr>
      </p:pic>
    </p:spTree>
    <p:extLst>
      <p:ext uri="{BB962C8B-B14F-4D97-AF65-F5344CB8AC3E}">
        <p14:creationId xmlns:p14="http://schemas.microsoft.com/office/powerpoint/2010/main" val="216570596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22</TotalTime>
  <Words>490</Words>
  <Application>Microsoft Office PowerPoint</Application>
  <PresentationFormat>Widescreen</PresentationFormat>
  <Paragraphs>54</Paragraphs>
  <Slides>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Arial</vt:lpstr>
      <vt:lpstr>Calibri</vt:lpstr>
      <vt:lpstr>Calibri Light</vt:lpstr>
      <vt:lpstr>Office Theme</vt:lpstr>
      <vt:lpstr>PowerPoint Presentation</vt:lpstr>
      <vt:lpstr>Verbal Feedback</vt:lpstr>
      <vt:lpstr>PowerPoint Presentation</vt:lpstr>
      <vt:lpstr>PowerPoint Presentation</vt:lpstr>
      <vt:lpstr>‘Engaging in peer and self-assessment is much more than just checking for errors or weaknesses. It involves making explicit what is normally implicit, and thus requires learners to be active in their learning. When learners reflect on their levels of understanding, it can be used in informing future teaching.’ (WG 2010, pg 27)  Obviously, learners need to be familiar with the success criteria if they are to assess accurately, effectively, and helpfully.  </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Jessica Roberts</dc:creator>
  <cp:lastModifiedBy>Jessica Roberts</cp:lastModifiedBy>
  <cp:revision>1</cp:revision>
  <dcterms:created xsi:type="dcterms:W3CDTF">2023-09-11T20:32:23Z</dcterms:created>
  <dcterms:modified xsi:type="dcterms:W3CDTF">2023-09-11T20:54:24Z</dcterms:modified>
</cp:coreProperties>
</file>