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258" r:id="rId5"/>
    <p:sldId id="257" r:id="rId6"/>
    <p:sldId id="260" r:id="rId7"/>
    <p:sldId id="265" r:id="rId8"/>
    <p:sldId id="334" r:id="rId9"/>
    <p:sldId id="278" r:id="rId10"/>
    <p:sldId id="274" r:id="rId11"/>
    <p:sldId id="328" r:id="rId12"/>
    <p:sldId id="329" r:id="rId13"/>
    <p:sldId id="327" r:id="rId14"/>
    <p:sldId id="290" r:id="rId15"/>
    <p:sldId id="294" r:id="rId16"/>
    <p:sldId id="296" r:id="rId17"/>
    <p:sldId id="330" r:id="rId18"/>
    <p:sldId id="331" r:id="rId19"/>
    <p:sldId id="335" r:id="rId20"/>
    <p:sldId id="332" r:id="rId21"/>
    <p:sldId id="319" r:id="rId22"/>
    <p:sldId id="316" r:id="rId23"/>
    <p:sldId id="320" r:id="rId24"/>
    <p:sldId id="323" r:id="rId25"/>
    <p:sldId id="324" r:id="rId26"/>
    <p:sldId id="325" r:id="rId27"/>
    <p:sldId id="272" r:id="rId28"/>
    <p:sldId id="279"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C25B3CC-65E8-4E5C-9386-CC86AF5D5A30}">
          <p14:sldIdLst>
            <p14:sldId id="258"/>
            <p14:sldId id="257"/>
            <p14:sldId id="260"/>
            <p14:sldId id="265"/>
            <p14:sldId id="334"/>
            <p14:sldId id="278"/>
            <p14:sldId id="274"/>
            <p14:sldId id="328"/>
            <p14:sldId id="329"/>
            <p14:sldId id="327"/>
            <p14:sldId id="290"/>
            <p14:sldId id="294"/>
            <p14:sldId id="296"/>
            <p14:sldId id="330"/>
            <p14:sldId id="331"/>
            <p14:sldId id="335"/>
            <p14:sldId id="332"/>
            <p14:sldId id="319"/>
            <p14:sldId id="316"/>
            <p14:sldId id="320"/>
            <p14:sldId id="323"/>
            <p14:sldId id="324"/>
            <p14:sldId id="325"/>
            <p14:sldId id="272"/>
            <p14:sldId id="27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9" autoAdjust="0"/>
    <p:restoredTop sz="96005" autoAdjust="0"/>
  </p:normalViewPr>
  <p:slideViewPr>
    <p:cSldViewPr>
      <p:cViewPr varScale="1">
        <p:scale>
          <a:sx n="109" d="100"/>
          <a:sy n="109" d="100"/>
        </p:scale>
        <p:origin x="1704" y="11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ni Koutsogeorgou" userId="86d9f3f5-3762-4174-84ee-39565c36ee82" providerId="ADAL" clId="{1A63D8DA-3041-433A-9E31-04898944EFC1}"/>
    <pc:docChg chg="undo custSel addSld delSld modSld addSection delSection modSection">
      <pc:chgData name="Eleni Koutsogeorgou" userId="86d9f3f5-3762-4174-84ee-39565c36ee82" providerId="ADAL" clId="{1A63D8DA-3041-433A-9E31-04898944EFC1}" dt="2023-02-24T17:06:57.363" v="251" actId="1076"/>
      <pc:docMkLst>
        <pc:docMk/>
      </pc:docMkLst>
      <pc:sldChg chg="delSp modSp mod">
        <pc:chgData name="Eleni Koutsogeorgou" userId="86d9f3f5-3762-4174-84ee-39565c36ee82" providerId="ADAL" clId="{1A63D8DA-3041-433A-9E31-04898944EFC1}" dt="2023-02-24T16:45:25.736" v="27" actId="114"/>
        <pc:sldMkLst>
          <pc:docMk/>
          <pc:sldMk cId="2318802762" sldId="258"/>
        </pc:sldMkLst>
        <pc:spChg chg="mod">
          <ac:chgData name="Eleni Koutsogeorgou" userId="86d9f3f5-3762-4174-84ee-39565c36ee82" providerId="ADAL" clId="{1A63D8DA-3041-433A-9E31-04898944EFC1}" dt="2023-02-24T16:45:25.736" v="27" actId="114"/>
          <ac:spMkLst>
            <pc:docMk/>
            <pc:sldMk cId="2318802762" sldId="258"/>
            <ac:spMk id="2" creationId="{FDC14DD2-4A84-4A38-9C18-84E3FDFA6794}"/>
          </ac:spMkLst>
        </pc:spChg>
        <pc:spChg chg="mod">
          <ac:chgData name="Eleni Koutsogeorgou" userId="86d9f3f5-3762-4174-84ee-39565c36ee82" providerId="ADAL" clId="{1A63D8DA-3041-433A-9E31-04898944EFC1}" dt="2023-02-24T16:45:18.597" v="24" actId="1076"/>
          <ac:spMkLst>
            <pc:docMk/>
            <pc:sldMk cId="2318802762" sldId="258"/>
            <ac:spMk id="7" creationId="{4EE2E764-804F-3FDA-3D7D-02B1626EBE85}"/>
          </ac:spMkLst>
        </pc:spChg>
        <pc:spChg chg="del">
          <ac:chgData name="Eleni Koutsogeorgou" userId="86d9f3f5-3762-4174-84ee-39565c36ee82" providerId="ADAL" clId="{1A63D8DA-3041-433A-9E31-04898944EFC1}" dt="2023-02-24T16:44:48.776" v="2" actId="478"/>
          <ac:spMkLst>
            <pc:docMk/>
            <pc:sldMk cId="2318802762" sldId="258"/>
            <ac:spMk id="8" creationId="{55B33A61-5605-3F29-053F-5CB7847965BD}"/>
          </ac:spMkLst>
        </pc:spChg>
      </pc:sldChg>
      <pc:sldChg chg="modSp mod">
        <pc:chgData name="Eleni Koutsogeorgou" userId="86d9f3f5-3762-4174-84ee-39565c36ee82" providerId="ADAL" clId="{1A63D8DA-3041-433A-9E31-04898944EFC1}" dt="2023-02-24T17:06:57.363" v="251" actId="1076"/>
        <pc:sldMkLst>
          <pc:docMk/>
          <pc:sldMk cId="2742640094" sldId="272"/>
        </pc:sldMkLst>
        <pc:spChg chg="mod">
          <ac:chgData name="Eleni Koutsogeorgou" userId="86d9f3f5-3762-4174-84ee-39565c36ee82" providerId="ADAL" clId="{1A63D8DA-3041-433A-9E31-04898944EFC1}" dt="2023-02-24T17:05:53.787" v="225" actId="255"/>
          <ac:spMkLst>
            <pc:docMk/>
            <pc:sldMk cId="2742640094" sldId="272"/>
            <ac:spMk id="2" creationId="{00000000-0000-0000-0000-000000000000}"/>
          </ac:spMkLst>
        </pc:spChg>
        <pc:spChg chg="mod">
          <ac:chgData name="Eleni Koutsogeorgou" userId="86d9f3f5-3762-4174-84ee-39565c36ee82" providerId="ADAL" clId="{1A63D8DA-3041-433A-9E31-04898944EFC1}" dt="2023-02-24T17:06:50.012" v="249" actId="255"/>
          <ac:spMkLst>
            <pc:docMk/>
            <pc:sldMk cId="2742640094" sldId="272"/>
            <ac:spMk id="4" creationId="{4D636D0C-D6D0-AE53-72C0-B2164E27D558}"/>
          </ac:spMkLst>
        </pc:spChg>
        <pc:picChg chg="mod">
          <ac:chgData name="Eleni Koutsogeorgou" userId="86d9f3f5-3762-4174-84ee-39565c36ee82" providerId="ADAL" clId="{1A63D8DA-3041-433A-9E31-04898944EFC1}" dt="2023-02-24T17:06:57.363" v="251" actId="1076"/>
          <ac:picMkLst>
            <pc:docMk/>
            <pc:sldMk cId="2742640094" sldId="272"/>
            <ac:picMk id="7" creationId="{20A470BF-572E-8E67-7CFF-6C9147F22E96}"/>
          </ac:picMkLst>
        </pc:picChg>
      </pc:sldChg>
      <pc:sldChg chg="del">
        <pc:chgData name="Eleni Koutsogeorgou" userId="86d9f3f5-3762-4174-84ee-39565c36ee82" providerId="ADAL" clId="{1A63D8DA-3041-433A-9E31-04898944EFC1}" dt="2023-02-24T16:48:13.303" v="82" actId="47"/>
        <pc:sldMkLst>
          <pc:docMk/>
          <pc:sldMk cId="3760908646" sldId="276"/>
        </pc:sldMkLst>
      </pc:sldChg>
      <pc:sldChg chg="modSp mod">
        <pc:chgData name="Eleni Koutsogeorgou" userId="86d9f3f5-3762-4174-84ee-39565c36ee82" providerId="ADAL" clId="{1A63D8DA-3041-433A-9E31-04898944EFC1}" dt="2023-02-24T16:52:52.930" v="150" actId="1076"/>
        <pc:sldMkLst>
          <pc:docMk/>
          <pc:sldMk cId="2408215771" sldId="294"/>
        </pc:sldMkLst>
        <pc:spChg chg="mod">
          <ac:chgData name="Eleni Koutsogeorgou" userId="86d9f3f5-3762-4174-84ee-39565c36ee82" providerId="ADAL" clId="{1A63D8DA-3041-433A-9E31-04898944EFC1}" dt="2023-02-24T16:52:06.896" v="146" actId="1076"/>
          <ac:spMkLst>
            <pc:docMk/>
            <pc:sldMk cId="2408215771" sldId="294"/>
            <ac:spMk id="4" creationId="{00000000-0000-0000-0000-000000000000}"/>
          </ac:spMkLst>
        </pc:spChg>
        <pc:picChg chg="mod">
          <ac:chgData name="Eleni Koutsogeorgou" userId="86d9f3f5-3762-4174-84ee-39565c36ee82" providerId="ADAL" clId="{1A63D8DA-3041-433A-9E31-04898944EFC1}" dt="2023-02-24T16:52:52.930" v="150" actId="1076"/>
          <ac:picMkLst>
            <pc:docMk/>
            <pc:sldMk cId="2408215771" sldId="294"/>
            <ac:picMk id="5" creationId="{03D48CEE-8802-F09F-CB30-6269640AFF38}"/>
          </ac:picMkLst>
        </pc:picChg>
      </pc:sldChg>
      <pc:sldChg chg="modSp mod">
        <pc:chgData name="Eleni Koutsogeorgou" userId="86d9f3f5-3762-4174-84ee-39565c36ee82" providerId="ADAL" clId="{1A63D8DA-3041-433A-9E31-04898944EFC1}" dt="2023-02-24T16:52:46.174" v="149" actId="1076"/>
        <pc:sldMkLst>
          <pc:docMk/>
          <pc:sldMk cId="1203854372" sldId="296"/>
        </pc:sldMkLst>
        <pc:spChg chg="mod">
          <ac:chgData name="Eleni Koutsogeorgou" userId="86d9f3f5-3762-4174-84ee-39565c36ee82" providerId="ADAL" clId="{1A63D8DA-3041-433A-9E31-04898944EFC1}" dt="2023-02-24T16:52:41.903" v="148" actId="255"/>
          <ac:spMkLst>
            <pc:docMk/>
            <pc:sldMk cId="1203854372" sldId="296"/>
            <ac:spMk id="17413" creationId="{00000000-0000-0000-0000-000000000000}"/>
          </ac:spMkLst>
        </pc:spChg>
        <pc:picChg chg="mod">
          <ac:chgData name="Eleni Koutsogeorgou" userId="86d9f3f5-3762-4174-84ee-39565c36ee82" providerId="ADAL" clId="{1A63D8DA-3041-433A-9E31-04898944EFC1}" dt="2023-02-24T16:52:46.174" v="149" actId="1076"/>
          <ac:picMkLst>
            <pc:docMk/>
            <pc:sldMk cId="1203854372" sldId="296"/>
            <ac:picMk id="2" creationId="{5361D53A-7A5C-F445-2966-8E137985EEAB}"/>
          </ac:picMkLst>
        </pc:picChg>
      </pc:sldChg>
      <pc:sldChg chg="modSp mod">
        <pc:chgData name="Eleni Koutsogeorgou" userId="86d9f3f5-3762-4174-84ee-39565c36ee82" providerId="ADAL" clId="{1A63D8DA-3041-433A-9E31-04898944EFC1}" dt="2023-02-24T17:04:36.424" v="218" actId="20577"/>
        <pc:sldMkLst>
          <pc:docMk/>
          <pc:sldMk cId="46532676" sldId="319"/>
        </pc:sldMkLst>
        <pc:spChg chg="mod">
          <ac:chgData name="Eleni Koutsogeorgou" userId="86d9f3f5-3762-4174-84ee-39565c36ee82" providerId="ADAL" clId="{1A63D8DA-3041-433A-9E31-04898944EFC1}" dt="2023-02-24T17:04:07.167" v="213" actId="1076"/>
          <ac:spMkLst>
            <pc:docMk/>
            <pc:sldMk cId="46532676" sldId="319"/>
            <ac:spMk id="39940" creationId="{00000000-0000-0000-0000-000000000000}"/>
          </ac:spMkLst>
        </pc:spChg>
        <pc:spChg chg="mod">
          <ac:chgData name="Eleni Koutsogeorgou" userId="86d9f3f5-3762-4174-84ee-39565c36ee82" providerId="ADAL" clId="{1A63D8DA-3041-433A-9E31-04898944EFC1}" dt="2023-02-24T17:04:36.424" v="218" actId="20577"/>
          <ac:spMkLst>
            <pc:docMk/>
            <pc:sldMk cId="46532676" sldId="319"/>
            <ac:spMk id="39941" creationId="{00000000-0000-0000-0000-000000000000}"/>
          </ac:spMkLst>
        </pc:spChg>
        <pc:picChg chg="mod">
          <ac:chgData name="Eleni Koutsogeorgou" userId="86d9f3f5-3762-4174-84ee-39565c36ee82" providerId="ADAL" clId="{1A63D8DA-3041-433A-9E31-04898944EFC1}" dt="2023-02-24T17:04:20.050" v="216" actId="14100"/>
          <ac:picMkLst>
            <pc:docMk/>
            <pc:sldMk cId="46532676" sldId="319"/>
            <ac:picMk id="2" creationId="{FAF8597A-E096-304B-E198-C70AB4CC386E}"/>
          </ac:picMkLst>
        </pc:picChg>
      </pc:sldChg>
      <pc:sldChg chg="modSp mod">
        <pc:chgData name="Eleni Koutsogeorgou" userId="86d9f3f5-3762-4174-84ee-39565c36ee82" providerId="ADAL" clId="{1A63D8DA-3041-433A-9E31-04898944EFC1}" dt="2023-02-24T16:51:37.723" v="145" actId="14100"/>
        <pc:sldMkLst>
          <pc:docMk/>
          <pc:sldMk cId="2072754443" sldId="327"/>
        </pc:sldMkLst>
        <pc:spChg chg="mod">
          <ac:chgData name="Eleni Koutsogeorgou" userId="86d9f3f5-3762-4174-84ee-39565c36ee82" providerId="ADAL" clId="{1A63D8DA-3041-433A-9E31-04898944EFC1}" dt="2023-02-24T16:51:37.723" v="145" actId="14100"/>
          <ac:spMkLst>
            <pc:docMk/>
            <pc:sldMk cId="2072754443" sldId="327"/>
            <ac:spMk id="3" creationId="{00000000-0000-0000-0000-000000000000}"/>
          </ac:spMkLst>
        </pc:spChg>
      </pc:sldChg>
      <pc:sldChg chg="modSp mod">
        <pc:chgData name="Eleni Koutsogeorgou" userId="86d9f3f5-3762-4174-84ee-39565c36ee82" providerId="ADAL" clId="{1A63D8DA-3041-433A-9E31-04898944EFC1}" dt="2023-02-24T16:51:27.872" v="144" actId="20577"/>
        <pc:sldMkLst>
          <pc:docMk/>
          <pc:sldMk cId="1234019100" sldId="329"/>
        </pc:sldMkLst>
        <pc:spChg chg="mod">
          <ac:chgData name="Eleni Koutsogeorgou" userId="86d9f3f5-3762-4174-84ee-39565c36ee82" providerId="ADAL" clId="{1A63D8DA-3041-433A-9E31-04898944EFC1}" dt="2023-02-24T16:51:16.047" v="141" actId="20577"/>
          <ac:spMkLst>
            <pc:docMk/>
            <pc:sldMk cId="1234019100" sldId="329"/>
            <ac:spMk id="2" creationId="{F9988F35-7A4C-76FA-7C1E-8ADED757240A}"/>
          </ac:spMkLst>
        </pc:spChg>
        <pc:spChg chg="mod">
          <ac:chgData name="Eleni Koutsogeorgou" userId="86d9f3f5-3762-4174-84ee-39565c36ee82" providerId="ADAL" clId="{1A63D8DA-3041-433A-9E31-04898944EFC1}" dt="2023-02-24T16:51:27.872" v="144" actId="20577"/>
          <ac:spMkLst>
            <pc:docMk/>
            <pc:sldMk cId="1234019100" sldId="329"/>
            <ac:spMk id="3" creationId="{00007550-6ADA-F115-BFF2-72814479A20A}"/>
          </ac:spMkLst>
        </pc:spChg>
      </pc:sldChg>
      <pc:sldChg chg="modSp mod">
        <pc:chgData name="Eleni Koutsogeorgou" userId="86d9f3f5-3762-4174-84ee-39565c36ee82" providerId="ADAL" clId="{1A63D8DA-3041-433A-9E31-04898944EFC1}" dt="2023-02-24T16:53:12.896" v="155" actId="14100"/>
        <pc:sldMkLst>
          <pc:docMk/>
          <pc:sldMk cId="1169359036" sldId="330"/>
        </pc:sldMkLst>
        <pc:spChg chg="mod">
          <ac:chgData name="Eleni Koutsogeorgou" userId="86d9f3f5-3762-4174-84ee-39565c36ee82" providerId="ADAL" clId="{1A63D8DA-3041-433A-9E31-04898944EFC1}" dt="2023-02-24T16:53:12.896" v="155" actId="14100"/>
          <ac:spMkLst>
            <pc:docMk/>
            <pc:sldMk cId="1169359036" sldId="330"/>
            <ac:spMk id="3" creationId="{AABE4FBD-D4DF-E723-7188-9695A0F874A7}"/>
          </ac:spMkLst>
        </pc:spChg>
        <pc:picChg chg="mod">
          <ac:chgData name="Eleni Koutsogeorgou" userId="86d9f3f5-3762-4174-84ee-39565c36ee82" providerId="ADAL" clId="{1A63D8DA-3041-433A-9E31-04898944EFC1}" dt="2023-02-24T16:53:10.904" v="154" actId="14100"/>
          <ac:picMkLst>
            <pc:docMk/>
            <pc:sldMk cId="1169359036" sldId="330"/>
            <ac:picMk id="4" creationId="{16718242-9FDA-1EE2-A88B-63BE5005D132}"/>
          </ac:picMkLst>
        </pc:picChg>
      </pc:sldChg>
      <pc:sldChg chg="modSp mod">
        <pc:chgData name="Eleni Koutsogeorgou" userId="86d9f3f5-3762-4174-84ee-39565c36ee82" providerId="ADAL" clId="{1A63D8DA-3041-433A-9E31-04898944EFC1}" dt="2023-02-24T17:00:30.650" v="206" actId="14100"/>
        <pc:sldMkLst>
          <pc:docMk/>
          <pc:sldMk cId="3972274782" sldId="331"/>
        </pc:sldMkLst>
        <pc:spChg chg="mod">
          <ac:chgData name="Eleni Koutsogeorgou" userId="86d9f3f5-3762-4174-84ee-39565c36ee82" providerId="ADAL" clId="{1A63D8DA-3041-433A-9E31-04898944EFC1}" dt="2023-02-24T16:58:12.688" v="196" actId="1076"/>
          <ac:spMkLst>
            <pc:docMk/>
            <pc:sldMk cId="3972274782" sldId="331"/>
            <ac:spMk id="2" creationId="{32980E3C-E66E-A802-1E11-D3F2B26F1BEE}"/>
          </ac:spMkLst>
        </pc:spChg>
        <pc:spChg chg="mod">
          <ac:chgData name="Eleni Koutsogeorgou" userId="86d9f3f5-3762-4174-84ee-39565c36ee82" providerId="ADAL" clId="{1A63D8DA-3041-433A-9E31-04898944EFC1}" dt="2023-02-24T17:00:30.650" v="206" actId="14100"/>
          <ac:spMkLst>
            <pc:docMk/>
            <pc:sldMk cId="3972274782" sldId="331"/>
            <ac:spMk id="3" creationId="{7C1713CF-DF5C-CF58-F535-824DF4F535C2}"/>
          </ac:spMkLst>
        </pc:spChg>
      </pc:sldChg>
      <pc:sldChg chg="modSp mod">
        <pc:chgData name="Eleni Koutsogeorgou" userId="86d9f3f5-3762-4174-84ee-39565c36ee82" providerId="ADAL" clId="{1A63D8DA-3041-433A-9E31-04898944EFC1}" dt="2023-02-24T17:00:47.738" v="207" actId="113"/>
        <pc:sldMkLst>
          <pc:docMk/>
          <pc:sldMk cId="3666661256" sldId="332"/>
        </pc:sldMkLst>
        <pc:spChg chg="mod">
          <ac:chgData name="Eleni Koutsogeorgou" userId="86d9f3f5-3762-4174-84ee-39565c36ee82" providerId="ADAL" clId="{1A63D8DA-3041-433A-9E31-04898944EFC1}" dt="2023-02-24T17:00:47.738" v="207" actId="113"/>
          <ac:spMkLst>
            <pc:docMk/>
            <pc:sldMk cId="3666661256" sldId="332"/>
            <ac:spMk id="2" creationId="{8229D0D0-0604-A441-8817-0E90C219AA99}"/>
          </ac:spMkLst>
        </pc:spChg>
      </pc:sldChg>
      <pc:sldChg chg="new del">
        <pc:chgData name="Eleni Koutsogeorgou" userId="86d9f3f5-3762-4174-84ee-39565c36ee82" providerId="ADAL" clId="{1A63D8DA-3041-433A-9E31-04898944EFC1}" dt="2023-02-24T16:47:21.045" v="32" actId="47"/>
        <pc:sldMkLst>
          <pc:docMk/>
          <pc:sldMk cId="1885391883" sldId="333"/>
        </pc:sldMkLst>
      </pc:sldChg>
      <pc:sldChg chg="modSp new mod">
        <pc:chgData name="Eleni Koutsogeorgou" userId="86d9f3f5-3762-4174-84ee-39565c36ee82" providerId="ADAL" clId="{1A63D8DA-3041-433A-9E31-04898944EFC1}" dt="2023-02-24T16:48:10.871" v="81" actId="14100"/>
        <pc:sldMkLst>
          <pc:docMk/>
          <pc:sldMk cId="1856968050" sldId="334"/>
        </pc:sldMkLst>
        <pc:spChg chg="mod">
          <ac:chgData name="Eleni Koutsogeorgou" userId="86d9f3f5-3762-4174-84ee-39565c36ee82" providerId="ADAL" clId="{1A63D8DA-3041-433A-9E31-04898944EFC1}" dt="2023-02-24T16:47:42.971" v="35" actId="20577"/>
          <ac:spMkLst>
            <pc:docMk/>
            <pc:sldMk cId="1856968050" sldId="334"/>
            <ac:spMk id="2" creationId="{5F7C0F1A-E3F4-6E26-388E-63F7BAB2B129}"/>
          </ac:spMkLst>
        </pc:spChg>
        <pc:spChg chg="mod">
          <ac:chgData name="Eleni Koutsogeorgou" userId="86d9f3f5-3762-4174-84ee-39565c36ee82" providerId="ADAL" clId="{1A63D8DA-3041-433A-9E31-04898944EFC1}" dt="2023-02-24T16:48:10.871" v="81" actId="14100"/>
          <ac:spMkLst>
            <pc:docMk/>
            <pc:sldMk cId="1856968050" sldId="334"/>
            <ac:spMk id="3" creationId="{E9920E8F-03AD-9F03-C833-7DAFBEE7B671}"/>
          </ac:spMkLst>
        </pc:spChg>
      </pc:sldChg>
      <pc:sldChg chg="modSp add mod">
        <pc:chgData name="Eleni Koutsogeorgou" userId="86d9f3f5-3762-4174-84ee-39565c36ee82" providerId="ADAL" clId="{1A63D8DA-3041-433A-9E31-04898944EFC1}" dt="2023-02-24T17:00:08.721" v="205" actId="1076"/>
        <pc:sldMkLst>
          <pc:docMk/>
          <pc:sldMk cId="980208512" sldId="335"/>
        </pc:sldMkLst>
        <pc:spChg chg="mod">
          <ac:chgData name="Eleni Koutsogeorgou" userId="86d9f3f5-3762-4174-84ee-39565c36ee82" providerId="ADAL" clId="{1A63D8DA-3041-433A-9E31-04898944EFC1}" dt="2023-02-24T16:59:57.930" v="202" actId="6549"/>
          <ac:spMkLst>
            <pc:docMk/>
            <pc:sldMk cId="980208512" sldId="335"/>
            <ac:spMk id="2" creationId="{32980E3C-E66E-A802-1E11-D3F2B26F1BEE}"/>
          </ac:spMkLst>
        </pc:spChg>
        <pc:spChg chg="mod">
          <ac:chgData name="Eleni Koutsogeorgou" userId="86d9f3f5-3762-4174-84ee-39565c36ee82" providerId="ADAL" clId="{1A63D8DA-3041-433A-9E31-04898944EFC1}" dt="2023-02-24T17:00:08.721" v="205" actId="1076"/>
          <ac:spMkLst>
            <pc:docMk/>
            <pc:sldMk cId="980208512" sldId="335"/>
            <ac:spMk id="3" creationId="{7C1713CF-DF5C-CF58-F535-824DF4F535C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24/02/2023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24/02/2023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24/02/2023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24/02/2023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24/02/2023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24/02/2023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24/02/2023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24/02/2023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24/02/2023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24/02/2023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y77y7XW8Gt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doi.org/10.1093/geront/gnx122"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actionforadvocacy.org.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qualityadvocacy.org.uk/wp-content/uploads/2018/05/Code-of-Practice-1.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familiesleadingplanning.co.uk/documents/pcp%20key%20features%20and%20styles.pdf" TargetMode="External"/><Relationship Id="rId2" Type="http://schemas.openxmlformats.org/officeDocument/2006/relationships/hyperlink" Target="https://www.hse.ie/eng/staff/resources/changeguide/resources/person-centred-principles-and-person-centred-practice-framework.pdf" TargetMode="External"/><Relationship Id="rId1" Type="http://schemas.openxmlformats.org/officeDocument/2006/relationships/slideLayout" Target="../slideLayouts/slideLayout2.xml"/><Relationship Id="rId4" Type="http://schemas.openxmlformats.org/officeDocument/2006/relationships/hyperlink" Target="https://www.ncbi.nlm.nih.gov/pubm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827584" y="1844824"/>
            <a:ext cx="7772400" cy="1470025"/>
          </a:xfrm>
        </p:spPr>
        <p:txBody>
          <a:bodyPr>
            <a:noAutofit/>
          </a:bodyPr>
          <a:lstStyle/>
          <a:p>
            <a:r>
              <a:rPr lang="en-GB" sz="3600" b="1" dirty="0">
                <a:solidFill>
                  <a:schemeClr val="bg1"/>
                </a:solidFill>
                <a:cs typeface="Arial" panose="020B0604020202020204" pitchFamily="34" charset="0"/>
              </a:rPr>
              <a:t>BMHP6009 - Living With Care: The Older Person</a:t>
            </a:r>
            <a:br>
              <a:rPr lang="en-GB" sz="3600" b="1" dirty="0">
                <a:solidFill>
                  <a:schemeClr val="bg1"/>
                </a:solidFill>
                <a:cs typeface="Arial" panose="020B0604020202020204" pitchFamily="34" charset="0"/>
              </a:rPr>
            </a:br>
            <a:endParaRPr lang="en-GB" sz="3600" b="1" dirty="0">
              <a:solidFill>
                <a:schemeClr val="bg1"/>
              </a:solidFill>
              <a:cs typeface="Arial" panose="020B0604020202020204" pitchFamily="34" charset="0"/>
            </a:endParaRPr>
          </a:p>
        </p:txBody>
      </p:sp>
      <p:sp>
        <p:nvSpPr>
          <p:cNvPr id="7" name="TextBox 6">
            <a:extLst>
              <a:ext uri="{FF2B5EF4-FFF2-40B4-BE49-F238E27FC236}">
                <a16:creationId xmlns:a16="http://schemas.microsoft.com/office/drawing/2014/main" id="{4EE2E764-804F-3FDA-3D7D-02B1626EBE85}"/>
              </a:ext>
            </a:extLst>
          </p:cNvPr>
          <p:cNvSpPr txBox="1"/>
          <p:nvPr/>
        </p:nvSpPr>
        <p:spPr>
          <a:xfrm>
            <a:off x="1699692" y="3645024"/>
            <a:ext cx="6248672" cy="1077218"/>
          </a:xfrm>
          <a:prstGeom prst="rect">
            <a:avLst/>
          </a:prstGeom>
          <a:noFill/>
        </p:spPr>
        <p:txBody>
          <a:bodyPr wrap="square">
            <a:spAutoFit/>
          </a:bodyPr>
          <a:lstStyle/>
          <a:p>
            <a:pPr algn="ctr"/>
            <a:r>
              <a:rPr lang="en-GB" sz="3200" b="1" dirty="0">
                <a:solidFill>
                  <a:schemeClr val="bg1"/>
                </a:solidFill>
                <a:cs typeface="Arial" panose="020B0604020202020204" pitchFamily="34" charset="0"/>
              </a:rPr>
              <a:t>Week 3: Person-Centred Practice and Advocacy</a:t>
            </a:r>
          </a:p>
        </p:txBody>
      </p:sp>
    </p:spTree>
    <p:extLst>
      <p:ext uri="{BB962C8B-B14F-4D97-AF65-F5344CB8AC3E}">
        <p14:creationId xmlns:p14="http://schemas.microsoft.com/office/powerpoint/2010/main" val="2318802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sz="4100" b="1" dirty="0"/>
              <a:t>What is Person Centred Practice?</a:t>
            </a:r>
          </a:p>
        </p:txBody>
      </p:sp>
      <p:pic>
        <p:nvPicPr>
          <p:cNvPr id="4" name="Picture 3">
            <a:extLst>
              <a:ext uri="{FF2B5EF4-FFF2-40B4-BE49-F238E27FC236}">
                <a16:creationId xmlns:a16="http://schemas.microsoft.com/office/drawing/2014/main" id="{88CB0BDD-65F3-9366-AE65-607749924AFC}"/>
              </a:ext>
            </a:extLst>
          </p:cNvPr>
          <p:cNvPicPr>
            <a:picLocks noChangeAspect="1"/>
          </p:cNvPicPr>
          <p:nvPr/>
        </p:nvPicPr>
        <p:blipFill>
          <a:blip r:embed="rId2"/>
          <a:stretch>
            <a:fillRect/>
          </a:stretch>
        </p:blipFill>
        <p:spPr>
          <a:xfrm>
            <a:off x="457200" y="2463913"/>
            <a:ext cx="4038600" cy="2261616"/>
          </a:xfrm>
          <a:prstGeom prst="rect">
            <a:avLst/>
          </a:prstGeom>
          <a:noFill/>
        </p:spPr>
      </p:pic>
      <p:sp>
        <p:nvSpPr>
          <p:cNvPr id="3" name="Content Placeholder 2"/>
          <p:cNvSpPr>
            <a:spLocks noGrp="1"/>
          </p:cNvSpPr>
          <p:nvPr>
            <p:ph sz="half" idx="2"/>
          </p:nvPr>
        </p:nvSpPr>
        <p:spPr>
          <a:xfrm>
            <a:off x="4572002" y="1772816"/>
            <a:ext cx="4038600" cy="3989040"/>
          </a:xfrm>
        </p:spPr>
        <p:txBody>
          <a:bodyPr>
            <a:normAutofit/>
          </a:bodyPr>
          <a:lstStyle/>
          <a:p>
            <a:pPr>
              <a:lnSpc>
                <a:spcPct val="90000"/>
              </a:lnSpc>
              <a:buNone/>
            </a:pPr>
            <a:r>
              <a:rPr lang="en-US" dirty="0"/>
              <a:t>In groups, discuss the phrase Person </a:t>
            </a:r>
            <a:r>
              <a:rPr lang="en-US" dirty="0" err="1"/>
              <a:t>Centred</a:t>
            </a:r>
            <a:r>
              <a:rPr lang="en-US" dirty="0"/>
              <a:t> Practice.</a:t>
            </a:r>
          </a:p>
          <a:p>
            <a:pPr>
              <a:lnSpc>
                <a:spcPct val="90000"/>
              </a:lnSpc>
              <a:buNone/>
            </a:pPr>
            <a:r>
              <a:rPr lang="en-US" dirty="0"/>
              <a:t>Have you come across it in your work?</a:t>
            </a:r>
          </a:p>
          <a:p>
            <a:pPr>
              <a:lnSpc>
                <a:spcPct val="90000"/>
              </a:lnSpc>
              <a:buNone/>
            </a:pPr>
            <a:r>
              <a:rPr lang="en-US" dirty="0"/>
              <a:t>What do you think it means?</a:t>
            </a:r>
          </a:p>
          <a:p>
            <a:pPr>
              <a:lnSpc>
                <a:spcPct val="90000"/>
              </a:lnSpc>
            </a:pPr>
            <a:endParaRPr lang="en-GB" dirty="0"/>
          </a:p>
        </p:txBody>
      </p:sp>
    </p:spTree>
    <p:extLst>
      <p:ext uri="{BB962C8B-B14F-4D97-AF65-F5344CB8AC3E}">
        <p14:creationId xmlns:p14="http://schemas.microsoft.com/office/powerpoint/2010/main" val="1417052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a:t>Person Centred Practice (PCP)</a:t>
            </a:r>
          </a:p>
        </p:txBody>
      </p:sp>
      <p:sp>
        <p:nvSpPr>
          <p:cNvPr id="3" name="Content Placeholder 2"/>
          <p:cNvSpPr>
            <a:spLocks noGrp="1"/>
          </p:cNvSpPr>
          <p:nvPr>
            <p:ph sz="half" idx="1"/>
          </p:nvPr>
        </p:nvSpPr>
        <p:spPr>
          <a:xfrm>
            <a:off x="457200" y="1600201"/>
            <a:ext cx="4038600" cy="3989040"/>
          </a:xfrm>
        </p:spPr>
        <p:txBody>
          <a:bodyPr>
            <a:normAutofit/>
          </a:bodyPr>
          <a:lstStyle/>
          <a:p>
            <a:pPr>
              <a:lnSpc>
                <a:spcPct val="90000"/>
              </a:lnSpc>
            </a:pPr>
            <a:r>
              <a:rPr lang="en-GB" sz="2200"/>
              <a:t>‘</a:t>
            </a:r>
            <a:r>
              <a:rPr lang="en-US" sz="2200"/>
              <a:t>a process for continual listening and learning, focusing on what is important to someone now and in the future, and acting upon this in alliance with their family and friends’</a:t>
            </a:r>
          </a:p>
          <a:p>
            <a:pPr>
              <a:lnSpc>
                <a:spcPct val="90000"/>
              </a:lnSpc>
            </a:pPr>
            <a:endParaRPr lang="en-US" sz="2200"/>
          </a:p>
          <a:p>
            <a:pPr marL="0" indent="0">
              <a:lnSpc>
                <a:spcPct val="90000"/>
              </a:lnSpc>
              <a:buNone/>
            </a:pPr>
            <a:r>
              <a:rPr lang="en-US" sz="2200"/>
              <a:t>                                                                                (Department of Health, 2001) </a:t>
            </a:r>
          </a:p>
          <a:p>
            <a:pPr>
              <a:lnSpc>
                <a:spcPct val="90000"/>
              </a:lnSpc>
            </a:pPr>
            <a:endParaRPr lang="en-GB" sz="2200"/>
          </a:p>
        </p:txBody>
      </p:sp>
      <p:pic>
        <p:nvPicPr>
          <p:cNvPr id="4" name="Picture 3">
            <a:extLst>
              <a:ext uri="{FF2B5EF4-FFF2-40B4-BE49-F238E27FC236}">
                <a16:creationId xmlns:a16="http://schemas.microsoft.com/office/drawing/2014/main" id="{AE5D8BBB-7849-DD09-980F-BFA2BC6E418F}"/>
              </a:ext>
            </a:extLst>
          </p:cNvPr>
          <p:cNvPicPr>
            <a:picLocks noChangeAspect="1"/>
          </p:cNvPicPr>
          <p:nvPr/>
        </p:nvPicPr>
        <p:blipFill>
          <a:blip r:embed="rId2"/>
          <a:stretch>
            <a:fillRect/>
          </a:stretch>
        </p:blipFill>
        <p:spPr>
          <a:xfrm>
            <a:off x="4648200" y="2463913"/>
            <a:ext cx="4038600" cy="2261616"/>
          </a:xfrm>
          <a:prstGeom prst="rect">
            <a:avLst/>
          </a:prstGeom>
          <a:noFill/>
        </p:spPr>
      </p:pic>
    </p:spTree>
    <p:extLst>
      <p:ext uri="{BB962C8B-B14F-4D97-AF65-F5344CB8AC3E}">
        <p14:creationId xmlns:p14="http://schemas.microsoft.com/office/powerpoint/2010/main" val="484513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a:t>PCP Requirements</a:t>
            </a:r>
          </a:p>
        </p:txBody>
      </p:sp>
      <p:sp>
        <p:nvSpPr>
          <p:cNvPr id="3" name="Content Placeholder 2"/>
          <p:cNvSpPr>
            <a:spLocks noGrp="1"/>
          </p:cNvSpPr>
          <p:nvPr>
            <p:ph sz="half" idx="1"/>
          </p:nvPr>
        </p:nvSpPr>
        <p:spPr>
          <a:xfrm>
            <a:off x="457200" y="1600201"/>
            <a:ext cx="4038600" cy="3989040"/>
          </a:xfrm>
        </p:spPr>
        <p:txBody>
          <a:bodyPr>
            <a:normAutofit/>
          </a:bodyPr>
          <a:lstStyle/>
          <a:p>
            <a:pPr>
              <a:lnSpc>
                <a:spcPct val="90000"/>
              </a:lnSpc>
            </a:pPr>
            <a:r>
              <a:rPr lang="en-GB"/>
              <a:t>Should be a flexible and responsive approach to meet peoples changing circumstances</a:t>
            </a:r>
          </a:p>
          <a:p>
            <a:pPr>
              <a:lnSpc>
                <a:spcPct val="90000"/>
              </a:lnSpc>
            </a:pPr>
            <a:r>
              <a:rPr lang="en-GB"/>
              <a:t>The person is always at the centre</a:t>
            </a:r>
          </a:p>
          <a:p>
            <a:pPr>
              <a:lnSpc>
                <a:spcPct val="90000"/>
              </a:lnSpc>
            </a:pPr>
            <a:r>
              <a:rPr lang="en-GB"/>
              <a:t>The person is listened to, and respected</a:t>
            </a:r>
          </a:p>
        </p:txBody>
      </p:sp>
      <p:pic>
        <p:nvPicPr>
          <p:cNvPr id="4" name="Picture 3">
            <a:extLst>
              <a:ext uri="{FF2B5EF4-FFF2-40B4-BE49-F238E27FC236}">
                <a16:creationId xmlns:a16="http://schemas.microsoft.com/office/drawing/2014/main" id="{8704A103-BF7D-4E61-6DF7-E95257D41E86}"/>
              </a:ext>
            </a:extLst>
          </p:cNvPr>
          <p:cNvPicPr>
            <a:picLocks noChangeAspect="1"/>
          </p:cNvPicPr>
          <p:nvPr/>
        </p:nvPicPr>
        <p:blipFill>
          <a:blip r:embed="rId2"/>
          <a:stretch>
            <a:fillRect/>
          </a:stretch>
        </p:blipFill>
        <p:spPr>
          <a:xfrm>
            <a:off x="4648200" y="2731822"/>
            <a:ext cx="4038600" cy="1725797"/>
          </a:xfrm>
          <a:prstGeom prst="rect">
            <a:avLst/>
          </a:prstGeom>
          <a:noFill/>
        </p:spPr>
      </p:pic>
    </p:spTree>
    <p:extLst>
      <p:ext uri="{BB962C8B-B14F-4D97-AF65-F5344CB8AC3E}">
        <p14:creationId xmlns:p14="http://schemas.microsoft.com/office/powerpoint/2010/main" val="169611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C0F1A-E3F4-6E26-388E-63F7BAB2B129}"/>
              </a:ext>
            </a:extLst>
          </p:cNvPr>
          <p:cNvSpPr>
            <a:spLocks noGrp="1"/>
          </p:cNvSpPr>
          <p:nvPr>
            <p:ph type="title"/>
          </p:nvPr>
        </p:nvSpPr>
        <p:spPr/>
        <p:txBody>
          <a:bodyPr>
            <a:normAutofit fontScale="90000"/>
          </a:bodyPr>
          <a:lstStyle/>
          <a:p>
            <a:r>
              <a:rPr lang="en-GB" dirty="0"/>
              <a:t>Person Centred vs System Centred</a:t>
            </a:r>
          </a:p>
        </p:txBody>
      </p:sp>
      <p:sp>
        <p:nvSpPr>
          <p:cNvPr id="3" name="Content Placeholder 2">
            <a:extLst>
              <a:ext uri="{FF2B5EF4-FFF2-40B4-BE49-F238E27FC236}">
                <a16:creationId xmlns:a16="http://schemas.microsoft.com/office/drawing/2014/main" id="{E9920E8F-03AD-9F03-C833-7DAFBEE7B671}"/>
              </a:ext>
            </a:extLst>
          </p:cNvPr>
          <p:cNvSpPr>
            <a:spLocks noGrp="1"/>
          </p:cNvSpPr>
          <p:nvPr>
            <p:ph idx="1"/>
          </p:nvPr>
        </p:nvSpPr>
        <p:spPr>
          <a:xfrm>
            <a:off x="457200" y="2132855"/>
            <a:ext cx="8229600" cy="3384377"/>
          </a:xfrm>
        </p:spPr>
        <p:txBody>
          <a:bodyPr/>
          <a:lstStyle/>
          <a:p>
            <a:r>
              <a:rPr lang="en-GB" dirty="0"/>
              <a:t>Let’s watch this video about this topic:</a:t>
            </a:r>
          </a:p>
          <a:p>
            <a:endParaRPr lang="en-GB" dirty="0"/>
          </a:p>
          <a:p>
            <a:r>
              <a:rPr lang="en-GB" sz="3200" u="sng" dirty="0">
                <a:hlinkClick r:id="rId2"/>
              </a:rPr>
              <a:t>https://www.youtube.com/watch?v=y77y7XW8GtE</a:t>
            </a:r>
            <a:r>
              <a:rPr lang="en-GB" sz="3200" u="sng" dirty="0"/>
              <a:t> </a:t>
            </a:r>
          </a:p>
          <a:p>
            <a:endParaRPr lang="en-GB" dirty="0"/>
          </a:p>
        </p:txBody>
      </p:sp>
    </p:spTree>
    <p:extLst>
      <p:ext uri="{BB962C8B-B14F-4D97-AF65-F5344CB8AC3E}">
        <p14:creationId xmlns:p14="http://schemas.microsoft.com/office/powerpoint/2010/main" val="1856968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a:t>What is person Centred Care</a:t>
            </a:r>
          </a:p>
        </p:txBody>
      </p:sp>
      <p:pic>
        <p:nvPicPr>
          <p:cNvPr id="4" name="Picture 3">
            <a:extLst>
              <a:ext uri="{FF2B5EF4-FFF2-40B4-BE49-F238E27FC236}">
                <a16:creationId xmlns:a16="http://schemas.microsoft.com/office/drawing/2014/main" id="{9C7A9DE7-8DA4-A213-2847-C07AEE142389}"/>
              </a:ext>
            </a:extLst>
          </p:cNvPr>
          <p:cNvPicPr>
            <a:picLocks noChangeAspect="1"/>
          </p:cNvPicPr>
          <p:nvPr/>
        </p:nvPicPr>
        <p:blipFill>
          <a:blip r:embed="rId2"/>
          <a:stretch>
            <a:fillRect/>
          </a:stretch>
        </p:blipFill>
        <p:spPr>
          <a:xfrm>
            <a:off x="457200" y="2463913"/>
            <a:ext cx="4038600" cy="2261616"/>
          </a:xfrm>
          <a:prstGeom prst="rect">
            <a:avLst/>
          </a:prstGeom>
          <a:noFill/>
        </p:spPr>
      </p:pic>
      <p:sp>
        <p:nvSpPr>
          <p:cNvPr id="3" name="Content Placeholder 2"/>
          <p:cNvSpPr>
            <a:spLocks noGrp="1"/>
          </p:cNvSpPr>
          <p:nvPr>
            <p:ph sz="half" idx="2"/>
          </p:nvPr>
        </p:nvSpPr>
        <p:spPr>
          <a:xfrm>
            <a:off x="4648200" y="1600201"/>
            <a:ext cx="4038600" cy="3989040"/>
          </a:xfrm>
        </p:spPr>
        <p:txBody>
          <a:bodyPr>
            <a:normAutofit/>
          </a:bodyPr>
          <a:lstStyle/>
          <a:p>
            <a:pPr marL="0" indent="0">
              <a:buNone/>
            </a:pPr>
            <a:r>
              <a:rPr lang="en-GB" dirty="0"/>
              <a:t>Being person-centred is about focusing care on the needs of individual. Ensuring that people's preferences, needs and values guide clinical decisions, and providing care that is respectful of and responsive to them.</a:t>
            </a:r>
          </a:p>
        </p:txBody>
      </p:sp>
    </p:spTree>
    <p:extLst>
      <p:ext uri="{BB962C8B-B14F-4D97-AF65-F5344CB8AC3E}">
        <p14:creationId xmlns:p14="http://schemas.microsoft.com/office/powerpoint/2010/main" val="285182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Key Premises of Person Centred Care</a:t>
            </a:r>
          </a:p>
        </p:txBody>
      </p:sp>
      <p:sp>
        <p:nvSpPr>
          <p:cNvPr id="3" name="Content Placeholder 2"/>
          <p:cNvSpPr>
            <a:spLocks noGrp="1"/>
          </p:cNvSpPr>
          <p:nvPr>
            <p:ph idx="1"/>
          </p:nvPr>
        </p:nvSpPr>
        <p:spPr/>
        <p:txBody>
          <a:bodyPr>
            <a:normAutofit lnSpcReduction="10000"/>
          </a:bodyPr>
          <a:lstStyle/>
          <a:p>
            <a:pPr lvl="1"/>
            <a:r>
              <a:rPr lang="en-GB" dirty="0">
                <a:latin typeface="Arial" panose="020B0604020202020204" pitchFamily="34" charset="0"/>
                <a:cs typeface="Arial" panose="020B0604020202020204" pitchFamily="34" charset="0"/>
              </a:rPr>
              <a:t>Therapeutic Relationships</a:t>
            </a:r>
          </a:p>
          <a:p>
            <a:pPr lvl="1"/>
            <a:r>
              <a:rPr lang="en-GB" dirty="0">
                <a:latin typeface="Arial" panose="020B0604020202020204" pitchFamily="34" charset="0"/>
                <a:cs typeface="Arial" panose="020B0604020202020204" pitchFamily="34" charset="0"/>
              </a:rPr>
              <a:t>Rapport</a:t>
            </a:r>
          </a:p>
          <a:p>
            <a:pPr lvl="1"/>
            <a:r>
              <a:rPr lang="en-GB" dirty="0">
                <a:latin typeface="Arial" panose="020B0604020202020204" pitchFamily="34" charset="0"/>
                <a:cs typeface="Arial" panose="020B0604020202020204" pitchFamily="34" charset="0"/>
              </a:rPr>
              <a:t>Expertise</a:t>
            </a:r>
          </a:p>
          <a:p>
            <a:pPr lvl="1"/>
            <a:r>
              <a:rPr lang="en-GB" dirty="0">
                <a:latin typeface="Arial" panose="020B0604020202020204" pitchFamily="34" charset="0"/>
                <a:cs typeface="Arial" panose="020B0604020202020204" pitchFamily="34" charset="0"/>
              </a:rPr>
              <a:t>Patient Responsibility</a:t>
            </a:r>
          </a:p>
          <a:p>
            <a:pPr lvl="1"/>
            <a:r>
              <a:rPr lang="en-GB" dirty="0">
                <a:latin typeface="Arial" panose="020B0604020202020204" pitchFamily="34" charset="0"/>
                <a:cs typeface="Arial" panose="020B0604020202020204" pitchFamily="34" charset="0"/>
              </a:rPr>
              <a:t>Knowing the ‘Person’</a:t>
            </a:r>
          </a:p>
          <a:p>
            <a:pPr lvl="1"/>
            <a:r>
              <a:rPr lang="en-GB" dirty="0">
                <a:latin typeface="Arial" panose="020B0604020202020204" pitchFamily="34" charset="0"/>
                <a:cs typeface="Arial" panose="020B0604020202020204" pitchFamily="34" charset="0"/>
              </a:rPr>
              <a:t>Positive Relationships</a:t>
            </a:r>
          </a:p>
          <a:p>
            <a:pPr lvl="1"/>
            <a:r>
              <a:rPr lang="en-GB" dirty="0">
                <a:latin typeface="Arial" panose="020B0604020202020204" pitchFamily="34" charset="0"/>
                <a:cs typeface="Arial" panose="020B0604020202020204" pitchFamily="34" charset="0"/>
              </a:rPr>
              <a:t>Communication                                                                               (Sharma </a:t>
            </a:r>
            <a:r>
              <a:rPr lang="en-GB" i="1" dirty="0">
                <a:latin typeface="Arial" panose="020B0604020202020204" pitchFamily="34" charset="0"/>
                <a:cs typeface="Arial" panose="020B0604020202020204" pitchFamily="34" charset="0"/>
              </a:rPr>
              <a:t>et al. </a:t>
            </a:r>
            <a:r>
              <a:rPr lang="en-GB" dirty="0">
                <a:latin typeface="Arial" panose="020B0604020202020204" pitchFamily="34" charset="0"/>
                <a:cs typeface="Arial" panose="020B0604020202020204" pitchFamily="34" charset="0"/>
              </a:rPr>
              <a:t>2015)</a:t>
            </a:r>
          </a:p>
        </p:txBody>
      </p:sp>
    </p:spTree>
    <p:extLst>
      <p:ext uri="{BB962C8B-B14F-4D97-AF65-F5344CB8AC3E}">
        <p14:creationId xmlns:p14="http://schemas.microsoft.com/office/powerpoint/2010/main" val="128149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84437-08F3-A2A4-8E80-0C58ECFB8FDD}"/>
              </a:ext>
            </a:extLst>
          </p:cNvPr>
          <p:cNvSpPr>
            <a:spLocks noGrp="1"/>
          </p:cNvSpPr>
          <p:nvPr>
            <p:ph type="title"/>
          </p:nvPr>
        </p:nvSpPr>
        <p:spPr>
          <a:xfrm>
            <a:off x="457200" y="274638"/>
            <a:ext cx="8229600" cy="1143000"/>
          </a:xfrm>
        </p:spPr>
        <p:txBody>
          <a:bodyPr anchor="ctr">
            <a:normAutofit fontScale="90000"/>
          </a:bodyPr>
          <a:lstStyle/>
          <a:p>
            <a:r>
              <a:rPr lang="en-GB" dirty="0"/>
              <a:t>Eight Principals of person centred care</a:t>
            </a:r>
          </a:p>
        </p:txBody>
      </p:sp>
      <p:pic>
        <p:nvPicPr>
          <p:cNvPr id="6" name="Content Placeholder 5">
            <a:extLst>
              <a:ext uri="{FF2B5EF4-FFF2-40B4-BE49-F238E27FC236}">
                <a16:creationId xmlns:a16="http://schemas.microsoft.com/office/drawing/2014/main" id="{3B356930-796B-724D-809B-52FDBE9E8B38}"/>
              </a:ext>
            </a:extLst>
          </p:cNvPr>
          <p:cNvPicPr>
            <a:picLocks noGrp="1" noChangeAspect="1"/>
          </p:cNvPicPr>
          <p:nvPr>
            <p:ph idx="1"/>
          </p:nvPr>
        </p:nvPicPr>
        <p:blipFill>
          <a:blip r:embed="rId2"/>
          <a:stretch>
            <a:fillRect/>
          </a:stretch>
        </p:blipFill>
        <p:spPr>
          <a:xfrm>
            <a:off x="2084996" y="1600201"/>
            <a:ext cx="4974008" cy="3917032"/>
          </a:xfrm>
          <a:prstGeom prst="rect">
            <a:avLst/>
          </a:prstGeom>
          <a:noFill/>
        </p:spPr>
      </p:pic>
    </p:spTree>
    <p:extLst>
      <p:ext uri="{BB962C8B-B14F-4D97-AF65-F5344CB8AC3E}">
        <p14:creationId xmlns:p14="http://schemas.microsoft.com/office/powerpoint/2010/main" val="3814410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88F35-7A4C-76FA-7C1E-8ADED757240A}"/>
              </a:ext>
            </a:extLst>
          </p:cNvPr>
          <p:cNvSpPr>
            <a:spLocks noGrp="1"/>
          </p:cNvSpPr>
          <p:nvPr>
            <p:ph type="title"/>
          </p:nvPr>
        </p:nvSpPr>
        <p:spPr/>
        <p:txBody>
          <a:bodyPr>
            <a:normAutofit/>
          </a:bodyPr>
          <a:lstStyle/>
          <a:p>
            <a:r>
              <a:rPr lang="en-GB" dirty="0"/>
              <a:t>Discuss this study in class</a:t>
            </a:r>
          </a:p>
        </p:txBody>
      </p:sp>
      <p:sp>
        <p:nvSpPr>
          <p:cNvPr id="3" name="Content Placeholder 2">
            <a:extLst>
              <a:ext uri="{FF2B5EF4-FFF2-40B4-BE49-F238E27FC236}">
                <a16:creationId xmlns:a16="http://schemas.microsoft.com/office/drawing/2014/main" id="{00007550-6ADA-F115-BFF2-72814479A20A}"/>
              </a:ext>
            </a:extLst>
          </p:cNvPr>
          <p:cNvSpPr>
            <a:spLocks noGrp="1"/>
          </p:cNvSpPr>
          <p:nvPr>
            <p:ph idx="1"/>
          </p:nvPr>
        </p:nvSpPr>
        <p:spPr/>
        <p:txBody>
          <a:bodyPr>
            <a:normAutofit/>
          </a:bodyPr>
          <a:lstStyle/>
          <a:p>
            <a:pPr marL="0" indent="0">
              <a:buNone/>
            </a:pPr>
            <a:r>
              <a:rPr lang="en-GB" sz="2400" b="1" dirty="0"/>
              <a:t>The Fundamentals of Person-</a:t>
            </a:r>
            <a:r>
              <a:rPr lang="en-GB" sz="2400" b="1" dirty="0" err="1"/>
              <a:t>Centered</a:t>
            </a:r>
            <a:r>
              <a:rPr lang="en-GB" sz="2400" b="1" dirty="0"/>
              <a:t> Care for Individuals With Dementia </a:t>
            </a:r>
          </a:p>
          <a:p>
            <a:pPr marL="0" indent="0">
              <a:buNone/>
            </a:pPr>
            <a:endParaRPr lang="en-GB" sz="2400" dirty="0"/>
          </a:p>
          <a:p>
            <a:pPr marL="0" indent="0">
              <a:buNone/>
            </a:pPr>
            <a:r>
              <a:rPr lang="en-GB" sz="2400" dirty="0"/>
              <a:t>Fazio, S., Pace, D., </a:t>
            </a:r>
            <a:r>
              <a:rPr lang="en-GB" sz="2400" dirty="0" err="1"/>
              <a:t>Flinner</a:t>
            </a:r>
            <a:r>
              <a:rPr lang="en-GB" sz="2400" dirty="0"/>
              <a:t>, J., &amp; </a:t>
            </a:r>
            <a:r>
              <a:rPr lang="en-GB" sz="2400" dirty="0" err="1"/>
              <a:t>Kallmyer</a:t>
            </a:r>
            <a:r>
              <a:rPr lang="en-GB" sz="2400" dirty="0"/>
              <a:t>, B. (2018). </a:t>
            </a:r>
          </a:p>
          <a:p>
            <a:pPr marL="0" indent="0">
              <a:buNone/>
            </a:pPr>
            <a:endParaRPr lang="en-GB" sz="2400" i="1" dirty="0"/>
          </a:p>
          <a:p>
            <a:pPr marL="0" indent="0">
              <a:buNone/>
            </a:pPr>
            <a:r>
              <a:rPr lang="en-GB" sz="2400" i="1" dirty="0"/>
              <a:t>The Gerontologist</a:t>
            </a:r>
            <a:r>
              <a:rPr lang="en-GB" sz="2400" dirty="0"/>
              <a:t>, </a:t>
            </a:r>
            <a:r>
              <a:rPr lang="en-GB" sz="2400" i="1" dirty="0"/>
              <a:t>58</a:t>
            </a:r>
            <a:r>
              <a:rPr lang="en-GB" sz="2400" dirty="0"/>
              <a:t>(suppl_1), S10–S19.</a:t>
            </a:r>
          </a:p>
          <a:p>
            <a:pPr marL="0" indent="0">
              <a:buNone/>
            </a:pPr>
            <a:endParaRPr lang="en-GB" sz="2400" dirty="0"/>
          </a:p>
          <a:p>
            <a:pPr marL="0" indent="0">
              <a:buNone/>
            </a:pPr>
            <a:r>
              <a:rPr lang="en-GB" sz="2400" dirty="0">
                <a:hlinkClick r:id="rId2"/>
              </a:rPr>
              <a:t>https://doi.org/10.1093/geront/gnx122</a:t>
            </a:r>
            <a:r>
              <a:rPr lang="en-GB" sz="2400" dirty="0"/>
              <a:t> </a:t>
            </a:r>
            <a:endParaRPr lang="en-GB" sz="2400" b="1" dirty="0"/>
          </a:p>
        </p:txBody>
      </p:sp>
    </p:spTree>
    <p:extLst>
      <p:ext uri="{BB962C8B-B14F-4D97-AF65-F5344CB8AC3E}">
        <p14:creationId xmlns:p14="http://schemas.microsoft.com/office/powerpoint/2010/main" val="1234019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a:latin typeface="Arial" panose="020B0604020202020204" pitchFamily="34" charset="0"/>
                <a:cs typeface="Arial" panose="020B0604020202020204" pitchFamily="34" charset="0"/>
              </a:rPr>
              <a:t>Class Exercise</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20 minutes</a:t>
            </a:r>
          </a:p>
        </p:txBody>
      </p:sp>
      <p:sp>
        <p:nvSpPr>
          <p:cNvPr id="3" name="Content Placeholder 2"/>
          <p:cNvSpPr>
            <a:spLocks noGrp="1"/>
          </p:cNvSpPr>
          <p:nvPr>
            <p:ph idx="1"/>
          </p:nvPr>
        </p:nvSpPr>
        <p:spPr>
          <a:xfrm>
            <a:off x="457200" y="2060847"/>
            <a:ext cx="8229600" cy="3456385"/>
          </a:xfrm>
        </p:spPr>
        <p:txBody>
          <a:bodyPr>
            <a:normAutofit/>
          </a:bodyPr>
          <a:lstStyle/>
          <a:p>
            <a:pPr marL="372666" fontAlgn="base">
              <a:spcBef>
                <a:spcPts val="600"/>
              </a:spcBef>
              <a:spcAft>
                <a:spcPct val="0"/>
              </a:spcAft>
              <a:buClr>
                <a:srgbClr val="9A0000"/>
              </a:buClr>
            </a:pPr>
            <a:r>
              <a:rPr lang="en-US" sz="2400" kern="0" dirty="0">
                <a:ea typeface="ヒラギノ角ゴ ProN W3"/>
                <a:cs typeface="ヒラギノ角ゴ ProN W3"/>
                <a:sym typeface="Helvetica" pitchFamily="-65" charset="0"/>
              </a:rPr>
              <a:t>Have you ever been in a situation when you felt you could not speak up/ stand up for yourself?</a:t>
            </a:r>
          </a:p>
          <a:p>
            <a:pPr marL="372666" fontAlgn="base">
              <a:spcBef>
                <a:spcPts val="600"/>
              </a:spcBef>
              <a:spcAft>
                <a:spcPct val="0"/>
              </a:spcAft>
              <a:buClr>
                <a:srgbClr val="9A0000"/>
              </a:buClr>
            </a:pPr>
            <a:endParaRPr lang="en-US" sz="2400" kern="0" dirty="0">
              <a:ea typeface="ヒラギノ角ゴ ProN W3"/>
              <a:cs typeface="ヒラギノ角ゴ ProN W3"/>
              <a:sym typeface="Helvetica" pitchFamily="-65" charset="0"/>
            </a:endParaRPr>
          </a:p>
          <a:p>
            <a:pPr marL="372666" fontAlgn="base">
              <a:spcBef>
                <a:spcPts val="600"/>
              </a:spcBef>
              <a:spcAft>
                <a:spcPct val="0"/>
              </a:spcAft>
              <a:buClr>
                <a:srgbClr val="9A0000"/>
              </a:buClr>
            </a:pPr>
            <a:r>
              <a:rPr lang="en-US" sz="2400" kern="0" dirty="0">
                <a:ea typeface="ヒラギノ角ゴ ProN W3"/>
                <a:cs typeface="ヒラギノ角ゴ ProN W3"/>
                <a:sym typeface="Helvetica" pitchFamily="-65" charset="0"/>
              </a:rPr>
              <a:t>How did that make you feel?</a:t>
            </a:r>
          </a:p>
          <a:p>
            <a:pPr marL="372666" fontAlgn="base">
              <a:spcBef>
                <a:spcPts val="600"/>
              </a:spcBef>
              <a:spcAft>
                <a:spcPct val="0"/>
              </a:spcAft>
              <a:buClr>
                <a:srgbClr val="9A0000"/>
              </a:buClr>
            </a:pPr>
            <a:endParaRPr lang="en-US" sz="2400" kern="0" dirty="0">
              <a:ea typeface="ヒラギノ角ゴ ProN W3"/>
              <a:cs typeface="ヒラギノ角ゴ ProN W3"/>
              <a:sym typeface="Helvetica" pitchFamily="-65" charset="0"/>
            </a:endParaRPr>
          </a:p>
          <a:p>
            <a:pPr marL="372666" fontAlgn="base">
              <a:spcBef>
                <a:spcPts val="600"/>
              </a:spcBef>
              <a:spcAft>
                <a:spcPct val="0"/>
              </a:spcAft>
              <a:buClr>
                <a:srgbClr val="9A0000"/>
              </a:buClr>
            </a:pPr>
            <a:r>
              <a:rPr lang="en-US" sz="2400" kern="0" dirty="0">
                <a:ea typeface="ヒラギノ角ゴ ProN W3"/>
                <a:cs typeface="ヒラギノ角ゴ ProN W3"/>
                <a:sym typeface="Helvetica" pitchFamily="-65" charset="0"/>
              </a:rPr>
              <a:t>What was the outcome of that situation?</a:t>
            </a:r>
          </a:p>
          <a:p>
            <a:endParaRPr lang="en-US" dirty="0"/>
          </a:p>
        </p:txBody>
      </p:sp>
    </p:spTree>
    <p:extLst>
      <p:ext uri="{BB962C8B-B14F-4D97-AF65-F5344CB8AC3E}">
        <p14:creationId xmlns:p14="http://schemas.microsoft.com/office/powerpoint/2010/main" val="2072754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a:t>What is Advocacy?</a:t>
            </a:r>
          </a:p>
        </p:txBody>
      </p:sp>
      <p:pic>
        <p:nvPicPr>
          <p:cNvPr id="4" name="Picture 3">
            <a:extLst>
              <a:ext uri="{FF2B5EF4-FFF2-40B4-BE49-F238E27FC236}">
                <a16:creationId xmlns:a16="http://schemas.microsoft.com/office/drawing/2014/main" id="{00B7126E-3FFF-ADE4-AFA2-FD455BDE6D45}"/>
              </a:ext>
            </a:extLst>
          </p:cNvPr>
          <p:cNvPicPr>
            <a:picLocks noChangeAspect="1"/>
          </p:cNvPicPr>
          <p:nvPr/>
        </p:nvPicPr>
        <p:blipFill rotWithShape="1">
          <a:blip r:embed="rId2"/>
          <a:srcRect l="45073" r="12082" b="-1"/>
          <a:stretch/>
        </p:blipFill>
        <p:spPr>
          <a:xfrm>
            <a:off x="457200" y="1600201"/>
            <a:ext cx="4038600" cy="3989040"/>
          </a:xfrm>
          <a:prstGeom prst="rect">
            <a:avLst/>
          </a:prstGeom>
          <a:noFill/>
        </p:spPr>
      </p:pic>
      <p:sp>
        <p:nvSpPr>
          <p:cNvPr id="3" name="Content Placeholder 2"/>
          <p:cNvSpPr>
            <a:spLocks noGrp="1"/>
          </p:cNvSpPr>
          <p:nvPr>
            <p:ph sz="half" idx="2"/>
          </p:nvPr>
        </p:nvSpPr>
        <p:spPr>
          <a:xfrm>
            <a:off x="4648200" y="1600201"/>
            <a:ext cx="4038600" cy="3989040"/>
          </a:xfrm>
        </p:spPr>
        <p:txBody>
          <a:bodyPr>
            <a:normAutofit/>
          </a:bodyPr>
          <a:lstStyle/>
          <a:p>
            <a:pPr marL="0" indent="0">
              <a:buNone/>
            </a:pPr>
            <a:r>
              <a:rPr lang="en-GB" sz="2600"/>
              <a:t>Supporting and empowering disadvantaged individuals so that their views and concerns are heard in order to secure enhanced rights and entitlements”</a:t>
            </a:r>
          </a:p>
          <a:p>
            <a:pPr marL="0" indent="0">
              <a:buNone/>
            </a:pPr>
            <a:r>
              <a:rPr lang="en-GB" sz="2600"/>
              <a:t>                                                              (The King’s Fund, 2004)</a:t>
            </a:r>
          </a:p>
        </p:txBody>
      </p:sp>
    </p:spTree>
    <p:extLst>
      <p:ext uri="{BB962C8B-B14F-4D97-AF65-F5344CB8AC3E}">
        <p14:creationId xmlns:p14="http://schemas.microsoft.com/office/powerpoint/2010/main" val="2499107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Advocacy is….</a:t>
            </a:r>
          </a:p>
        </p:txBody>
      </p:sp>
      <p:sp>
        <p:nvSpPr>
          <p:cNvPr id="3" name="Content Placeholder 2"/>
          <p:cNvSpPr>
            <a:spLocks noGrp="1"/>
          </p:cNvSpPr>
          <p:nvPr>
            <p:ph idx="1"/>
          </p:nvPr>
        </p:nvSpPr>
        <p:spPr>
          <a:xfrm>
            <a:off x="539552" y="1700808"/>
            <a:ext cx="3888432" cy="2583748"/>
          </a:xfrm>
        </p:spPr>
        <p:txBody>
          <a:bodyPr>
            <a:normAutofit fontScale="85000" lnSpcReduction="20000"/>
          </a:bodyPr>
          <a:lstStyle/>
          <a:p>
            <a:pPr marL="0" indent="0">
              <a:buNone/>
            </a:pPr>
            <a:r>
              <a:rPr lang="en-GB" sz="2400" dirty="0">
                <a:latin typeface="Arial" panose="020B0604020202020204" pitchFamily="34" charset="0"/>
                <a:cs typeface="Arial" panose="020B0604020202020204" pitchFamily="34" charset="0"/>
              </a:rPr>
              <a:t>A process of supporting and enabling people to:</a:t>
            </a:r>
          </a:p>
          <a:p>
            <a:r>
              <a:rPr lang="en-GB" sz="2400" dirty="0">
                <a:latin typeface="Arial" panose="020B0604020202020204" pitchFamily="34" charset="0"/>
                <a:cs typeface="Arial" panose="020B0604020202020204" pitchFamily="34" charset="0"/>
              </a:rPr>
              <a:t>express their views and concerns</a:t>
            </a:r>
          </a:p>
          <a:p>
            <a:r>
              <a:rPr lang="en-GB" sz="2400" dirty="0">
                <a:latin typeface="Arial" panose="020B0604020202020204" pitchFamily="34" charset="0"/>
                <a:cs typeface="Arial" panose="020B0604020202020204" pitchFamily="34" charset="0"/>
              </a:rPr>
              <a:t>access information and services</a:t>
            </a:r>
          </a:p>
          <a:p>
            <a:r>
              <a:rPr lang="en-GB" sz="2400" dirty="0">
                <a:latin typeface="Arial" panose="020B0604020202020204" pitchFamily="34" charset="0"/>
                <a:cs typeface="Arial" panose="020B0604020202020204" pitchFamily="34" charset="0"/>
              </a:rPr>
              <a:t>defend and promote their rights and responsibilities</a:t>
            </a:r>
          </a:p>
          <a:p>
            <a:r>
              <a:rPr lang="en-GB" sz="2400" dirty="0">
                <a:latin typeface="Arial" panose="020B0604020202020204" pitchFamily="34" charset="0"/>
                <a:cs typeface="Arial" panose="020B0604020202020204" pitchFamily="34" charset="0"/>
              </a:rPr>
              <a:t>explore choices and options</a:t>
            </a:r>
          </a:p>
          <a:p>
            <a:endParaRPr lang="en-US" dirty="0"/>
          </a:p>
        </p:txBody>
      </p:sp>
      <p:sp>
        <p:nvSpPr>
          <p:cNvPr id="4" name="TextBox 3"/>
          <p:cNvSpPr txBox="1"/>
          <p:nvPr/>
        </p:nvSpPr>
        <p:spPr>
          <a:xfrm>
            <a:off x="683568" y="4869160"/>
            <a:ext cx="1234440" cy="253916"/>
          </a:xfrm>
          <a:prstGeom prst="rect">
            <a:avLst/>
          </a:prstGeom>
          <a:noFill/>
        </p:spPr>
        <p:txBody>
          <a:bodyPr wrap="square" rtlCol="0">
            <a:spAutoFit/>
          </a:bodyPr>
          <a:lstStyle/>
          <a:p>
            <a:r>
              <a:rPr lang="en-GB" sz="1050" dirty="0"/>
              <a:t>(Mind 2018)</a:t>
            </a:r>
          </a:p>
        </p:txBody>
      </p:sp>
      <p:pic>
        <p:nvPicPr>
          <p:cNvPr id="5" name="Picture 4">
            <a:extLst>
              <a:ext uri="{FF2B5EF4-FFF2-40B4-BE49-F238E27FC236}">
                <a16:creationId xmlns:a16="http://schemas.microsoft.com/office/drawing/2014/main" id="{03D48CEE-8802-F09F-CB30-6269640AFF38}"/>
              </a:ext>
            </a:extLst>
          </p:cNvPr>
          <p:cNvPicPr>
            <a:picLocks noChangeAspect="1"/>
          </p:cNvPicPr>
          <p:nvPr/>
        </p:nvPicPr>
        <p:blipFill>
          <a:blip r:embed="rId2"/>
          <a:stretch>
            <a:fillRect/>
          </a:stretch>
        </p:blipFill>
        <p:spPr>
          <a:xfrm>
            <a:off x="4707055" y="2132856"/>
            <a:ext cx="4403336" cy="2201668"/>
          </a:xfrm>
          <a:prstGeom prst="rect">
            <a:avLst/>
          </a:prstGeom>
        </p:spPr>
      </p:pic>
    </p:spTree>
    <p:extLst>
      <p:ext uri="{BB962C8B-B14F-4D97-AF65-F5344CB8AC3E}">
        <p14:creationId xmlns:p14="http://schemas.microsoft.com/office/powerpoint/2010/main" val="240821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188"/>
          <p:cNvSpPr>
            <a:spLocks noGrp="1" noChangeArrowheads="1"/>
          </p:cNvSpPr>
          <p:nvPr>
            <p:ph type="title"/>
          </p:nvPr>
        </p:nvSpPr>
        <p:spPr/>
        <p:txBody>
          <a:bodyPr vert="horz" lIns="68580" tIns="34290" rIns="99060" bIns="34290" rtlCol="0" anchor="ctr">
            <a:normAutofit/>
          </a:bodyPr>
          <a:lstStyle/>
          <a:p>
            <a:r>
              <a:rPr lang="en-US" b="1" dirty="0">
                <a:latin typeface="Arial" panose="020B0604020202020204" pitchFamily="34" charset="0"/>
                <a:cs typeface="Arial" panose="020B0604020202020204" pitchFamily="34" charset="0"/>
              </a:rPr>
              <a:t>Who Needs Advocacy?</a:t>
            </a:r>
          </a:p>
        </p:txBody>
      </p:sp>
      <p:sp>
        <p:nvSpPr>
          <p:cNvPr id="17413" name="Rectangle 189"/>
          <p:cNvSpPr>
            <a:spLocks noGrp="1" noChangeArrowheads="1"/>
          </p:cNvSpPr>
          <p:nvPr>
            <p:ph idx="1"/>
          </p:nvPr>
        </p:nvSpPr>
        <p:spPr>
          <a:xfrm>
            <a:off x="611560" y="1988840"/>
            <a:ext cx="4176464" cy="3240360"/>
          </a:xfrm>
        </p:spPr>
        <p:txBody>
          <a:bodyPr vert="horz" lIns="68580" tIns="34290" rIns="99060" bIns="34290" rtlCol="0" anchor="t">
            <a:normAutofit/>
          </a:bodyPr>
          <a:lstStyle/>
          <a:p>
            <a:pPr marL="0" indent="0" eaLnBrk="1" hangingPunct="1">
              <a:buNone/>
            </a:pPr>
            <a:r>
              <a:rPr lang="en-US" sz="2400" dirty="0">
                <a:latin typeface="Arial" panose="020B0604020202020204" pitchFamily="34" charset="0"/>
                <a:cs typeface="Arial" panose="020B0604020202020204" pitchFamily="34" charset="0"/>
              </a:rPr>
              <a:t>“certain groups of people are at great risk of exclusion and ill-treatment, not only from society at large, but also from the very service systems which are designed to care for them”</a:t>
            </a:r>
          </a:p>
          <a:p>
            <a:pPr marL="0" indent="0">
              <a:buNone/>
            </a:pPr>
            <a:r>
              <a:rPr lang="en-US" sz="1050" dirty="0">
                <a:latin typeface="Arial" panose="020B0604020202020204" pitchFamily="34" charset="0"/>
                <a:cs typeface="Arial" panose="020B0604020202020204" pitchFamily="34" charset="0"/>
              </a:rPr>
              <a:t>                                                                                               </a:t>
            </a:r>
          </a:p>
          <a:p>
            <a:pPr marL="0" indent="0">
              <a:buNone/>
            </a:pPr>
            <a:endParaRPr lang="en-US" sz="1050" dirty="0">
              <a:latin typeface="Arial" panose="020B0604020202020204" pitchFamily="34" charset="0"/>
              <a:cs typeface="Arial" panose="020B0604020202020204" pitchFamily="34" charset="0"/>
            </a:endParaRPr>
          </a:p>
          <a:p>
            <a:pPr marL="0" indent="0">
              <a:buNone/>
            </a:pPr>
            <a:r>
              <a:rPr lang="en-US" sz="1050" dirty="0">
                <a:latin typeface="Arial" panose="020B0604020202020204" pitchFamily="34" charset="0"/>
                <a:cs typeface="Arial" panose="020B0604020202020204" pitchFamily="34" charset="0"/>
              </a:rPr>
              <a:t>(Henderson &amp; </a:t>
            </a:r>
            <a:r>
              <a:rPr lang="en-US" sz="1050" dirty="0" err="1">
                <a:latin typeface="Arial" panose="020B0604020202020204" pitchFamily="34" charset="0"/>
                <a:cs typeface="Arial" panose="020B0604020202020204" pitchFamily="34" charset="0"/>
              </a:rPr>
              <a:t>Pochin</a:t>
            </a:r>
            <a:r>
              <a:rPr lang="en-US" sz="1050" dirty="0">
                <a:latin typeface="Arial" panose="020B0604020202020204" pitchFamily="34" charset="0"/>
                <a:cs typeface="Arial" panose="020B0604020202020204" pitchFamily="34" charset="0"/>
              </a:rPr>
              <a:t>, 2001, p. 3</a:t>
            </a:r>
            <a:r>
              <a:rPr lang="en-US" sz="1050" dirty="0"/>
              <a:t>)</a:t>
            </a:r>
          </a:p>
        </p:txBody>
      </p:sp>
      <p:sp>
        <p:nvSpPr>
          <p:cNvPr id="192" name="Slide Number Placeholder 3"/>
          <p:cNvSpPr>
            <a:spLocks noGrp="1"/>
          </p:cNvSpPr>
          <p:nvPr>
            <p:ph type="sldNum" sz="quarter" idx="12"/>
          </p:nvPr>
        </p:nvSpPr>
        <p:spPr/>
        <p:txBody>
          <a:bodyPr/>
          <a:lstStyle/>
          <a:p>
            <a:fld id="{64A890B9-CD4B-7343-A68B-1117D62F95AF}" type="slidenum">
              <a:rPr lang="en-US"/>
              <a:pPr/>
              <a:t>13</a:t>
            </a:fld>
            <a:endParaRPr lang="en-US"/>
          </a:p>
        </p:txBody>
      </p:sp>
      <p:sp>
        <p:nvSpPr>
          <p:cNvPr id="17414" name="Text Box 190"/>
          <p:cNvSpPr txBox="1">
            <a:spLocks noChangeArrowheads="1"/>
          </p:cNvSpPr>
          <p:nvPr/>
        </p:nvSpPr>
        <p:spPr bwMode="auto">
          <a:xfrm>
            <a:off x="7004448" y="5676900"/>
            <a:ext cx="234553" cy="238125"/>
          </a:xfrm>
          <a:prstGeom prst="rect">
            <a:avLst/>
          </a:prstGeom>
          <a:noFill/>
          <a:ln w="12700">
            <a:noFill/>
            <a:miter lim="800000"/>
            <a:headEnd/>
            <a:tailEnd/>
          </a:ln>
        </p:spPr>
        <p:txBody>
          <a:bodyPr wrap="none" anchor="b">
            <a:prstTxWarp prst="textNoShape">
              <a:avLst/>
            </a:prstTxWarp>
          </a:bodyPr>
          <a:lstStyle/>
          <a:p>
            <a:pPr algn="ctr"/>
            <a:fld id="{D30E89CF-F419-0E4E-9CDA-D65DB4066B50}" type="slidenum">
              <a:rPr lang="en-US" sz="1050">
                <a:latin typeface="Helvetica" pitchFamily="-65" charset="0"/>
                <a:ea typeface="Helvetica" pitchFamily="-65" charset="0"/>
                <a:cs typeface="Helvetica" pitchFamily="-65" charset="0"/>
                <a:sym typeface="Helvetica" pitchFamily="-65" charset="0"/>
              </a:rPr>
              <a:pPr algn="ctr"/>
              <a:t>13</a:t>
            </a:fld>
            <a:endParaRPr lang="en-US" sz="1050">
              <a:latin typeface="Helvetica" pitchFamily="-65" charset="0"/>
              <a:ea typeface="Helvetica" pitchFamily="-65" charset="0"/>
              <a:cs typeface="Helvetica" pitchFamily="-65" charset="0"/>
              <a:sym typeface="Helvetica" pitchFamily="-65" charset="0"/>
            </a:endParaRPr>
          </a:p>
        </p:txBody>
      </p:sp>
      <p:pic>
        <p:nvPicPr>
          <p:cNvPr id="2" name="Picture 1">
            <a:extLst>
              <a:ext uri="{FF2B5EF4-FFF2-40B4-BE49-F238E27FC236}">
                <a16:creationId xmlns:a16="http://schemas.microsoft.com/office/drawing/2014/main" id="{5361D53A-7A5C-F445-2966-8E137985EEAB}"/>
              </a:ext>
            </a:extLst>
          </p:cNvPr>
          <p:cNvPicPr>
            <a:picLocks noChangeAspect="1"/>
          </p:cNvPicPr>
          <p:nvPr/>
        </p:nvPicPr>
        <p:blipFill>
          <a:blip r:embed="rId2"/>
          <a:stretch>
            <a:fillRect/>
          </a:stretch>
        </p:blipFill>
        <p:spPr>
          <a:xfrm>
            <a:off x="5376840" y="2137126"/>
            <a:ext cx="3724321" cy="2583748"/>
          </a:xfrm>
          <a:prstGeom prst="rect">
            <a:avLst/>
          </a:prstGeom>
        </p:spPr>
      </p:pic>
    </p:spTree>
    <p:extLst>
      <p:ext uri="{BB962C8B-B14F-4D97-AF65-F5344CB8AC3E}">
        <p14:creationId xmlns:p14="http://schemas.microsoft.com/office/powerpoint/2010/main" val="1203854372"/>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1B0C9-E470-5D9F-AE09-DE267D8758DD}"/>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a:t>Why advocacy with older people?</a:t>
            </a:r>
          </a:p>
        </p:txBody>
      </p:sp>
      <p:pic>
        <p:nvPicPr>
          <p:cNvPr id="4" name="Picture 3">
            <a:extLst>
              <a:ext uri="{FF2B5EF4-FFF2-40B4-BE49-F238E27FC236}">
                <a16:creationId xmlns:a16="http://schemas.microsoft.com/office/drawing/2014/main" id="{16718242-9FDA-1EE2-A88B-63BE5005D132}"/>
              </a:ext>
            </a:extLst>
          </p:cNvPr>
          <p:cNvPicPr>
            <a:picLocks noChangeAspect="1"/>
          </p:cNvPicPr>
          <p:nvPr/>
        </p:nvPicPr>
        <p:blipFill>
          <a:blip r:embed="rId2"/>
          <a:stretch>
            <a:fillRect/>
          </a:stretch>
        </p:blipFill>
        <p:spPr>
          <a:xfrm>
            <a:off x="481980" y="1600201"/>
            <a:ext cx="1972815" cy="1972815"/>
          </a:xfrm>
          <a:prstGeom prst="rect">
            <a:avLst/>
          </a:prstGeom>
          <a:noFill/>
        </p:spPr>
      </p:pic>
      <p:sp>
        <p:nvSpPr>
          <p:cNvPr id="3" name="Content Placeholder 2">
            <a:extLst>
              <a:ext uri="{FF2B5EF4-FFF2-40B4-BE49-F238E27FC236}">
                <a16:creationId xmlns:a16="http://schemas.microsoft.com/office/drawing/2014/main" id="{AABE4FBD-D4DF-E723-7188-9695A0F874A7}"/>
              </a:ext>
            </a:extLst>
          </p:cNvPr>
          <p:cNvSpPr>
            <a:spLocks noGrp="1"/>
          </p:cNvSpPr>
          <p:nvPr>
            <p:ph sz="half" idx="2"/>
          </p:nvPr>
        </p:nvSpPr>
        <p:spPr>
          <a:xfrm>
            <a:off x="2843808" y="1600201"/>
            <a:ext cx="5842992" cy="3989040"/>
          </a:xfrm>
        </p:spPr>
        <p:txBody>
          <a:bodyPr>
            <a:noAutofit/>
          </a:bodyPr>
          <a:lstStyle/>
          <a:p>
            <a:pPr>
              <a:lnSpc>
                <a:spcPct val="90000"/>
              </a:lnSpc>
            </a:pPr>
            <a:r>
              <a:rPr lang="en-GB" sz="2000" dirty="0"/>
              <a:t>The goal of advocacy is to promote change – changes in attitudes, policies and actions. </a:t>
            </a:r>
          </a:p>
          <a:p>
            <a:pPr>
              <a:lnSpc>
                <a:spcPct val="90000"/>
              </a:lnSpc>
            </a:pPr>
            <a:r>
              <a:rPr lang="en-GB" sz="2000" dirty="0"/>
              <a:t>Older people’s issues have been a low priority for government and non-government bodies at a time when older people have become increasingly marginalised from their families, communities, and the development process for a variety of reasons. </a:t>
            </a:r>
          </a:p>
          <a:p>
            <a:pPr>
              <a:lnSpc>
                <a:spcPct val="90000"/>
              </a:lnSpc>
            </a:pPr>
            <a:r>
              <a:rPr lang="en-GB" sz="2000" dirty="0"/>
              <a:t>This means that advocacy and awareness-raising with older people needs to promote changes to a variety of audiences – the public, service providers, NGOs, government, and even older people themselves.</a:t>
            </a:r>
          </a:p>
        </p:txBody>
      </p:sp>
    </p:spTree>
    <p:extLst>
      <p:ext uri="{BB962C8B-B14F-4D97-AF65-F5344CB8AC3E}">
        <p14:creationId xmlns:p14="http://schemas.microsoft.com/office/powerpoint/2010/main" val="1169359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80E3C-E66E-A802-1E11-D3F2B26F1BEE}"/>
              </a:ext>
            </a:extLst>
          </p:cNvPr>
          <p:cNvSpPr>
            <a:spLocks noGrp="1"/>
          </p:cNvSpPr>
          <p:nvPr>
            <p:ph type="title"/>
          </p:nvPr>
        </p:nvSpPr>
        <p:spPr>
          <a:xfrm>
            <a:off x="433790" y="548680"/>
            <a:ext cx="8229600" cy="346050"/>
          </a:xfrm>
        </p:spPr>
        <p:txBody>
          <a:bodyPr>
            <a:noAutofit/>
          </a:bodyPr>
          <a:lstStyle/>
          <a:p>
            <a:r>
              <a:rPr lang="en-GB" sz="3600" b="1" dirty="0"/>
              <a:t>Examples of goals of advocacy with older people</a:t>
            </a:r>
          </a:p>
        </p:txBody>
      </p:sp>
      <p:sp>
        <p:nvSpPr>
          <p:cNvPr id="3" name="Content Placeholder 2">
            <a:extLst>
              <a:ext uri="{FF2B5EF4-FFF2-40B4-BE49-F238E27FC236}">
                <a16:creationId xmlns:a16="http://schemas.microsoft.com/office/drawing/2014/main" id="{7C1713CF-DF5C-CF58-F535-824DF4F535C2}"/>
              </a:ext>
            </a:extLst>
          </p:cNvPr>
          <p:cNvSpPr>
            <a:spLocks noGrp="1"/>
          </p:cNvSpPr>
          <p:nvPr>
            <p:ph idx="1"/>
          </p:nvPr>
        </p:nvSpPr>
        <p:spPr>
          <a:xfrm>
            <a:off x="433790" y="1628800"/>
            <a:ext cx="8229600" cy="3816424"/>
          </a:xfrm>
        </p:spPr>
        <p:txBody>
          <a:bodyPr>
            <a:noAutofit/>
          </a:bodyPr>
          <a:lstStyle/>
          <a:p>
            <a:r>
              <a:rPr lang="en-GB" sz="2800" dirty="0"/>
              <a:t>Ensure inclusion of older people in the mainstream activities of communities, government and non-government organisations.</a:t>
            </a:r>
          </a:p>
          <a:p>
            <a:r>
              <a:rPr lang="en-GB" sz="2800" dirty="0"/>
              <a:t>Develop strong and effective older peoples’ organisations which facilitate their empowerment and the development of a powerful, co-ordinated voice for older people’s issues.</a:t>
            </a:r>
          </a:p>
        </p:txBody>
      </p:sp>
    </p:spTree>
    <p:extLst>
      <p:ext uri="{BB962C8B-B14F-4D97-AF65-F5344CB8AC3E}">
        <p14:creationId xmlns:p14="http://schemas.microsoft.com/office/powerpoint/2010/main" val="3972274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80E3C-E66E-A802-1E11-D3F2B26F1BEE}"/>
              </a:ext>
            </a:extLst>
          </p:cNvPr>
          <p:cNvSpPr>
            <a:spLocks noGrp="1"/>
          </p:cNvSpPr>
          <p:nvPr>
            <p:ph type="title"/>
          </p:nvPr>
        </p:nvSpPr>
        <p:spPr>
          <a:xfrm>
            <a:off x="457200" y="548680"/>
            <a:ext cx="8229600" cy="346050"/>
          </a:xfrm>
        </p:spPr>
        <p:txBody>
          <a:bodyPr>
            <a:noAutofit/>
          </a:bodyPr>
          <a:lstStyle/>
          <a:p>
            <a:r>
              <a:rPr lang="en-GB" sz="3600" b="1" dirty="0"/>
              <a:t>Examples of goals of advocacy with older people</a:t>
            </a:r>
          </a:p>
        </p:txBody>
      </p:sp>
      <p:sp>
        <p:nvSpPr>
          <p:cNvPr id="3" name="Content Placeholder 2">
            <a:extLst>
              <a:ext uri="{FF2B5EF4-FFF2-40B4-BE49-F238E27FC236}">
                <a16:creationId xmlns:a16="http://schemas.microsoft.com/office/drawing/2014/main" id="{7C1713CF-DF5C-CF58-F535-824DF4F535C2}"/>
              </a:ext>
            </a:extLst>
          </p:cNvPr>
          <p:cNvSpPr>
            <a:spLocks noGrp="1"/>
          </p:cNvSpPr>
          <p:nvPr>
            <p:ph idx="1"/>
          </p:nvPr>
        </p:nvSpPr>
        <p:spPr>
          <a:xfrm>
            <a:off x="457200" y="1700808"/>
            <a:ext cx="7954634" cy="3672408"/>
          </a:xfrm>
        </p:spPr>
        <p:txBody>
          <a:bodyPr>
            <a:noAutofit/>
          </a:bodyPr>
          <a:lstStyle/>
          <a:p>
            <a:r>
              <a:rPr lang="en-GB" sz="2400" dirty="0"/>
              <a:t>Develop and disseminate information and images of older people that raise awareness of their capacities and contributions, as a means of challenging stereotypes of older people as disabled, unproductive and dependant.</a:t>
            </a:r>
          </a:p>
          <a:p>
            <a:r>
              <a:rPr lang="en-GB" sz="2400" dirty="0"/>
              <a:t>Increase awareness and understanding of ageing issues and the ageing process across the community, and in particular with service providers, as a means of reducing misunderstanding and misconceived ideas about the nature of support required by older people.</a:t>
            </a:r>
          </a:p>
        </p:txBody>
      </p:sp>
    </p:spTree>
    <p:extLst>
      <p:ext uri="{BB962C8B-B14F-4D97-AF65-F5344CB8AC3E}">
        <p14:creationId xmlns:p14="http://schemas.microsoft.com/office/powerpoint/2010/main" val="9802085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9D0D0-0604-A441-8817-0E90C219AA99}"/>
              </a:ext>
            </a:extLst>
          </p:cNvPr>
          <p:cNvSpPr>
            <a:spLocks noGrp="1"/>
          </p:cNvSpPr>
          <p:nvPr>
            <p:ph type="title"/>
          </p:nvPr>
        </p:nvSpPr>
        <p:spPr>
          <a:xfrm>
            <a:off x="457200" y="274638"/>
            <a:ext cx="8229600" cy="1143000"/>
          </a:xfrm>
        </p:spPr>
        <p:txBody>
          <a:bodyPr anchor="ctr">
            <a:normAutofit/>
          </a:bodyPr>
          <a:lstStyle/>
          <a:p>
            <a:pPr>
              <a:lnSpc>
                <a:spcPct val="90000"/>
              </a:lnSpc>
            </a:pPr>
            <a:r>
              <a:rPr lang="en-GB" sz="2800" b="1" dirty="0"/>
              <a:t>What other goals of advocacy can you think of?</a:t>
            </a:r>
            <a:br>
              <a:rPr lang="en-GB" sz="2800" b="1" dirty="0"/>
            </a:br>
            <a:r>
              <a:rPr lang="en-GB" sz="2800" b="1" dirty="0"/>
              <a:t>Discuss in your group</a:t>
            </a:r>
          </a:p>
        </p:txBody>
      </p:sp>
      <p:pic>
        <p:nvPicPr>
          <p:cNvPr id="4" name="Picture 3">
            <a:extLst>
              <a:ext uri="{FF2B5EF4-FFF2-40B4-BE49-F238E27FC236}">
                <a16:creationId xmlns:a16="http://schemas.microsoft.com/office/drawing/2014/main" id="{CC8F58A4-5E29-67B0-C360-FA7D4C2647A6}"/>
              </a:ext>
            </a:extLst>
          </p:cNvPr>
          <p:cNvPicPr>
            <a:picLocks noChangeAspect="1"/>
          </p:cNvPicPr>
          <p:nvPr/>
        </p:nvPicPr>
        <p:blipFill>
          <a:blip r:embed="rId2"/>
          <a:stretch>
            <a:fillRect/>
          </a:stretch>
        </p:blipFill>
        <p:spPr>
          <a:xfrm>
            <a:off x="824222" y="1600201"/>
            <a:ext cx="7495555" cy="3917032"/>
          </a:xfrm>
          <a:prstGeom prst="rect">
            <a:avLst/>
          </a:prstGeom>
          <a:noFill/>
        </p:spPr>
      </p:pic>
    </p:spTree>
    <p:extLst>
      <p:ext uri="{BB962C8B-B14F-4D97-AF65-F5344CB8AC3E}">
        <p14:creationId xmlns:p14="http://schemas.microsoft.com/office/powerpoint/2010/main" val="3666661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Text Box 188"/>
          <p:cNvSpPr txBox="1">
            <a:spLocks noChangeArrowheads="1"/>
          </p:cNvSpPr>
          <p:nvPr/>
        </p:nvSpPr>
        <p:spPr bwMode="auto">
          <a:xfrm>
            <a:off x="7004448" y="5676900"/>
            <a:ext cx="234553" cy="238125"/>
          </a:xfrm>
          <a:prstGeom prst="rect">
            <a:avLst/>
          </a:prstGeom>
          <a:noFill/>
          <a:ln w="12700">
            <a:noFill/>
            <a:miter lim="800000"/>
            <a:headEnd/>
            <a:tailEnd/>
          </a:ln>
        </p:spPr>
        <p:txBody>
          <a:bodyPr wrap="none" anchor="b">
            <a:prstTxWarp prst="textNoShape">
              <a:avLst/>
            </a:prstTxWarp>
          </a:bodyPr>
          <a:lstStyle/>
          <a:p>
            <a:pPr algn="ctr"/>
            <a:fld id="{78E35795-02A8-3A45-A58F-4F6873A93014}" type="slidenum">
              <a:rPr lang="en-US" sz="1050">
                <a:latin typeface="Helvetica" pitchFamily="-65" charset="0"/>
                <a:ea typeface="Helvetica" pitchFamily="-65" charset="0"/>
                <a:cs typeface="Helvetica" pitchFamily="-65" charset="0"/>
                <a:sym typeface="Helvetica" pitchFamily="-65" charset="0"/>
              </a:rPr>
              <a:pPr algn="ctr"/>
              <a:t>18</a:t>
            </a:fld>
            <a:endParaRPr lang="en-US" sz="1050">
              <a:latin typeface="Helvetica" pitchFamily="-65" charset="0"/>
              <a:ea typeface="Helvetica" pitchFamily="-65" charset="0"/>
              <a:cs typeface="Helvetica" pitchFamily="-65" charset="0"/>
              <a:sym typeface="Helvetica" pitchFamily="-65" charset="0"/>
            </a:endParaRPr>
          </a:p>
        </p:txBody>
      </p:sp>
      <p:sp>
        <p:nvSpPr>
          <p:cNvPr id="39940" name="Rectangle 189"/>
          <p:cNvSpPr>
            <a:spLocks noGrp="1" noChangeArrowheads="1"/>
          </p:cNvSpPr>
          <p:nvPr>
            <p:ph type="title"/>
          </p:nvPr>
        </p:nvSpPr>
        <p:spPr>
          <a:xfrm>
            <a:off x="457200" y="188640"/>
            <a:ext cx="8229600" cy="1143000"/>
          </a:xfrm>
        </p:spPr>
        <p:txBody>
          <a:bodyPr vert="horz" lIns="68580" tIns="34290" rIns="99060" bIns="34290" rtlCol="0" anchor="ctr">
            <a:normAutofit fontScale="90000"/>
          </a:bodyPr>
          <a:lstStyle/>
          <a:p>
            <a:r>
              <a:rPr lang="en-US" b="1" dirty="0">
                <a:latin typeface="Arial" panose="020B0604020202020204" pitchFamily="34" charset="0"/>
                <a:cs typeface="Arial" panose="020B0604020202020204" pitchFamily="34" charset="0"/>
              </a:rPr>
              <a:t>Advocacy and Policy environment</a:t>
            </a:r>
          </a:p>
        </p:txBody>
      </p:sp>
      <p:sp>
        <p:nvSpPr>
          <p:cNvPr id="39941" name="Rectangle 190"/>
          <p:cNvSpPr>
            <a:spLocks noGrp="1" noChangeArrowheads="1"/>
          </p:cNvSpPr>
          <p:nvPr>
            <p:ph idx="1"/>
          </p:nvPr>
        </p:nvSpPr>
        <p:spPr>
          <a:xfrm>
            <a:off x="457200" y="1412776"/>
            <a:ext cx="6131024" cy="3528392"/>
          </a:xfrm>
        </p:spPr>
        <p:txBody>
          <a:bodyPr vert="horz" lIns="68580" tIns="34290" rIns="99060" bIns="34290" rtlCol="0" anchor="t">
            <a:noAutofit/>
          </a:bodyPr>
          <a:lstStyle/>
          <a:p>
            <a:pPr eaLnBrk="1" hangingPunct="1"/>
            <a:r>
              <a:rPr lang="en-US" sz="2000" dirty="0">
                <a:latin typeface="Arial" panose="020B0604020202020204" pitchFamily="34" charset="0"/>
                <a:cs typeface="Arial" panose="020B0604020202020204" pitchFamily="34" charset="0"/>
              </a:rPr>
              <a:t>Race Relations Act 2000</a:t>
            </a:r>
          </a:p>
          <a:p>
            <a:pPr eaLnBrk="1" hangingPunct="1"/>
            <a:r>
              <a:rPr lang="en-US" sz="2000" dirty="0">
                <a:latin typeface="Arial" panose="020B0604020202020204" pitchFamily="34" charset="0"/>
                <a:cs typeface="Arial" panose="020B0604020202020204" pitchFamily="34" charset="0"/>
              </a:rPr>
              <a:t>Special Educational Needs and Disability Act 2001</a:t>
            </a:r>
          </a:p>
          <a:p>
            <a:pPr eaLnBrk="1" hangingPunct="1"/>
            <a:r>
              <a:rPr lang="en-US" sz="2000" dirty="0">
                <a:latin typeface="Arial" panose="020B0604020202020204" pitchFamily="34" charset="0"/>
                <a:cs typeface="Arial" panose="020B0604020202020204" pitchFamily="34" charset="0"/>
              </a:rPr>
              <a:t>The Health and Social Care Act 2001</a:t>
            </a:r>
          </a:p>
          <a:p>
            <a:pPr eaLnBrk="1" hangingPunct="1"/>
            <a:r>
              <a:rPr lang="en-US" sz="2000" dirty="0">
                <a:latin typeface="Arial" panose="020B0604020202020204" pitchFamily="34" charset="0"/>
                <a:cs typeface="Arial" panose="020B0604020202020204" pitchFamily="34" charset="0"/>
              </a:rPr>
              <a:t>The Adoption and Children’s Act 2002</a:t>
            </a:r>
          </a:p>
          <a:p>
            <a:pPr eaLnBrk="1" hangingPunct="1"/>
            <a:r>
              <a:rPr lang="en-US" sz="2000" dirty="0">
                <a:latin typeface="Arial" panose="020B0604020202020204" pitchFamily="34" charset="0"/>
                <a:cs typeface="Arial" panose="020B0604020202020204" pitchFamily="34" charset="0"/>
              </a:rPr>
              <a:t>The Mental Capacity Act 2005</a:t>
            </a:r>
          </a:p>
          <a:p>
            <a:pPr eaLnBrk="1" hangingPunct="1"/>
            <a:r>
              <a:rPr lang="en-US" sz="2000" dirty="0">
                <a:latin typeface="Arial" panose="020B0604020202020204" pitchFamily="34" charset="0"/>
                <a:cs typeface="Arial" panose="020B0604020202020204" pitchFamily="34" charset="0"/>
              </a:rPr>
              <a:t>Mental Health Act 2007</a:t>
            </a:r>
          </a:p>
          <a:p>
            <a:pPr eaLnBrk="1" hangingPunct="1"/>
            <a:r>
              <a:rPr lang="en-US" sz="2000" dirty="0">
                <a:latin typeface="Arial" panose="020B0604020202020204" pitchFamily="34" charset="0"/>
                <a:cs typeface="Arial" panose="020B0604020202020204" pitchFamily="34" charset="0"/>
              </a:rPr>
              <a:t>Valuing People Now 2007</a:t>
            </a:r>
          </a:p>
          <a:p>
            <a:pPr eaLnBrk="1" hangingPunct="1"/>
            <a:r>
              <a:rPr lang="en-US" sz="2000" dirty="0">
                <a:latin typeface="Arial" panose="020B0604020202020204" pitchFamily="34" charset="0"/>
                <a:cs typeface="Arial" panose="020B0604020202020204" pitchFamily="34" charset="0"/>
              </a:rPr>
              <a:t>Equality Act 2010</a:t>
            </a:r>
          </a:p>
          <a:p>
            <a:pPr eaLnBrk="1" hangingPunct="1"/>
            <a:r>
              <a:rPr lang="en-US" sz="2000" dirty="0">
                <a:latin typeface="Arial" panose="020B0604020202020204" pitchFamily="34" charset="0"/>
                <a:cs typeface="Arial" panose="020B0604020202020204" pitchFamily="34" charset="0"/>
              </a:rPr>
              <a:t>Care Act 2014</a:t>
            </a:r>
          </a:p>
          <a:p>
            <a:r>
              <a:rPr lang="en-GB" sz="2000" dirty="0">
                <a:latin typeface="Arial" panose="020B0604020202020204" pitchFamily="34" charset="0"/>
                <a:cs typeface="Arial" panose="020B0604020202020204" pitchFamily="34" charset="0"/>
              </a:rPr>
              <a:t>Social Services and Wellbeing (Wales) Act 2014.</a:t>
            </a:r>
          </a:p>
          <a:p>
            <a:endParaRPr lang="en-US" sz="2000" dirty="0"/>
          </a:p>
        </p:txBody>
      </p:sp>
      <p:pic>
        <p:nvPicPr>
          <p:cNvPr id="2" name="Picture 1">
            <a:extLst>
              <a:ext uri="{FF2B5EF4-FFF2-40B4-BE49-F238E27FC236}">
                <a16:creationId xmlns:a16="http://schemas.microsoft.com/office/drawing/2014/main" id="{FAF8597A-E096-304B-E198-C70AB4CC386E}"/>
              </a:ext>
            </a:extLst>
          </p:cNvPr>
          <p:cNvPicPr>
            <a:picLocks noChangeAspect="1"/>
          </p:cNvPicPr>
          <p:nvPr/>
        </p:nvPicPr>
        <p:blipFill>
          <a:blip r:embed="rId2"/>
          <a:stretch>
            <a:fillRect/>
          </a:stretch>
        </p:blipFill>
        <p:spPr>
          <a:xfrm>
            <a:off x="6369893" y="2708921"/>
            <a:ext cx="2609181" cy="1656183"/>
          </a:xfrm>
          <a:prstGeom prst="rect">
            <a:avLst/>
          </a:prstGeom>
        </p:spPr>
      </p:pic>
    </p:spTree>
    <p:extLst>
      <p:ext uri="{BB962C8B-B14F-4D97-AF65-F5344CB8AC3E}">
        <p14:creationId xmlns:p14="http://schemas.microsoft.com/office/powerpoint/2010/main" val="46532676"/>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Good Practice in Advocacy</a:t>
            </a:r>
          </a:p>
        </p:txBody>
      </p:sp>
      <p:sp>
        <p:nvSpPr>
          <p:cNvPr id="3" name="Content Placeholder 2"/>
          <p:cNvSpPr>
            <a:spLocks noGrp="1"/>
          </p:cNvSpPr>
          <p:nvPr>
            <p:ph idx="1"/>
          </p:nvPr>
        </p:nvSpPr>
        <p:spPr>
          <a:xfrm>
            <a:off x="457200" y="1600201"/>
            <a:ext cx="4546848" cy="3917032"/>
          </a:xfrm>
        </p:spPr>
        <p:txBody>
          <a:bodyPr>
            <a:normAutofit fontScale="70000" lnSpcReduction="20000"/>
          </a:bodyPr>
          <a:lstStyle/>
          <a:p>
            <a:r>
              <a:rPr lang="en-GB" dirty="0">
                <a:latin typeface="Arial" panose="020B0604020202020204" pitchFamily="34" charset="0"/>
                <a:cs typeface="Arial" panose="020B0604020202020204" pitchFamily="34" charset="0"/>
              </a:rPr>
              <a:t>The ability to be clear thinking and focussed on the service users agenda</a:t>
            </a:r>
          </a:p>
          <a:p>
            <a:r>
              <a:rPr lang="en-GB" altLang="en-US" dirty="0">
                <a:latin typeface="Arial" panose="020B0604020202020204" pitchFamily="34" charset="0"/>
                <a:ea typeface="ＭＳ Ｐゴシック" panose="020B0600070205080204" pitchFamily="34" charset="-128"/>
                <a:cs typeface="Arial" panose="020B0604020202020204" pitchFamily="34" charset="0"/>
              </a:rPr>
              <a:t>Non-judgemental approach towards service users</a:t>
            </a:r>
          </a:p>
          <a:p>
            <a:r>
              <a:rPr lang="en-GB" altLang="en-US" dirty="0">
                <a:latin typeface="Arial" panose="020B0604020202020204" pitchFamily="34" charset="0"/>
                <a:ea typeface="ＭＳ Ｐゴシック" panose="020B0600070205080204" pitchFamily="34" charset="-128"/>
                <a:cs typeface="Arial" panose="020B0604020202020204" pitchFamily="34" charset="0"/>
              </a:rPr>
              <a:t>Good listening skills, communication skills and patience</a:t>
            </a:r>
          </a:p>
          <a:p>
            <a:r>
              <a:rPr lang="en-GB" altLang="en-US" dirty="0">
                <a:latin typeface="Arial" panose="020B0604020202020204" pitchFamily="34" charset="0"/>
                <a:ea typeface="ＭＳ Ｐゴシック" panose="020B0600070205080204" pitchFamily="34" charset="-128"/>
                <a:cs typeface="Arial" panose="020B0604020202020204" pitchFamily="34" charset="0"/>
              </a:rPr>
              <a:t>Ability to keep one’s own agenda firmly to one side</a:t>
            </a:r>
          </a:p>
          <a:p>
            <a:r>
              <a:rPr lang="en-GB" altLang="en-US" dirty="0">
                <a:latin typeface="Arial" panose="020B0604020202020204" pitchFamily="34" charset="0"/>
                <a:ea typeface="ＭＳ Ｐゴシック" panose="020B0600070205080204" pitchFamily="34" charset="-128"/>
                <a:cs typeface="Arial" panose="020B0604020202020204" pitchFamily="34" charset="0"/>
              </a:rPr>
              <a:t>Good support network for off-loading and use as a sounding board</a:t>
            </a:r>
          </a:p>
          <a:p>
            <a:endParaRPr lang="en-GB" dirty="0"/>
          </a:p>
        </p:txBody>
      </p:sp>
      <p:pic>
        <p:nvPicPr>
          <p:cNvPr id="4" name="Picture 3">
            <a:extLst>
              <a:ext uri="{FF2B5EF4-FFF2-40B4-BE49-F238E27FC236}">
                <a16:creationId xmlns:a16="http://schemas.microsoft.com/office/drawing/2014/main" id="{37129331-CFFA-827D-7669-1B4087F2592D}"/>
              </a:ext>
            </a:extLst>
          </p:cNvPr>
          <p:cNvPicPr>
            <a:picLocks noChangeAspect="1"/>
          </p:cNvPicPr>
          <p:nvPr/>
        </p:nvPicPr>
        <p:blipFill>
          <a:blip r:embed="rId2"/>
          <a:stretch>
            <a:fillRect/>
          </a:stretch>
        </p:blipFill>
        <p:spPr>
          <a:xfrm>
            <a:off x="4571854" y="2636911"/>
            <a:ext cx="4248617" cy="2827261"/>
          </a:xfrm>
          <a:prstGeom prst="rect">
            <a:avLst/>
          </a:prstGeom>
        </p:spPr>
      </p:pic>
    </p:spTree>
    <p:extLst>
      <p:ext uri="{BB962C8B-B14F-4D97-AF65-F5344CB8AC3E}">
        <p14:creationId xmlns:p14="http://schemas.microsoft.com/office/powerpoint/2010/main" val="309983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a:t>Advocacy- Key Issues…</a:t>
            </a:r>
          </a:p>
        </p:txBody>
      </p:sp>
      <p:sp>
        <p:nvSpPr>
          <p:cNvPr id="3" name="Content Placeholder 2"/>
          <p:cNvSpPr>
            <a:spLocks noGrp="1"/>
          </p:cNvSpPr>
          <p:nvPr>
            <p:ph sz="half" idx="1"/>
          </p:nvPr>
        </p:nvSpPr>
        <p:spPr>
          <a:xfrm>
            <a:off x="457200" y="1600201"/>
            <a:ext cx="4038600" cy="3989040"/>
          </a:xfrm>
        </p:spPr>
        <p:txBody>
          <a:bodyPr>
            <a:normAutofit/>
          </a:bodyPr>
          <a:lstStyle/>
          <a:p>
            <a:pPr>
              <a:lnSpc>
                <a:spcPct val="90000"/>
              </a:lnSpc>
            </a:pPr>
            <a:r>
              <a:rPr lang="en-US" sz="1800"/>
              <a:t>Funding</a:t>
            </a:r>
          </a:p>
          <a:p>
            <a:pPr lvl="1">
              <a:lnSpc>
                <a:spcPct val="90000"/>
              </a:lnSpc>
              <a:buFont typeface="Helvetica" pitchFamily="-65" charset="0"/>
              <a:buChar char="-"/>
            </a:pPr>
            <a:r>
              <a:rPr lang="en-US" sz="1800"/>
              <a:t>Inadequate and unreliable funding</a:t>
            </a:r>
          </a:p>
          <a:p>
            <a:pPr lvl="1">
              <a:lnSpc>
                <a:spcPct val="90000"/>
              </a:lnSpc>
              <a:buFont typeface="Helvetica" pitchFamily="-65" charset="0"/>
              <a:buChar char="-"/>
            </a:pPr>
            <a:r>
              <a:rPr lang="en-US" sz="1800"/>
              <a:t>Funding from public bodies could challenge the independence of the service</a:t>
            </a:r>
          </a:p>
          <a:p>
            <a:pPr marL="372666">
              <a:lnSpc>
                <a:spcPct val="90000"/>
              </a:lnSpc>
              <a:spcBef>
                <a:spcPts val="431"/>
              </a:spcBef>
              <a:buClr>
                <a:srgbClr val="9A0000"/>
              </a:buClr>
              <a:buSzPct val="75000"/>
            </a:pPr>
            <a:r>
              <a:rPr lang="en-US" sz="1800"/>
              <a:t>Lack of training and development</a:t>
            </a:r>
          </a:p>
          <a:p>
            <a:pPr marL="372666">
              <a:lnSpc>
                <a:spcPct val="90000"/>
              </a:lnSpc>
              <a:spcBef>
                <a:spcPts val="431"/>
              </a:spcBef>
              <a:buClr>
                <a:srgbClr val="9A0000"/>
              </a:buClr>
              <a:buSzPct val="75000"/>
            </a:pPr>
            <a:r>
              <a:rPr lang="en-US" sz="1800"/>
              <a:t>No UK-wide standards or guidelines for organisations</a:t>
            </a:r>
          </a:p>
          <a:p>
            <a:pPr marL="372666">
              <a:lnSpc>
                <a:spcPct val="90000"/>
              </a:lnSpc>
              <a:spcBef>
                <a:spcPts val="431"/>
              </a:spcBef>
              <a:buClr>
                <a:srgbClr val="9A0000"/>
              </a:buClr>
              <a:buSzPct val="75000"/>
            </a:pPr>
            <a:r>
              <a:rPr lang="en-US" sz="1800"/>
              <a:t>Lack of opportunity for evaluation</a:t>
            </a:r>
          </a:p>
          <a:p>
            <a:pPr marL="629841" lvl="1" indent="-257175">
              <a:lnSpc>
                <a:spcPct val="90000"/>
              </a:lnSpc>
              <a:spcBef>
                <a:spcPts val="431"/>
              </a:spcBef>
            </a:pPr>
            <a:r>
              <a:rPr lang="en-US" sz="1800"/>
              <a:t>- advocacy organisations often lack resources or capacity to see what works and what doesn’t</a:t>
            </a:r>
          </a:p>
          <a:p>
            <a:pPr>
              <a:lnSpc>
                <a:spcPct val="90000"/>
              </a:lnSpc>
            </a:pPr>
            <a:endParaRPr lang="en-GB" sz="1800"/>
          </a:p>
        </p:txBody>
      </p:sp>
      <p:pic>
        <p:nvPicPr>
          <p:cNvPr id="4" name="Picture 3">
            <a:extLst>
              <a:ext uri="{FF2B5EF4-FFF2-40B4-BE49-F238E27FC236}">
                <a16:creationId xmlns:a16="http://schemas.microsoft.com/office/drawing/2014/main" id="{49AE99F7-6C38-156F-B7BB-65896DD314E7}"/>
              </a:ext>
            </a:extLst>
          </p:cNvPr>
          <p:cNvPicPr>
            <a:picLocks noChangeAspect="1"/>
          </p:cNvPicPr>
          <p:nvPr/>
        </p:nvPicPr>
        <p:blipFill>
          <a:blip r:embed="rId2"/>
          <a:stretch>
            <a:fillRect/>
          </a:stretch>
        </p:blipFill>
        <p:spPr>
          <a:xfrm>
            <a:off x="4648200" y="2424212"/>
            <a:ext cx="4038600" cy="2341018"/>
          </a:xfrm>
          <a:prstGeom prst="rect">
            <a:avLst/>
          </a:prstGeom>
          <a:noFill/>
        </p:spPr>
      </p:pic>
    </p:spTree>
    <p:extLst>
      <p:ext uri="{BB962C8B-B14F-4D97-AF65-F5344CB8AC3E}">
        <p14:creationId xmlns:p14="http://schemas.microsoft.com/office/powerpoint/2010/main" val="703509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Text Box 188"/>
          <p:cNvSpPr txBox="1">
            <a:spLocks noChangeArrowheads="1"/>
          </p:cNvSpPr>
          <p:nvPr/>
        </p:nvSpPr>
        <p:spPr bwMode="auto">
          <a:xfrm>
            <a:off x="7004448" y="5676900"/>
            <a:ext cx="234553" cy="238125"/>
          </a:xfrm>
          <a:prstGeom prst="rect">
            <a:avLst/>
          </a:prstGeom>
          <a:noFill/>
          <a:ln w="12700">
            <a:noFill/>
            <a:miter lim="800000"/>
            <a:headEnd/>
            <a:tailEnd/>
          </a:ln>
        </p:spPr>
        <p:txBody>
          <a:bodyPr wrap="none" anchor="b">
            <a:prstTxWarp prst="textNoShape">
              <a:avLst/>
            </a:prstTxWarp>
          </a:bodyPr>
          <a:lstStyle/>
          <a:p>
            <a:pPr algn="ctr"/>
            <a:fld id="{F2AE3D18-F80E-A944-ABE4-5C75C6213D65}" type="slidenum">
              <a:rPr lang="en-US" sz="1050">
                <a:latin typeface="Helvetica" pitchFamily="-65" charset="0"/>
                <a:ea typeface="Helvetica" pitchFamily="-65" charset="0"/>
                <a:cs typeface="Helvetica" pitchFamily="-65" charset="0"/>
                <a:sym typeface="Helvetica" pitchFamily="-65" charset="0"/>
              </a:rPr>
              <a:pPr algn="ctr"/>
              <a:t>21</a:t>
            </a:fld>
            <a:endParaRPr lang="en-US" sz="1050">
              <a:latin typeface="Helvetica" pitchFamily="-65" charset="0"/>
              <a:ea typeface="Helvetica" pitchFamily="-65" charset="0"/>
              <a:cs typeface="Helvetica" pitchFamily="-65" charset="0"/>
              <a:sym typeface="Helvetica" pitchFamily="-65" charset="0"/>
            </a:endParaRPr>
          </a:p>
        </p:txBody>
      </p:sp>
      <p:sp>
        <p:nvSpPr>
          <p:cNvPr id="52228" name="Rectangle 189"/>
          <p:cNvSpPr>
            <a:spLocks noGrp="1" noChangeArrowheads="1"/>
          </p:cNvSpPr>
          <p:nvPr>
            <p:ph type="title"/>
          </p:nvPr>
        </p:nvSpPr>
        <p:spPr/>
        <p:txBody>
          <a:bodyPr/>
          <a:lstStyle/>
          <a:p>
            <a:r>
              <a:rPr lang="en-US" b="1" dirty="0">
                <a:latin typeface="Arial" panose="020B0604020202020204" pitchFamily="34" charset="0"/>
                <a:cs typeface="Arial" panose="020B0604020202020204" pitchFamily="34" charset="0"/>
              </a:rPr>
              <a:t>Advocacy Charter</a:t>
            </a:r>
          </a:p>
        </p:txBody>
      </p:sp>
      <p:sp>
        <p:nvSpPr>
          <p:cNvPr id="52229" name="Rectangle 190"/>
          <p:cNvSpPr>
            <a:spLocks noGrp="1" noChangeArrowheads="1"/>
          </p:cNvSpPr>
          <p:nvPr>
            <p:ph idx="1"/>
          </p:nvPr>
        </p:nvSpPr>
        <p:spPr>
          <a:xfrm>
            <a:off x="457200" y="1600201"/>
            <a:ext cx="3761185" cy="3917032"/>
          </a:xfrm>
        </p:spPr>
        <p:txBody>
          <a:bodyPr>
            <a:normAutofit fontScale="70000" lnSpcReduction="20000"/>
          </a:bodyPr>
          <a:lstStyle/>
          <a:p>
            <a:r>
              <a:rPr lang="en-US" dirty="0">
                <a:latin typeface="Arial" panose="020B0604020202020204" pitchFamily="34" charset="0"/>
                <a:cs typeface="Arial" panose="020B0604020202020204" pitchFamily="34" charset="0"/>
              </a:rPr>
              <a:t>Published in 2002</a:t>
            </a:r>
          </a:p>
          <a:p>
            <a:r>
              <a:rPr lang="en-US" dirty="0">
                <a:latin typeface="Arial" panose="020B0604020202020204" pitchFamily="34" charset="0"/>
                <a:cs typeface="Arial" panose="020B0604020202020204" pitchFamily="34" charset="0"/>
              </a:rPr>
              <a:t>By Action for Advocacy</a:t>
            </a:r>
          </a:p>
          <a:p>
            <a:r>
              <a:rPr lang="en-US" dirty="0">
                <a:latin typeface="Arial" panose="020B0604020202020204" pitchFamily="34" charset="0"/>
                <a:cs typeface="Arial" panose="020B0604020202020204" pitchFamily="34" charset="0"/>
              </a:rPr>
              <a:t>Established in 2001, working in England and Wales to be the leading authority on the development of effective advocacy services for vulnerable and disempowered people</a:t>
            </a:r>
          </a:p>
          <a:p>
            <a:r>
              <a:rPr lang="en-US" dirty="0">
                <a:latin typeface="Arial" panose="020B0604020202020204" pitchFamily="34" charset="0"/>
                <a:cs typeface="Arial" panose="020B0604020202020204" pitchFamily="34" charset="0"/>
                <a:sym typeface="Verdana" pitchFamily="-65" charset="0"/>
                <a:hlinkClick r:id="rId2"/>
              </a:rPr>
              <a:t>www.actionforadvocacy.org.uk</a:t>
            </a:r>
            <a:r>
              <a:rPr lang="en-US" dirty="0">
                <a:latin typeface="Arial" panose="020B0604020202020204" pitchFamily="34" charset="0"/>
                <a:cs typeface="Arial" panose="020B0604020202020204" pitchFamily="34" charset="0"/>
                <a:sym typeface="Verdana" pitchFamily="-65" charset="0"/>
              </a:rPr>
              <a:t> </a:t>
            </a:r>
          </a:p>
        </p:txBody>
      </p:sp>
      <p:sp>
        <p:nvSpPr>
          <p:cNvPr id="52230" name="Rectangle 191"/>
          <p:cNvSpPr>
            <a:spLocks/>
          </p:cNvSpPr>
          <p:nvPr/>
        </p:nvSpPr>
        <p:spPr bwMode="auto">
          <a:xfrm>
            <a:off x="4925616" y="2286000"/>
            <a:ext cx="2981325" cy="3009900"/>
          </a:xfrm>
          <a:prstGeom prst="rect">
            <a:avLst/>
          </a:prstGeom>
          <a:noFill/>
          <a:ln w="12700">
            <a:noFill/>
            <a:miter lim="800000"/>
            <a:headEnd/>
            <a:tailEnd/>
          </a:ln>
        </p:spPr>
        <p:txBody>
          <a:bodyPr lIns="0" tIns="0" rIns="30479" bIns="0">
            <a:prstTxWarp prst="textNoShape">
              <a:avLst/>
            </a:prstTxWarp>
          </a:bodyPr>
          <a:lstStyle/>
          <a:p>
            <a:pPr marL="286941" indent="-257175">
              <a:spcBef>
                <a:spcPts val="431"/>
              </a:spcBef>
              <a:buClr>
                <a:srgbClr val="9A0000"/>
              </a:buClr>
              <a:buSzPct val="75000"/>
              <a:buFont typeface="Wingdings" pitchFamily="-65" charset="2"/>
              <a:buChar char="n"/>
            </a:pPr>
            <a:endParaRPr lang="en-US" sz="1350" dirty="0">
              <a:latin typeface="Helvetica" pitchFamily="-65" charset="0"/>
              <a:ea typeface="Helvetica" pitchFamily="-65" charset="0"/>
              <a:cs typeface="Helvetica" pitchFamily="-65" charset="0"/>
              <a:sym typeface="Helvetica" pitchFamily="-65" charset="0"/>
            </a:endParaRPr>
          </a:p>
        </p:txBody>
      </p:sp>
      <p:pic>
        <p:nvPicPr>
          <p:cNvPr id="2" name="Picture 1">
            <a:extLst>
              <a:ext uri="{FF2B5EF4-FFF2-40B4-BE49-F238E27FC236}">
                <a16:creationId xmlns:a16="http://schemas.microsoft.com/office/drawing/2014/main" id="{133F9147-5278-9064-075A-FBCC047F2FA0}"/>
              </a:ext>
            </a:extLst>
          </p:cNvPr>
          <p:cNvPicPr>
            <a:picLocks noChangeAspect="1"/>
          </p:cNvPicPr>
          <p:nvPr/>
        </p:nvPicPr>
        <p:blipFill>
          <a:blip r:embed="rId3"/>
          <a:stretch>
            <a:fillRect/>
          </a:stretch>
        </p:blipFill>
        <p:spPr>
          <a:xfrm>
            <a:off x="4670226" y="1797640"/>
            <a:ext cx="3761185" cy="2502898"/>
          </a:xfrm>
          <a:prstGeom prst="rect">
            <a:avLst/>
          </a:prstGeom>
        </p:spPr>
      </p:pic>
    </p:spTree>
    <p:extLst>
      <p:ext uri="{BB962C8B-B14F-4D97-AF65-F5344CB8AC3E}">
        <p14:creationId xmlns:p14="http://schemas.microsoft.com/office/powerpoint/2010/main" val="234424252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188"/>
          <p:cNvSpPr>
            <a:spLocks noGrp="1" noChangeArrowheads="1"/>
          </p:cNvSpPr>
          <p:nvPr>
            <p:ph type="title"/>
          </p:nvPr>
        </p:nvSpPr>
        <p:spPr/>
        <p:txBody>
          <a:bodyPr vert="horz" lIns="68580" tIns="34290" rIns="99060" bIns="34290" rtlCol="0" anchor="ctr">
            <a:normAutofit fontScale="90000"/>
          </a:bodyPr>
          <a:lstStyle/>
          <a:p>
            <a:r>
              <a:rPr lang="en-US" b="1" dirty="0">
                <a:latin typeface="Arial" panose="020B0604020202020204" pitchFamily="34" charset="0"/>
                <a:cs typeface="Arial" panose="020B0604020202020204" pitchFamily="34" charset="0"/>
              </a:rPr>
              <a:t>What has advocacy in UK achieved?</a:t>
            </a:r>
          </a:p>
        </p:txBody>
      </p:sp>
      <p:sp>
        <p:nvSpPr>
          <p:cNvPr id="35845" name="Rectangle 189"/>
          <p:cNvSpPr>
            <a:spLocks noGrp="1" noChangeArrowheads="1"/>
          </p:cNvSpPr>
          <p:nvPr>
            <p:ph idx="1"/>
          </p:nvPr>
        </p:nvSpPr>
        <p:spPr>
          <a:xfrm>
            <a:off x="457200" y="1600201"/>
            <a:ext cx="3826768" cy="3917032"/>
          </a:xfrm>
        </p:spPr>
        <p:txBody>
          <a:bodyPr vert="horz" lIns="68580" tIns="34290" rIns="99060" bIns="34290" rtlCol="0" anchor="t">
            <a:normAutofit fontScale="70000" lnSpcReduction="20000"/>
          </a:bodyPr>
          <a:lstStyle/>
          <a:p>
            <a:pPr eaLnBrk="1" hangingPunct="1"/>
            <a:r>
              <a:rPr lang="en-US" dirty="0">
                <a:latin typeface="Arial" panose="020B0604020202020204" pitchFamily="34" charset="0"/>
                <a:cs typeface="Arial" panose="020B0604020202020204" pitchFamily="34" charset="0"/>
              </a:rPr>
              <a:t>Energetic movement with considerable growth</a:t>
            </a:r>
          </a:p>
          <a:p>
            <a:pPr eaLnBrk="1" hangingPunct="1"/>
            <a:r>
              <a:rPr lang="en-US" dirty="0">
                <a:latin typeface="Arial" panose="020B0604020202020204" pitchFamily="34" charset="0"/>
                <a:cs typeface="Arial" panose="020B0604020202020204" pitchFamily="34" charset="0"/>
              </a:rPr>
              <a:t>Movement shares goals of empowerment and challenging social inclusion</a:t>
            </a:r>
          </a:p>
          <a:p>
            <a:pPr eaLnBrk="1" hangingPunct="1"/>
            <a:r>
              <a:rPr lang="en-US" dirty="0">
                <a:latin typeface="Arial" panose="020B0604020202020204" pitchFamily="34" charset="0"/>
                <a:cs typeface="Arial" panose="020B0604020202020204" pitchFamily="34" charset="0"/>
              </a:rPr>
              <a:t>emerging new political culture</a:t>
            </a:r>
          </a:p>
          <a:p>
            <a:pPr eaLnBrk="1" hangingPunct="1"/>
            <a:r>
              <a:rPr lang="en-US" dirty="0">
                <a:latin typeface="Arial" panose="020B0604020202020204" pitchFamily="34" charset="0"/>
                <a:cs typeface="Arial" panose="020B0604020202020204" pitchFamily="34" charset="0"/>
              </a:rPr>
              <a:t>Highly regarded activity </a:t>
            </a:r>
          </a:p>
          <a:p>
            <a:pPr eaLnBrk="1" hangingPunct="1"/>
            <a:r>
              <a:rPr lang="en-US" dirty="0">
                <a:latin typeface="Arial" panose="020B0604020202020204" pitchFamily="34" charset="0"/>
                <a:cs typeface="Arial" panose="020B0604020202020204" pitchFamily="34" charset="0"/>
              </a:rPr>
              <a:t>Shaped ideas about care in UK</a:t>
            </a:r>
          </a:p>
        </p:txBody>
      </p:sp>
      <p:sp>
        <p:nvSpPr>
          <p:cNvPr id="192" name="Slide Number Placeholder 3"/>
          <p:cNvSpPr>
            <a:spLocks noGrp="1"/>
          </p:cNvSpPr>
          <p:nvPr>
            <p:ph type="sldNum" sz="quarter" idx="12"/>
          </p:nvPr>
        </p:nvSpPr>
        <p:spPr/>
        <p:txBody>
          <a:bodyPr/>
          <a:lstStyle/>
          <a:p>
            <a:fld id="{6888450A-15B2-C442-ADE3-35FDCAC92A5D}" type="slidenum">
              <a:rPr lang="en-US"/>
              <a:pPr/>
              <a:t>22</a:t>
            </a:fld>
            <a:endParaRPr lang="en-US"/>
          </a:p>
        </p:txBody>
      </p:sp>
      <p:sp>
        <p:nvSpPr>
          <p:cNvPr id="35846" name="Text Box 190"/>
          <p:cNvSpPr txBox="1">
            <a:spLocks noChangeArrowheads="1"/>
          </p:cNvSpPr>
          <p:nvPr/>
        </p:nvSpPr>
        <p:spPr bwMode="auto">
          <a:xfrm>
            <a:off x="7004448" y="5676900"/>
            <a:ext cx="234553" cy="238125"/>
          </a:xfrm>
          <a:prstGeom prst="rect">
            <a:avLst/>
          </a:prstGeom>
          <a:noFill/>
          <a:ln w="12700">
            <a:noFill/>
            <a:miter lim="800000"/>
            <a:headEnd/>
            <a:tailEnd/>
          </a:ln>
        </p:spPr>
        <p:txBody>
          <a:bodyPr wrap="none" anchor="b">
            <a:prstTxWarp prst="textNoShape">
              <a:avLst/>
            </a:prstTxWarp>
          </a:bodyPr>
          <a:lstStyle/>
          <a:p>
            <a:pPr algn="ctr"/>
            <a:fld id="{C9330CC2-3DD1-0F4E-892D-6EB7883656CD}" type="slidenum">
              <a:rPr lang="en-US" sz="1050">
                <a:latin typeface="Helvetica" pitchFamily="-65" charset="0"/>
                <a:ea typeface="Helvetica" pitchFamily="-65" charset="0"/>
                <a:cs typeface="Helvetica" pitchFamily="-65" charset="0"/>
                <a:sym typeface="Helvetica" pitchFamily="-65" charset="0"/>
              </a:rPr>
              <a:pPr algn="ctr"/>
              <a:t>22</a:t>
            </a:fld>
            <a:endParaRPr lang="en-US" sz="1050">
              <a:latin typeface="Helvetica" pitchFamily="-65" charset="0"/>
              <a:ea typeface="Helvetica" pitchFamily="-65" charset="0"/>
              <a:cs typeface="Helvetica" pitchFamily="-65" charset="0"/>
              <a:sym typeface="Helvetica" pitchFamily="-65" charset="0"/>
            </a:endParaRPr>
          </a:p>
        </p:txBody>
      </p:sp>
      <p:pic>
        <p:nvPicPr>
          <p:cNvPr id="2" name="Picture 1">
            <a:extLst>
              <a:ext uri="{FF2B5EF4-FFF2-40B4-BE49-F238E27FC236}">
                <a16:creationId xmlns:a16="http://schemas.microsoft.com/office/drawing/2014/main" id="{2BC7B81D-BF2C-7BF6-6BC5-9BA90AECC562}"/>
              </a:ext>
            </a:extLst>
          </p:cNvPr>
          <p:cNvPicPr>
            <a:picLocks noChangeAspect="1"/>
          </p:cNvPicPr>
          <p:nvPr/>
        </p:nvPicPr>
        <p:blipFill>
          <a:blip r:embed="rId2"/>
          <a:stretch>
            <a:fillRect/>
          </a:stretch>
        </p:blipFill>
        <p:spPr>
          <a:xfrm>
            <a:off x="5144581" y="1576329"/>
            <a:ext cx="3682752" cy="3682752"/>
          </a:xfrm>
          <a:prstGeom prst="rect">
            <a:avLst/>
          </a:prstGeom>
        </p:spPr>
      </p:pic>
    </p:spTree>
    <p:extLst>
      <p:ext uri="{BB962C8B-B14F-4D97-AF65-F5344CB8AC3E}">
        <p14:creationId xmlns:p14="http://schemas.microsoft.com/office/powerpoint/2010/main" val="3803934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84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84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84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188"/>
          <p:cNvSpPr>
            <a:spLocks noGrp="1" noChangeArrowheads="1"/>
          </p:cNvSpPr>
          <p:nvPr>
            <p:ph type="title"/>
          </p:nvPr>
        </p:nvSpPr>
        <p:spPr/>
        <p:txBody>
          <a:bodyPr vert="horz" lIns="68580" tIns="34290" rIns="99060" bIns="34290" rtlCol="0" anchor="ctr">
            <a:normAutofit fontScale="90000"/>
          </a:bodyPr>
          <a:lstStyle/>
          <a:p>
            <a:r>
              <a:rPr lang="en-US" b="1" dirty="0">
                <a:latin typeface="Arial" panose="020B0604020202020204" pitchFamily="34" charset="0"/>
                <a:cs typeface="Arial" panose="020B0604020202020204" pitchFamily="34" charset="0"/>
              </a:rPr>
              <a:t>What has advocacy in UK failed to achieve?</a:t>
            </a:r>
          </a:p>
        </p:txBody>
      </p:sp>
      <p:sp>
        <p:nvSpPr>
          <p:cNvPr id="36869" name="Rectangle 189"/>
          <p:cNvSpPr>
            <a:spLocks noGrp="1" noChangeArrowheads="1"/>
          </p:cNvSpPr>
          <p:nvPr>
            <p:ph idx="1"/>
          </p:nvPr>
        </p:nvSpPr>
        <p:spPr>
          <a:xfrm>
            <a:off x="457200" y="1600201"/>
            <a:ext cx="4186808" cy="3917032"/>
          </a:xfrm>
        </p:spPr>
        <p:txBody>
          <a:bodyPr vert="horz" lIns="68580" tIns="34290" rIns="99060" bIns="34290" rtlCol="0" anchor="t">
            <a:normAutofit fontScale="77500" lnSpcReduction="20000"/>
          </a:bodyPr>
          <a:lstStyle/>
          <a:p>
            <a:pPr eaLnBrk="1" hangingPunct="1"/>
            <a:r>
              <a:rPr lang="en-US" dirty="0">
                <a:latin typeface="Arial" panose="020B0604020202020204" pitchFamily="34" charset="0"/>
                <a:cs typeface="Arial" panose="020B0604020202020204" pitchFamily="34" charset="0"/>
              </a:rPr>
              <a:t>Different or competing forms of advocacy - fuzzes the definition</a:t>
            </a:r>
          </a:p>
          <a:p>
            <a:pPr eaLnBrk="1" hangingPunct="1"/>
            <a:r>
              <a:rPr lang="en-US" dirty="0">
                <a:latin typeface="Arial" panose="020B0604020202020204" pitchFamily="34" charset="0"/>
                <a:cs typeface="Arial" panose="020B0604020202020204" pitchFamily="34" charset="0"/>
              </a:rPr>
              <a:t>Tensions: Training? Payment? Vs Volunteer? Quality?</a:t>
            </a:r>
          </a:p>
          <a:p>
            <a:pPr eaLnBrk="1" hangingPunct="1"/>
            <a:r>
              <a:rPr lang="en-US" dirty="0">
                <a:latin typeface="Arial" panose="020B0604020202020204" pitchFamily="34" charset="0"/>
                <a:cs typeface="Arial" panose="020B0604020202020204" pitchFamily="34" charset="0"/>
              </a:rPr>
              <a:t>Not understood by general public</a:t>
            </a:r>
          </a:p>
          <a:p>
            <a:pPr eaLnBrk="1" hangingPunct="1"/>
            <a:r>
              <a:rPr lang="en-US" dirty="0">
                <a:latin typeface="Arial" panose="020B0604020202020204" pitchFamily="34" charset="0"/>
                <a:cs typeface="Arial" panose="020B0604020202020204" pitchFamily="34" charset="0"/>
              </a:rPr>
              <a:t>Lack of identity and ability to develop good practice across the sector</a:t>
            </a:r>
          </a:p>
        </p:txBody>
      </p:sp>
      <p:sp>
        <p:nvSpPr>
          <p:cNvPr id="192" name="Slide Number Placeholder 3"/>
          <p:cNvSpPr>
            <a:spLocks noGrp="1"/>
          </p:cNvSpPr>
          <p:nvPr>
            <p:ph type="sldNum" sz="quarter" idx="12"/>
          </p:nvPr>
        </p:nvSpPr>
        <p:spPr/>
        <p:txBody>
          <a:bodyPr/>
          <a:lstStyle/>
          <a:p>
            <a:fld id="{511F5551-C964-994C-A3D9-F7FDBAFA4E6B}" type="slidenum">
              <a:rPr lang="en-US"/>
              <a:pPr/>
              <a:t>23</a:t>
            </a:fld>
            <a:endParaRPr lang="en-US"/>
          </a:p>
        </p:txBody>
      </p:sp>
      <p:sp>
        <p:nvSpPr>
          <p:cNvPr id="36870" name="Text Box 190"/>
          <p:cNvSpPr txBox="1">
            <a:spLocks noChangeArrowheads="1"/>
          </p:cNvSpPr>
          <p:nvPr/>
        </p:nvSpPr>
        <p:spPr bwMode="auto">
          <a:xfrm>
            <a:off x="7004448" y="5676900"/>
            <a:ext cx="234553" cy="238125"/>
          </a:xfrm>
          <a:prstGeom prst="rect">
            <a:avLst/>
          </a:prstGeom>
          <a:noFill/>
          <a:ln w="12700">
            <a:noFill/>
            <a:miter lim="800000"/>
            <a:headEnd/>
            <a:tailEnd/>
          </a:ln>
        </p:spPr>
        <p:txBody>
          <a:bodyPr wrap="none" anchor="b">
            <a:prstTxWarp prst="textNoShape">
              <a:avLst/>
            </a:prstTxWarp>
          </a:bodyPr>
          <a:lstStyle/>
          <a:p>
            <a:pPr algn="ctr"/>
            <a:fld id="{E843BC2A-2325-0F42-9DD0-5F03E130E451}" type="slidenum">
              <a:rPr lang="en-US" sz="1050">
                <a:latin typeface="Helvetica" pitchFamily="-65" charset="0"/>
                <a:ea typeface="Helvetica" pitchFamily="-65" charset="0"/>
                <a:cs typeface="Helvetica" pitchFamily="-65" charset="0"/>
                <a:sym typeface="Helvetica" pitchFamily="-65" charset="0"/>
              </a:rPr>
              <a:pPr algn="ctr"/>
              <a:t>23</a:t>
            </a:fld>
            <a:endParaRPr lang="en-US" sz="1050">
              <a:latin typeface="Helvetica" pitchFamily="-65" charset="0"/>
              <a:ea typeface="Helvetica" pitchFamily="-65" charset="0"/>
              <a:cs typeface="Helvetica" pitchFamily="-65" charset="0"/>
              <a:sym typeface="Helvetica" pitchFamily="-65" charset="0"/>
            </a:endParaRPr>
          </a:p>
        </p:txBody>
      </p:sp>
      <p:pic>
        <p:nvPicPr>
          <p:cNvPr id="2" name="Picture 1">
            <a:extLst>
              <a:ext uri="{FF2B5EF4-FFF2-40B4-BE49-F238E27FC236}">
                <a16:creationId xmlns:a16="http://schemas.microsoft.com/office/drawing/2014/main" id="{DE55BE5C-5665-7223-64D1-9E82022DE6BE}"/>
              </a:ext>
            </a:extLst>
          </p:cNvPr>
          <p:cNvPicPr>
            <a:picLocks noChangeAspect="1"/>
          </p:cNvPicPr>
          <p:nvPr/>
        </p:nvPicPr>
        <p:blipFill>
          <a:blip r:embed="rId2"/>
          <a:stretch>
            <a:fillRect/>
          </a:stretch>
        </p:blipFill>
        <p:spPr>
          <a:xfrm>
            <a:off x="4777680" y="2721349"/>
            <a:ext cx="4114800" cy="2385189"/>
          </a:xfrm>
          <a:prstGeom prst="rect">
            <a:avLst/>
          </a:prstGeom>
        </p:spPr>
      </p:pic>
    </p:spTree>
    <p:extLst>
      <p:ext uri="{BB962C8B-B14F-4D97-AF65-F5344CB8AC3E}">
        <p14:creationId xmlns:p14="http://schemas.microsoft.com/office/powerpoint/2010/main" val="27175586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86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86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86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686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Autofit/>
          </a:bodyPr>
          <a:lstStyle/>
          <a:p>
            <a:r>
              <a:rPr lang="en-GB" sz="3600" b="1" dirty="0">
                <a:latin typeface="Arial" panose="020B0604020202020204" pitchFamily="34" charset="0"/>
                <a:cs typeface="Arial" panose="020B0604020202020204" pitchFamily="34" charset="0"/>
              </a:rPr>
              <a:t>What does person centred advocacy mean ?</a:t>
            </a:r>
          </a:p>
        </p:txBody>
      </p:sp>
      <p:sp>
        <p:nvSpPr>
          <p:cNvPr id="9" name="Rectangle 8"/>
          <p:cNvSpPr/>
          <p:nvPr/>
        </p:nvSpPr>
        <p:spPr>
          <a:xfrm>
            <a:off x="648072" y="5337823"/>
            <a:ext cx="4572000" cy="230832"/>
          </a:xfrm>
          <a:prstGeom prst="rect">
            <a:avLst/>
          </a:prstGeom>
        </p:spPr>
        <p:txBody>
          <a:bodyPr>
            <a:spAutoFit/>
          </a:bodyPr>
          <a:lstStyle/>
          <a:p>
            <a:r>
              <a:rPr lang="en-GB" sz="900" dirty="0">
                <a:hlinkClick r:id="rId2"/>
              </a:rPr>
              <a:t>https://qualityadvocacy.org.uk/wp-content/uploads/2018/05/Code-of-Practice-1.pdf</a:t>
            </a:r>
            <a:endParaRPr lang="en-GB" sz="900" dirty="0"/>
          </a:p>
        </p:txBody>
      </p:sp>
      <p:sp>
        <p:nvSpPr>
          <p:cNvPr id="4" name="TextBox 3">
            <a:extLst>
              <a:ext uri="{FF2B5EF4-FFF2-40B4-BE49-F238E27FC236}">
                <a16:creationId xmlns:a16="http://schemas.microsoft.com/office/drawing/2014/main" id="{4D636D0C-D6D0-AE53-72C0-B2164E27D558}"/>
              </a:ext>
            </a:extLst>
          </p:cNvPr>
          <p:cNvSpPr txBox="1"/>
          <p:nvPr/>
        </p:nvSpPr>
        <p:spPr>
          <a:xfrm>
            <a:off x="202255" y="1289345"/>
            <a:ext cx="8514249" cy="3477875"/>
          </a:xfrm>
          <a:prstGeom prst="rect">
            <a:avLst/>
          </a:prstGeom>
          <a:noFill/>
        </p:spPr>
        <p:txBody>
          <a:bodyPr wrap="square">
            <a:spAutoFit/>
          </a:bodyPr>
          <a:lstStyle/>
          <a:p>
            <a:pPr marL="285750" indent="-285750">
              <a:buFont typeface="Arial" panose="020B0604020202020204" pitchFamily="34" charset="0"/>
              <a:buChar char="•"/>
            </a:pPr>
            <a:r>
              <a:rPr lang="en-GB" sz="2000" dirty="0"/>
              <a:t>People-centred advocacy is a set of organised actions aimed at influencing public policies, societal attitudes, and socio-political processes that enable and empower the marginalised to speak for themselves. </a:t>
            </a:r>
          </a:p>
          <a:p>
            <a:endParaRPr lang="en-GB" sz="2000" dirty="0"/>
          </a:p>
          <a:p>
            <a:pPr marL="285750" indent="-285750">
              <a:buFont typeface="Arial" panose="020B0604020202020204" pitchFamily="34" charset="0"/>
              <a:buChar char="•"/>
            </a:pPr>
            <a:r>
              <a:rPr lang="en-GB" sz="2000" dirty="0"/>
              <a:t>Its purpose is social transformation through the realisation of human rights: civil, political, economic, social, and cultural.</a:t>
            </a:r>
          </a:p>
          <a:p>
            <a:endParaRPr lang="en-GB" sz="2000" dirty="0"/>
          </a:p>
          <a:p>
            <a:pPr marL="285750" indent="-285750">
              <a:buFont typeface="Arial" panose="020B0604020202020204" pitchFamily="34" charset="0"/>
              <a:buChar char="•"/>
            </a:pPr>
            <a:r>
              <a:rPr lang="en-GB" sz="2000" dirty="0"/>
              <a:t>People centred advocacy is by the people, of the people, and for the people. Hence, it is the spirit of democracy that drives the very idea of people-centred advocacy.</a:t>
            </a:r>
          </a:p>
        </p:txBody>
      </p:sp>
      <p:pic>
        <p:nvPicPr>
          <p:cNvPr id="7" name="Picture 6">
            <a:extLst>
              <a:ext uri="{FF2B5EF4-FFF2-40B4-BE49-F238E27FC236}">
                <a16:creationId xmlns:a16="http://schemas.microsoft.com/office/drawing/2014/main" id="{20A470BF-572E-8E67-7CFF-6C9147F22E96}"/>
              </a:ext>
            </a:extLst>
          </p:cNvPr>
          <p:cNvPicPr>
            <a:picLocks noChangeAspect="1"/>
          </p:cNvPicPr>
          <p:nvPr/>
        </p:nvPicPr>
        <p:blipFill>
          <a:blip r:embed="rId3"/>
          <a:stretch>
            <a:fillRect/>
          </a:stretch>
        </p:blipFill>
        <p:spPr>
          <a:xfrm>
            <a:off x="6444208" y="4637372"/>
            <a:ext cx="1681901" cy="941865"/>
          </a:xfrm>
          <a:prstGeom prst="rect">
            <a:avLst/>
          </a:prstGeom>
        </p:spPr>
      </p:pic>
    </p:spTree>
    <p:extLst>
      <p:ext uri="{BB962C8B-B14F-4D97-AF65-F5344CB8AC3E}">
        <p14:creationId xmlns:p14="http://schemas.microsoft.com/office/powerpoint/2010/main" val="2742640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47500" lnSpcReduction="20000"/>
          </a:bodyPr>
          <a:lstStyle/>
          <a:p>
            <a:r>
              <a:rPr lang="en-GB" dirty="0"/>
              <a:t>HSE, (2016) </a:t>
            </a:r>
            <a:r>
              <a:rPr lang="en-GB" i="1" dirty="0"/>
              <a:t>Person-Centred Principles and Person-Centred Practice Framework </a:t>
            </a:r>
            <a:r>
              <a:rPr lang="en-GB" dirty="0"/>
              <a:t>Available at: </a:t>
            </a:r>
            <a:r>
              <a:rPr lang="en-GB" dirty="0">
                <a:hlinkClick r:id="rId2"/>
              </a:rPr>
              <a:t>https://www.hse.ie/eng/staff/resources/changeguide/resources/person-centred-principles-and-person-centred-practice-framework.pdf</a:t>
            </a:r>
            <a:r>
              <a:rPr lang="en-GB" dirty="0"/>
              <a:t> (Accessed 1 February 2020).</a:t>
            </a:r>
          </a:p>
          <a:p>
            <a:r>
              <a:rPr lang="en-GB" dirty="0">
                <a:solidFill>
                  <a:schemeClr val="tx1"/>
                </a:solidFill>
              </a:rPr>
              <a:t>Henderson, R. &amp; </a:t>
            </a:r>
            <a:r>
              <a:rPr lang="en-GB" dirty="0" err="1">
                <a:solidFill>
                  <a:schemeClr val="tx1"/>
                </a:solidFill>
              </a:rPr>
              <a:t>Pochin</a:t>
            </a:r>
            <a:r>
              <a:rPr lang="en-GB" dirty="0">
                <a:solidFill>
                  <a:schemeClr val="tx1"/>
                </a:solidFill>
              </a:rPr>
              <a:t>, M. (2001) </a:t>
            </a:r>
            <a:r>
              <a:rPr lang="en-GB" i="1" dirty="0">
                <a:solidFill>
                  <a:schemeClr val="tx1"/>
                </a:solidFill>
              </a:rPr>
              <a:t> A Right Result? Advocacy, justice and empowerment. </a:t>
            </a:r>
            <a:r>
              <a:rPr lang="en-GB" dirty="0">
                <a:solidFill>
                  <a:schemeClr val="tx1"/>
                </a:solidFill>
              </a:rPr>
              <a:t>Bristol: Polity Press.</a:t>
            </a:r>
            <a:endParaRPr lang="en-GB" dirty="0"/>
          </a:p>
          <a:p>
            <a:r>
              <a:rPr lang="en-GB" dirty="0"/>
              <a:t>McCormack, B. and </a:t>
            </a:r>
            <a:r>
              <a:rPr lang="en-GB" dirty="0" err="1"/>
              <a:t>McCance</a:t>
            </a:r>
            <a:r>
              <a:rPr lang="en-GB" dirty="0"/>
              <a:t>, T. (2017) </a:t>
            </a:r>
            <a:r>
              <a:rPr lang="en-GB" i="1" dirty="0"/>
              <a:t>People’s Needs Defining Change – Health Services Change Guide </a:t>
            </a:r>
            <a:r>
              <a:rPr lang="en-GB" dirty="0"/>
              <a:t>Available at: </a:t>
            </a:r>
            <a:r>
              <a:rPr lang="en-GB" dirty="0">
                <a:hlinkClick r:id="rId2"/>
              </a:rPr>
              <a:t>https://www.hse.ie/eng/staff/resources/changeguide/resources/person-centred-principles-and-person-centred-practice-framework.pdf</a:t>
            </a:r>
            <a:r>
              <a:rPr lang="en-GB" dirty="0"/>
              <a:t> (Accessed: 1 February 2020).</a:t>
            </a:r>
            <a:endParaRPr lang="en-GB" i="1" dirty="0"/>
          </a:p>
          <a:p>
            <a:r>
              <a:rPr lang="en-GB" dirty="0"/>
              <a:t>Price, B. (2019) </a:t>
            </a:r>
            <a:r>
              <a:rPr lang="en-GB" i="1" dirty="0"/>
              <a:t>Delivering Person Centred Care in Nursing. </a:t>
            </a:r>
            <a:r>
              <a:rPr lang="en-GB" dirty="0"/>
              <a:t>UK: Sage. </a:t>
            </a:r>
          </a:p>
          <a:p>
            <a:r>
              <a:rPr lang="en-GB" dirty="0"/>
              <a:t>Sanderson, H. (2000) </a:t>
            </a:r>
            <a:r>
              <a:rPr lang="en-GB" i="1" dirty="0"/>
              <a:t>Person Centred Planning: Key Features and Approaches </a:t>
            </a:r>
            <a:r>
              <a:rPr lang="en-GB" dirty="0"/>
              <a:t>Available at: </a:t>
            </a:r>
            <a:r>
              <a:rPr lang="en-GB" dirty="0">
                <a:hlinkClick r:id="rId3"/>
              </a:rPr>
              <a:t>http://www.familiesleadingplanning.co.uk/documents/pcp%20key%20features%20and%20styles.pdf</a:t>
            </a:r>
            <a:r>
              <a:rPr lang="en-GB" dirty="0"/>
              <a:t> (Accessed 1 February 2020).</a:t>
            </a:r>
            <a:endParaRPr lang="en-GB" i="1" dirty="0"/>
          </a:p>
          <a:p>
            <a:r>
              <a:rPr lang="en-GB" dirty="0"/>
              <a:t>Sharma, T., Bamford, M. and Dodman, D. (2015)</a:t>
            </a:r>
            <a:r>
              <a:rPr lang="en-GB" b="1" dirty="0"/>
              <a:t> </a:t>
            </a:r>
            <a:r>
              <a:rPr lang="en-GB" i="1" dirty="0"/>
              <a:t>Person-centred care: an Overview of Reviews. </a:t>
            </a:r>
            <a:r>
              <a:rPr lang="en-GB" dirty="0"/>
              <a:t>Available at: </a:t>
            </a:r>
            <a:r>
              <a:rPr lang="en-GB" dirty="0">
                <a:hlinkClick r:id="rId4"/>
              </a:rPr>
              <a:t>https://www.ncbi.nlm.nih.gov/pubmed</a:t>
            </a:r>
            <a:r>
              <a:rPr lang="en-GB" dirty="0"/>
              <a:t> (Accessed: 1 February 2020).</a:t>
            </a:r>
            <a:endParaRPr lang="en-GB" i="1" dirty="0"/>
          </a:p>
          <a:p>
            <a:endParaRPr lang="en-GB" dirty="0"/>
          </a:p>
          <a:p>
            <a:endParaRPr lang="en-GB" dirty="0"/>
          </a:p>
        </p:txBody>
      </p:sp>
    </p:spTree>
    <p:extLst>
      <p:ext uri="{BB962C8B-B14F-4D97-AF65-F5344CB8AC3E}">
        <p14:creationId xmlns:p14="http://schemas.microsoft.com/office/powerpoint/2010/main" val="339136439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6" ma:contentTypeDescription="Create a new document." ma:contentTypeScope="" ma:versionID="b78d05b6eec685a36055f28f576ddb31">
  <xsd:schema xmlns:xsd="http://www.w3.org/2001/XMLSchema" xmlns:xs="http://www.w3.org/2001/XMLSchema" xmlns:p="http://schemas.microsoft.com/office/2006/metadata/properties" xmlns:ns3="f856874f-9946-48cd-ac29-4cb76853c4c1" targetNamespace="http://schemas.microsoft.com/office/2006/metadata/properties" ma:root="true" ma:fieldsID="1be8741af6f076b50e8a116112bcf74e" ns3:_="">
    <xsd:import namespace="f856874f-9946-48cd-ac29-4cb76853c4c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24A89697-B254-4758-B0BC-50394D1A43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metadata/properties"/>
    <ds:schemaRef ds:uri="http://purl.org/dc/elements/1.1/"/>
    <ds:schemaRef ds:uri="http://schemas.openxmlformats.org/package/2006/metadata/core-properties"/>
    <ds:schemaRef ds:uri="http://purl.org/dc/terms/"/>
    <ds:schemaRef ds:uri="http://purl.org/dc/dcmitype/"/>
    <ds:schemaRef ds:uri="http://schemas.microsoft.com/office/infopath/2007/PartnerControls"/>
    <ds:schemaRef ds:uri="http://schemas.microsoft.com/office/2006/documentManagement/types"/>
    <ds:schemaRef ds:uri="f856874f-9946-48cd-ac29-4cb76853c4c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1329</Words>
  <Application>Microsoft Office PowerPoint</Application>
  <PresentationFormat>On-screen Show (4:3)</PresentationFormat>
  <Paragraphs>132</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Myriad Pro</vt:lpstr>
      <vt:lpstr>Arial</vt:lpstr>
      <vt:lpstr>Calibri</vt:lpstr>
      <vt:lpstr>Helvetica</vt:lpstr>
      <vt:lpstr>Wingdings</vt:lpstr>
      <vt:lpstr>20140311PresentationUWTSDTemplate</vt:lpstr>
      <vt:lpstr>BMHP6009 - Living With Care: The Older Person </vt:lpstr>
      <vt:lpstr>What is Person Centred Practice?</vt:lpstr>
      <vt:lpstr>Person Centred Practice (PCP)</vt:lpstr>
      <vt:lpstr>PCP Requirements</vt:lpstr>
      <vt:lpstr>Person Centred vs System Centred</vt:lpstr>
      <vt:lpstr>What is person Centred Care</vt:lpstr>
      <vt:lpstr>Key Premises of Person Centred Care</vt:lpstr>
      <vt:lpstr>Eight Principals of person centred care</vt:lpstr>
      <vt:lpstr>Discuss this study in class</vt:lpstr>
      <vt:lpstr>Class Exercise 20 minutes</vt:lpstr>
      <vt:lpstr>What is Advocacy?</vt:lpstr>
      <vt:lpstr>Advocacy is….</vt:lpstr>
      <vt:lpstr>Who Needs Advocacy?</vt:lpstr>
      <vt:lpstr>Why advocacy with older people?</vt:lpstr>
      <vt:lpstr>Examples of goals of advocacy with older people</vt:lpstr>
      <vt:lpstr>Examples of goals of advocacy with older people</vt:lpstr>
      <vt:lpstr>What other goals of advocacy can you think of? Discuss in your group</vt:lpstr>
      <vt:lpstr>Advocacy and Policy environment</vt:lpstr>
      <vt:lpstr>Good Practice in Advocacy</vt:lpstr>
      <vt:lpstr>Advocacy- Key Issues…</vt:lpstr>
      <vt:lpstr>Advocacy Charter</vt:lpstr>
      <vt:lpstr>What has advocacy in UK achieved?</vt:lpstr>
      <vt:lpstr>What has advocacy in UK failed to achieve?</vt:lpstr>
      <vt:lpstr>What does person centred advocacy mean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Eleni Koutsogeorgou</cp:lastModifiedBy>
  <cp:revision>100</cp:revision>
  <dcterms:created xsi:type="dcterms:W3CDTF">2015-04-14T15:21:28Z</dcterms:created>
  <dcterms:modified xsi:type="dcterms:W3CDTF">2023-02-24T17:08:02Z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