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943"/>
    <p:restoredTop sz="95958"/>
  </p:normalViewPr>
  <p:slideViewPr>
    <p:cSldViewPr snapToGrid="0">
      <p:cViewPr varScale="1">
        <p:scale>
          <a:sx n="64" d="100"/>
          <a:sy n="64" d="100"/>
        </p:scale>
        <p:origin x="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88674-288A-5702-3CAE-2219D2ABE3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FF6389-3814-E3AD-861E-5BE9DF1AC8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AB3241-5B1F-8071-9E5A-B6CDDED5C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4AD093-3BF9-9B0D-16E5-2B484FF93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7E78A5-68C0-A775-D04D-8DD7AF68D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312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8BF99-A993-1475-B182-9A630A9E92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D8B88-F8EC-DAFD-3695-FCBE1FA66C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07EB3E-A04D-A254-0408-1F98F5D1A9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DF93D1-5C55-8C40-A2BC-E67CCCFFE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512FF1-056C-73E6-8961-3B02C63D0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536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B5E74-4D78-9D6F-E72C-3C3AF0EE4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FDA43F-B31C-01C8-058E-9988A378DB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0D9A4F-E739-3E3A-2004-118B6BEA8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8491EB-4307-8667-F1CA-2ECBD692B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15A83F-1317-59DE-477D-43D5F9AC4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957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8736E-6033-1EAE-2378-233ABAD43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72429-F8DE-87B2-00AB-822D3BE4BF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26E5BD-BF6C-2A8D-287E-D6C8D73F65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898B42-4582-9C04-141B-E9919E816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0C6E6-18AF-F8A2-A848-5B6AF5740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765E6F-A85D-CC91-32A1-3327067AD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800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E1FED-DC32-DDB4-0A15-54B676223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E1EBDC-FA64-1C14-698E-E6C0057513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204971-C32A-3347-2BE8-DB351ABDDF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B4EC81-513B-5928-EF2A-10C0010191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C3195F-DF01-124D-ED20-E23629DC61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EBB5ED-313F-9953-0166-DE0C112545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48F9F9-7819-6816-CB3C-7F007FBB9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22E4CB-3044-B2A5-8139-91D0CA9A5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625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65852-8CF7-5DD8-6156-0C1C72CC0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E88BDD-0575-40DE-C5B2-969D1F32DD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4CEBDE-3957-A86C-9107-1F14F39B3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9C28F8-1ECF-D007-E9AA-54907BF3C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30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A3B2C5-784A-9829-74A7-EF53EDC8F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31FACB-6E23-BE04-0E2E-813CD47DB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6E34AE-C29B-B44B-3266-BFBC66BC2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143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8AA73-CBAF-F368-9374-191D8EC2C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4CFA0-950C-DED7-D2B7-D5ED88E7A0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A6A1EB-E576-CF39-4E96-E86F7EB375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4D82DD-AC0F-0360-2527-56602EE9D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3BD44F-A337-046E-4048-E8414EDEB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54C220-7BCD-DC32-5904-DAC5BFE22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744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2631F-FDBE-B6DE-0DC7-1561A850A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33388B-5E1E-9F49-FA19-D017891DAD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5887BB-0F72-CE11-33FC-4839515169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721EFA-DAED-ED06-1D5F-E973CC243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BB4048-AF16-BE40-97B9-02E00AC83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D83CE5-8AA7-A165-FD2F-3BC900990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21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618D3-FA29-A544-0A0A-304CE63934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75B9BB-4B89-C0F8-ECE7-77259CDA4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ADFF55-14F2-ECF5-CBD2-CE07B7708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BE0DAF-57F3-B45F-BDDC-D79CF525A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71FF50-6E08-E2F6-C06A-2826123C4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091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BE7191-93B9-2F37-8AFC-B52BE37493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B52575-43EF-DBEB-28AC-925DE78944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2B9FCF-D2F1-2918-C0F7-4C705410F0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F4BDC7-7031-A76C-6373-724D16F16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212163-1BD0-002D-8E1A-A8FD8DA38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33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DFA550-5697-9078-6F25-B1A7E50A9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ACBCFB-F2B4-B1DA-AEDB-55298893B6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5C7113-326B-0BDF-8C9E-35E68A0646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C363D2-3EC6-7441-85ED-BDDAA9624D7A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DC949-6DA3-4522-FD21-86D539793B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A5FB66-D1AF-AE7E-7434-6C46D3445C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419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3" name="Rectangle 9222">
            <a:extLst>
              <a:ext uri="{FF2B5EF4-FFF2-40B4-BE49-F238E27FC236}">
                <a16:creationId xmlns:a16="http://schemas.microsoft.com/office/drawing/2014/main" id="{C83F9D7D-8B7D-49DF-AA94-0A9A8D6710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225" name="Rectangle 9224">
            <a:extLst>
              <a:ext uri="{FF2B5EF4-FFF2-40B4-BE49-F238E27FC236}">
                <a16:creationId xmlns:a16="http://schemas.microsoft.com/office/drawing/2014/main" id="{5707F116-8EC0-4822-9067-186AC8C96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838596" y="1327668"/>
            <a:ext cx="4225136" cy="422513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9227" name="Freeform: Shape 9226">
            <a:extLst>
              <a:ext uri="{FF2B5EF4-FFF2-40B4-BE49-F238E27FC236}">
                <a16:creationId xmlns:a16="http://schemas.microsoft.com/office/drawing/2014/main" id="{49F1A7E4-819D-4D21-8E8B-32671A9F9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274246" y="753376"/>
            <a:ext cx="5353835" cy="5353835"/>
          </a:xfrm>
          <a:custGeom>
            <a:avLst/>
            <a:gdLst>
              <a:gd name="connsiteX0" fmla="*/ 690507 w 5353835"/>
              <a:gd name="connsiteY0" fmla="*/ 5273742 h 5353835"/>
              <a:gd name="connsiteX1" fmla="*/ 4938299 w 5353835"/>
              <a:gd name="connsiteY1" fmla="*/ 5273742 h 5353835"/>
              <a:gd name="connsiteX2" fmla="*/ 4858206 w 5353835"/>
              <a:gd name="connsiteY2" fmla="*/ 5353835 h 5353835"/>
              <a:gd name="connsiteX3" fmla="*/ 770600 w 5353835"/>
              <a:gd name="connsiteY3" fmla="*/ 5353835 h 5353835"/>
              <a:gd name="connsiteX4" fmla="*/ 433255 w 5353835"/>
              <a:gd name="connsiteY4" fmla="*/ 80093 h 5353835"/>
              <a:gd name="connsiteX5" fmla="*/ 513348 w 5353835"/>
              <a:gd name="connsiteY5" fmla="*/ 0 h 5353835"/>
              <a:gd name="connsiteX6" fmla="*/ 5353835 w 5353835"/>
              <a:gd name="connsiteY6" fmla="*/ 0 h 5353835"/>
              <a:gd name="connsiteX7" fmla="*/ 5353835 w 5353835"/>
              <a:gd name="connsiteY7" fmla="*/ 4858206 h 5353835"/>
              <a:gd name="connsiteX8" fmla="*/ 5273742 w 5353835"/>
              <a:gd name="connsiteY8" fmla="*/ 4938299 h 5353835"/>
              <a:gd name="connsiteX9" fmla="*/ 5273742 w 5353835"/>
              <a:gd name="connsiteY9" fmla="*/ 80093 h 5353835"/>
              <a:gd name="connsiteX10" fmla="*/ 0 w 5353835"/>
              <a:gd name="connsiteY10" fmla="*/ 513348 h 5353835"/>
              <a:gd name="connsiteX11" fmla="*/ 80093 w 5353835"/>
              <a:gd name="connsiteY11" fmla="*/ 433255 h 5353835"/>
              <a:gd name="connsiteX12" fmla="*/ 80093 w 5353835"/>
              <a:gd name="connsiteY12" fmla="*/ 4663328 h 5353835"/>
              <a:gd name="connsiteX13" fmla="*/ 0 w 5353835"/>
              <a:gd name="connsiteY13" fmla="*/ 4583235 h 5353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53835" h="5353835">
                <a:moveTo>
                  <a:pt x="690507" y="5273742"/>
                </a:moveTo>
                <a:lnTo>
                  <a:pt x="4938299" y="5273742"/>
                </a:lnTo>
                <a:lnTo>
                  <a:pt x="4858206" y="5353835"/>
                </a:lnTo>
                <a:lnTo>
                  <a:pt x="770600" y="5353835"/>
                </a:lnTo>
                <a:close/>
                <a:moveTo>
                  <a:pt x="433255" y="80093"/>
                </a:moveTo>
                <a:lnTo>
                  <a:pt x="513348" y="0"/>
                </a:lnTo>
                <a:lnTo>
                  <a:pt x="5353835" y="0"/>
                </a:lnTo>
                <a:lnTo>
                  <a:pt x="5353835" y="4858206"/>
                </a:lnTo>
                <a:lnTo>
                  <a:pt x="5273742" y="4938299"/>
                </a:lnTo>
                <a:lnTo>
                  <a:pt x="5273742" y="80093"/>
                </a:lnTo>
                <a:close/>
                <a:moveTo>
                  <a:pt x="0" y="513348"/>
                </a:moveTo>
                <a:lnTo>
                  <a:pt x="80093" y="433255"/>
                </a:lnTo>
                <a:lnTo>
                  <a:pt x="80093" y="4663328"/>
                </a:lnTo>
                <a:lnTo>
                  <a:pt x="0" y="45832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2616-6FD1-3BB4-5068-EBB41AAF26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26981" y="2452526"/>
            <a:ext cx="4248318" cy="1952947"/>
          </a:xfrm>
          <a:noFill/>
        </p:spPr>
        <p:txBody>
          <a:bodyPr anchor="ctr">
            <a:normAutofit/>
          </a:bodyPr>
          <a:lstStyle/>
          <a:p>
            <a:r>
              <a:rPr lang="en-GB" sz="3300" b="1">
                <a:solidFill>
                  <a:srgbClr val="080808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BMSW4001 Academic and employability skills</a:t>
            </a:r>
            <a:endParaRPr lang="en-GB" sz="3300">
              <a:solidFill>
                <a:srgbClr val="080808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06C694-87E1-F251-8329-FFC16B2522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57565" y="4557900"/>
            <a:ext cx="2442690" cy="915772"/>
          </a:xfrm>
          <a:noFill/>
        </p:spPr>
        <p:txBody>
          <a:bodyPr>
            <a:normAutofit/>
          </a:bodyPr>
          <a:lstStyle/>
          <a:p>
            <a:r>
              <a:rPr lang="en-GB" sz="2000">
                <a:solidFill>
                  <a:srgbClr val="080808"/>
                </a:solidFill>
              </a:rPr>
              <a:t>A1</a:t>
            </a:r>
          </a:p>
        </p:txBody>
      </p:sp>
      <p:sp>
        <p:nvSpPr>
          <p:cNvPr id="9229" name="Freeform: Shape 9228">
            <a:extLst>
              <a:ext uri="{FF2B5EF4-FFF2-40B4-BE49-F238E27FC236}">
                <a16:creationId xmlns:a16="http://schemas.microsoft.com/office/drawing/2014/main" id="{6D6E3EFD-925A-40CD-8E14-FDD4E6DDC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7170340" cy="5062213"/>
          </a:xfrm>
          <a:custGeom>
            <a:avLst/>
            <a:gdLst>
              <a:gd name="connsiteX0" fmla="*/ 7170340 w 7170340"/>
              <a:gd name="connsiteY0" fmla="*/ 0 h 5062213"/>
              <a:gd name="connsiteX1" fmla="*/ 7170340 w 7170340"/>
              <a:gd name="connsiteY1" fmla="*/ 2954084 h 5062213"/>
              <a:gd name="connsiteX2" fmla="*/ 5062211 w 7170340"/>
              <a:gd name="connsiteY2" fmla="*/ 5062213 h 5062213"/>
              <a:gd name="connsiteX3" fmla="*/ 0 w 7170340"/>
              <a:gd name="connsiteY3" fmla="*/ 2 h 5062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70340" h="5062213">
                <a:moveTo>
                  <a:pt x="7170340" y="0"/>
                </a:moveTo>
                <a:lnTo>
                  <a:pt x="7170340" y="2954084"/>
                </a:lnTo>
                <a:lnTo>
                  <a:pt x="5062211" y="5062213"/>
                </a:lnTo>
                <a:lnTo>
                  <a:pt x="0" y="2"/>
                </a:lnTo>
                <a:close/>
              </a:path>
            </a:pathLst>
          </a:cu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218" name="Picture 2" descr="Prepare for the Workplace: The 6 Essential Soft Skills for Techies «  Inspiring Interns Blog">
            <a:extLst>
              <a:ext uri="{FF2B5EF4-FFF2-40B4-BE49-F238E27FC236}">
                <a16:creationId xmlns:a16="http://schemas.microsoft.com/office/drawing/2014/main" id="{03858831-489F-B72F-FB7B-2CF193A2BA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1735" y="488723"/>
            <a:ext cx="3887408" cy="218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31" name="Rectangle 9230">
            <a:extLst>
              <a:ext uri="{FF2B5EF4-FFF2-40B4-BE49-F238E27FC236}">
                <a16:creationId xmlns:a16="http://schemas.microsoft.com/office/drawing/2014/main" id="{3A91C067-F707-44D1-A9C2-9913E6ADC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11832" y="4010957"/>
            <a:ext cx="870888" cy="87088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33" name="Rectangle 9232">
            <a:extLst>
              <a:ext uri="{FF2B5EF4-FFF2-40B4-BE49-F238E27FC236}">
                <a16:creationId xmlns:a16="http://schemas.microsoft.com/office/drawing/2014/main" id="{52329D9A-3D48-4B69-939D-2A480F147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61203" y="5394406"/>
            <a:ext cx="856138" cy="85613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35" name="Rectangle 9234">
            <a:extLst>
              <a:ext uri="{FF2B5EF4-FFF2-40B4-BE49-F238E27FC236}">
                <a16:creationId xmlns:a16="http://schemas.microsoft.com/office/drawing/2014/main" id="{2D5CC4CB-7B78-480A-A0AE-A8A35C08E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314455" y="5398229"/>
            <a:ext cx="381459" cy="381459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37" name="Rectangle 9236">
            <a:extLst>
              <a:ext uri="{FF2B5EF4-FFF2-40B4-BE49-F238E27FC236}">
                <a16:creationId xmlns:a16="http://schemas.microsoft.com/office/drawing/2014/main" id="{DC580C66-5435-4F00-873E-679D3D504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675779" y="5848285"/>
            <a:ext cx="714978" cy="71497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39" name="Isosceles Triangle 9238">
            <a:extLst>
              <a:ext uri="{FF2B5EF4-FFF2-40B4-BE49-F238E27FC236}">
                <a16:creationId xmlns:a16="http://schemas.microsoft.com/office/drawing/2014/main" id="{B4AFD177-1A38-4FAE-87D4-840AE22C8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2600" y="5474491"/>
            <a:ext cx="2767017" cy="1383509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898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000" dirty="0"/>
              <a:t>Introduction </a:t>
            </a:r>
          </a:p>
        </p:txBody>
      </p:sp>
      <p:sp>
        <p:nvSpPr>
          <p:cNvPr id="7177" name="Rectangle 717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2DCE1-EE36-3C01-79DB-A0CBFEC3B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282" y="2599509"/>
            <a:ext cx="5577913" cy="3639450"/>
          </a:xfrm>
        </p:spPr>
        <p:txBody>
          <a:bodyPr anchor="ctr">
            <a:normAutofit/>
          </a:bodyPr>
          <a:lstStyle/>
          <a:p>
            <a:r>
              <a:rPr lang="en-IT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Employability skills reflect on personal career development activities.</a:t>
            </a:r>
          </a:p>
          <a:p>
            <a:r>
              <a:rPr lang="en-IT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Various skills are required to become successful in the chosen field.</a:t>
            </a:r>
          </a:p>
          <a:p>
            <a:r>
              <a:rPr lang="en-IT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Evaluating different models and theories is helpful to find out personal skills.</a:t>
            </a:r>
          </a:p>
          <a:p>
            <a:r>
              <a:rPr lang="en-IT" sz="1300" dirty="0">
                <a:latin typeface="Arial" panose="020B0604020202020204" pitchFamily="34" charset="0"/>
                <a:ea typeface="Times New Roman" panose="02020603050405020304" pitchFamily="18" charset="0"/>
              </a:rPr>
              <a:t>L</a:t>
            </a:r>
            <a:r>
              <a:rPr lang="en-IT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acking on skills and continuous development process to improve these lacking. </a:t>
            </a:r>
          </a:p>
          <a:p>
            <a:r>
              <a:rPr lang="en-IT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am intended to pursue my career as a sales and marketing manager. </a:t>
            </a:r>
          </a:p>
          <a:p>
            <a:r>
              <a:rPr lang="en-IT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need to evaluate my skills as per the job description and create personal development planning. </a:t>
            </a:r>
          </a:p>
          <a:p>
            <a:r>
              <a:rPr lang="en-IT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Proper analysis of my skills and development activities will help me to pursue my career in the right direction. </a:t>
            </a:r>
            <a:endParaRPr lang="en-IT" sz="13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7170" name="Picture 2" descr="Personal and Career Development - 295|How To's">
            <a:extLst>
              <a:ext uri="{FF2B5EF4-FFF2-40B4-BE49-F238E27FC236}">
                <a16:creationId xmlns:a16="http://schemas.microsoft.com/office/drawing/2014/main" id="{43849321-345E-4F09-A42A-C33043E5D0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2892862"/>
            <a:ext cx="5150277" cy="289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81" name="Rectangle 718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783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What are Employability Skills? Definition and Examples | Marketing91">
            <a:extLst>
              <a:ext uri="{FF2B5EF4-FFF2-40B4-BE49-F238E27FC236}">
                <a16:creationId xmlns:a16="http://schemas.microsoft.com/office/drawing/2014/main" id="{3EF91EC7-CE4B-9F86-07A6-D1F0E244B12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>
              <a:spcBef>
                <a:spcPts val="600"/>
              </a:spcBef>
            </a:pPr>
            <a:r>
              <a:rPr lang="en-IT" sz="36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Required skills </a:t>
            </a:r>
            <a:endParaRPr lang="en-IT" sz="36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cxnSp>
        <p:nvCxnSpPr>
          <p:cNvPr id="8201" name="Straight Connector 820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2DCE1-EE36-3C01-79DB-A0CBFEC3B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pPr>
              <a:spcBef>
                <a:spcPts val="600"/>
              </a:spcBef>
            </a:pPr>
            <a:r>
              <a:rPr lang="en-IT" sz="1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Sales and marketing manager is responsible for diverse activities. </a:t>
            </a:r>
          </a:p>
          <a:p>
            <a:pPr>
              <a:spcBef>
                <a:spcPts val="600"/>
              </a:spcBef>
            </a:pPr>
            <a:r>
              <a:rPr lang="en-IT" sz="1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Tracking market developments, strategy formulations, sales plans and customer relations.</a:t>
            </a:r>
          </a:p>
          <a:p>
            <a:pPr>
              <a:spcBef>
                <a:spcPts val="600"/>
              </a:spcBef>
            </a:pPr>
            <a:r>
              <a:rPr lang="en-IT" sz="1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Communication, time management, analytical skills, and collaboration with others. </a:t>
            </a:r>
            <a:endParaRPr lang="en-IT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3473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IT" sz="36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Required skills </a:t>
            </a:r>
            <a:endParaRPr lang="en-IT" sz="36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2DCE1-EE36-3C01-79DB-A0CBFEC3B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IT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Communication:</a:t>
            </a: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</a:p>
          <a:p>
            <a:pPr marL="0" indent="0">
              <a:spcBef>
                <a:spcPts val="600"/>
              </a:spcBef>
              <a:buNone/>
            </a:pPr>
            <a:endParaRPr lang="en-IT" sz="20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IT" sz="2000" dirty="0">
                <a:latin typeface="Arial" panose="020B0604020202020204" pitchFamily="34" charset="0"/>
                <a:ea typeface="Times New Roman" panose="02020603050405020304" pitchFamily="18" charset="0"/>
              </a:rPr>
              <a:t>H</a:t>
            </a: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elp maintain bonding with the employees.</a:t>
            </a:r>
          </a:p>
          <a:p>
            <a:pPr>
              <a:spcBef>
                <a:spcPts val="600"/>
              </a:spcBef>
            </a:pP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Collaboration practices through communication with everyone are maintained.</a:t>
            </a:r>
          </a:p>
          <a:p>
            <a:pPr>
              <a:spcBef>
                <a:spcPts val="600"/>
              </a:spcBef>
            </a:pP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need to increase my communication practices to handle diverse people during my work. </a:t>
            </a:r>
          </a:p>
          <a:p>
            <a:pPr marL="0" indent="0">
              <a:spcBef>
                <a:spcPts val="600"/>
              </a:spcBef>
              <a:buNone/>
            </a:pPr>
            <a:endParaRPr lang="en-IT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600"/>
              </a:spcBef>
              <a:buNone/>
            </a:pPr>
            <a:r>
              <a:rPr lang="en-IT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Time management:</a:t>
            </a: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</a:p>
          <a:p>
            <a:pPr marL="0" indent="0">
              <a:spcBef>
                <a:spcPts val="600"/>
              </a:spcBef>
              <a:buNone/>
            </a:pPr>
            <a:endParaRPr lang="en-IT" sz="20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Managing time increases success at working and maintaining tasks at the right time.</a:t>
            </a:r>
          </a:p>
          <a:p>
            <a:pPr>
              <a:spcBef>
                <a:spcPts val="600"/>
              </a:spcBef>
            </a:pPr>
            <a:r>
              <a:rPr lang="en-IT" sz="2000" dirty="0">
                <a:latin typeface="Arial" panose="020B0604020202020204" pitchFamily="34" charset="0"/>
                <a:ea typeface="Times New Roman" panose="02020603050405020304" pitchFamily="18" charset="0"/>
              </a:rPr>
              <a:t>Ti</a:t>
            </a: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 management keeps track of all the processes as per schedule and prioritisation. </a:t>
            </a:r>
          </a:p>
          <a:p>
            <a:pPr>
              <a:spcBef>
                <a:spcPts val="600"/>
              </a:spcBef>
            </a:pP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Must evaluate time and categorise them according to schedule. </a:t>
            </a:r>
          </a:p>
          <a:p>
            <a:pPr>
              <a:spcBef>
                <a:spcPts val="600"/>
              </a:spcBef>
            </a:pP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have some lacking of time management skills, and I need to practice the following theories.</a:t>
            </a:r>
            <a:endParaRPr lang="en-IT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995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6472" y="3263462"/>
            <a:ext cx="3962061" cy="3431918"/>
          </a:xfrm>
        </p:spPr>
        <p:txBody>
          <a:bodyPr anchor="t">
            <a:normAutofit/>
          </a:bodyPr>
          <a:lstStyle/>
          <a:p>
            <a:pPr>
              <a:spcBef>
                <a:spcPts val="600"/>
              </a:spcBef>
            </a:pPr>
            <a:r>
              <a:rPr lang="en-IT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Required skills </a:t>
            </a:r>
            <a:endParaRPr lang="en-IT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2DCE1-EE36-3C01-79DB-A0CBFEC3B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698170"/>
            <a:ext cx="6478513" cy="4516361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ts val="600"/>
              </a:spcBef>
            </a:pPr>
            <a:r>
              <a:rPr lang="en-IT" sz="1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Analytical skill:</a:t>
            </a: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pPr marL="0" indent="0">
              <a:spcBef>
                <a:spcPts val="600"/>
              </a:spcBef>
              <a:buNone/>
            </a:pPr>
            <a:endParaRPr lang="en-IT" sz="19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Appropriate analysis of the data and diverse processes are required.</a:t>
            </a:r>
          </a:p>
          <a:p>
            <a:pPr>
              <a:spcBef>
                <a:spcPts val="600"/>
              </a:spcBef>
            </a:pP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Government regulations, organisation's goals, sales process, marketing strategies and others.</a:t>
            </a:r>
          </a:p>
          <a:p>
            <a:pPr>
              <a:spcBef>
                <a:spcPts val="600"/>
              </a:spcBef>
            </a:pP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have some understating of the analytical skills and need to practice them again due to a study gap. </a:t>
            </a:r>
          </a:p>
          <a:p>
            <a:pPr marL="0" indent="0">
              <a:spcBef>
                <a:spcPts val="600"/>
              </a:spcBef>
              <a:buNone/>
            </a:pPr>
            <a:endParaRPr lang="en-IT" sz="1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IT" sz="1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Strategic planning:</a:t>
            </a: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pPr marL="0" indent="0">
              <a:spcBef>
                <a:spcPts val="600"/>
              </a:spcBef>
              <a:buNone/>
            </a:pPr>
            <a:endParaRPr lang="en-IT" sz="19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Evaluating all the processes and making strategic planning.</a:t>
            </a:r>
          </a:p>
          <a:p>
            <a:pPr>
              <a:spcBef>
                <a:spcPts val="600"/>
              </a:spcBef>
            </a:pP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Planning allows to evaluate the resources.</a:t>
            </a:r>
          </a:p>
          <a:p>
            <a:pPr>
              <a:spcBef>
                <a:spcPts val="600"/>
              </a:spcBef>
            </a:pP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Use in different sales and marketing business areas. </a:t>
            </a:r>
          </a:p>
          <a:p>
            <a:pPr>
              <a:spcBef>
                <a:spcPts val="600"/>
              </a:spcBef>
            </a:pP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have some lacking in the strategic planning that needs to be maintained and followed. </a:t>
            </a:r>
            <a:endParaRPr lang="en-IT" sz="1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095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pPr>
              <a:spcBef>
                <a:spcPts val="600"/>
              </a:spcBef>
            </a:pPr>
            <a:r>
              <a:rPr lang="en-IT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Eisenhower's time management method </a:t>
            </a:r>
            <a:endParaRPr lang="en-IT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8E8B79C0-DC06-6496-76DC-E212035CD9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4068414"/>
              </p:ext>
            </p:extLst>
          </p:nvPr>
        </p:nvGraphicFramePr>
        <p:xfrm>
          <a:off x="1674338" y="1926266"/>
          <a:ext cx="8843325" cy="47399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69549">
                  <a:extLst>
                    <a:ext uri="{9D8B030D-6E8A-4147-A177-3AD203B41FA5}">
                      <a16:colId xmlns:a16="http://schemas.microsoft.com/office/drawing/2014/main" val="4055139571"/>
                    </a:ext>
                  </a:extLst>
                </a:gridCol>
                <a:gridCol w="4158036">
                  <a:extLst>
                    <a:ext uri="{9D8B030D-6E8A-4147-A177-3AD203B41FA5}">
                      <a16:colId xmlns:a16="http://schemas.microsoft.com/office/drawing/2014/main" val="1705201862"/>
                    </a:ext>
                  </a:extLst>
                </a:gridCol>
                <a:gridCol w="4115740">
                  <a:extLst>
                    <a:ext uri="{9D8B030D-6E8A-4147-A177-3AD203B41FA5}">
                      <a16:colId xmlns:a16="http://schemas.microsoft.com/office/drawing/2014/main" val="4174091363"/>
                    </a:ext>
                  </a:extLst>
                </a:gridCol>
              </a:tblGrid>
              <a:tr h="198474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 </a:t>
                      </a:r>
                      <a:endParaRPr lang="en-IT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URGENT</a:t>
                      </a:r>
                      <a:endParaRPr lang="en-IT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NOT URGENT</a:t>
                      </a:r>
                      <a:endParaRPr lang="en-IT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extLst>
                  <a:ext uri="{0D108BD9-81ED-4DB2-BD59-A6C34878D82A}">
                    <a16:rowId xmlns:a16="http://schemas.microsoft.com/office/drawing/2014/main" val="2856440847"/>
                  </a:ext>
                </a:extLst>
              </a:tr>
              <a:tr h="1694429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I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M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P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O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R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T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A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N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T</a:t>
                      </a:r>
                      <a:endParaRPr lang="en-IT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Accomplish academic study. </a:t>
                      </a:r>
                      <a:endParaRPr lang="en-IT" sz="1400" kern="100" dirty="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Evaluate and adopt different skills for career development. </a:t>
                      </a:r>
                      <a:endParaRPr lang="en-IT" sz="1400" kern="100" dirty="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Increase communication skills through practice. </a:t>
                      </a:r>
                      <a:endParaRPr lang="en-IT" sz="1400" kern="100" dirty="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Increase analytical abilities through strategies and techniques.</a:t>
                      </a:r>
                      <a:endParaRPr lang="en-IT" sz="1400" kern="100" dirty="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Evaluate time management activities. </a:t>
                      </a:r>
                      <a:endParaRPr lang="en-IT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Training and development strategies for sales and marketing. 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Evaluate skills that are required for sales and marketing managers.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Adopting a strategic planning process. 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The practice of skills development activities. </a:t>
                      </a:r>
                      <a:endParaRPr lang="en-IT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extLst>
                  <a:ext uri="{0D108BD9-81ED-4DB2-BD59-A6C34878D82A}">
                    <a16:rowId xmlns:a16="http://schemas.microsoft.com/office/drawing/2014/main" val="2653286989"/>
                  </a:ext>
                </a:extLst>
              </a:tr>
              <a:tr h="2464623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N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O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T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 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I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M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P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O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R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T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A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N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T</a:t>
                      </a:r>
                      <a:endParaRPr lang="en-IT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Wasting time on unnecessary skills.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Participating in the tasks that are not required for career development. 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Focus more on less important activities. 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Unnecessary use of social networking sites. </a:t>
                      </a:r>
                      <a:endParaRPr lang="en-IT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Read unnecessary books.</a:t>
                      </a:r>
                      <a:endParaRPr lang="en-IT" sz="1400" kern="100" dirty="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Go for a party or hang out. </a:t>
                      </a:r>
                      <a:endParaRPr lang="en-IT" sz="1400" kern="100" dirty="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Unnecessary gossip or talking over the phone with others.</a:t>
                      </a:r>
                      <a:endParaRPr lang="en-IT" sz="1400" kern="100" dirty="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Watch videos or constant social media posting. </a:t>
                      </a:r>
                      <a:endParaRPr lang="en-IT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extLst>
                  <a:ext uri="{0D108BD9-81ED-4DB2-BD59-A6C34878D82A}">
                    <a16:rowId xmlns:a16="http://schemas.microsoft.com/office/drawing/2014/main" val="32319121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7111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2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US" sz="36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SWOT analysis </a:t>
            </a:r>
            <a:endParaRPr lang="en-IT" sz="3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2" name="Rectangle 2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Isosceles Triangle 26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9ABDCE7-8813-CC7C-5E84-0CB4E49AFB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9101226"/>
              </p:ext>
            </p:extLst>
          </p:nvPr>
        </p:nvGraphicFramePr>
        <p:xfrm>
          <a:off x="773960" y="1638852"/>
          <a:ext cx="10515601" cy="3996999"/>
        </p:xfrm>
        <a:graphic>
          <a:graphicData uri="http://schemas.openxmlformats.org/drawingml/2006/table">
            <a:tbl>
              <a:tblPr firstRow="1" firstCol="1" lastRow="1" lastCol="1" bandRow="1" bandCol="1">
                <a:solidFill>
                  <a:srgbClr val="F2F2F2">
                    <a:alpha val="30196"/>
                  </a:srgbClr>
                </a:solidFill>
                <a:tableStyleId>{5C22544A-7EE6-4342-B048-85BDC9FD1C3A}</a:tableStyleId>
              </a:tblPr>
              <a:tblGrid>
                <a:gridCol w="5254503">
                  <a:extLst>
                    <a:ext uri="{9D8B030D-6E8A-4147-A177-3AD203B41FA5}">
                      <a16:colId xmlns:a16="http://schemas.microsoft.com/office/drawing/2014/main" val="1524722549"/>
                    </a:ext>
                  </a:extLst>
                </a:gridCol>
                <a:gridCol w="5261098">
                  <a:extLst>
                    <a:ext uri="{9D8B030D-6E8A-4147-A177-3AD203B41FA5}">
                      <a16:colId xmlns:a16="http://schemas.microsoft.com/office/drawing/2014/main" val="2669407142"/>
                    </a:ext>
                  </a:extLst>
                </a:gridCol>
              </a:tblGrid>
              <a:tr h="189229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300"/>
                        </a:spcAft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Strengths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Ability to adopt skills that are required for career development.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I can work with the team members.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Have diverse ideas for sales and marketing activities.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Can motivate and increase others' performance.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I can perform in any situation and collaborate with others.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110" marR="38993" marT="68546" marB="68546" anchor="ctr">
                    <a:lnL w="19050" cap="flat" cmpd="sng" algn="ctr">
                      <a:noFill/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300"/>
                        </a:spcAft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Weaknesses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I have lacked in time management practices.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Lacking practical working on sales and marketing.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Difficulties in maintaining effective communication practices.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Become nervous while working on diverse activities at the same time.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110" marR="38993" marT="68546" marB="6854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6386512"/>
                  </a:ext>
                </a:extLst>
              </a:tr>
              <a:tr h="159526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300"/>
                        </a:spcAft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Opportunities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Practice on different skills and evaluating them can help to perform better. 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Proper focus on time management can help to reduce barriers. 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Learning communication skills can help to increase facilities. 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The strengths that I have will help me to perform better. 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110" marR="38993" marT="68546" marB="68546">
                    <a:lnL w="19050" cap="flat" cmpd="sng" algn="ctr">
                      <a:noFill/>
                      <a:prstDash val="solid"/>
                    </a:lnL>
                    <a:lnR w="19050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300"/>
                        </a:spcAft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Threats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High competition in the job sector can impact working. 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The weakness that I have needs to reduce by focusing on the opportunities. 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Skilled or semi-skilled candidates can impact getting a job.  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110" marR="38993" marT="68546" marB="68546">
                    <a:lnL w="19050" cap="flat" cmpd="sng" algn="ctr">
                      <a:noFill/>
                      <a:prstDash val="solid"/>
                    </a:lnL>
                    <a:lnR w="19050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9314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3816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pPr algn="ctr">
              <a:spcBef>
                <a:spcPts val="600"/>
              </a:spcBef>
            </a:pPr>
            <a:r>
              <a:rPr lang="en-US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development plan </a:t>
            </a:r>
            <a:endParaRPr lang="en-IT" sz="4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83F480C-C785-4FB3-9359-82A27793DB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984309"/>
              </p:ext>
            </p:extLst>
          </p:nvPr>
        </p:nvGraphicFramePr>
        <p:xfrm>
          <a:off x="726439" y="2060314"/>
          <a:ext cx="10576561" cy="4306176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019872">
                  <a:extLst>
                    <a:ext uri="{9D8B030D-6E8A-4147-A177-3AD203B41FA5}">
                      <a16:colId xmlns:a16="http://schemas.microsoft.com/office/drawing/2014/main" val="2564939994"/>
                    </a:ext>
                  </a:extLst>
                </a:gridCol>
                <a:gridCol w="988515">
                  <a:extLst>
                    <a:ext uri="{9D8B030D-6E8A-4147-A177-3AD203B41FA5}">
                      <a16:colId xmlns:a16="http://schemas.microsoft.com/office/drawing/2014/main" val="3800632119"/>
                    </a:ext>
                  </a:extLst>
                </a:gridCol>
                <a:gridCol w="2602070">
                  <a:extLst>
                    <a:ext uri="{9D8B030D-6E8A-4147-A177-3AD203B41FA5}">
                      <a16:colId xmlns:a16="http://schemas.microsoft.com/office/drawing/2014/main" val="641275733"/>
                    </a:ext>
                  </a:extLst>
                </a:gridCol>
                <a:gridCol w="731130">
                  <a:extLst>
                    <a:ext uri="{9D8B030D-6E8A-4147-A177-3AD203B41FA5}">
                      <a16:colId xmlns:a16="http://schemas.microsoft.com/office/drawing/2014/main" val="723393145"/>
                    </a:ext>
                  </a:extLst>
                </a:gridCol>
                <a:gridCol w="1852126">
                  <a:extLst>
                    <a:ext uri="{9D8B030D-6E8A-4147-A177-3AD203B41FA5}">
                      <a16:colId xmlns:a16="http://schemas.microsoft.com/office/drawing/2014/main" val="233027868"/>
                    </a:ext>
                  </a:extLst>
                </a:gridCol>
                <a:gridCol w="2362976">
                  <a:extLst>
                    <a:ext uri="{9D8B030D-6E8A-4147-A177-3AD203B41FA5}">
                      <a16:colId xmlns:a16="http://schemas.microsoft.com/office/drawing/2014/main" val="781049996"/>
                    </a:ext>
                  </a:extLst>
                </a:gridCol>
                <a:gridCol w="1019872">
                  <a:extLst>
                    <a:ext uri="{9D8B030D-6E8A-4147-A177-3AD203B41FA5}">
                      <a16:colId xmlns:a16="http://schemas.microsoft.com/office/drawing/2014/main" val="2183212075"/>
                    </a:ext>
                  </a:extLst>
                </a:gridCol>
              </a:tblGrid>
              <a:tr h="721514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My personal development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Targets?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Short- or long-term target?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How will I achieve my targets? What activities do I need to undertake to achieve my objectives? What support do I need?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Date of review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762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Progress made toward target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 action required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actual date of achieving the target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8722497"/>
                  </a:ext>
                </a:extLst>
              </a:tr>
              <a:tr h="865754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Finish higher studies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Short term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Participating in different class activities and examinations on the right track. Attain good marks on the examination and learn something.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December 2022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762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Continuous monitoring of the class activities and performance needs to be evaluated and, if needed, work on them.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Effective development of the skills and tasks with a better maintenance process to achieve the goal.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March 2023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4046608"/>
                  </a:ext>
                </a:extLst>
              </a:tr>
              <a:tr h="865754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Join in a workplace 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Midterm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Evaluation of the skills and maintaining working through the continuous development process.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April 2023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762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Attain different skills as a sales and marketing employee to improve further.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Continuous evaluation techniques and focusing on the development process to make sure all are accomplished at the right time.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February 2024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2324393"/>
                  </a:ext>
                </a:extLst>
              </a:tr>
              <a:tr h="658801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Sales and marketing manager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Long term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Working for a long time as a sales and marketing manager will help me to become a manager.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July 2026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762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Evaluation of the techniques to maintain the working process to achieve my goal.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Strategy development process to motivate and manage different employees at the workplace.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January 2027</a:t>
                      </a:r>
                      <a:endParaRPr lang="en-GB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391881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734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5134" y="2912483"/>
            <a:ext cx="3962061" cy="1730829"/>
          </a:xfrm>
        </p:spPr>
        <p:txBody>
          <a:bodyPr anchor="t">
            <a:normAutofit/>
          </a:bodyPr>
          <a:lstStyle/>
          <a:p>
            <a:pPr>
              <a:spcBef>
                <a:spcPts val="600"/>
              </a:spcBef>
            </a:pPr>
            <a:r>
              <a:rPr lang="en-US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 </a:t>
            </a:r>
            <a:endParaRPr lang="en-I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ABE822-8AFA-13D5-370E-0DB41F921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669" y="1698170"/>
            <a:ext cx="7229465" cy="4516361"/>
          </a:xfrm>
        </p:spPr>
        <p:txBody>
          <a:bodyPr>
            <a:normAutofit/>
          </a:bodyPr>
          <a:lstStyle/>
          <a:p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Continuous development in academic and employability skills is helpful.</a:t>
            </a:r>
          </a:p>
          <a:p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ffective skill development practices are helpful to perform better in the future job process. </a:t>
            </a:r>
          </a:p>
          <a:p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Different skill development practices that I have gone through the need to be maintained.</a:t>
            </a:r>
          </a:p>
          <a:p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 the continuous process to highly work through the flow of attaining goals. </a:t>
            </a:r>
          </a:p>
          <a:p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Lacking that, I have found it also needs to be worked on to reduce future threats. </a:t>
            </a:r>
            <a:endParaRPr lang="en-IT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  <p:sp>
        <p:nvSpPr>
          <p:cNvPr id="76" name="Isosceles Triangle 75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8" name="Isosceles Triangle 77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4306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133" y="559986"/>
            <a:ext cx="8673427" cy="1048945"/>
          </a:xfrm>
        </p:spPr>
        <p:txBody>
          <a:bodyPr>
            <a:normAutofit/>
          </a:bodyPr>
          <a:lstStyle/>
          <a:p>
            <a:pPr algn="ctr">
              <a:spcBef>
                <a:spcPts val="600"/>
              </a:spcBef>
            </a:pPr>
            <a:r>
              <a:rPr lang="en-US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 </a:t>
            </a:r>
            <a:endParaRPr lang="en-IT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ABE822-8AFA-13D5-370E-0DB41F9212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Aliu, J. and Aigbavboa, C.O., 2019. Employers’ perception of employability skills among built-environment graduates.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Engineering, Design and Technology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Blaxell, R. and Moore, C., 2012. Connecting academic and employability skills and attributes.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Cotronei-Baird, V.S., 2020. Academic hindrances in the integration of employability skills development in teaching and assessment practice.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Higher Education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79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pp.203-223.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Dimitrova, V. and Mancheva-Ali, O., 2018, June. Planning and Time Management. In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Conference Knowledge-Based Organization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(Vol. 24, No. 1).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Goodwin, J.T., Goh, J., Verkoeyen, S. and Lithgow, K., 2019. Can students be taught to articulate employability skills?.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Education+ Training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Keiper, M.C., Sieszputowski, J., Morgan, T. and Mackey, M.J., 2019. Employability Skills: A Case Study on a Business-Oriented Sport Management Program.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e-Journal of Business Education and Scholarship of Teaching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pp.59-68.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Kenayathulla, H.B., Ahmad, N.A. and Idris, A.R., 2019. Gaps between competence and importance of employability skills: evidence from Malaysia.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Higher Education Evaluation and Development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pp.97-112.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Menz, M., 2020. Integrating academic skills and employability-revisiting the learning journal.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Perspectives in Applied Academic Practice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Osmani, M., Weerakkody, V., Hindi, N. and Eldabi, T., 2019. Graduates employability skills: A review of literature against market demand.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Education for Business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94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(7), pp.423-432.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Strzelecka, C., 2022. Time paradoxes of neoliberalism: How time management applications change the way we live.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Time &amp; Society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pp.270-290.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977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1308</Words>
  <Application>Microsoft Office PowerPoint</Application>
  <PresentationFormat>Widescreen</PresentationFormat>
  <Paragraphs>151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Symbol</vt:lpstr>
      <vt:lpstr>Times New Roman</vt:lpstr>
      <vt:lpstr>Office Theme</vt:lpstr>
      <vt:lpstr>BMSW4001 Academic and employability skills</vt:lpstr>
      <vt:lpstr>Introduction </vt:lpstr>
      <vt:lpstr>Required skills </vt:lpstr>
      <vt:lpstr>Required skills </vt:lpstr>
      <vt:lpstr>Required skills </vt:lpstr>
      <vt:lpstr>Eisenhower's time management method </vt:lpstr>
      <vt:lpstr>Personal SWOT analysis </vt:lpstr>
      <vt:lpstr>Personal development plan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BMSW4001 Academic and employability skills</dc:title>
  <dc:creator>Imran Mahmood Sarker</dc:creator>
  <cp:lastModifiedBy>Manjula Sivasatkunanathan</cp:lastModifiedBy>
  <cp:revision>3</cp:revision>
  <dcterms:created xsi:type="dcterms:W3CDTF">2022-08-01T18:17:58Z</dcterms:created>
  <dcterms:modified xsi:type="dcterms:W3CDTF">2022-08-17T08:47:02Z</dcterms:modified>
</cp:coreProperties>
</file>