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 autoCompressPictures="0">
  <p:sldMasterIdLst>
    <p:sldMasterId id="2147483659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144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799" cy="4572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" name="Shape 4"/>
          <p:cNvSpPr txBox="1">
            <a:spLocks noGrp="1"/>
          </p:cNvSpPr>
          <p:nvPr>
            <p:ph type="dt" idx="10"/>
          </p:nvPr>
        </p:nvSpPr>
        <p:spPr>
          <a:xfrm>
            <a:off x="3884612" y="0"/>
            <a:ext cx="2971799" cy="4572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" name="Shape 5"/>
          <p:cNvSpPr>
            <a:spLocks noGrp="1" noRot="1" noChangeAspect="1"/>
          </p:cNvSpPr>
          <p:nvPr>
            <p:ph type="sldImg" idx="3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lvl="0" indent="0" algn="l" rtl="0">
              <a:spcBef>
                <a:spcPts val="0"/>
              </a:spcBef>
              <a:buNone/>
              <a:defRPr sz="1800" b="0" i="0" u="none" strike="noStrike" cap="none"/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/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/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/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/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/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/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/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7" name="Shape 7"/>
          <p:cNvSpPr txBox="1">
            <a:spLocks noGrp="1"/>
          </p:cNvSpPr>
          <p:nvPr>
            <p:ph type="ftr" idx="11"/>
          </p:nvPr>
        </p:nvSpPr>
        <p:spPr>
          <a:xfrm>
            <a:off x="0" y="8685211"/>
            <a:ext cx="2971799" cy="4572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" name="Shape 8"/>
          <p:cNvSpPr txBox="1">
            <a:spLocks noGrp="1"/>
          </p:cNvSpPr>
          <p:nvPr>
            <p:ph type="sldNum" idx="12"/>
          </p:nvPr>
        </p:nvSpPr>
        <p:spPr>
          <a:xfrm>
            <a:off x="3884612" y="8685211"/>
            <a:ext cx="2971799" cy="457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lang="en-US" sz="12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Shape 8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86" name="Shape 8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endParaRPr sz="1800" b="0" i="0" u="none" strike="noStrike" cap="none"/>
          </a:p>
        </p:txBody>
      </p:sp>
      <p:sp>
        <p:nvSpPr>
          <p:cNvPr id="87" name="Shape 87"/>
          <p:cNvSpPr txBox="1"/>
          <p:nvPr/>
        </p:nvSpPr>
        <p:spPr>
          <a:xfrm>
            <a:off x="3884612" y="8685211"/>
            <a:ext cx="2971799" cy="457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1</a:t>
            </a:fld>
            <a:endParaRPr lang="en-US" sz="12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Shape 92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93" name="Shape 9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endParaRPr sz="1800" b="0" i="0" u="none" strike="noStrike" cap="none"/>
          </a:p>
        </p:txBody>
      </p:sp>
      <p:sp>
        <p:nvSpPr>
          <p:cNvPr id="94" name="Shape 94"/>
          <p:cNvSpPr txBox="1"/>
          <p:nvPr/>
        </p:nvSpPr>
        <p:spPr>
          <a:xfrm>
            <a:off x="3884612" y="8685211"/>
            <a:ext cx="2971799" cy="457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2</a:t>
            </a:fld>
            <a:endParaRPr lang="en-US" sz="12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Shape 101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102" name="Shape 10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endParaRPr sz="1800" b="0" i="0" u="none" strike="noStrike" cap="none"/>
          </a:p>
        </p:txBody>
      </p:sp>
      <p:sp>
        <p:nvSpPr>
          <p:cNvPr id="103" name="Shape 103"/>
          <p:cNvSpPr txBox="1"/>
          <p:nvPr/>
        </p:nvSpPr>
        <p:spPr>
          <a:xfrm>
            <a:off x="3884612" y="8685211"/>
            <a:ext cx="2971799" cy="457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3</a:t>
            </a:fld>
            <a:endParaRPr lang="en-US" sz="12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hape 110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111" name="Shape 11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endParaRPr sz="1800" b="0" i="0" u="none" strike="noStrike" cap="none"/>
          </a:p>
        </p:txBody>
      </p:sp>
      <p:sp>
        <p:nvSpPr>
          <p:cNvPr id="112" name="Shape 112"/>
          <p:cNvSpPr txBox="1"/>
          <p:nvPr/>
        </p:nvSpPr>
        <p:spPr>
          <a:xfrm>
            <a:off x="3884612" y="8685211"/>
            <a:ext cx="2971799" cy="457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4</a:t>
            </a:fld>
            <a:endParaRPr lang="en-US" sz="12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Shape 118"/>
          <p:cNvSpPr txBox="1"/>
          <p:nvPr/>
        </p:nvSpPr>
        <p:spPr>
          <a:xfrm>
            <a:off x="3884612" y="8685211"/>
            <a:ext cx="2971799" cy="457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5</a:t>
            </a:fld>
            <a:endParaRPr lang="en-US" sz="12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9" name="Shape 119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3588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120" name="Shape 120"/>
          <p:cNvSpPr txBox="1">
            <a:spLocks noGrp="1"/>
          </p:cNvSpPr>
          <p:nvPr>
            <p:ph type="body" idx="1"/>
          </p:nvPr>
        </p:nvSpPr>
        <p:spPr>
          <a:xfrm>
            <a:off x="819150" y="4710112"/>
            <a:ext cx="5076825" cy="3405187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endParaRPr sz="1800" b="0" i="0" u="none" strike="noStrike" cap="none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hape 126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127" name="Shape 12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endParaRPr sz="1800" b="0" i="0" u="none" strike="noStrike" cap="none"/>
          </a:p>
        </p:txBody>
      </p:sp>
      <p:sp>
        <p:nvSpPr>
          <p:cNvPr id="128" name="Shape 128"/>
          <p:cNvSpPr txBox="1"/>
          <p:nvPr/>
        </p:nvSpPr>
        <p:spPr>
          <a:xfrm>
            <a:off x="3884612" y="8685211"/>
            <a:ext cx="2971799" cy="457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6</a:t>
            </a:fld>
            <a:endParaRPr lang="en-US" sz="12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Shape 134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135" name="Shape 13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endParaRPr sz="1800" b="0" i="0" u="none" strike="noStrike" cap="none"/>
          </a:p>
        </p:txBody>
      </p:sp>
      <p:sp>
        <p:nvSpPr>
          <p:cNvPr id="136" name="Shape 136"/>
          <p:cNvSpPr txBox="1"/>
          <p:nvPr/>
        </p:nvSpPr>
        <p:spPr>
          <a:xfrm>
            <a:off x="3884612" y="8685211"/>
            <a:ext cx="2971799" cy="457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7</a:t>
            </a:fld>
            <a:endParaRPr lang="en-US" sz="12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Shape 14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144" name="Shape 14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endParaRPr sz="1800" b="0" i="0" u="none" strike="noStrike" cap="none"/>
          </a:p>
        </p:txBody>
      </p:sp>
      <p:sp>
        <p:nvSpPr>
          <p:cNvPr id="145" name="Shape 145"/>
          <p:cNvSpPr txBox="1"/>
          <p:nvPr/>
        </p:nvSpPr>
        <p:spPr>
          <a:xfrm>
            <a:off x="3884612" y="8685211"/>
            <a:ext cx="2971799" cy="457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8</a:t>
            </a:fld>
            <a:endParaRPr lang="en-US" sz="12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hape 16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457200" marR="0" lvl="5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914400" marR="0" lvl="6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1371600" marR="0" lvl="7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1828800" marR="0" lvl="8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7" name="Shape 17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799" cy="17526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lvl="0" indent="0" algn="ctr" rtl="0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Font typeface="Arial"/>
              <a:buNone/>
              <a:defRPr sz="3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ctr" rtl="0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Font typeface="Arial"/>
              <a:buNone/>
              <a:defRPr sz="28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ctr" rtl="0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ctr" rtl="0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ctr" rtl="0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ctr" rtl="0">
              <a:spcBef>
                <a:spcPts val="400"/>
              </a:spcBef>
              <a:buClr>
                <a:srgbClr val="888888"/>
              </a:buClr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ctr" rtl="0">
              <a:spcBef>
                <a:spcPts val="400"/>
              </a:spcBef>
              <a:buClr>
                <a:srgbClr val="888888"/>
              </a:buClr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ctr" rtl="0">
              <a:spcBef>
                <a:spcPts val="400"/>
              </a:spcBef>
              <a:buClr>
                <a:srgbClr val="888888"/>
              </a:buClr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ctr" rtl="0">
              <a:spcBef>
                <a:spcPts val="400"/>
              </a:spcBef>
              <a:buClr>
                <a:srgbClr val="888888"/>
              </a:buClr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8" name="Shape 1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9" name="Shape 1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0" name="Shape 2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Shape 22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457200" marR="0" lvl="5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914400" marR="0" lvl="6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1371600" marR="0" lvl="7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1828800" marR="0" lvl="8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3" name="Shape 23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1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lvl="0" indent="-1397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742950" marR="0" lvl="1" indent="-1079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143000" marR="0" lvl="2" indent="-762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600200" marR="0" lvl="3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057400" marR="0" lvl="4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514600" marR="0" lvl="5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971800" marR="0" lvl="6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429000" marR="0" lvl="7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86200" marR="0" lvl="8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4" name="Shape 2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5" name="Shape 2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" name="Shape 26"/>
          <p:cNvSpPr txBox="1"/>
          <p:nvPr/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r>
              <a:rPr lang="en-US" sz="1200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Project Planning</a:t>
            </a:r>
            <a:r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: Project Management Overview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>
  <p:cSld name="Vertical Title and Text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hape 28"/>
          <p:cNvSpPr txBox="1">
            <a:spLocks noGrp="1"/>
          </p:cNvSpPr>
          <p:nvPr>
            <p:ph type="title"/>
          </p:nvPr>
        </p:nvSpPr>
        <p:spPr>
          <a:xfrm rot="5400000">
            <a:off x="4732337" y="2171700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457200" marR="0" lvl="5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914400" marR="0" lvl="6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1371600" marR="0" lvl="7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1828800" marR="0" lvl="8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9" name="Shape 29"/>
          <p:cNvSpPr txBox="1">
            <a:spLocks noGrp="1"/>
          </p:cNvSpPr>
          <p:nvPr>
            <p:ph type="body" idx="1"/>
          </p:nvPr>
        </p:nvSpPr>
        <p:spPr>
          <a:xfrm rot="5400000">
            <a:off x="541337" y="190500"/>
            <a:ext cx="5851525" cy="60197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lvl="0" indent="-1397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742950" marR="0" lvl="1" indent="-1079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143000" marR="0" lvl="2" indent="-762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600200" marR="0" lvl="3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057400" marR="0" lvl="4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514600" marR="0" lvl="5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971800" marR="0" lvl="6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429000" marR="0" lvl="7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86200" marR="0" lvl="8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30" name="Shape 3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1" name="Shape 3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2" name="Shape 3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>
  <p:cSld name="Title and Vertical Text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Shape 34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457200" marR="0" lvl="5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914400" marR="0" lvl="6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1371600" marR="0" lvl="7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1828800" marR="0" lvl="8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35" name="Shape 35"/>
          <p:cNvSpPr txBox="1">
            <a:spLocks noGrp="1"/>
          </p:cNvSpPr>
          <p:nvPr>
            <p:ph type="body" idx="1"/>
          </p:nvPr>
        </p:nvSpPr>
        <p:spPr>
          <a:xfrm rot="5400000">
            <a:off x="2309018" y="-251619"/>
            <a:ext cx="4525961" cy="82296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lvl="0" indent="-1397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742950" marR="0" lvl="1" indent="-1079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143000" marR="0" lvl="2" indent="-762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600200" marR="0" lvl="3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057400" marR="0" lvl="4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514600" marR="0" lvl="5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971800" marR="0" lvl="6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429000" marR="0" lvl="7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86200" marR="0" lvl="8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36" name="Shape 3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7" name="Shape 3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8" name="Shape 3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>
  <p:cSld name="Picture with Caption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Shape 4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399" cy="56673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None/>
              <a:defRPr sz="2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457200" marR="0" lvl="5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914400" marR="0" lvl="6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1371600" marR="0" lvl="7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1828800" marR="0" lvl="8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1" name="Shape 41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lvl="0" indent="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400"/>
              </a:spcBef>
              <a:buClr>
                <a:schemeClr val="dk1"/>
              </a:buClr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400"/>
              </a:spcBef>
              <a:buClr>
                <a:schemeClr val="dk1"/>
              </a:buClr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400"/>
              </a:spcBef>
              <a:buClr>
                <a:schemeClr val="dk1"/>
              </a:buClr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400"/>
              </a:spcBef>
              <a:buClr>
                <a:schemeClr val="dk1"/>
              </a:buClr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2" name="Shape 42"/>
          <p:cNvSpPr txBox="1">
            <a:spLocks noGrp="1"/>
          </p:cNvSpPr>
          <p:nvPr>
            <p:ph type="body" idx="1"/>
          </p:nvPr>
        </p:nvSpPr>
        <p:spPr>
          <a:xfrm>
            <a:off x="1792288" y="5367337"/>
            <a:ext cx="5486399" cy="804861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lvl="0" indent="0" algn="l" rtl="0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180"/>
              </a:spcBef>
              <a:buClr>
                <a:schemeClr val="dk1"/>
              </a:buClr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180"/>
              </a:spcBef>
              <a:buClr>
                <a:schemeClr val="dk1"/>
              </a:buClr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180"/>
              </a:spcBef>
              <a:buClr>
                <a:schemeClr val="dk1"/>
              </a:buClr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180"/>
              </a:spcBef>
              <a:buClr>
                <a:schemeClr val="dk1"/>
              </a:buClr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3" name="Shape 4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4" name="Shape 4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5" name="Shape 4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Shape 47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4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None/>
              <a:defRPr sz="2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457200" marR="0" lvl="5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914400" marR="0" lvl="6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1371600" marR="0" lvl="7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1828800" marR="0" lvl="8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8" name="Shape 48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2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lvl="0" indent="-1397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742950" marR="0" lvl="1" indent="-1079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143000" marR="0" lvl="2" indent="-762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600200" marR="0" lvl="3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057400" marR="0" lvl="4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514600" marR="0" lvl="5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971800" marR="0" lvl="6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429000" marR="0" lvl="7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86200" marR="0" lvl="8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9" name="Shape 4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lvl="0" indent="0" algn="l" rtl="0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180"/>
              </a:spcBef>
              <a:buClr>
                <a:schemeClr val="dk1"/>
              </a:buClr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180"/>
              </a:spcBef>
              <a:buClr>
                <a:schemeClr val="dk1"/>
              </a:buClr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180"/>
              </a:spcBef>
              <a:buClr>
                <a:schemeClr val="dk1"/>
              </a:buClr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180"/>
              </a:spcBef>
              <a:buClr>
                <a:schemeClr val="dk1"/>
              </a:buClr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0" name="Shape 5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1" name="Shape 5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2" name="Shape 5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Shape 5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5" name="Shape 5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6" name="Shape 5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Shape 5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457200" marR="0" lvl="5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914400" marR="0" lvl="6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1371600" marR="0" lvl="7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1828800" marR="0" lvl="8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9" name="Shape 5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0" name="Shape 6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1" name="Shape 6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Shape 63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457200" marR="0" lvl="5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914400" marR="0" lvl="6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1371600" marR="0" lvl="7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1828800" marR="0" lvl="8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64" name="Shape 64"/>
          <p:cNvSpPr txBox="1">
            <a:spLocks noGrp="1"/>
          </p:cNvSpPr>
          <p:nvPr>
            <p:ph type="body" idx="1"/>
          </p:nvPr>
        </p:nvSpPr>
        <p:spPr>
          <a:xfrm>
            <a:off x="457200" y="1535112"/>
            <a:ext cx="4040187" cy="639762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24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320"/>
              </a:spcBef>
              <a:buClr>
                <a:schemeClr val="dk1"/>
              </a:buClr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320"/>
              </a:spcBef>
              <a:buClr>
                <a:schemeClr val="dk1"/>
              </a:buClr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320"/>
              </a:spcBef>
              <a:buClr>
                <a:schemeClr val="dk1"/>
              </a:buClr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320"/>
              </a:spcBef>
              <a:buClr>
                <a:schemeClr val="dk1"/>
              </a:buClr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65" name="Shape 65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7" cy="395128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lvl="0" indent="-1905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2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742950" marR="0" lvl="1" indent="-15875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143000" marR="0" lvl="2" indent="-1143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600200" marR="0" lvl="3" indent="-1270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057400" marR="0" lvl="4" indent="-1270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514600" marR="0" lvl="5" indent="-127000" algn="l" rtl="0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971800" marR="0" lvl="6" indent="-127000" algn="l" rtl="0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429000" marR="0" lvl="7" indent="-127000" algn="l" rtl="0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86200" marR="0" lvl="8" indent="-127000" algn="l" rtl="0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66" name="Shape 66"/>
          <p:cNvSpPr txBox="1">
            <a:spLocks noGrp="1"/>
          </p:cNvSpPr>
          <p:nvPr>
            <p:ph type="body" idx="3"/>
          </p:nvPr>
        </p:nvSpPr>
        <p:spPr>
          <a:xfrm>
            <a:off x="4645025" y="1535112"/>
            <a:ext cx="4041774" cy="639762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24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320"/>
              </a:spcBef>
              <a:buClr>
                <a:schemeClr val="dk1"/>
              </a:buClr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320"/>
              </a:spcBef>
              <a:buClr>
                <a:schemeClr val="dk1"/>
              </a:buClr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320"/>
              </a:spcBef>
              <a:buClr>
                <a:schemeClr val="dk1"/>
              </a:buClr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320"/>
              </a:spcBef>
              <a:buClr>
                <a:schemeClr val="dk1"/>
              </a:buClr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67" name="Shape 6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4" cy="395128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lvl="0" indent="-1905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2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742950" marR="0" lvl="1" indent="-15875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143000" marR="0" lvl="2" indent="-1143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600200" marR="0" lvl="3" indent="-1270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057400" marR="0" lvl="4" indent="-1270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514600" marR="0" lvl="5" indent="-127000" algn="l" rtl="0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971800" marR="0" lvl="6" indent="-127000" algn="l" rtl="0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429000" marR="0" lvl="7" indent="-127000" algn="l" rtl="0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86200" marR="0" lvl="8" indent="-127000" algn="l" rtl="0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68" name="Shape 6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9" name="Shape 6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0" name="Shape 7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hape 72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457200" marR="0" lvl="5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914400" marR="0" lvl="6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1371600" marR="0" lvl="7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1828800" marR="0" lvl="8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3" name="Shape 73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599" cy="4525963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lvl="0" indent="-1651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742950" marR="0" lvl="1" indent="-13335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143000" marR="0" lvl="2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600200" marR="0" lvl="3" indent="-1143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057400" marR="0" lvl="4" indent="-1143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514600" marR="0" lvl="5" indent="-114300" algn="l" rtl="0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971800" marR="0" lvl="6" indent="-114300" algn="l" rtl="0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429000" marR="0" lvl="7" indent="-114300" algn="l" rtl="0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86200" marR="0" lvl="8" indent="-114300" algn="l" rtl="0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4" name="Shape 74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599" cy="4525963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lvl="0" indent="-1651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742950" marR="0" lvl="1" indent="-13335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143000" marR="0" lvl="2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600200" marR="0" lvl="3" indent="-1143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057400" marR="0" lvl="4" indent="-1143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514600" marR="0" lvl="5" indent="-114300" algn="l" rtl="0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971800" marR="0" lvl="6" indent="-114300" algn="l" rtl="0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429000" marR="0" lvl="7" indent="-114300" algn="l" rtl="0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86200" marR="0" lvl="8" indent="-114300" algn="l" rtl="0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5" name="Shape 7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6" name="Shape 7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7" name="Shape 7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hape 79"/>
          <p:cNvSpPr txBox="1">
            <a:spLocks noGrp="1"/>
          </p:cNvSpPr>
          <p:nvPr>
            <p:ph type="title"/>
          </p:nvPr>
        </p:nvSpPr>
        <p:spPr>
          <a:xfrm>
            <a:off x="722312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None/>
              <a:defRPr sz="4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457200" marR="0" lvl="5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914400" marR="0" lvl="6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1371600" marR="0" lvl="7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1828800" marR="0" lvl="8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0" name="Shape 80"/>
          <p:cNvSpPr txBox="1">
            <a:spLocks noGrp="1"/>
          </p:cNvSpPr>
          <p:nvPr>
            <p:ph type="body" idx="1"/>
          </p:nvPr>
        </p:nvSpPr>
        <p:spPr>
          <a:xfrm>
            <a:off x="722312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lvl="0" indent="0" algn="l" rtl="0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Font typeface="Arial"/>
              <a:buNone/>
              <a:defRPr sz="20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Font typeface="Arial"/>
              <a:buNone/>
              <a:defRPr sz="18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Font typeface="Arial"/>
              <a:buNone/>
              <a:defRPr sz="1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Font typeface="Arial"/>
              <a:buNone/>
              <a:defRPr sz="14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Font typeface="Arial"/>
              <a:buNone/>
              <a:defRPr sz="14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280"/>
              </a:spcBef>
              <a:buClr>
                <a:srgbClr val="888888"/>
              </a:buClr>
              <a:buFont typeface="Arial"/>
              <a:buNone/>
              <a:defRPr sz="14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280"/>
              </a:spcBef>
              <a:buClr>
                <a:srgbClr val="888888"/>
              </a:buClr>
              <a:buFont typeface="Arial"/>
              <a:buNone/>
              <a:defRPr sz="14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280"/>
              </a:spcBef>
              <a:buClr>
                <a:srgbClr val="888888"/>
              </a:buClr>
              <a:buFont typeface="Arial"/>
              <a:buNone/>
              <a:defRPr sz="14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280"/>
              </a:spcBef>
              <a:buClr>
                <a:srgbClr val="888888"/>
              </a:buClr>
              <a:buFont typeface="Arial"/>
              <a:buNone/>
              <a:defRPr sz="14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1" name="Shape 8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2" name="Shape 8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3" name="Shape 8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 1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457200" marR="0" lvl="5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914400" marR="0" lvl="6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1371600" marR="0" lvl="7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1828800" marR="0" lvl="8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1" name="Shape 1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1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lvl="0" indent="-1397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742950" marR="0" lvl="1" indent="-1079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143000" marR="0" lvl="2" indent="-762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600200" marR="0" lvl="3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057400" marR="0" lvl="4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514600" marR="0" lvl="5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971800" marR="0" lvl="6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429000" marR="0" lvl="7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86200" marR="0" lvl="8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2" name="Shape 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3" name="Shape 1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4" name="Shape 1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Shape 89"/>
          <p:cNvSpPr txBox="1">
            <a:spLocks noGrp="1"/>
          </p:cNvSpPr>
          <p:nvPr>
            <p:ph type="ctrTitle"/>
          </p:nvPr>
        </p:nvSpPr>
        <p:spPr>
          <a:xfrm>
            <a:off x="685800" y="493900"/>
            <a:ext cx="7772400" cy="31065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Calibri"/>
              <a:buNone/>
            </a:pPr>
            <a:r>
              <a:rPr lang="en-US" sz="44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EMPL4009 Project Planning</a:t>
            </a:r>
            <a:br>
              <a:rPr lang="en-US" sz="44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dirty="0"/>
              <a:t>o</a:t>
            </a:r>
            <a:r>
              <a:rPr lang="en-US" sz="44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verview </a:t>
            </a:r>
            <a:endParaRPr lang="en-US" sz="24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Shape 9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425574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2BFC5"/>
              </a:buClr>
              <a:buSzPct val="25000"/>
              <a:buFont typeface="Calibri"/>
              <a:buNone/>
            </a:pPr>
            <a:r>
              <a:rPr lang="en-US" sz="4000" b="1" i="1">
                <a:solidFill>
                  <a:srgbClr val="72BFC5"/>
                </a:solidFill>
              </a:rPr>
              <a:t>SMART targets</a:t>
            </a:r>
          </a:p>
        </p:txBody>
      </p:sp>
      <p:sp>
        <p:nvSpPr>
          <p:cNvPr id="97" name="Shape 97"/>
          <p:cNvSpPr txBox="1">
            <a:spLocks noGrp="1"/>
          </p:cNvSpPr>
          <p:nvPr>
            <p:ph type="body" idx="1"/>
          </p:nvPr>
        </p:nvSpPr>
        <p:spPr>
          <a:xfrm>
            <a:off x="457200" y="1960561"/>
            <a:ext cx="8229600" cy="3989387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3429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What </a:t>
            </a:r>
            <a:r>
              <a:rPr lang="en-US"/>
              <a:t>does it mean</a:t>
            </a:r>
            <a:r>
              <a:rPr lang="en-US"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?</a:t>
            </a:r>
          </a:p>
          <a:p>
            <a:pPr marL="342900" marR="0" lvl="0" indent="-3429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How </a:t>
            </a:r>
            <a:r>
              <a:rPr lang="en-US"/>
              <a:t>do SMART targets</a:t>
            </a:r>
            <a:r>
              <a:rPr lang="en-US"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link with Project Planning?</a:t>
            </a:r>
          </a:p>
          <a:p>
            <a:pPr marL="342900" marR="0" lvl="0" indent="-3429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/>
              <a:t>S</a:t>
            </a:r>
          </a:p>
          <a:p>
            <a:pPr marL="342900" marR="0" lvl="0" indent="-3429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/>
              <a:t>M</a:t>
            </a:r>
          </a:p>
          <a:p>
            <a:pPr marL="342900" marR="0" lvl="0" indent="-3429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/>
              <a:t>A</a:t>
            </a:r>
          </a:p>
          <a:p>
            <a:pPr marL="342900" marR="0" lvl="0" indent="-3429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/>
              <a:t>R</a:t>
            </a:r>
          </a:p>
          <a:p>
            <a:pPr marL="342900" marR="0" lvl="0" indent="-3429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/>
              <a:t>T</a:t>
            </a:r>
          </a:p>
          <a:p>
            <a:pPr marL="342900" marR="0" lvl="0" indent="-3429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endParaRPr sz="3200" b="0" i="0" u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8" name="Shape 98"/>
          <p:cNvSpPr txBox="1"/>
          <p:nvPr/>
        </p:nvSpPr>
        <p:spPr>
          <a:xfrm>
            <a:off x="6553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2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9" name="Shape 99"/>
          <p:cNvSpPr txBox="1"/>
          <p:nvPr/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r>
              <a:rPr lang="en-US" sz="1200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Project Planning</a:t>
            </a:r>
            <a:r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: Project Management Overview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Shape 10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4256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2BFC5"/>
              </a:buClr>
              <a:buSzPct val="25000"/>
              <a:buFont typeface="Calibri"/>
              <a:buNone/>
            </a:pPr>
            <a:r>
              <a:rPr lang="en-US" sz="4000" b="1" i="1" u="none" strike="noStrike" cap="none">
                <a:solidFill>
                  <a:srgbClr val="72BFC5"/>
                </a:solidFill>
                <a:latin typeface="Calibri"/>
                <a:ea typeface="Calibri"/>
                <a:cs typeface="Calibri"/>
                <a:sym typeface="Calibri"/>
              </a:rPr>
              <a:t>Why Project Planning </a:t>
            </a:r>
            <a:br>
              <a:rPr lang="en-US" sz="4000" b="1" i="1" u="none" strike="noStrike" cap="none">
                <a:solidFill>
                  <a:srgbClr val="72BFC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4000" b="1" i="1" u="none" strike="noStrike" cap="none">
                <a:solidFill>
                  <a:srgbClr val="72BFC5"/>
                </a:solidFill>
                <a:latin typeface="Calibri"/>
                <a:ea typeface="Calibri"/>
                <a:cs typeface="Calibri"/>
                <a:sym typeface="Calibri"/>
              </a:rPr>
              <a:t>and is it difficult?</a:t>
            </a:r>
          </a:p>
        </p:txBody>
      </p:sp>
      <p:sp>
        <p:nvSpPr>
          <p:cNvPr id="106" name="Shape 106"/>
          <p:cNvSpPr txBox="1">
            <a:spLocks noGrp="1"/>
          </p:cNvSpPr>
          <p:nvPr>
            <p:ph type="body" idx="1"/>
          </p:nvPr>
        </p:nvSpPr>
        <p:spPr>
          <a:xfrm>
            <a:off x="457200" y="1960561"/>
            <a:ext cx="8229600" cy="3989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3429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3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What </a:t>
            </a:r>
            <a:r>
              <a:rPr lang="en-US" dirty="0"/>
              <a:t>task</a:t>
            </a:r>
            <a:r>
              <a:rPr lang="en-US" sz="3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have you </a:t>
            </a:r>
            <a:r>
              <a:rPr lang="en-US" dirty="0"/>
              <a:t>previously</a:t>
            </a:r>
            <a:r>
              <a:rPr lang="en-US" sz="3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finished?</a:t>
            </a:r>
          </a:p>
          <a:p>
            <a:pPr marL="342900" marR="0" lvl="0" indent="-342900" algn="l" rtl="0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3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How does </a:t>
            </a:r>
            <a:r>
              <a:rPr lang="en-US" dirty="0"/>
              <a:t>i</a:t>
            </a:r>
            <a:r>
              <a:rPr lang="en-US" sz="3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 link with Project Planning?</a:t>
            </a:r>
          </a:p>
          <a:p>
            <a:pPr marL="342900" marR="0" lvl="0" indent="-342900" algn="l" rtl="0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3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What are we always faced with in work/life?</a:t>
            </a:r>
          </a:p>
          <a:p>
            <a:pPr marL="342900" marR="0" lvl="0" indent="-342900" algn="l" rtl="0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3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What do we need to find?</a:t>
            </a:r>
          </a:p>
          <a:p>
            <a:pPr marL="342900" marR="0" lvl="0" indent="-342900" algn="l" rtl="0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3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How will we do that?</a:t>
            </a:r>
          </a:p>
          <a:p>
            <a:pPr marL="342900" marR="0" lvl="0" indent="-3429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endParaRPr sz="3200" b="0" i="0" u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7" name="Shape 107"/>
          <p:cNvSpPr txBox="1"/>
          <p:nvPr/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3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8" name="Shape 108"/>
          <p:cNvSpPr txBox="1"/>
          <p:nvPr/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r>
              <a:rPr lang="en-US" sz="1200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Project Planning</a:t>
            </a:r>
            <a:r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: Project Management Overview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Shape 114"/>
          <p:cNvSpPr txBox="1">
            <a:spLocks noGrp="1"/>
          </p:cNvSpPr>
          <p:nvPr>
            <p:ph type="title"/>
          </p:nvPr>
        </p:nvSpPr>
        <p:spPr>
          <a:xfrm>
            <a:off x="457200" y="44450"/>
            <a:ext cx="8229600" cy="1008062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2BFC5"/>
              </a:buClr>
              <a:buSzPct val="25000"/>
              <a:buFont typeface="Calibri"/>
              <a:buNone/>
            </a:pPr>
            <a:r>
              <a:rPr lang="en-US" sz="4400" b="1" i="1" u="none" strike="noStrike" cap="none">
                <a:solidFill>
                  <a:srgbClr val="72BFC5"/>
                </a:solidFill>
                <a:latin typeface="Calibri"/>
                <a:ea typeface="Calibri"/>
                <a:cs typeface="Calibri"/>
                <a:sym typeface="Calibri"/>
              </a:rPr>
              <a:t>My Involvement in Projects: </a:t>
            </a:r>
          </a:p>
        </p:txBody>
      </p:sp>
      <p:sp>
        <p:nvSpPr>
          <p:cNvPr id="115" name="Shape 115"/>
          <p:cNvSpPr txBox="1">
            <a:spLocks noGrp="1"/>
          </p:cNvSpPr>
          <p:nvPr>
            <p:ph type="body" idx="1"/>
          </p:nvPr>
        </p:nvSpPr>
        <p:spPr>
          <a:xfrm>
            <a:off x="457200" y="1196975"/>
            <a:ext cx="8229600" cy="511175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3429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2800" b="0" i="0" u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Worked on projects &amp; later managed projects.</a:t>
            </a:r>
          </a:p>
          <a:p>
            <a:pPr marL="342900" marR="0" lvl="0" indent="-342900" algn="l" rtl="0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endParaRPr sz="1400" b="0" i="0" u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2800" b="0" i="0" u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 good Project Manager requires a range of skills, is always in demand</a:t>
            </a:r>
            <a:r>
              <a:rPr lang="en-US" sz="2800" dirty="0"/>
              <a:t>, and</a:t>
            </a:r>
            <a:r>
              <a:rPr lang="en-US" sz="2800" b="0" i="0" u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is usually well paid.</a:t>
            </a:r>
          </a:p>
          <a:p>
            <a:pPr marL="742950" marR="0" lvl="1" indent="-28575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</a:pPr>
            <a:r>
              <a:rPr lang="en-US" sz="2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TASK 2.1</a:t>
            </a:r>
            <a:r>
              <a:rPr lang="en-US" dirty="0"/>
              <a:t>:</a:t>
            </a:r>
            <a:r>
              <a:rPr lang="en-US" sz="2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use the internet to find a project management job description and salary.</a:t>
            </a:r>
          </a:p>
          <a:p>
            <a:pPr marL="342900" marR="0" lvl="0" indent="-342900" algn="l" rtl="0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endParaRPr sz="1400" b="0" i="0" u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2800" b="0" i="0" u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We will discuss the skills required of a Project Manager later in this lecture.</a:t>
            </a:r>
          </a:p>
        </p:txBody>
      </p:sp>
      <p:sp>
        <p:nvSpPr>
          <p:cNvPr id="116" name="Shape 116"/>
          <p:cNvSpPr txBox="1"/>
          <p:nvPr/>
        </p:nvSpPr>
        <p:spPr>
          <a:xfrm>
            <a:off x="6553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4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Shape 122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2BFC5"/>
              </a:buClr>
              <a:buSzPct val="25000"/>
              <a:buFont typeface="Calibri"/>
              <a:buNone/>
            </a:pPr>
            <a:r>
              <a:rPr lang="en-US" sz="4400" b="1" i="1" u="none" strike="noStrike" cap="none">
                <a:solidFill>
                  <a:srgbClr val="72BFC5"/>
                </a:solidFill>
                <a:latin typeface="Calibri"/>
                <a:ea typeface="Calibri"/>
                <a:cs typeface="Calibri"/>
                <a:sym typeface="Calibri"/>
              </a:rPr>
              <a:t>Projects: </a:t>
            </a:r>
            <a:br>
              <a:rPr lang="en-US" sz="4400" b="1" i="1" u="none" strike="noStrike" cap="none">
                <a:solidFill>
                  <a:srgbClr val="72BFC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4400" b="1" i="1" u="none" strike="noStrike" cap="none">
                <a:solidFill>
                  <a:srgbClr val="72BFC5"/>
                </a:solidFill>
                <a:latin typeface="Calibri"/>
                <a:ea typeface="Calibri"/>
                <a:cs typeface="Calibri"/>
                <a:sym typeface="Calibri"/>
              </a:rPr>
              <a:t>Why do organisations do them?</a:t>
            </a:r>
          </a:p>
        </p:txBody>
      </p:sp>
      <p:sp>
        <p:nvSpPr>
          <p:cNvPr id="123" name="Shape 123"/>
          <p:cNvSpPr txBox="1">
            <a:spLocks noGrp="1"/>
          </p:cNvSpPr>
          <p:nvPr>
            <p:ph type="body" idx="1"/>
          </p:nvPr>
        </p:nvSpPr>
        <p:spPr>
          <a:xfrm>
            <a:off x="457200" y="1916097"/>
            <a:ext cx="8229600" cy="4314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3429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3200" b="0" i="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Working in small groups, discuss why projects are commonplace in organisations? </a:t>
            </a:r>
            <a:br>
              <a:rPr lang="en-US" sz="3200" b="0" i="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u="sng">
                <a:highlight>
                  <a:srgbClr val="FFFF00"/>
                </a:highlight>
              </a:rPr>
              <a:t>You have </a:t>
            </a:r>
            <a:r>
              <a:rPr lang="en-US" sz="3200" b="0" i="0" u="sng">
                <a:solidFill>
                  <a:schemeClr val="dk1"/>
                </a:solidFill>
                <a:highlight>
                  <a:srgbClr val="FFFF00"/>
                </a:highlight>
                <a:latin typeface="Calibri"/>
                <a:ea typeface="Calibri"/>
                <a:cs typeface="Calibri"/>
                <a:sym typeface="Calibri"/>
              </a:rPr>
              <a:t>5 minutes</a:t>
            </a:r>
          </a:p>
          <a:p>
            <a:pPr marL="742950" marR="0" lvl="1" indent="-28575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</a:pPr>
            <a:r>
              <a:rPr lang="en-US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Please record your views on a board/ flip chart.</a:t>
            </a:r>
          </a:p>
          <a:p>
            <a:pPr marL="742950" marR="0" lvl="1" indent="-28575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</a:pPr>
            <a:r>
              <a:rPr lang="en-US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Make a note of them for yourself.</a:t>
            </a:r>
          </a:p>
          <a:p>
            <a:pPr marL="342900" marR="0" lvl="0" indent="-342900" algn="l" rtl="0">
              <a:lnSpc>
                <a:spcPct val="100000"/>
              </a:lnSpc>
              <a:spcBef>
                <a:spcPts val="1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endParaRPr sz="800" b="0" i="0" u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3200" b="0" i="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Share your views with the class.</a:t>
            </a:r>
          </a:p>
          <a:p>
            <a:pPr marL="342900" marR="0" lvl="0" indent="-342900" algn="l" rtl="0">
              <a:lnSpc>
                <a:spcPct val="100000"/>
              </a:lnSpc>
              <a:spcBef>
                <a:spcPts val="1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endParaRPr sz="800" b="0" i="0" u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3200" b="0" i="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Did we have similar or different views?</a:t>
            </a:r>
          </a:p>
        </p:txBody>
      </p:sp>
      <p:sp>
        <p:nvSpPr>
          <p:cNvPr id="124" name="Shape 124"/>
          <p:cNvSpPr txBox="1"/>
          <p:nvPr/>
        </p:nvSpPr>
        <p:spPr>
          <a:xfrm>
            <a:off x="6553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5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Shape 13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5B3D7"/>
              </a:buClr>
              <a:buSzPct val="25000"/>
              <a:buFont typeface="Calibri"/>
              <a:buNone/>
            </a:pPr>
            <a:r>
              <a:rPr lang="en-US" sz="4400" b="1" i="1" u="none" strike="noStrike" cap="none">
                <a:solidFill>
                  <a:srgbClr val="95B3D7"/>
                </a:solidFill>
                <a:latin typeface="Calibri"/>
                <a:ea typeface="Calibri"/>
                <a:cs typeface="Calibri"/>
                <a:sym typeface="Calibri"/>
              </a:rPr>
              <a:t>Projects are unique, yet often share similar characteristics.</a:t>
            </a:r>
          </a:p>
        </p:txBody>
      </p:sp>
      <p:sp>
        <p:nvSpPr>
          <p:cNvPr id="131" name="Shape 131"/>
          <p:cNvSpPr txBox="1">
            <a:spLocks noGrp="1"/>
          </p:cNvSpPr>
          <p:nvPr>
            <p:ph type="body" idx="1"/>
          </p:nvPr>
        </p:nvSpPr>
        <p:spPr>
          <a:xfrm>
            <a:off x="457200" y="1782761"/>
            <a:ext cx="8229600" cy="4525961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342900" marR="0" lvl="0" indent="-33655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2900"/>
              <a:t>E</a:t>
            </a:r>
            <a:r>
              <a:rPr lang="en-US" sz="2900" b="0" i="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xperience of working </a:t>
            </a:r>
            <a:r>
              <a:rPr lang="en-US" sz="2900"/>
              <a:t>o</a:t>
            </a:r>
            <a:r>
              <a:rPr lang="en-US" sz="2900" b="0" i="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 Projects</a:t>
            </a:r>
            <a:r>
              <a:rPr lang="en-US" sz="2900"/>
              <a:t>, then</a:t>
            </a:r>
            <a:r>
              <a:rPr lang="en-US" sz="2900" b="0" i="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Project Management:</a:t>
            </a:r>
          </a:p>
          <a:p>
            <a:pPr marL="742950" marR="0" lvl="1" indent="-279400" algn="l" rtl="0">
              <a:lnSpc>
                <a:spcPct val="90000"/>
              </a:lnSpc>
              <a:spcBef>
                <a:spcPts val="5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</a:pPr>
            <a:r>
              <a:rPr lang="en-US" sz="2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So much going on</a:t>
            </a:r>
          </a:p>
          <a:p>
            <a:pPr marL="742950" marR="0" lvl="1" indent="-279400" algn="l" rtl="0">
              <a:lnSpc>
                <a:spcPct val="90000"/>
              </a:lnSpc>
              <a:spcBef>
                <a:spcPts val="5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</a:pPr>
            <a:r>
              <a:rPr lang="en-US" sz="2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So little time</a:t>
            </a:r>
          </a:p>
          <a:p>
            <a:pPr marL="742950" marR="0" lvl="1" indent="-279400" algn="l" rtl="0">
              <a:lnSpc>
                <a:spcPct val="90000"/>
              </a:lnSpc>
              <a:spcBef>
                <a:spcPts val="5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</a:pPr>
            <a:r>
              <a:rPr lang="en-US" sz="2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Conflicting pressures</a:t>
            </a:r>
          </a:p>
          <a:p>
            <a:pPr marL="342900" marR="0" lvl="0" indent="-336550" algn="l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2900" b="0" i="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Experience brings some lessons about PM:</a:t>
            </a:r>
          </a:p>
          <a:p>
            <a:pPr marL="742950" marR="0" lvl="1" indent="-279400" algn="l" rtl="0">
              <a:lnSpc>
                <a:spcPct val="90000"/>
              </a:lnSpc>
              <a:spcBef>
                <a:spcPts val="5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</a:pPr>
            <a:r>
              <a:rPr lang="en-US" sz="2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Need for a structured approach</a:t>
            </a:r>
          </a:p>
          <a:p>
            <a:pPr marL="742950" marR="0" lvl="1" indent="-279400" algn="l" rtl="0">
              <a:lnSpc>
                <a:spcPct val="90000"/>
              </a:lnSpc>
              <a:spcBef>
                <a:spcPts val="5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</a:pPr>
            <a:r>
              <a:rPr lang="en-US" sz="2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Planning from beginning (initiation) to end (closure)</a:t>
            </a:r>
          </a:p>
          <a:p>
            <a:pPr marL="742950" marR="0" lvl="1" indent="-279400" algn="l" rtl="0">
              <a:lnSpc>
                <a:spcPct val="90000"/>
              </a:lnSpc>
              <a:spcBef>
                <a:spcPts val="5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</a:pPr>
            <a:r>
              <a:rPr lang="en-US" sz="2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Communication (share and learn from each other)</a:t>
            </a:r>
          </a:p>
          <a:p>
            <a:pPr marL="742950" marR="0" lvl="1" indent="-279400" algn="l" rtl="0">
              <a:lnSpc>
                <a:spcPct val="90000"/>
              </a:lnSpc>
              <a:spcBef>
                <a:spcPts val="5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</a:pPr>
            <a:r>
              <a:rPr lang="en-US" sz="2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Review (gather and share your lessons learned)</a:t>
            </a:r>
          </a:p>
        </p:txBody>
      </p:sp>
      <p:sp>
        <p:nvSpPr>
          <p:cNvPr id="132" name="Shape 132"/>
          <p:cNvSpPr txBox="1"/>
          <p:nvPr/>
        </p:nvSpPr>
        <p:spPr>
          <a:xfrm>
            <a:off x="6553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6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Shape 138"/>
          <p:cNvSpPr txBox="1">
            <a:spLocks noGrp="1"/>
          </p:cNvSpPr>
          <p:nvPr>
            <p:ph type="title"/>
          </p:nvPr>
        </p:nvSpPr>
        <p:spPr>
          <a:xfrm>
            <a:off x="1042987" y="44450"/>
            <a:ext cx="7086600" cy="863599"/>
          </a:xfrm>
          <a:prstGeom prst="rect">
            <a:avLst/>
          </a:prstGeom>
          <a:noFill/>
          <a:ln>
            <a:noFill/>
          </a:ln>
        </p:spPr>
        <p:txBody>
          <a:bodyPr lIns="92075" tIns="46025" rIns="92075" bIns="460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2BFC5"/>
              </a:buClr>
              <a:buSzPct val="25000"/>
              <a:buFont typeface="Calibri"/>
              <a:buNone/>
            </a:pPr>
            <a:r>
              <a:rPr lang="en-US" sz="4400" b="1" i="1" u="none" strike="noStrike" cap="none">
                <a:solidFill>
                  <a:srgbClr val="72BFC5"/>
                </a:solidFill>
                <a:latin typeface="Calibri"/>
                <a:ea typeface="Calibri"/>
                <a:cs typeface="Calibri"/>
                <a:sym typeface="Calibri"/>
              </a:rPr>
              <a:t>So, what is a Project?</a:t>
            </a:r>
          </a:p>
        </p:txBody>
      </p:sp>
      <p:sp>
        <p:nvSpPr>
          <p:cNvPr id="139" name="Shape 139"/>
          <p:cNvSpPr txBox="1">
            <a:spLocks noGrp="1"/>
          </p:cNvSpPr>
          <p:nvPr>
            <p:ph type="body" idx="1"/>
          </p:nvPr>
        </p:nvSpPr>
        <p:spPr>
          <a:xfrm>
            <a:off x="684212" y="1628775"/>
            <a:ext cx="4535487" cy="4176711"/>
          </a:xfrm>
          <a:prstGeom prst="rect">
            <a:avLst/>
          </a:prstGeom>
          <a:noFill/>
          <a:ln>
            <a:noFill/>
          </a:ln>
        </p:spPr>
        <p:txBody>
          <a:bodyPr lIns="92075" tIns="46025" rIns="92075" bIns="46025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2800" b="1" i="1" u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 project is a series of interrelated activities undertaken to achieve a specific end result within a set time frame and budget.</a:t>
            </a:r>
          </a:p>
          <a:p>
            <a:pPr marL="0" marR="0" lvl="0" indent="0" algn="l" rtl="0">
              <a:lnSpc>
                <a:spcPct val="100000"/>
              </a:lnSpc>
              <a:spcBef>
                <a:spcPts val="16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endParaRPr sz="800" b="1" i="1" u="sng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2800" i="1" u="none" dirty="0">
                <a:solidFill>
                  <a:schemeClr val="dk1"/>
                </a:solidFill>
              </a:rPr>
              <a:t>TASK 2.2: In the second part of the lecture, find &amp; bring some definitions of project management to talk about in class.</a:t>
            </a:r>
          </a:p>
        </p:txBody>
      </p:sp>
      <p:pic>
        <p:nvPicPr>
          <p:cNvPr id="140" name="Shape 14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321300" y="1989136"/>
            <a:ext cx="3424237" cy="3527424"/>
          </a:xfrm>
          <a:prstGeom prst="rect">
            <a:avLst/>
          </a:prstGeom>
          <a:noFill/>
          <a:ln>
            <a:noFill/>
          </a:ln>
        </p:spPr>
      </p:pic>
      <p:sp>
        <p:nvSpPr>
          <p:cNvPr id="141" name="Shape 141"/>
          <p:cNvSpPr txBox="1"/>
          <p:nvPr/>
        </p:nvSpPr>
        <p:spPr>
          <a:xfrm>
            <a:off x="6553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7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ransition spd="med">
    <p:push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Shape 147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Calibri"/>
              <a:buNone/>
            </a:pPr>
            <a:r>
              <a:rPr lang="en-US"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Organisations, People &amp; Projects</a:t>
            </a:r>
          </a:p>
        </p:txBody>
      </p:sp>
      <p:sp>
        <p:nvSpPr>
          <p:cNvPr id="148" name="Shape 148"/>
          <p:cNvSpPr txBox="1">
            <a:spLocks noGrp="1"/>
          </p:cNvSpPr>
          <p:nvPr>
            <p:ph type="body" idx="1"/>
          </p:nvPr>
        </p:nvSpPr>
        <p:spPr>
          <a:xfrm>
            <a:off x="457200" y="1773236"/>
            <a:ext cx="8229600" cy="3916362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3429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3200" b="0" i="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Working in small groups, discuss why organisations, people and projects are linked.</a:t>
            </a:r>
          </a:p>
          <a:p>
            <a:pPr marL="742950" marR="0" lvl="1" indent="-28575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</a:pPr>
            <a:r>
              <a:rPr lang="en-US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You have </a:t>
            </a:r>
            <a:r>
              <a:rPr lang="en-US" sz="2800" b="0" i="0" u="none" strike="noStrike" cap="none">
                <a:solidFill>
                  <a:schemeClr val="dk1"/>
                </a:solidFill>
                <a:highlight>
                  <a:srgbClr val="FFFF00"/>
                </a:highlight>
                <a:latin typeface="Calibri"/>
                <a:ea typeface="Calibri"/>
                <a:cs typeface="Calibri"/>
                <a:sym typeface="Calibri"/>
              </a:rPr>
              <a:t>10 minutes</a:t>
            </a:r>
            <a:r>
              <a:rPr lang="en-US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to discuss and record your views.  Please also record them on a flip chart.</a:t>
            </a:r>
          </a:p>
          <a:p>
            <a:pPr marL="342900" marR="0" lvl="0" indent="-342900" algn="l" rtl="0">
              <a:lnSpc>
                <a:spcPct val="100000"/>
              </a:lnSpc>
              <a:spcBef>
                <a:spcPts val="16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endParaRPr sz="800" b="0" i="0" u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3200" b="0" i="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Each group to share their views with the class.</a:t>
            </a:r>
          </a:p>
          <a:p>
            <a:pPr marL="342900" marR="0" lvl="0" indent="-342900" algn="l" rtl="0">
              <a:lnSpc>
                <a:spcPct val="100000"/>
              </a:lnSpc>
              <a:spcBef>
                <a:spcPts val="1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endParaRPr sz="800" b="0" i="0" u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3200" b="0" i="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There is no right or wrong answer</a:t>
            </a:r>
            <a:r>
              <a:rPr lang="en-US"/>
              <a:t>!</a:t>
            </a:r>
          </a:p>
        </p:txBody>
      </p:sp>
      <p:sp>
        <p:nvSpPr>
          <p:cNvPr id="149" name="Shape 149"/>
          <p:cNvSpPr txBox="1"/>
          <p:nvPr/>
        </p:nvSpPr>
        <p:spPr>
          <a:xfrm>
            <a:off x="6553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8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356</Words>
  <Application>Microsoft Office PowerPoint</Application>
  <PresentationFormat>On-screen Show (4:3)</PresentationFormat>
  <Paragraphs>72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Theme</vt:lpstr>
      <vt:lpstr>EMPL4009 Project Planning overview </vt:lpstr>
      <vt:lpstr>SMART targets</vt:lpstr>
      <vt:lpstr>Why Project Planning  and is it difficult?</vt:lpstr>
      <vt:lpstr>My Involvement in Projects: </vt:lpstr>
      <vt:lpstr>Projects:  Why do organisations do them?</vt:lpstr>
      <vt:lpstr>Projects are unique, yet often share similar characteristics.</vt:lpstr>
      <vt:lpstr>So, what is a Project?</vt:lpstr>
      <vt:lpstr>Organisations, People &amp; Projects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EMPL4009 Project Planning overview </dc:title>
  <dc:creator>OKEKE's</dc:creator>
  <cp:lastModifiedBy>Okeoma John-Paul OKEKE</cp:lastModifiedBy>
  <cp:revision>1</cp:revision>
  <dcterms:modified xsi:type="dcterms:W3CDTF">2017-10-21T13:09:59Z</dcterms:modified>
</cp:coreProperties>
</file>