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2"/>
  </p:notesMasterIdLst>
  <p:handoutMasterIdLst>
    <p:handoutMasterId r:id="rId43"/>
  </p:handoutMasterIdLst>
  <p:sldIdLst>
    <p:sldId id="290" r:id="rId2"/>
    <p:sldId id="421" r:id="rId3"/>
    <p:sldId id="764" r:id="rId4"/>
    <p:sldId id="765" r:id="rId5"/>
    <p:sldId id="757" r:id="rId6"/>
    <p:sldId id="762" r:id="rId7"/>
    <p:sldId id="778" r:id="rId8"/>
    <p:sldId id="419" r:id="rId9"/>
    <p:sldId id="408" r:id="rId10"/>
    <p:sldId id="766" r:id="rId11"/>
    <p:sldId id="410" r:id="rId12"/>
    <p:sldId id="775" r:id="rId13"/>
    <p:sldId id="776" r:id="rId14"/>
    <p:sldId id="779" r:id="rId15"/>
    <p:sldId id="767" r:id="rId16"/>
    <p:sldId id="269" r:id="rId17"/>
    <p:sldId id="304" r:id="rId18"/>
    <p:sldId id="772" r:id="rId19"/>
    <p:sldId id="303" r:id="rId20"/>
    <p:sldId id="307" r:id="rId21"/>
    <p:sldId id="321" r:id="rId22"/>
    <p:sldId id="308" r:id="rId23"/>
    <p:sldId id="319" r:id="rId24"/>
    <p:sldId id="320" r:id="rId25"/>
    <p:sldId id="317" r:id="rId26"/>
    <p:sldId id="305" r:id="rId27"/>
    <p:sldId id="286" r:id="rId28"/>
    <p:sldId id="299" r:id="rId29"/>
    <p:sldId id="306" r:id="rId30"/>
    <p:sldId id="310" r:id="rId31"/>
    <p:sldId id="311" r:id="rId32"/>
    <p:sldId id="312" r:id="rId33"/>
    <p:sldId id="314" r:id="rId34"/>
    <p:sldId id="313" r:id="rId35"/>
    <p:sldId id="270" r:id="rId36"/>
    <p:sldId id="771" r:id="rId37"/>
    <p:sldId id="315" r:id="rId38"/>
    <p:sldId id="763" r:id="rId39"/>
    <p:sldId id="289" r:id="rId40"/>
    <p:sldId id="406" r:id="rId41"/>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50" autoAdjust="0"/>
    <p:restoredTop sz="50885" autoAdjust="0"/>
  </p:normalViewPr>
  <p:slideViewPr>
    <p:cSldViewPr>
      <p:cViewPr varScale="1">
        <p:scale>
          <a:sx n="77" d="100"/>
          <a:sy n="77" d="100"/>
        </p:scale>
        <p:origin x="410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618"/>
          <a:ext cx="8280920" cy="519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57120" y="117485"/>
          <a:ext cx="285674" cy="2856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99915" y="618"/>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99915" y="618"/>
        <a:ext cx="7681004" cy="519407"/>
      </dsp:txXfrm>
    </dsp:sp>
    <dsp:sp modelId="{2B0B7882-0F41-4F58-A16F-A586FCA65E28}">
      <dsp:nvSpPr>
        <dsp:cNvPr id="0" name=""/>
        <dsp:cNvSpPr/>
      </dsp:nvSpPr>
      <dsp:spPr>
        <a:xfrm>
          <a:off x="0" y="649877"/>
          <a:ext cx="8280920" cy="519407"/>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57120" y="766744"/>
          <a:ext cx="285674" cy="2856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99915" y="64987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99915" y="649877"/>
        <a:ext cx="7681004" cy="519407"/>
      </dsp:txXfrm>
    </dsp:sp>
    <dsp:sp modelId="{3FC4B9CD-BA1A-45E4-B656-274DF6AD907C}">
      <dsp:nvSpPr>
        <dsp:cNvPr id="0" name=""/>
        <dsp:cNvSpPr/>
      </dsp:nvSpPr>
      <dsp:spPr>
        <a:xfrm>
          <a:off x="0" y="1299137"/>
          <a:ext cx="8280920" cy="519407"/>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57120" y="1416004"/>
          <a:ext cx="285674" cy="2856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99915" y="129913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99915" y="1299137"/>
        <a:ext cx="7681004" cy="519407"/>
      </dsp:txXfrm>
    </dsp:sp>
    <dsp:sp modelId="{3A939E62-0E8E-4109-B2F2-2C79E88E1612}">
      <dsp:nvSpPr>
        <dsp:cNvPr id="0" name=""/>
        <dsp:cNvSpPr/>
      </dsp:nvSpPr>
      <dsp:spPr>
        <a:xfrm>
          <a:off x="0" y="1948397"/>
          <a:ext cx="8280920" cy="519407"/>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57120" y="2065264"/>
          <a:ext cx="285674" cy="2856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99915" y="194839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99915" y="1948397"/>
        <a:ext cx="7681004" cy="519407"/>
      </dsp:txXfrm>
    </dsp:sp>
    <dsp:sp modelId="{2D676F0E-A46C-4E3B-B408-DEF376EDBEC5}">
      <dsp:nvSpPr>
        <dsp:cNvPr id="0" name=""/>
        <dsp:cNvSpPr/>
      </dsp:nvSpPr>
      <dsp:spPr>
        <a:xfrm>
          <a:off x="0" y="2597656"/>
          <a:ext cx="8280920" cy="519407"/>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57120" y="2714523"/>
          <a:ext cx="285674" cy="2856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99915" y="259765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99915" y="2597656"/>
        <a:ext cx="7681004" cy="519407"/>
      </dsp:txXfrm>
    </dsp:sp>
    <dsp:sp modelId="{BCCF8B0A-F1E8-40EA-A890-3BB3461CA4C0}">
      <dsp:nvSpPr>
        <dsp:cNvPr id="0" name=""/>
        <dsp:cNvSpPr/>
      </dsp:nvSpPr>
      <dsp:spPr>
        <a:xfrm>
          <a:off x="0" y="3246916"/>
          <a:ext cx="8280920" cy="519407"/>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57120" y="3363783"/>
          <a:ext cx="285674" cy="28567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99915" y="324691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99915" y="3246916"/>
        <a:ext cx="7681004" cy="519407"/>
      </dsp:txXfrm>
    </dsp:sp>
    <dsp:sp modelId="{4E5E5DCF-CB45-4C1F-A5CA-A8C5506FF2BC}">
      <dsp:nvSpPr>
        <dsp:cNvPr id="0" name=""/>
        <dsp:cNvSpPr/>
      </dsp:nvSpPr>
      <dsp:spPr>
        <a:xfrm>
          <a:off x="0" y="3896176"/>
          <a:ext cx="8280920" cy="519407"/>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57120" y="4013043"/>
          <a:ext cx="285674" cy="28567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99915" y="389617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99915" y="3896176"/>
        <a:ext cx="7681004" cy="519407"/>
      </dsp:txXfrm>
    </dsp:sp>
    <dsp:sp modelId="{A7939460-7751-43AF-81EC-76E0AA2624DA}">
      <dsp:nvSpPr>
        <dsp:cNvPr id="0" name=""/>
        <dsp:cNvSpPr/>
      </dsp:nvSpPr>
      <dsp:spPr>
        <a:xfrm>
          <a:off x="0" y="4545435"/>
          <a:ext cx="8280920" cy="519407"/>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57120" y="4662302"/>
          <a:ext cx="285674" cy="28567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99915" y="4545435"/>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99915" y="4545435"/>
        <a:ext cx="7681004" cy="519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811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77846" y="210975"/>
          <a:ext cx="505176" cy="505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1060870" y="4312"/>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Reflection - </a:t>
          </a:r>
          <a:r>
            <a:rPr lang="en-GB" sz="1700" kern="1200"/>
            <a:t>Focus will change over time, but will include issues such as who you are, what kind of practitioner you want to be, what alternatives there are and what have you learned</a:t>
          </a:r>
          <a:endParaRPr lang="en-US" sz="1700" kern="1200"/>
        </a:p>
      </dsp:txBody>
      <dsp:txXfrm>
        <a:off x="1060870" y="4312"/>
        <a:ext cx="7508081" cy="918502"/>
      </dsp:txXfrm>
    </dsp:sp>
    <dsp:sp modelId="{B1912DA7-7BEF-4CE2-804A-C8331A412D04}">
      <dsp:nvSpPr>
        <dsp:cNvPr id="0" name=""/>
        <dsp:cNvSpPr/>
      </dsp:nvSpPr>
      <dsp:spPr>
        <a:xfrm>
          <a:off x="0" y="1152440"/>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77846" y="1359103"/>
          <a:ext cx="505176" cy="505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1060870" y="1152440"/>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Increasing Self-Awareness - </a:t>
          </a:r>
          <a:r>
            <a:rPr lang="en-GB" sz="1700" kern="1200"/>
            <a:t>Including individual strength, interests, inspirations, preferences, qualities and own limitations.</a:t>
          </a:r>
          <a:endParaRPr lang="en-US" sz="1700" kern="1200"/>
        </a:p>
      </dsp:txBody>
      <dsp:txXfrm>
        <a:off x="1060870" y="1152440"/>
        <a:ext cx="7508081" cy="918502"/>
      </dsp:txXfrm>
    </dsp:sp>
    <dsp:sp modelId="{1AB90BA2-009A-4417-A03C-A91D15B01CBE}">
      <dsp:nvSpPr>
        <dsp:cNvPr id="0" name=""/>
        <dsp:cNvSpPr/>
      </dsp:nvSpPr>
      <dsp:spPr>
        <a:xfrm>
          <a:off x="0" y="230056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77846" y="2507230"/>
          <a:ext cx="505176" cy="505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1060870" y="2300567"/>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Being Informed - </a:t>
          </a:r>
          <a:r>
            <a:rPr lang="en-GB" sz="1700" kern="1200"/>
            <a:t>Finding out about opportunities and choices that are open to you, and that broaden your perspective</a:t>
          </a:r>
          <a:endParaRPr lang="en-US" sz="1700" kern="1200"/>
        </a:p>
      </dsp:txBody>
      <dsp:txXfrm>
        <a:off x="1060870" y="2300567"/>
        <a:ext cx="7508081" cy="918502"/>
      </dsp:txXfrm>
    </dsp:sp>
    <dsp:sp modelId="{B324600E-A12D-4983-AF84-C42C8FFADC27}">
      <dsp:nvSpPr>
        <dsp:cNvPr id="0" name=""/>
        <dsp:cNvSpPr/>
      </dsp:nvSpPr>
      <dsp:spPr>
        <a:xfrm>
          <a:off x="0" y="3448695"/>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77846" y="3655358"/>
          <a:ext cx="505176" cy="5051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1060870" y="3448695"/>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Taking Personal Responsibility - </a:t>
          </a:r>
          <a:r>
            <a:rPr lang="en-GB" sz="1700" kern="1200"/>
            <a:t>Taking responsibility for your own education, training, learning and choices</a:t>
          </a:r>
          <a:endParaRPr lang="en-US" sz="1700" kern="1200"/>
        </a:p>
      </dsp:txBody>
      <dsp:txXfrm>
        <a:off x="1060870" y="3448695"/>
        <a:ext cx="7508081" cy="918502"/>
      </dsp:txXfrm>
    </dsp:sp>
    <dsp:sp modelId="{E5583503-CA4F-4126-B310-C9540150B8CC}">
      <dsp:nvSpPr>
        <dsp:cNvPr id="0" name=""/>
        <dsp:cNvSpPr/>
      </dsp:nvSpPr>
      <dsp:spPr>
        <a:xfrm>
          <a:off x="0" y="4596823"/>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77846" y="4803486"/>
          <a:ext cx="505176" cy="505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1060870" y="4596823"/>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Developing a Strategy - </a:t>
          </a:r>
          <a:r>
            <a:rPr lang="en-GB" sz="1700" kern="1200"/>
            <a:t>To get you where you want to be.  Helps you to plan, set targets, take action, develop skills, and review your position </a:t>
          </a:r>
          <a:endParaRPr lang="en-US" sz="1700" kern="1200"/>
        </a:p>
      </dsp:txBody>
      <dsp:txXfrm>
        <a:off x="1060870" y="4596823"/>
        <a:ext cx="7508081" cy="918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23/05/2026</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23/05/2026</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6</a:t>
            </a:fld>
            <a:endParaRPr lang="en-GB" altLang="en-US"/>
          </a:p>
        </p:txBody>
      </p:sp>
    </p:spTree>
    <p:extLst>
      <p:ext uri="{BB962C8B-B14F-4D97-AF65-F5344CB8AC3E}">
        <p14:creationId xmlns:p14="http://schemas.microsoft.com/office/powerpoint/2010/main" val="3482110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1528267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16</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17</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19</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20</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26</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27</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28</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29</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 </a:t>
            </a:r>
          </a:p>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31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37</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38</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39</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23/05/2026</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23/05/2026</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23/05/2026</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23/05/2026</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23/05/2026</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23/05/2026</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23/05/2026</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23/05/2026</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23/05/2026</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23/05/2026</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23/05/2026</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23/05/2026</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5.svg"/></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0.jpg"/><Relationship Id="rId7" Type="http://schemas.openxmlformats.org/officeDocument/2006/relationships/diagramColors" Target="../diagrams/colors3.xm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7.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60.jp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323528" y="1700808"/>
            <a:ext cx="3607843"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b="1" dirty="0">
                <a:effectLst/>
                <a:highlight>
                  <a:srgbClr val="FFFF00"/>
                </a:highlight>
                <a:latin typeface="Arial" panose="020B0604020202020204" pitchFamily="34" charset="0"/>
              </a:rPr>
            </a:b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7886700" cy="4791248"/>
          </a:xfrm>
        </p:spPr>
        <p:txBody>
          <a:bodyPr>
            <a:normAutofit lnSpcReduction="10000"/>
          </a:bodyPr>
          <a:lstStyle/>
          <a:p>
            <a:pPr marL="0" indent="0">
              <a:buNone/>
            </a:pPr>
            <a:r>
              <a:rPr lang="en-GB" sz="2400" b="1" dirty="0">
                <a:effectLst/>
                <a:latin typeface="Arial" panose="020B0604020202020204" pitchFamily="34" charset="0"/>
              </a:rPr>
              <a:t>Learning Outcome </a:t>
            </a:r>
          </a:p>
          <a:p>
            <a:pPr marL="0" indent="0">
              <a:buNone/>
            </a:pPr>
            <a:r>
              <a:rPr lang="en-GB" sz="2400" b="1" dirty="0">
                <a:effectLst/>
                <a:latin typeface="Arial" panose="020B0604020202020204" pitchFamily="34" charset="0"/>
              </a:rPr>
              <a:t>3. Intervention and application of professional judgement in increasingly complex</a:t>
            </a:r>
            <a:r>
              <a:rPr lang="en-GB" sz="2400" dirty="0">
                <a:latin typeface="Arial" panose="020B0604020202020204" pitchFamily="34" charset="0"/>
              </a:rPr>
              <a:t> </a:t>
            </a:r>
            <a:r>
              <a:rPr lang="en-GB" sz="2400" b="1" dirty="0">
                <a:effectLst/>
                <a:latin typeface="Arial" panose="020B0604020202020204" pitchFamily="34" charset="0"/>
              </a:rPr>
              <a:t>situations</a:t>
            </a:r>
            <a:endParaRPr lang="en-GB" sz="2400" dirty="0">
              <a:effectLst/>
              <a:latin typeface="Arial" panose="020B0604020202020204" pitchFamily="34" charset="0"/>
            </a:endParaRPr>
          </a:p>
          <a:p>
            <a:pPr marL="0" indent="0">
              <a:buNone/>
            </a:pPr>
            <a:r>
              <a:rPr lang="en-GB" sz="2400" b="1" dirty="0">
                <a:effectLst/>
                <a:latin typeface="Arial" panose="020B0604020202020204" pitchFamily="34" charset="0"/>
              </a:rPr>
              <a:t>Either</a:t>
            </a:r>
            <a:r>
              <a:rPr lang="en-GB" sz="2400" dirty="0">
                <a:effectLst/>
                <a:latin typeface="Arial" panose="020B0604020202020204" pitchFamily="34" charset="0"/>
              </a:rPr>
              <a:t> - If your case study (Task 3) is about safeguarding CHILDREN</a:t>
            </a:r>
          </a:p>
          <a:p>
            <a:r>
              <a:rPr lang="en-GB" sz="2400" dirty="0">
                <a:effectLst/>
                <a:latin typeface="Arial" panose="020B0604020202020204" pitchFamily="34" charset="0"/>
              </a:rPr>
              <a:t>3.3. Understand the professional social work role in relation to safeguarding adults at risk</a:t>
            </a:r>
          </a:p>
          <a:p>
            <a:pPr marL="0" indent="0">
              <a:buNone/>
            </a:pPr>
            <a:r>
              <a:rPr lang="en-GB" sz="2400" b="1" dirty="0">
                <a:latin typeface="Arial" panose="020B0604020202020204" pitchFamily="34" charset="0"/>
              </a:rPr>
              <a:t>Or - </a:t>
            </a:r>
            <a:r>
              <a:rPr lang="en-GB" sz="2400" dirty="0">
                <a:effectLst/>
                <a:latin typeface="Arial" panose="020B0604020202020204" pitchFamily="34" charset="0"/>
              </a:rPr>
              <a:t>If your case study (Task 3) is about ADULT safeguarding</a:t>
            </a:r>
          </a:p>
          <a:p>
            <a:r>
              <a:rPr lang="en-GB" sz="2400" dirty="0">
                <a:effectLst/>
                <a:latin typeface="Arial" panose="020B0604020202020204" pitchFamily="34" charset="0"/>
              </a:rPr>
              <a:t>3.4.Understand the professional social work role in relation to safeguarding children at risk.</a:t>
            </a:r>
          </a:p>
          <a:p>
            <a:r>
              <a:rPr lang="en-GB" sz="2400" kern="0" dirty="0">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sz="2400" kern="100" dirty="0">
              <a:latin typeface="Arial" panose="020B0604020202020204" pitchFamily="34" charset="0"/>
              <a:ea typeface="Calibri" panose="020F0502020204030204" pitchFamily="34" charset="0"/>
              <a:cs typeface="Arial" panose="020B0604020202020204" pitchFamily="34" charset="0"/>
            </a:endParaRPr>
          </a:p>
          <a:p>
            <a:endParaRPr lang="en-US" sz="16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en-GB" sz="200"/>
              <a:t>Porth Agored Social Work  Consolidation Programme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C90C62-9C54-F7B7-2162-75356D5CEF44}"/>
              </a:ext>
            </a:extLst>
          </p:cNvPr>
          <p:cNvSpPr>
            <a:spLocks noGrp="1"/>
          </p:cNvSpPr>
          <p:nvPr>
            <p:ph type="title"/>
          </p:nvPr>
        </p:nvSpPr>
        <p:spPr/>
        <p:txBody>
          <a:bodyPr/>
          <a:lstStyle/>
          <a:p>
            <a:endParaRPr lang="en-US"/>
          </a:p>
        </p:txBody>
      </p:sp>
      <p:sp>
        <p:nvSpPr>
          <p:cNvPr id="8" name="Content Placeholder 7">
            <a:extLst>
              <a:ext uri="{FF2B5EF4-FFF2-40B4-BE49-F238E27FC236}">
                <a16:creationId xmlns:a16="http://schemas.microsoft.com/office/drawing/2014/main" id="{29E4B3D4-CEF7-8C8D-0DAF-B222E052B878}"/>
              </a:ext>
            </a:extLst>
          </p:cNvPr>
          <p:cNvSpPr>
            <a:spLocks noGrp="1"/>
          </p:cNvSpPr>
          <p:nvPr>
            <p:ph idx="1"/>
          </p:nvPr>
        </p:nvSpPr>
        <p:spPr/>
        <p:txBody>
          <a:bodyPr>
            <a:normAutofit fontScale="92500" lnSpcReduction="10000"/>
          </a:bodyPr>
          <a:lstStyle/>
          <a:p>
            <a:pPr marL="0" indent="0">
              <a:buNone/>
            </a:pPr>
            <a:r>
              <a:rPr lang="en-GB" sz="3600" b="1" dirty="0">
                <a:latin typeface="Arial" panose="020B0604020202020204" pitchFamily="34" charset="0"/>
              </a:rPr>
              <a:t>Assessment Criteria </a:t>
            </a:r>
          </a:p>
          <a:p>
            <a:r>
              <a:rPr lang="en-GB" sz="2400" dirty="0">
                <a:latin typeface="Arial" panose="020B0604020202020204" pitchFamily="34" charset="0"/>
              </a:rPr>
              <a:t>3.3.1 Explain national, local and organisational policies and procedures in relation to safeguarding adults </a:t>
            </a:r>
            <a:r>
              <a:rPr lang="en-GB" sz="2400" b="1" dirty="0">
                <a:latin typeface="Arial" panose="020B0604020202020204" pitchFamily="34" charset="0"/>
              </a:rPr>
              <a:t>or</a:t>
            </a:r>
            <a:r>
              <a:rPr lang="en-GB" sz="2400" dirty="0">
                <a:latin typeface="Arial" panose="020B0604020202020204" pitchFamily="34" charset="0"/>
              </a:rPr>
              <a:t> children</a:t>
            </a:r>
          </a:p>
          <a:p>
            <a:r>
              <a:rPr lang="en-GB" sz="2400" dirty="0">
                <a:latin typeface="Arial" panose="020B0604020202020204" pitchFamily="34" charset="0"/>
              </a:rPr>
              <a:t>3.3.2 Understands the legal framework relating to the safeguarding of adults </a:t>
            </a:r>
            <a:r>
              <a:rPr lang="en-GB" sz="2400" b="1" dirty="0">
                <a:latin typeface="Arial" panose="020B0604020202020204" pitchFamily="34" charset="0"/>
              </a:rPr>
              <a:t>or</a:t>
            </a:r>
            <a:r>
              <a:rPr lang="en-GB" sz="2400" dirty="0">
                <a:latin typeface="Arial" panose="020B0604020202020204" pitchFamily="34" charset="0"/>
              </a:rPr>
              <a:t> children </a:t>
            </a:r>
          </a:p>
          <a:p>
            <a:r>
              <a:rPr lang="en-GB" sz="2400" dirty="0">
                <a:latin typeface="Arial" panose="020B0604020202020204" pitchFamily="34" charset="0"/>
              </a:rPr>
              <a:t>3.3.3 Analyse the factors that might identify an adult </a:t>
            </a:r>
            <a:r>
              <a:rPr lang="en-GB" sz="2400" b="1" dirty="0">
                <a:latin typeface="Arial" panose="020B0604020202020204" pitchFamily="34" charset="0"/>
              </a:rPr>
              <a:t>or</a:t>
            </a:r>
            <a:r>
              <a:rPr lang="en-GB" sz="2400" dirty="0">
                <a:latin typeface="Arial" panose="020B0604020202020204" pitchFamily="34" charset="0"/>
              </a:rPr>
              <a:t> children as at risk of harm, neglect or abuse</a:t>
            </a:r>
          </a:p>
          <a:p>
            <a:r>
              <a:rPr lang="en-GB" sz="2400" dirty="0">
                <a:latin typeface="Arial" panose="020B0604020202020204" pitchFamily="34" charset="0"/>
              </a:rPr>
              <a:t>3.3.4 Describe indicators of harm, neglect or abuse to adults</a:t>
            </a:r>
            <a:r>
              <a:rPr lang="en-GB" sz="2400" b="1" dirty="0">
                <a:latin typeface="Arial" panose="020B0604020202020204" pitchFamily="34" charset="0"/>
              </a:rPr>
              <a:t> or </a:t>
            </a:r>
            <a:r>
              <a:rPr lang="en-GB" sz="2400" dirty="0">
                <a:latin typeface="Arial" panose="020B0604020202020204" pitchFamily="34" charset="0"/>
              </a:rPr>
              <a:t>children </a:t>
            </a:r>
          </a:p>
          <a:p>
            <a:r>
              <a:rPr lang="en-GB" sz="2400" dirty="0">
                <a:latin typeface="Arial" panose="020B0604020202020204" pitchFamily="34" charset="0"/>
              </a:rPr>
              <a:t>3.4.5. Explain the importance of establishing the preferred outcomes of the safeguarding intervention for adults and/or carers</a:t>
            </a:r>
            <a:r>
              <a:rPr lang="en-GB" sz="2400" b="1" dirty="0">
                <a:latin typeface="Arial" panose="020B0604020202020204" pitchFamily="34" charset="0"/>
              </a:rPr>
              <a:t> or </a:t>
            </a:r>
            <a:r>
              <a:rPr lang="en-GB" sz="2400" dirty="0">
                <a:latin typeface="Arial" panose="020B0604020202020204" pitchFamily="34" charset="0"/>
              </a:rPr>
              <a:t>children, families and carers with support needs.</a:t>
            </a:r>
          </a:p>
          <a:p>
            <a:endParaRPr lang="en-US" dirty="0"/>
          </a:p>
        </p:txBody>
      </p:sp>
      <p:sp>
        <p:nvSpPr>
          <p:cNvPr id="5" name="Footer Placeholder 4">
            <a:extLst>
              <a:ext uri="{FF2B5EF4-FFF2-40B4-BE49-F238E27FC236}">
                <a16:creationId xmlns:a16="http://schemas.microsoft.com/office/drawing/2014/main" id="{40B77135-4D59-5612-C590-A9E8EA9F7486}"/>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E5619F7A-5EA9-6B07-4109-F2DF56BCAAC2}"/>
              </a:ext>
            </a:extLst>
          </p:cNvPr>
          <p:cNvSpPr>
            <a:spLocks noGrp="1"/>
          </p:cNvSpPr>
          <p:nvPr>
            <p:ph type="sldNum" sz="quarter" idx="12"/>
          </p:nvPr>
        </p:nvSpPr>
        <p:spPr/>
        <p:txBody>
          <a:bodyPr/>
          <a:lstStyle/>
          <a:p>
            <a:pPr>
              <a:defRPr/>
            </a:pPr>
            <a:fld id="{D1FFFC6A-8704-4ADD-99DE-AD6B0CC3F67F}" type="slidenum">
              <a:rPr lang="en-GB" altLang="en-US" smtClean="0"/>
              <a:pPr>
                <a:defRPr/>
              </a:pPr>
              <a:t>7</a:t>
            </a:fld>
            <a:endParaRPr lang="en-GB" altLang="en-US"/>
          </a:p>
        </p:txBody>
      </p:sp>
    </p:spTree>
    <p:extLst>
      <p:ext uri="{BB962C8B-B14F-4D97-AF65-F5344CB8AC3E}">
        <p14:creationId xmlns:p14="http://schemas.microsoft.com/office/powerpoint/2010/main" val="31916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3200" b="1" dirty="0"/>
              <a:t>Exercise 1</a:t>
            </a:r>
          </a:p>
          <a:p>
            <a:pPr marL="109537" indent="0">
              <a:buNone/>
            </a:pPr>
            <a:r>
              <a:rPr lang="en-GB" altLang="en-US" sz="32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p>
          <a:p>
            <a:r>
              <a:rPr lang="en-GB"/>
              <a:t>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10</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1577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157389"/>
            <a:ext cx="7886700" cy="1133499"/>
          </a:xfrm>
        </p:spPr>
        <p:txBody>
          <a:bodyPr>
            <a:normAutofit/>
          </a:bodyPr>
          <a:lstStyle/>
          <a:p>
            <a:pPr algn="ctr">
              <a:defRPr/>
            </a:pPr>
            <a:r>
              <a:rPr lang="en-GB" sz="4500" b="1" dirty="0"/>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11</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862204979"/>
              </p:ext>
            </p:extLst>
          </p:nvPr>
        </p:nvGraphicFramePr>
        <p:xfrm>
          <a:off x="539552" y="1290888"/>
          <a:ext cx="8280920" cy="5065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b="1" dirty="0"/>
              <a:t>Exercise 2</a:t>
            </a:r>
            <a:br>
              <a:rPr lang="en-US" sz="4300" b="1" dirty="0"/>
            </a:br>
            <a:r>
              <a:rPr lang="en-US" sz="4300" b="1" dirty="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40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397119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hand of two adults and a kid on top of each other">
            <a:extLst>
              <a:ext uri="{FF2B5EF4-FFF2-40B4-BE49-F238E27FC236}">
                <a16:creationId xmlns:a16="http://schemas.microsoft.com/office/drawing/2014/main" id="{64CFF24A-A06C-269C-7AA0-E6F08D63F22F}"/>
              </a:ext>
            </a:extLst>
          </p:cNvPr>
          <p:cNvPicPr>
            <a:picLocks noChangeAspect="1"/>
          </p:cNvPicPr>
          <p:nvPr/>
        </p:nvPicPr>
        <p:blipFill>
          <a:blip r:embed="rId2"/>
          <a:srcRect l="38098" r="31068" b="-1"/>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289230" y="161790"/>
            <a:ext cx="5123391" cy="1322887"/>
          </a:xfrm>
        </p:spPr>
        <p:txBody>
          <a:bodyPr>
            <a:normAutofit/>
          </a:bodyPr>
          <a:lstStyle/>
          <a:p>
            <a:r>
              <a:rPr lang="en-GB" sz="3100" b="1" dirty="0">
                <a:latin typeface="Aptos" panose="020B0004020202020204" pitchFamily="34" charset="0"/>
                <a:cs typeface="Times New Roman" panose="02020603050405020304" pitchFamily="18" charset="0"/>
              </a:rPr>
              <a:t>Adults and Children Differences in Safeguarding</a:t>
            </a:r>
            <a:endParaRPr lang="en-US" sz="3100" b="1" dirty="0">
              <a:highlight>
                <a:srgbClr val="FFFF00"/>
              </a:highlight>
            </a:endParaRPr>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289230" y="1340768"/>
            <a:ext cx="5450708" cy="4761919"/>
          </a:xfrm>
        </p:spPr>
        <p:txBody>
          <a:bodyPr>
            <a:noAutofit/>
          </a:bodyPr>
          <a:lstStyle/>
          <a:p>
            <a:pPr marL="0" indent="0">
              <a:buNone/>
            </a:pPr>
            <a:r>
              <a:rPr lang="en-GB" sz="2000" b="1" i="0" u="none" strike="noStrike" dirty="0">
                <a:effectLst/>
                <a:latin typeface="NSPCC-Regular"/>
              </a:rPr>
              <a:t>Children</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2000" b="0" i="0" u="none" strike="noStrike" dirty="0">
                <a:effectLst/>
                <a:latin typeface="NSPCC-Regular"/>
              </a:rPr>
              <a:t>Gillick competency and Fraser guidelines however help people who work with children to balance the need to listen to children's wishes with the responsibility to keep them safe.</a:t>
            </a:r>
            <a:endParaRPr lang="en-US" sz="2000" dirty="0"/>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there competency under the Gillick/Fraser guidelines. </a:t>
            </a: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dirty="0">
                <a:solidFill>
                  <a:schemeClr val="tx1">
                    <a:lumMod val="50000"/>
                    <a:lumOff val="50000"/>
                  </a:schemeClr>
                </a:solidFill>
              </a:rPr>
              <a:t>Porth </a:t>
            </a:r>
            <a:r>
              <a:rPr lang="en-GB" dirty="0" err="1">
                <a:solidFill>
                  <a:schemeClr val="tx1">
                    <a:lumMod val="50000"/>
                    <a:lumOff val="50000"/>
                  </a:schemeClr>
                </a:solidFill>
              </a:rPr>
              <a:t>Agored</a:t>
            </a:r>
            <a:r>
              <a:rPr lang="en-GB" dirty="0">
                <a:solidFill>
                  <a:schemeClr val="tx1">
                    <a:lumMod val="50000"/>
                    <a:lumOff val="50000"/>
                  </a:schemeClr>
                </a:solidFill>
              </a:rPr>
              <a:t>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solidFill>
                  <a:srgbClr val="FFFFFF"/>
                </a:solidFill>
              </a:rPr>
              <a:pPr>
                <a:spcAft>
                  <a:spcPts val="600"/>
                </a:spcAft>
                <a:defRPr/>
              </a:pPr>
              <a:t>13</a:t>
            </a:fld>
            <a:endParaRPr lang="en-GB" altLang="en-US">
              <a:solidFill>
                <a:srgbClr val="FFFFFF"/>
              </a:solidFill>
            </a:endParaRPr>
          </a:p>
        </p:txBody>
      </p:sp>
    </p:spTree>
    <p:extLst>
      <p:ext uri="{BB962C8B-B14F-4D97-AF65-F5344CB8AC3E}">
        <p14:creationId xmlns:p14="http://schemas.microsoft.com/office/powerpoint/2010/main" val="1909741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11268-B75A-5EB6-37AA-DF7F9DDABD70}"/>
              </a:ext>
            </a:extLst>
          </p:cNvPr>
          <p:cNvSpPr>
            <a:spLocks noGrp="1"/>
          </p:cNvSpPr>
          <p:nvPr>
            <p:ph type="title"/>
          </p:nvPr>
        </p:nvSpPr>
        <p:spPr>
          <a:xfrm>
            <a:off x="350041" y="586855"/>
            <a:ext cx="2401025" cy="3387497"/>
          </a:xfrm>
        </p:spPr>
        <p:txBody>
          <a:bodyPr anchor="b">
            <a:normAutofit/>
          </a:bodyPr>
          <a:lstStyle/>
          <a:p>
            <a:pPr algn="r"/>
            <a:r>
              <a:rPr lang="en-GB" sz="2700" b="1">
                <a:solidFill>
                  <a:srgbClr val="FFFFFF"/>
                </a:solidFill>
                <a:latin typeface="Aptos" panose="020B0004020202020204" pitchFamily="34" charset="0"/>
                <a:cs typeface="Times New Roman" panose="02020603050405020304" pitchFamily="18" charset="0"/>
              </a:rPr>
              <a:t>Adults and Children Differences in Safeguarding</a:t>
            </a:r>
            <a:endParaRPr lang="en-US" sz="2700">
              <a:solidFill>
                <a:srgbClr val="FFFFFF"/>
              </a:solidFill>
            </a:endParaRPr>
          </a:p>
        </p:txBody>
      </p:sp>
      <p:sp>
        <p:nvSpPr>
          <p:cNvPr id="4" name="Footer Placeholder 3">
            <a:extLst>
              <a:ext uri="{FF2B5EF4-FFF2-40B4-BE49-F238E27FC236}">
                <a16:creationId xmlns:a16="http://schemas.microsoft.com/office/drawing/2014/main" id="{88DFBDE7-A9A0-F4F9-53E7-C7A648D44835}"/>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defRPr/>
            </a:pPr>
            <a:r>
              <a:rPr lang="en-GB" sz="300">
                <a:solidFill>
                  <a:srgbClr val="FFFFFF"/>
                </a:solidFill>
              </a:rPr>
              <a:t>Porth Agored Social Work  Consolidation Programme </a:t>
            </a:r>
          </a:p>
          <a:p>
            <a:pPr algn="l">
              <a:lnSpc>
                <a:spcPct val="90000"/>
              </a:lnSpc>
              <a:spcAft>
                <a:spcPts val="600"/>
              </a:spcAft>
              <a:defRPr/>
            </a:pPr>
            <a:r>
              <a:rPr lang="en-GB" sz="300">
                <a:solidFill>
                  <a:srgbClr val="FFFFFF"/>
                </a:solidFill>
              </a:rPr>
              <a:t>
</a:t>
            </a:r>
          </a:p>
        </p:txBody>
      </p:sp>
      <p:sp>
        <p:nvSpPr>
          <p:cNvPr id="3" name="Content Placeholder 2">
            <a:extLst>
              <a:ext uri="{FF2B5EF4-FFF2-40B4-BE49-F238E27FC236}">
                <a16:creationId xmlns:a16="http://schemas.microsoft.com/office/drawing/2014/main" id="{A6E23053-9183-94E8-3272-9042E083039F}"/>
              </a:ext>
            </a:extLst>
          </p:cNvPr>
          <p:cNvSpPr>
            <a:spLocks noGrp="1"/>
          </p:cNvSpPr>
          <p:nvPr>
            <p:ph idx="1"/>
          </p:nvPr>
        </p:nvSpPr>
        <p:spPr>
          <a:xfrm>
            <a:off x="3607694" y="649480"/>
            <a:ext cx="4916510" cy="5546047"/>
          </a:xfrm>
        </p:spPr>
        <p:txBody>
          <a:bodyPr anchor="ctr">
            <a:normAutofit/>
          </a:bodyPr>
          <a:lstStyle/>
          <a:p>
            <a:pPr marL="0" indent="0">
              <a:buNone/>
            </a:pPr>
            <a:r>
              <a:rPr lang="en-GB" sz="2400" b="1" dirty="0">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2005. </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Adults have the right to choose not to protect themselves with the law not enforcing intervention as they have the right to self-determine, however there are exceptions to this and “consent” must be considered alongside the Wales Safeguarding Procedures. </a:t>
            </a:r>
          </a:p>
          <a:p>
            <a:endParaRPr lang="en-US" sz="1700" dirty="0"/>
          </a:p>
        </p:txBody>
      </p:sp>
      <p:sp>
        <p:nvSpPr>
          <p:cNvPr id="5" name="Slide Number Placeholder 4">
            <a:extLst>
              <a:ext uri="{FF2B5EF4-FFF2-40B4-BE49-F238E27FC236}">
                <a16:creationId xmlns:a16="http://schemas.microsoft.com/office/drawing/2014/main" id="{1AD65DC8-7732-1BC7-67CC-4DD6D5072C45}"/>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14</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753948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15</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506514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16</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17</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519937425"/>
              </p:ext>
            </p:extLst>
          </p:nvPr>
        </p:nvGraphicFramePr>
        <p:xfrm>
          <a:off x="323528" y="836712"/>
          <a:ext cx="8568952" cy="551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1028699" y="294538"/>
            <a:ext cx="7421963" cy="1033669"/>
          </a:xfrm>
        </p:spPr>
        <p:txBody>
          <a:bodyPr>
            <a:normAutofit/>
          </a:bodyPr>
          <a:lstStyle/>
          <a:p>
            <a:r>
              <a:rPr lang="en-GB" sz="3200" b="1">
                <a:solidFill>
                  <a:srgbClr val="FFFFFF"/>
                </a:solidFill>
                <a:effectLst/>
                <a:latin typeface="ArialMT"/>
              </a:rPr>
              <a:t>Learning outcomes</a:t>
            </a:r>
            <a:br>
              <a:rPr lang="en-GB" sz="3200" b="1">
                <a:solidFill>
                  <a:srgbClr val="FFFFFF"/>
                </a:solidFill>
                <a:effectLst/>
                <a:latin typeface="ArialMT"/>
              </a:rPr>
            </a:br>
            <a:r>
              <a:rPr lang="en-GB" sz="3200" b="1">
                <a:solidFill>
                  <a:srgbClr val="FFFFFF"/>
                </a:solidFill>
                <a:effectLst/>
                <a:latin typeface="ArialMT"/>
              </a:rPr>
              <a:t>Task 1 - Part b</a:t>
            </a:r>
            <a:endParaRPr lang="en-US" sz="3200">
              <a:solidFill>
                <a:srgbClr val="FFFFFF"/>
              </a:solidFill>
            </a:endParaRPr>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a:xfrm rot="5400000">
            <a:off x="-1370793" y="1984248"/>
            <a:ext cx="3086099" cy="365125"/>
          </a:xfrm>
        </p:spPr>
        <p:txBody>
          <a:bodyPr>
            <a:normAutofit lnSpcReduction="10000"/>
          </a:bodyPr>
          <a:lstStyle/>
          <a:p>
            <a:pPr algn="l">
              <a:lnSpc>
                <a:spcPct val="90000"/>
              </a:lnSpc>
              <a:spcAft>
                <a:spcPts val="600"/>
              </a:spcAft>
            </a:pPr>
            <a:r>
              <a:rPr lang="en-GB" sz="300">
                <a:solidFill>
                  <a:srgbClr val="FFFFFF"/>
                </a:solidFill>
              </a:rPr>
              <a:t>Porth Agored Social Work  Consolidation Programme </a:t>
            </a:r>
          </a:p>
          <a:p>
            <a:pPr algn="l">
              <a:lnSpc>
                <a:spcPct val="90000"/>
              </a:lnSpc>
              <a:spcAft>
                <a:spcPts val="600"/>
              </a:spcAft>
            </a:pPr>
            <a:r>
              <a:rPr lang="en-GB" sz="300">
                <a:solidFill>
                  <a:srgbClr val="FFFFFF"/>
                </a:solidFill>
              </a:rPr>
              <a:t>
</a:t>
            </a:r>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539552" y="1772816"/>
            <a:ext cx="8136904" cy="4790646"/>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6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18</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395576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19</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7848872" cy="1708242"/>
          </a:xfrm>
        </p:spPr>
        <p:txBody>
          <a:bodyPr anchor="ctr">
            <a:normAutofit/>
          </a:bodyPr>
          <a:lstStyle/>
          <a:p>
            <a:pPr>
              <a:defRPr/>
            </a:pPr>
            <a:r>
              <a:rPr lang="en-GB" sz="32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20</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b="1"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21</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12325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22</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139907" y="337337"/>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23</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519135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670916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5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25</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096245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26</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27</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28</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30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fontScale="92500" lnSpcReduction="20000"/>
          </a:bodyPr>
          <a:lstStyle/>
          <a:p>
            <a:pPr marL="109537" indent="0">
              <a:buFont typeface="Wingdings 3" panose="05040102010807070707" pitchFamily="18" charset="2"/>
              <a:buNone/>
              <a:defRPr/>
            </a:pPr>
            <a:r>
              <a:rPr lang="en-GB" sz="1900" b="1" dirty="0"/>
              <a:t>Task 2 - Observation of Practice</a:t>
            </a:r>
          </a:p>
          <a:p>
            <a:pPr>
              <a:defRPr/>
            </a:pPr>
            <a:r>
              <a:rPr lang="en-GB" sz="1900" dirty="0"/>
              <a:t>Ensure the introduction clearly sets the scene e.g., give age, ethnicity, gender, culture, language needs etc. Give a clear discussion regarding gaining consent for the observation and discuss/reflect on any impact this could have. </a:t>
            </a:r>
          </a:p>
          <a:p>
            <a:pPr>
              <a:defRPr/>
            </a:pPr>
            <a:r>
              <a:rPr lang="en-GB" sz="1900" dirty="0"/>
              <a:t>The observation must be direct work with individuals in receipt of service; it cannot be meeting with other professional or attending court etc. Please check if you are unsure. </a:t>
            </a:r>
          </a:p>
          <a:p>
            <a:pPr>
              <a:defRPr/>
            </a:pPr>
            <a:r>
              <a:rPr lang="en-GB" sz="1900" dirty="0"/>
              <a:t>Reflect clearly on communication methods, ethics, values and use of a person-centred approach</a:t>
            </a:r>
          </a:p>
          <a:p>
            <a:pPr>
              <a:defRPr/>
            </a:pPr>
            <a:r>
              <a:rPr lang="en-GB" sz="1900" dirty="0"/>
              <a:t>Reference to the Code of Professional Practice (there is no requirement to give each point e.g., 1.2, 1.3 etc.,  just reference to the document (Social Care Wales, 2026) </a:t>
            </a:r>
          </a:p>
          <a:p>
            <a:pPr>
              <a:defRPr/>
            </a:pPr>
            <a:r>
              <a:rPr lang="en-GB" sz="1900" dirty="0"/>
              <a:t>Include reflection on Welsh context and highlight the “Active Offer” and</a:t>
            </a:r>
            <a:r>
              <a:rPr lang="en-GB" sz="1900" dirty="0">
                <a:effectLst/>
                <a:ea typeface="Times New Roman" panose="02020603050405020304" pitchFamily="18" charset="0"/>
              </a:rPr>
              <a:t> </a:t>
            </a:r>
            <a:r>
              <a:rPr lang="en-GB" sz="1900" b="1" dirty="0">
                <a:effectLst/>
                <a:ea typeface="Times New Roman" panose="02020603050405020304" pitchFamily="18" charset="0"/>
              </a:rPr>
              <a:t>make reference</a:t>
            </a:r>
            <a:r>
              <a:rPr lang="en-GB" sz="1900" b="1" i="1" dirty="0">
                <a:effectLst/>
                <a:ea typeface="Times New Roman" panose="02020603050405020304" pitchFamily="18" charset="0"/>
              </a:rPr>
              <a:t> </a:t>
            </a:r>
            <a:r>
              <a:rPr lang="en-GB" sz="1900" dirty="0">
                <a:effectLst/>
                <a:ea typeface="Times New Roman" panose="02020603050405020304" pitchFamily="18" charset="0"/>
              </a:rPr>
              <a:t>to “More than Just Words” (Welsh Government, </a:t>
            </a:r>
            <a:r>
              <a:rPr lang="en-GB" sz="1900" dirty="0">
                <a:ea typeface="Times New Roman" panose="02020603050405020304" pitchFamily="18" charset="0"/>
              </a:rPr>
              <a:t>2022-2027</a:t>
            </a:r>
            <a:r>
              <a:rPr lang="en-GB" sz="1900" dirty="0">
                <a:effectLst/>
                <a:ea typeface="Times New Roman" panose="02020603050405020304" pitchFamily="18" charset="0"/>
              </a:rPr>
              <a:t>) </a:t>
            </a:r>
            <a:endParaRPr lang="en-GB" sz="1900" dirty="0"/>
          </a:p>
          <a:p>
            <a:pPr>
              <a:defRPr/>
            </a:pPr>
            <a:r>
              <a:rPr lang="en-GB" sz="1900" dirty="0"/>
              <a:t>Watch the videos “More than just words”, this will inform the learner’s reflection.</a:t>
            </a:r>
          </a:p>
          <a:p>
            <a:pPr>
              <a:defRPr/>
            </a:pPr>
            <a:endParaRPr lang="en-GB" sz="1900" dirty="0"/>
          </a:p>
          <a:p>
            <a:pPr>
              <a:defRPr/>
            </a:pPr>
            <a:endParaRPr lang="en-GB" sz="1900" dirty="0"/>
          </a:p>
          <a:p>
            <a:pPr>
              <a:defRPr/>
            </a:pPr>
            <a:endParaRPr lang="en-GB" sz="1900" dirty="0"/>
          </a:p>
          <a:p>
            <a:pPr>
              <a:defRPr/>
            </a:pPr>
            <a:endParaRPr lang="en-GB" sz="1900" dirty="0"/>
          </a:p>
          <a:p>
            <a:pPr>
              <a:defRPr/>
            </a:pPr>
            <a:endParaRPr lang="en-GB" sz="1900"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31</a:t>
            </a:fld>
            <a:endParaRPr lang="en-GB" altLang="en-US"/>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p>
          <a:p>
            <a:r>
              <a:rPr lang="en-GB" altLang="en-US" sz="2000" b="1" dirty="0"/>
              <a:t>Including </a:t>
            </a:r>
            <a:r>
              <a:rPr lang="en-GB" sz="2000" b="1" dirty="0">
                <a:effectLst/>
                <a:ea typeface="Arial" panose="020B0604020202020204" pitchFamily="34" charset="0"/>
              </a:rPr>
              <a:t>Wales, the United Kingdom, the European Union (EU) and outside the EU</a:t>
            </a:r>
            <a:endParaRPr lang="en-GB" altLang="en-US" sz="2000" b="1" dirty="0"/>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33</a:t>
            </a:fld>
            <a:endParaRPr lang="en-GB" altLang="en-US"/>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033245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34</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35</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36</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36720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fontScale="925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You only need one reference list </a:t>
            </a:r>
            <a:r>
              <a:rPr lang="en-US" sz="2000" dirty="0"/>
              <a:t>which you include in this</a:t>
            </a:r>
            <a:r>
              <a:rPr lang="en-US" sz="2000" i="0" u="none" strike="noStrike" dirty="0">
                <a:effectLst/>
              </a:rPr>
              <a:t> section.</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37</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984178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38</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766673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39</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11001</TotalTime>
  <Words>3911</Words>
  <Application>Microsoft Macintosh PowerPoint</Application>
  <PresentationFormat>On-screen Show (4:3)</PresentationFormat>
  <Paragraphs>441</Paragraphs>
  <Slides>40</Slides>
  <Notes>34</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PowerPoint Presentation</vt:lpstr>
      <vt:lpstr>Children Safeguarding under  The SSWB(W)A, 2014 </vt:lpstr>
      <vt:lpstr>Safeguarding Boards</vt:lpstr>
      <vt:lpstr>Exercise 2 Task 4, part b </vt:lpstr>
      <vt:lpstr>Adults and Children Differences in Safeguarding</vt:lpstr>
      <vt:lpstr>Adults and Children Differences in Safeguarding</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59</cp:revision>
  <cp:lastPrinted>2020-10-06T07:31:18Z</cp:lastPrinted>
  <dcterms:created xsi:type="dcterms:W3CDTF">2020-09-26T13:20:37Z</dcterms:created>
  <dcterms:modified xsi:type="dcterms:W3CDTF">2026-05-23T10:28:25Z</dcterms:modified>
</cp:coreProperties>
</file>