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364" r:id="rId2"/>
    <p:sldId id="257" r:id="rId3"/>
    <p:sldId id="258" r:id="rId4"/>
    <p:sldId id="259" r:id="rId5"/>
    <p:sldId id="262" r:id="rId6"/>
    <p:sldId id="260" r:id="rId7"/>
    <p:sldId id="265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>
        <p:scale>
          <a:sx n="94" d="100"/>
          <a:sy n="94" d="100"/>
        </p:scale>
        <p:origin x="245" y="5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>
          <a:xfrm>
            <a:off x="1524003" y="1122361"/>
            <a:ext cx="9144000" cy="2387598"/>
          </a:xfrm>
        </p:spPr>
        <p:txBody>
          <a:bodyPr anchor="b" anchorCtr="1"/>
          <a:lstStyle>
            <a:lvl1pPr algn="ctr"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>
          <a:xfrm>
            <a:off x="1524003" y="3602041"/>
            <a:ext cx="9144000" cy="1655758"/>
          </a:xfrm>
        </p:spPr>
        <p:txBody>
          <a:bodyPr anchorCtr="1"/>
          <a:lstStyle>
            <a:lvl1pPr marL="0" indent="0" algn="ctr">
              <a:buNone/>
              <a:defRPr sz="2400"/>
            </a:lvl1pPr>
          </a:lstStyle>
          <a:p>
            <a:pPr lvl="0"/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63D9BF1-B475-4102-AEA4-1340F9BD7B10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9C0E386-149D-4576-B3B3-543CA2292791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9470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FE09056-EEE8-4F10-A07E-41C1FCD04EA0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D5E4882-4672-478D-BD52-39444E35EE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67043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1847" y="1709735"/>
            <a:ext cx="10515600" cy="2852735"/>
          </a:xfrm>
        </p:spPr>
        <p:txBody>
          <a:bodyPr anchor="b"/>
          <a:lstStyle>
            <a:lvl1pPr>
              <a:defRPr sz="60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1847" y="4589465"/>
            <a:ext cx="10515600" cy="1500182"/>
          </a:xfrm>
        </p:spPr>
        <p:txBody>
          <a:bodyPr/>
          <a:lstStyle>
            <a:lvl1pPr marL="0" indent="0">
              <a:buNone/>
              <a:defRPr sz="2400">
                <a:solidFill>
                  <a:srgbClr val="767676"/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D5A0553-C10D-4759-ACA8-E57B738C26D5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C2A5DDE-0601-4999-A439-B09872B0F0E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567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838203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172200" y="1825627"/>
            <a:ext cx="5181603" cy="435133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E04EF09-C505-4C41-871B-DAC5515F6FC0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02F83EE-8284-41D2-AC44-68FF3B49D01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1420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365129"/>
            <a:ext cx="10515600" cy="1325559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9784" y="1681160"/>
            <a:ext cx="5157782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839784" y="2505071"/>
            <a:ext cx="5157782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172200" y="1681160"/>
            <a:ext cx="5183184" cy="823910"/>
          </a:xfrm>
        </p:spPr>
        <p:txBody>
          <a:bodyPr anchor="b"/>
          <a:lstStyle>
            <a:lvl1pPr marL="0" indent="0">
              <a:buNone/>
              <a:defRPr sz="24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172200" y="2505071"/>
            <a:ext cx="5183184" cy="368458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12B2CA6-AA34-476F-9BBB-4AE952FE2976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AE729F-D2EB-46F0-BB5E-A3DE61EB92F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913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DB09B8A-344F-462A-B55E-6F5821E87B26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BE96BB-08C5-48E8-AFC3-CC7F63C53A40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920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CC2A9E-CB56-4E92-9197-2F0C7CBB9E1F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4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FBFE4B-02E6-470C-8757-693C10DD00D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5135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6718025-8B68-49A0-A9CA-8ABA255EA39B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09DD72A-C90E-4E38-A94F-A3ED2560F92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49885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839784" y="457200"/>
            <a:ext cx="3932240" cy="1600200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 txBox="1">
            <a:spLocks noGrp="1"/>
          </p:cNvSpPr>
          <p:nvPr>
            <p:ph type="pic" idx="1"/>
          </p:nvPr>
        </p:nvSpPr>
        <p:spPr>
          <a:xfrm>
            <a:off x="5183184" y="987423"/>
            <a:ext cx="6172200" cy="4873623"/>
          </a:xfrm>
        </p:spPr>
        <p:txBody>
          <a:bodyPr/>
          <a:lstStyle>
            <a:lvl1pPr marL="0" indent="0">
              <a:buNone/>
              <a:defRPr lang="en-GB" sz="3200"/>
            </a:lvl1pPr>
          </a:lstStyle>
          <a:p>
            <a:pPr lvl="0"/>
            <a:endParaRPr lang="en-GB"/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2"/>
          </p:nvPr>
        </p:nvSpPr>
        <p:spPr>
          <a:xfrm>
            <a:off x="839784" y="2057400"/>
            <a:ext cx="3932240" cy="3811584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953DD9C-A19C-43A2-8D96-C9B6EABCFFFF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7C9BF4-65B4-4AD3-8059-7F4B7EE14536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0428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6B81ABC-96DE-4DE7-AEE5-467A44060D4C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B8F77E0-9935-4B19-BE2B-2D0CFF156AB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22418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724903" y="365129"/>
            <a:ext cx="2628899" cy="581183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838203" y="365129"/>
            <a:ext cx="7734296" cy="58118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14F59CE-626F-4112-AB93-C032967BD48C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75C736A-E229-4D61-9547-10FDB224742D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9919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 txBox="1">
            <a:spLocks noGrp="1"/>
          </p:cNvSpPr>
          <p:nvPr>
            <p:ph type="title"/>
          </p:nvPr>
        </p:nvSpPr>
        <p:spPr>
          <a:xfrm>
            <a:off x="838203" y="365129"/>
            <a:ext cx="10515600" cy="132555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838203" y="1825627"/>
            <a:ext cx="10515600" cy="435133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badi" pitchFamily="34"/>
              </a:defRPr>
            </a:lvl1pPr>
          </a:lstStyle>
          <a:p>
            <a:pPr lvl="0"/>
            <a:fld id="{44EF4E38-DE57-48A3-8ADB-7F828E2AF03D}" type="datetime1">
              <a:rPr lang="en-GB"/>
              <a:pPr lvl="0"/>
              <a:t>17/11/2025</a:t>
            </a:fld>
            <a:endParaRPr lang="en-GB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4038603" y="6356351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1" compatLnSpc="1">
            <a:noAutofit/>
          </a:bodyPr>
          <a:lstStyle>
            <a:lvl1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badi" pitchFamily="34"/>
              </a:defRPr>
            </a:lvl1pPr>
          </a:lstStyle>
          <a:p>
            <a:pPr lvl="0"/>
            <a:endParaRPr lang="en-GB"/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767676"/>
                </a:solidFill>
                <a:uFillTx/>
                <a:latin typeface="Abadi" pitchFamily="34"/>
              </a:defRPr>
            </a:lvl1pPr>
          </a:lstStyle>
          <a:p>
            <a:pPr lvl="0"/>
            <a:fld id="{E9F032DA-F40A-450A-8957-CD28D8AD8C5F}" type="slidenum"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914400" rtl="0" fontAlgn="auto" hangingPunct="1">
        <a:lnSpc>
          <a:spcPct val="9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Aptos Display"/>
        </a:defRPr>
      </a:lvl1pPr>
    </p:titleStyle>
    <p:bodyStyle>
      <a:lvl1pPr marL="228600" marR="0" lvl="0" indent="-228600" algn="l" defTabSz="914400" rtl="0" fontAlgn="auto" hangingPunct="1">
        <a:lnSpc>
          <a:spcPct val="90000"/>
        </a:lnSpc>
        <a:spcBef>
          <a:spcPts val="1000"/>
        </a:spcBef>
        <a:spcAft>
          <a:spcPts val="0"/>
        </a:spcAft>
        <a:buSzPct val="100000"/>
        <a:buFont typeface="Arial" pitchFamily="34"/>
        <a:buChar char="•"/>
        <a:tabLst/>
        <a:defRPr lang="en-US" sz="2800" b="0" i="0" u="none" strike="noStrike" kern="1200" cap="none" spc="0" baseline="0">
          <a:solidFill>
            <a:srgbClr val="000000"/>
          </a:solidFill>
          <a:uFillTx/>
          <a:latin typeface="Abadi" pitchFamily="34"/>
        </a:defRPr>
      </a:lvl1pPr>
      <a:lvl2pPr marL="685800" marR="0" lvl="1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Abadi" pitchFamily="34"/>
        </a:defRPr>
      </a:lvl2pPr>
      <a:lvl3pPr marL="1143000" marR="0" lvl="2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Abadi" pitchFamily="34"/>
        </a:defRPr>
      </a:lvl3pPr>
      <a:lvl4pPr marL="1600200" marR="0" lvl="3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badi" pitchFamily="34"/>
        </a:defRPr>
      </a:lvl4pPr>
      <a:lvl5pPr marL="2057400" marR="0" lvl="4" indent="-228600" algn="l" defTabSz="914400" rtl="0" fontAlgn="auto" hangingPunct="1">
        <a:lnSpc>
          <a:spcPct val="90000"/>
        </a:lnSpc>
        <a:spcBef>
          <a:spcPts val="500"/>
        </a:spcBef>
        <a:spcAft>
          <a:spcPts val="0"/>
        </a:spcAft>
        <a:buSzPct val="100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Abadi" pitchFamily="34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 txBox="1"/>
          <p:nvPr/>
        </p:nvSpPr>
        <p:spPr>
          <a:xfrm>
            <a:off x="8382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8F5A7B17-4B75-4C22-BAFC-3C2EDA258CC2}" type="datetime1">
              <a:rPr lang="en-GB" sz="1200" b="0" i="0" u="none" strike="noStrike" kern="1200" cap="none" spc="0" baseline="0">
                <a:solidFill>
                  <a:srgbClr val="898989"/>
                </a:solidFill>
                <a:uFillTx/>
                <a:latin typeface="Myriad Pro"/>
              </a:rPr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t>17/11/2025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Myriad Pro"/>
            </a:endParaRPr>
          </a:p>
        </p:txBody>
      </p:sp>
      <p:sp>
        <p:nvSpPr>
          <p:cNvPr id="3" name="Slide Number Placeholder 4"/>
          <p:cNvSpPr txBox="1"/>
          <p:nvPr/>
        </p:nvSpPr>
        <p:spPr>
          <a:xfrm>
            <a:off x="8610603" y="6356351"/>
            <a:ext cx="2743200" cy="36512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fld id="{95CD96DA-3B2C-4875-A489-A6EE1647992B}" type="slidenum">
              <a:t>1</a:t>
            </a:fld>
            <a:endParaRPr lang="en-GB" sz="1200" b="0" i="0" u="none" strike="noStrike" kern="1200" cap="none" spc="0" baseline="0">
              <a:solidFill>
                <a:srgbClr val="898989"/>
              </a:solidFill>
              <a:uFillTx/>
              <a:latin typeface="Myriad Pro"/>
              <a:cs typeface="Arial" pitchFamily="34"/>
            </a:endParaRPr>
          </a:p>
        </p:txBody>
      </p:sp>
      <p:sp>
        <p:nvSpPr>
          <p:cNvPr id="4" name="Content Placeholder 2"/>
          <p:cNvSpPr txBox="1">
            <a:spLocks noGrp="1"/>
          </p:cNvSpPr>
          <p:nvPr>
            <p:ph idx="1"/>
          </p:nvPr>
        </p:nvSpPr>
        <p:spPr>
          <a:xfrm>
            <a:off x="510536" y="647696"/>
            <a:ext cx="11457944" cy="6860542"/>
          </a:xfrm>
        </p:spPr>
        <p:txBody>
          <a:bodyPr/>
          <a:lstStyle/>
          <a:p>
            <a:pPr lvl="0"/>
            <a:r>
              <a:rPr lang="en-GB"/>
              <a:t>Module Title: </a:t>
            </a:r>
            <a:r>
              <a:rPr lang="en-GB" b="1" i="1"/>
              <a:t>PSYCHOLOGY IN HEALTH AND SOCIAL CARE</a:t>
            </a:r>
          </a:p>
          <a:p>
            <a:pPr lvl="0"/>
            <a:r>
              <a:rPr lang="en-GB" u="sng"/>
              <a:t>Module Number</a:t>
            </a:r>
            <a:r>
              <a:rPr lang="en-GB"/>
              <a:t>: LCHS4010</a:t>
            </a:r>
            <a:endParaRPr lang="en-GB" b="1" i="1"/>
          </a:p>
          <a:p>
            <a:pPr lvl="0"/>
            <a:r>
              <a:rPr lang="en-GB" u="sng"/>
              <a:t>Assignment No</a:t>
            </a:r>
            <a:r>
              <a:rPr lang="en-GB" b="1" i="1"/>
              <a:t>:     ASSIGNMENT 1</a:t>
            </a:r>
          </a:p>
          <a:p>
            <a:pPr lvl="0"/>
            <a:r>
              <a:rPr lang="en-GB" u="sng"/>
              <a:t>Student Name</a:t>
            </a:r>
            <a:r>
              <a:rPr lang="en-GB" b="1" i="1"/>
              <a:t>: AISSTA CAMARA</a:t>
            </a:r>
          </a:p>
          <a:p>
            <a:pPr lvl="0"/>
            <a:r>
              <a:rPr lang="en-GB" u="sng"/>
              <a:t>Student ID: 2424904</a:t>
            </a:r>
            <a:endParaRPr lang="en-GB" b="1" i="1"/>
          </a:p>
          <a:p>
            <a:pPr lvl="0"/>
            <a:r>
              <a:rPr lang="en-GB" u="sng"/>
              <a:t>Lecturer’s Name</a:t>
            </a:r>
            <a:r>
              <a:rPr lang="en-GB" b="1" i="1"/>
              <a:t>:CHRISTOPHER MAFUVA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741742" y="706053"/>
            <a:ext cx="10515600" cy="5752618"/>
          </a:xfrm>
          <a:solidFill>
            <a:srgbClr val="FFFFFF"/>
          </a:solidFill>
          <a:ln w="19046" cap="flat">
            <a:solidFill>
              <a:srgbClr val="000000"/>
            </a:solidFill>
            <a:prstDash val="solid"/>
            <a:miter/>
          </a:ln>
        </p:spPr>
        <p:txBody>
          <a:bodyPr/>
          <a:lstStyle/>
          <a:p>
            <a:pPr lvl="0"/>
            <a:r>
              <a:rPr lang="en-GB" sz="4000">
                <a:latin typeface="Abadi"/>
              </a:rPr>
              <a:t>                         </a:t>
            </a:r>
            <a:r>
              <a:rPr lang="en-GB" sz="4000" b="1">
                <a:latin typeface="Abadi"/>
              </a:rPr>
              <a:t>Introduction</a:t>
            </a:r>
            <a:r>
              <a:rPr lang="en-GB" sz="4000" b="1">
                <a:latin typeface="Abadi" pitchFamily="34"/>
              </a:rPr>
              <a:t/>
            </a:r>
            <a:br>
              <a:rPr lang="en-GB" sz="4000" b="1">
                <a:latin typeface="Abadi" pitchFamily="34"/>
              </a:rPr>
            </a:br>
            <a:r>
              <a:rPr lang="en-GB" sz="4000">
                <a:latin typeface="Abadi" pitchFamily="34"/>
              </a:rPr>
              <a:t/>
            </a:r>
            <a:br>
              <a:rPr lang="en-GB" sz="4000">
                <a:latin typeface="Abadi" pitchFamily="34"/>
              </a:rPr>
            </a:br>
            <a:r>
              <a:rPr lang="en-GB" sz="3200">
                <a:latin typeface="Abadi"/>
              </a:rPr>
              <a:t>This presentation explores how Bowlby’s attachment theory can help practitioners understand and support the developmental needs </a:t>
            </a:r>
            <a:r>
              <a:rPr lang="en-GB" sz="3200">
                <a:latin typeface="Aptos"/>
              </a:rPr>
              <a:t>of Amira, a 3-year-old child who is experiencing anxiety at separation. Limited verbal communication and difficulty joining group play.  The focus is on applying theory to practice in an early setting</a:t>
            </a:r>
            <a:r>
              <a:rPr lang="en-GB" sz="4000">
                <a:latin typeface="Aptos"/>
              </a:rPr>
              <a:t>.</a:t>
            </a:r>
            <a:br>
              <a:rPr lang="en-GB" sz="4000">
                <a:latin typeface="Aptos"/>
              </a:rPr>
            </a:br>
            <a:r>
              <a:rPr lang="en-GB" sz="4000">
                <a:latin typeface="Abadi" pitchFamily="34"/>
              </a:rPr>
              <a:t/>
            </a:r>
            <a:br>
              <a:rPr lang="en-GB" sz="4000">
                <a:latin typeface="Abadi" pitchFamily="34"/>
              </a:rPr>
            </a:br>
            <a:r>
              <a:rPr lang="en-GB" sz="4000">
                <a:latin typeface="Abadi"/>
              </a:rPr>
              <a:t>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  key bullet point of Bowlby’s theory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1 Explanation of Bowlby’s attachment theory:</a:t>
            </a:r>
          </a:p>
          <a:p>
            <a:pPr lvl="0"/>
            <a:r>
              <a:rPr lang="en-GB"/>
              <a:t>2 Applying the theory to Amiras </a:t>
            </a:r>
          </a:p>
          <a:p>
            <a:pPr lvl="0"/>
            <a:r>
              <a:rPr lang="en-GB"/>
              <a:t>3 Secure base:</a:t>
            </a:r>
          </a:p>
          <a:p>
            <a:pPr lvl="0"/>
            <a:r>
              <a:rPr lang="en-GB"/>
              <a:t>4 Separation anxiety :</a:t>
            </a:r>
          </a:p>
          <a:p>
            <a:pPr lvl="0"/>
            <a:r>
              <a:rPr lang="en-GB"/>
              <a:t>5 Internal working  models:</a:t>
            </a:r>
          </a:p>
          <a:p>
            <a:pPr marL="0" lvl="0" indent="0">
              <a:buNone/>
            </a:pP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Application of Bowlby’s theory in the strange </a:t>
            </a:r>
            <a:br>
              <a:rPr lang="en-GB" sz="4000"/>
            </a:br>
            <a:r>
              <a:rPr lang="en-GB" sz="4000"/>
              <a:t>situation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 Bowlby’s theory is applied in the strange situation by observing how the infants use their caregiver as a secure base for exploration and their reunion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/>
              <a:t/>
            </a:r>
            <a:br>
              <a:rPr lang="en-GB" sz="3600"/>
            </a:br>
            <a:r>
              <a:rPr lang="en-GB" sz="3600"/>
              <a:t/>
            </a:r>
            <a:br>
              <a:rPr lang="en-GB" sz="3600"/>
            </a:br>
            <a:r>
              <a:rPr lang="en-GB" sz="3600"/>
              <a:t>Key intervention strategies Bowlby </a:t>
            </a:r>
            <a:br>
              <a:rPr lang="en-GB" sz="3600"/>
            </a:br>
            <a:r>
              <a:rPr lang="en-GB" sz="3600"/>
              <a:t/>
            </a:r>
            <a:br>
              <a:rPr lang="en-GB" sz="3600"/>
            </a:br>
            <a:r>
              <a:rPr lang="en-GB" sz="3600"/>
              <a:t/>
            </a:r>
            <a:br>
              <a:rPr lang="en-GB" sz="3600"/>
            </a:br>
            <a:r>
              <a:rPr lang="en-GB" sz="3600"/>
              <a:t/>
            </a:r>
            <a:br>
              <a:rPr lang="en-GB" sz="3600"/>
            </a:br>
            <a:endParaRPr lang="en-GB" sz="36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>
                <a:latin typeface="Abadi"/>
              </a:rPr>
              <a:t>Parental sensitivity training: Helping caregivers recognise and respond appropriately to children’s emotional cues</a:t>
            </a:r>
          </a:p>
          <a:p>
            <a:pPr lvl="0"/>
            <a:r>
              <a:rPr lang="en-GB">
                <a:latin typeface="Abadi"/>
              </a:rPr>
              <a:t>Home visiting programs: professionals support parents in creating a nurturing environment.</a:t>
            </a:r>
          </a:p>
          <a:p>
            <a:pPr lvl="0"/>
            <a:r>
              <a:rPr lang="en-GB">
                <a:latin typeface="Abadi"/>
              </a:rPr>
              <a:t> Attachment-based parenting groups: Encourage reflective parenting and emotional attunement.</a:t>
            </a:r>
            <a:endParaRPr lang="en-GB"/>
          </a:p>
          <a:p>
            <a:pPr marL="0" lvl="0" indent="0">
              <a:buNone/>
            </a:pP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462284" y="1888391"/>
            <a:ext cx="10346033" cy="3002697"/>
          </a:xfrm>
        </p:spPr>
        <p:txBody>
          <a:bodyPr/>
          <a:lstStyle/>
          <a:p>
            <a:pPr lvl="0"/>
            <a:r>
              <a:rPr lang="en-GB" sz="2900"/>
              <a:t>                                        Conclusion </a:t>
            </a:r>
            <a:br>
              <a:rPr lang="en-GB" sz="2900"/>
            </a:br>
            <a:r>
              <a:rPr lang="en-GB" sz="2900"/>
              <a:t/>
            </a:r>
            <a:br>
              <a:rPr lang="en-GB" sz="2900"/>
            </a:br>
            <a:r>
              <a:rPr lang="en-GB" sz="2900"/>
              <a:t>Using Bowlby’s attachment theory helps to get more understanding of Amira’s emotional needs and helps to provide a clear, secure communication more confidently and engage in social play.</a:t>
            </a:r>
            <a:br>
              <a:rPr lang="en-GB" sz="2900"/>
            </a:br>
            <a:r>
              <a:rPr lang="en-GB" sz="2900"/>
              <a:t/>
            </a:r>
            <a:br>
              <a:rPr lang="en-GB" sz="2900"/>
            </a:br>
            <a:r>
              <a:rPr lang="en-GB" sz="2900"/>
              <a:t/>
            </a:r>
            <a:br>
              <a:rPr lang="en-GB" sz="2900"/>
            </a:br>
            <a:r>
              <a:rPr lang="en-GB" sz="2900"/>
              <a:t/>
            </a:r>
            <a:br>
              <a:rPr lang="en-GB" sz="2900"/>
            </a:br>
            <a:endParaRPr lang="en-GB" sz="2900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233309" y="2401891"/>
            <a:ext cx="11072213" cy="4449552"/>
          </a:xfrm>
        </p:spPr>
        <p:txBody>
          <a:bodyPr/>
          <a:lstStyle/>
          <a:p>
            <a:pPr marL="0" lvl="0" indent="0">
              <a:buNone/>
            </a:pP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80337" y="65717"/>
            <a:ext cx="10515600" cy="1325559"/>
          </a:xfrm>
        </p:spPr>
        <p:txBody>
          <a:bodyPr/>
          <a:lstStyle/>
          <a:p>
            <a:pPr lvl="0"/>
            <a:r>
              <a:rPr lang="en-GB"/>
              <a:t>  References:</a:t>
            </a:r>
            <a:br>
              <a:rPr lang="en-GB"/>
            </a:br>
            <a:endParaRPr lang="en-GB"/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80337" y="1073789"/>
            <a:ext cx="10515600" cy="4351336"/>
          </a:xfrm>
        </p:spPr>
        <p:txBody>
          <a:bodyPr/>
          <a:lstStyle/>
          <a:p>
            <a:pPr lvl="0">
              <a:lnSpc>
                <a:spcPct val="70000"/>
              </a:lnSpc>
            </a:pPr>
            <a:r>
              <a:rPr lang="en-GB" sz="2600"/>
              <a:t>Bowlby, J. (1973). </a:t>
            </a:r>
            <a:r>
              <a:rPr lang="en-GB" sz="2600" i="1"/>
              <a:t>Attachment and Loss: Vol. 2. Separation: Anxiety and Anger</a:t>
            </a:r>
            <a:r>
              <a:rPr lang="en-GB" sz="2600"/>
              <a:t>. London: Hogarth Press.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Bowlby, J. (1980) </a:t>
            </a:r>
            <a:r>
              <a:rPr lang="en-GB" sz="2600" i="1"/>
              <a:t>Attachment and Loss: Vol. 3. Loss: Sadness and Depression</a:t>
            </a:r>
            <a:r>
              <a:rPr lang="en-GB" sz="2600"/>
              <a:t>. London: Hogarth Press.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Ainsworth, M.D.S., Blehar, M.C., Waters, E. and Wall, S. (1978) </a:t>
            </a:r>
            <a:r>
              <a:rPr lang="en-GB" sz="2600" i="1"/>
              <a:t>Patterns of Attachment: A Psychological Study of the Strange Situation</a:t>
            </a:r>
            <a:r>
              <a:rPr lang="en-GB" sz="2600"/>
              <a:t>. Hillsdale, NJ: Erlbaum.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Howe, D. (2011). </a:t>
            </a:r>
            <a:r>
              <a:rPr lang="en-GB" sz="2600" i="1"/>
              <a:t>Attachment Across the Life Course: A Brief Introduction</a:t>
            </a:r>
            <a:r>
              <a:rPr lang="en-GB" sz="2600"/>
              <a:t>. Basingstoke: Palgrave Macmillan.</a:t>
            </a:r>
          </a:p>
          <a:p>
            <a:pPr lvl="0">
              <a:lnSpc>
                <a:spcPct val="70000"/>
              </a:lnSpc>
            </a:pPr>
            <a:r>
              <a:rPr lang="en-GB" sz="2600"/>
              <a:t>Geddes, H. (2006) </a:t>
            </a:r>
            <a:r>
              <a:rPr lang="en-GB" sz="2600" i="1"/>
              <a:t>Attachment in the Classroom: The Links Between  Children’s Early Experience, Emotional Well-being and Performance in School</a:t>
            </a:r>
            <a:r>
              <a:rPr lang="en-GB" sz="2600"/>
              <a:t>. London: Worth Publishing.</a:t>
            </a:r>
          </a:p>
          <a:p>
            <a:pPr lvl="0">
              <a:lnSpc>
                <a:spcPct val="70000"/>
              </a:lnSpc>
            </a:pPr>
            <a:endParaRPr lang="en-GB" sz="26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1665</TotalTime>
  <Words>287</Words>
  <Application>Microsoft Office PowerPoint</Application>
  <PresentationFormat>Widescreen</PresentationFormat>
  <Paragraphs>28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Abadi</vt:lpstr>
      <vt:lpstr>Aptos</vt:lpstr>
      <vt:lpstr>Aptos Display</vt:lpstr>
      <vt:lpstr>Arial</vt:lpstr>
      <vt:lpstr>Myriad Pro</vt:lpstr>
      <vt:lpstr>Office Theme</vt:lpstr>
      <vt:lpstr>PowerPoint Presentation</vt:lpstr>
      <vt:lpstr>                         Introduction  This presentation explores how Bowlby’s attachment theory can help practitioners understand and support the developmental needs of Amira, a 3-year-old child who is experiencing anxiety at separation. Limited verbal communication and difficulty joining group play.  The focus is on applying theory to practice in an early setting.   </vt:lpstr>
      <vt:lpstr>The  key bullet point of Bowlby’s theory</vt:lpstr>
      <vt:lpstr>Application of Bowlby’s theory in the strange  situation </vt:lpstr>
      <vt:lpstr>  Key intervention strategies Bowlby     </vt:lpstr>
      <vt:lpstr>                                        Conclusion   Using Bowlby’s attachment theory helps to get more understanding of Amira’s emotional needs and helps to provide a clear, secure communication more confidently and engage in social play.    </vt:lpstr>
      <vt:lpstr>  References: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Ahmed Jah</dc:creator>
  <cp:lastModifiedBy>Aissata Camara</cp:lastModifiedBy>
  <cp:revision>10</cp:revision>
  <dcterms:created xsi:type="dcterms:W3CDTF">2025-11-14T12:17:48Z</dcterms:created>
  <dcterms:modified xsi:type="dcterms:W3CDTF">2025-11-17T00:23:52Z</dcterms:modified>
</cp:coreProperties>
</file>