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6F4EB9-0171-42C4-B124-536467FCBB29}" v="1158" dt="2023-02-22T02:45:45.859"/>
    <p1510:client id="{763AD736-05FF-4A5E-913F-F41761DFA9BB}" v="639" dt="2023-02-24T11:09:15.554"/>
    <p1510:client id="{A4C248DA-EC61-4073-B66C-E473DEFBD2BA}" v="4554" dt="2023-03-01T01:51:04.244"/>
    <p1510:client id="{DA0492CC-840A-4E27-A07C-FE67F2AFB24F}" v="306" dt="2023-03-06T11:22:20.189"/>
    <p1510:client id="{EBCA58D0-B9DE-4440-ACB6-D3A551394D7F}" v="1296" dt="2023-03-06T12:09:12.5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presProps" Target="presProps.xml" Id="rId18" /><Relationship Type="http://schemas.openxmlformats.org/officeDocument/2006/relationships/slide" Target="slides/slide2.xml" Id="rId3" /><Relationship Type="http://schemas.openxmlformats.org/officeDocument/2006/relationships/tableStyles" Target="tableStyle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theme" Target="theme/theme1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microsoft.com/office/2015/10/relationships/revisionInfo" Target="revisionInfo.xml" Id="rId23" /><Relationship Type="http://schemas.openxmlformats.org/officeDocument/2006/relationships/slide" Target="slides/slide9.xml" Id="rId10" /><Relationship Type="http://schemas.openxmlformats.org/officeDocument/2006/relationships/viewProps" Target="viewProp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67EB7B-C034-467F-9887-CDC12A8A68B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3F464D6-8F57-497F-B3B8-E2DC1C5C1680}">
      <dgm:prSet/>
      <dgm:spPr/>
      <dgm:t>
        <a:bodyPr/>
        <a:lstStyle/>
        <a:p>
          <a:r>
            <a:rPr lang="en-US"/>
            <a:t>Restaurant and desert bar</a:t>
          </a:r>
        </a:p>
      </dgm:t>
    </dgm:pt>
    <dgm:pt modelId="{BA242E7C-0675-43BE-8656-4121B4510AA6}" type="parTrans" cxnId="{153BCBEF-288E-47FB-BFF1-EAFC80CE2AA2}">
      <dgm:prSet/>
      <dgm:spPr/>
      <dgm:t>
        <a:bodyPr/>
        <a:lstStyle/>
        <a:p>
          <a:endParaRPr lang="en-US"/>
        </a:p>
      </dgm:t>
    </dgm:pt>
    <dgm:pt modelId="{08EBCA93-464C-4463-A383-D5F0143B27BC}" type="sibTrans" cxnId="{153BCBEF-288E-47FB-BFF1-EAFC80CE2AA2}">
      <dgm:prSet/>
      <dgm:spPr/>
      <dgm:t>
        <a:bodyPr/>
        <a:lstStyle/>
        <a:p>
          <a:endParaRPr lang="en-US"/>
        </a:p>
      </dgm:t>
    </dgm:pt>
    <dgm:pt modelId="{86279B72-D254-4C32-8D26-748A70374EFA}">
      <dgm:prSet/>
      <dgm:spPr/>
      <dgm:t>
        <a:bodyPr/>
        <a:lstStyle/>
        <a:p>
          <a:r>
            <a:rPr lang="en-US"/>
            <a:t>The restaurant is currently open for cakes from 12PM-10PM</a:t>
          </a:r>
        </a:p>
      </dgm:t>
    </dgm:pt>
    <dgm:pt modelId="{F6965ED2-02BA-4422-8023-FAD0B9E2B207}" type="parTrans" cxnId="{F812C132-1402-4E51-987B-6332298AD5CD}">
      <dgm:prSet/>
      <dgm:spPr/>
      <dgm:t>
        <a:bodyPr/>
        <a:lstStyle/>
        <a:p>
          <a:endParaRPr lang="en-US"/>
        </a:p>
      </dgm:t>
    </dgm:pt>
    <dgm:pt modelId="{D469DFA6-0E8F-46C5-9860-5052589D18CD}" type="sibTrans" cxnId="{F812C132-1402-4E51-987B-6332298AD5CD}">
      <dgm:prSet/>
      <dgm:spPr/>
      <dgm:t>
        <a:bodyPr/>
        <a:lstStyle/>
        <a:p>
          <a:endParaRPr lang="en-US"/>
        </a:p>
      </dgm:t>
    </dgm:pt>
    <dgm:pt modelId="{A77E659C-3C77-4268-9654-EF443E375296}">
      <dgm:prSet/>
      <dgm:spPr/>
      <dgm:t>
        <a:bodyPr/>
        <a:lstStyle/>
        <a:p>
          <a:r>
            <a:rPr lang="en-US"/>
            <a:t>Open for collection and delivery from 5PM-10PM</a:t>
          </a:r>
        </a:p>
      </dgm:t>
    </dgm:pt>
    <dgm:pt modelId="{8AE0B676-C5CB-41C5-B821-7A20C3A826CD}" type="parTrans" cxnId="{E4E0A04B-3413-4E02-98CD-E0222F5C8C28}">
      <dgm:prSet/>
      <dgm:spPr/>
      <dgm:t>
        <a:bodyPr/>
        <a:lstStyle/>
        <a:p>
          <a:endParaRPr lang="en-US"/>
        </a:p>
      </dgm:t>
    </dgm:pt>
    <dgm:pt modelId="{1F370F9B-2C88-43AB-A9F0-A1090A3F0D91}" type="sibTrans" cxnId="{E4E0A04B-3413-4E02-98CD-E0222F5C8C28}">
      <dgm:prSet/>
      <dgm:spPr/>
      <dgm:t>
        <a:bodyPr/>
        <a:lstStyle/>
        <a:p>
          <a:endParaRPr lang="en-US"/>
        </a:p>
      </dgm:t>
    </dgm:pt>
    <dgm:pt modelId="{192D0FBF-40D7-4B85-BF48-65C5C3E3F675}">
      <dgm:prSet/>
      <dgm:spPr/>
      <dgm:t>
        <a:bodyPr/>
        <a:lstStyle/>
        <a:p>
          <a:r>
            <a:rPr lang="en-US"/>
            <a:t>Has very good offers , when purchasing cakes in store </a:t>
          </a:r>
        </a:p>
      </dgm:t>
    </dgm:pt>
    <dgm:pt modelId="{30927664-618E-4C92-A3F7-FA0C75BE580A}" type="parTrans" cxnId="{FE7AAEE9-001A-4FB5-AD91-F614B2F6DC6A}">
      <dgm:prSet/>
      <dgm:spPr/>
      <dgm:t>
        <a:bodyPr/>
        <a:lstStyle/>
        <a:p>
          <a:endParaRPr lang="en-US"/>
        </a:p>
      </dgm:t>
    </dgm:pt>
    <dgm:pt modelId="{BCEF015A-E723-4C36-A829-94E9D702F5E2}" type="sibTrans" cxnId="{FE7AAEE9-001A-4FB5-AD91-F614B2F6DC6A}">
      <dgm:prSet/>
      <dgm:spPr/>
      <dgm:t>
        <a:bodyPr/>
        <a:lstStyle/>
        <a:p>
          <a:endParaRPr lang="en-US"/>
        </a:p>
      </dgm:t>
    </dgm:pt>
    <dgm:pt modelId="{743BB05B-5F71-47EB-8C34-FADBFF5984E4}">
      <dgm:prSet/>
      <dgm:spPr/>
      <dgm:t>
        <a:bodyPr/>
        <a:lstStyle/>
        <a:p>
          <a:r>
            <a:rPr lang="en-US"/>
            <a:t>"mouth-watering " deserts.</a:t>
          </a:r>
        </a:p>
      </dgm:t>
    </dgm:pt>
    <dgm:pt modelId="{83D5AFDD-EBC5-4DD3-BC42-D5BC331C99EC}" type="parTrans" cxnId="{815C3E46-847C-45E4-9E60-9F0814F7142C}">
      <dgm:prSet/>
      <dgm:spPr/>
      <dgm:t>
        <a:bodyPr/>
        <a:lstStyle/>
        <a:p>
          <a:endParaRPr lang="en-US"/>
        </a:p>
      </dgm:t>
    </dgm:pt>
    <dgm:pt modelId="{4540D6AE-DD6E-43FC-85FA-B4C52D05C303}" type="sibTrans" cxnId="{815C3E46-847C-45E4-9E60-9F0814F7142C}">
      <dgm:prSet/>
      <dgm:spPr/>
      <dgm:t>
        <a:bodyPr/>
        <a:lstStyle/>
        <a:p>
          <a:endParaRPr lang="en-US"/>
        </a:p>
      </dgm:t>
    </dgm:pt>
    <dgm:pt modelId="{F2270ABE-9DD7-423C-9E73-4875AC549D22}" type="pres">
      <dgm:prSet presAssocID="{9F67EB7B-C034-467F-9887-CDC12A8A68BF}" presName="diagram" presStyleCnt="0">
        <dgm:presLayoutVars>
          <dgm:dir/>
          <dgm:resizeHandles val="exact"/>
        </dgm:presLayoutVars>
      </dgm:prSet>
      <dgm:spPr/>
    </dgm:pt>
    <dgm:pt modelId="{51A56270-B422-4DFC-B15F-E33338E38EE0}" type="pres">
      <dgm:prSet presAssocID="{A3F464D6-8F57-497F-B3B8-E2DC1C5C1680}" presName="node" presStyleLbl="node1" presStyleIdx="0" presStyleCnt="5">
        <dgm:presLayoutVars>
          <dgm:bulletEnabled val="1"/>
        </dgm:presLayoutVars>
      </dgm:prSet>
      <dgm:spPr/>
    </dgm:pt>
    <dgm:pt modelId="{9CC404DC-C5DA-4A02-9500-638F252C771E}" type="pres">
      <dgm:prSet presAssocID="{08EBCA93-464C-4463-A383-D5F0143B27BC}" presName="sibTrans" presStyleCnt="0"/>
      <dgm:spPr/>
    </dgm:pt>
    <dgm:pt modelId="{20D673CB-DC1B-4775-A6A9-C71EC9A9A364}" type="pres">
      <dgm:prSet presAssocID="{86279B72-D254-4C32-8D26-748A70374EFA}" presName="node" presStyleLbl="node1" presStyleIdx="1" presStyleCnt="5">
        <dgm:presLayoutVars>
          <dgm:bulletEnabled val="1"/>
        </dgm:presLayoutVars>
      </dgm:prSet>
      <dgm:spPr/>
    </dgm:pt>
    <dgm:pt modelId="{CA8486BB-4DD9-4DD8-AFDF-7903227D3248}" type="pres">
      <dgm:prSet presAssocID="{D469DFA6-0E8F-46C5-9860-5052589D18CD}" presName="sibTrans" presStyleCnt="0"/>
      <dgm:spPr/>
    </dgm:pt>
    <dgm:pt modelId="{6ADFB7D7-BC96-4FD3-8092-FF5988D3C9BB}" type="pres">
      <dgm:prSet presAssocID="{A77E659C-3C77-4268-9654-EF443E375296}" presName="node" presStyleLbl="node1" presStyleIdx="2" presStyleCnt="5">
        <dgm:presLayoutVars>
          <dgm:bulletEnabled val="1"/>
        </dgm:presLayoutVars>
      </dgm:prSet>
      <dgm:spPr/>
    </dgm:pt>
    <dgm:pt modelId="{7403BD9F-F2E6-4324-B737-52CDBBD889E6}" type="pres">
      <dgm:prSet presAssocID="{1F370F9B-2C88-43AB-A9F0-A1090A3F0D91}" presName="sibTrans" presStyleCnt="0"/>
      <dgm:spPr/>
    </dgm:pt>
    <dgm:pt modelId="{D720793F-F1F5-4C36-957F-BDE157E36629}" type="pres">
      <dgm:prSet presAssocID="{192D0FBF-40D7-4B85-BF48-65C5C3E3F675}" presName="node" presStyleLbl="node1" presStyleIdx="3" presStyleCnt="5">
        <dgm:presLayoutVars>
          <dgm:bulletEnabled val="1"/>
        </dgm:presLayoutVars>
      </dgm:prSet>
      <dgm:spPr/>
    </dgm:pt>
    <dgm:pt modelId="{6E7C1473-C645-4036-8173-3FC9D0F7C903}" type="pres">
      <dgm:prSet presAssocID="{BCEF015A-E723-4C36-A829-94E9D702F5E2}" presName="sibTrans" presStyleCnt="0"/>
      <dgm:spPr/>
    </dgm:pt>
    <dgm:pt modelId="{B442934F-1850-4C0E-B3C2-D2D538734351}" type="pres">
      <dgm:prSet presAssocID="{743BB05B-5F71-47EB-8C34-FADBFF5984E4}" presName="node" presStyleLbl="node1" presStyleIdx="4" presStyleCnt="5">
        <dgm:presLayoutVars>
          <dgm:bulletEnabled val="1"/>
        </dgm:presLayoutVars>
      </dgm:prSet>
      <dgm:spPr/>
    </dgm:pt>
  </dgm:ptLst>
  <dgm:cxnLst>
    <dgm:cxn modelId="{F812C132-1402-4E51-987B-6332298AD5CD}" srcId="{9F67EB7B-C034-467F-9887-CDC12A8A68BF}" destId="{86279B72-D254-4C32-8D26-748A70374EFA}" srcOrd="1" destOrd="0" parTransId="{F6965ED2-02BA-4422-8023-FAD0B9E2B207}" sibTransId="{D469DFA6-0E8F-46C5-9860-5052589D18CD}"/>
    <dgm:cxn modelId="{A60B7D39-CF73-4F02-90AB-8D5B0C0D5C46}" type="presOf" srcId="{192D0FBF-40D7-4B85-BF48-65C5C3E3F675}" destId="{D720793F-F1F5-4C36-957F-BDE157E36629}" srcOrd="0" destOrd="0" presId="urn:microsoft.com/office/officeart/2005/8/layout/default"/>
    <dgm:cxn modelId="{50B3DC60-1C50-4098-BFD9-32D9FC40FE03}" type="presOf" srcId="{A77E659C-3C77-4268-9654-EF443E375296}" destId="{6ADFB7D7-BC96-4FD3-8092-FF5988D3C9BB}" srcOrd="0" destOrd="0" presId="urn:microsoft.com/office/officeart/2005/8/layout/default"/>
    <dgm:cxn modelId="{815C3E46-847C-45E4-9E60-9F0814F7142C}" srcId="{9F67EB7B-C034-467F-9887-CDC12A8A68BF}" destId="{743BB05B-5F71-47EB-8C34-FADBFF5984E4}" srcOrd="4" destOrd="0" parTransId="{83D5AFDD-EBC5-4DD3-BC42-D5BC331C99EC}" sibTransId="{4540D6AE-DD6E-43FC-85FA-B4C52D05C303}"/>
    <dgm:cxn modelId="{E4E0A04B-3413-4E02-98CD-E0222F5C8C28}" srcId="{9F67EB7B-C034-467F-9887-CDC12A8A68BF}" destId="{A77E659C-3C77-4268-9654-EF443E375296}" srcOrd="2" destOrd="0" parTransId="{8AE0B676-C5CB-41C5-B821-7A20C3A826CD}" sibTransId="{1F370F9B-2C88-43AB-A9F0-A1090A3F0D91}"/>
    <dgm:cxn modelId="{CBFC1077-50D8-4F26-8B16-F0BF3688643D}" type="presOf" srcId="{743BB05B-5F71-47EB-8C34-FADBFF5984E4}" destId="{B442934F-1850-4C0E-B3C2-D2D538734351}" srcOrd="0" destOrd="0" presId="urn:microsoft.com/office/officeart/2005/8/layout/default"/>
    <dgm:cxn modelId="{4A10808C-B58C-42EE-A37D-081793520984}" type="presOf" srcId="{86279B72-D254-4C32-8D26-748A70374EFA}" destId="{20D673CB-DC1B-4775-A6A9-C71EC9A9A364}" srcOrd="0" destOrd="0" presId="urn:microsoft.com/office/officeart/2005/8/layout/default"/>
    <dgm:cxn modelId="{5BDDC98D-1356-4F3D-91B2-FDBBC238DD45}" type="presOf" srcId="{9F67EB7B-C034-467F-9887-CDC12A8A68BF}" destId="{F2270ABE-9DD7-423C-9E73-4875AC549D22}" srcOrd="0" destOrd="0" presId="urn:microsoft.com/office/officeart/2005/8/layout/default"/>
    <dgm:cxn modelId="{E64007AA-65FE-492E-981F-00F6D45F3059}" type="presOf" srcId="{A3F464D6-8F57-497F-B3B8-E2DC1C5C1680}" destId="{51A56270-B422-4DFC-B15F-E33338E38EE0}" srcOrd="0" destOrd="0" presId="urn:microsoft.com/office/officeart/2005/8/layout/default"/>
    <dgm:cxn modelId="{FE7AAEE9-001A-4FB5-AD91-F614B2F6DC6A}" srcId="{9F67EB7B-C034-467F-9887-CDC12A8A68BF}" destId="{192D0FBF-40D7-4B85-BF48-65C5C3E3F675}" srcOrd="3" destOrd="0" parTransId="{30927664-618E-4C92-A3F7-FA0C75BE580A}" sibTransId="{BCEF015A-E723-4C36-A829-94E9D702F5E2}"/>
    <dgm:cxn modelId="{153BCBEF-288E-47FB-BFF1-EAFC80CE2AA2}" srcId="{9F67EB7B-C034-467F-9887-CDC12A8A68BF}" destId="{A3F464D6-8F57-497F-B3B8-E2DC1C5C1680}" srcOrd="0" destOrd="0" parTransId="{BA242E7C-0675-43BE-8656-4121B4510AA6}" sibTransId="{08EBCA93-464C-4463-A383-D5F0143B27BC}"/>
    <dgm:cxn modelId="{645DD5DC-120E-46F1-93C0-7517EF349782}" type="presParOf" srcId="{F2270ABE-9DD7-423C-9E73-4875AC549D22}" destId="{51A56270-B422-4DFC-B15F-E33338E38EE0}" srcOrd="0" destOrd="0" presId="urn:microsoft.com/office/officeart/2005/8/layout/default"/>
    <dgm:cxn modelId="{0F9C1A97-C36F-4B69-8AD5-228BA7811600}" type="presParOf" srcId="{F2270ABE-9DD7-423C-9E73-4875AC549D22}" destId="{9CC404DC-C5DA-4A02-9500-638F252C771E}" srcOrd="1" destOrd="0" presId="urn:microsoft.com/office/officeart/2005/8/layout/default"/>
    <dgm:cxn modelId="{9EDC56D2-2182-4389-800F-B21901D9D1C6}" type="presParOf" srcId="{F2270ABE-9DD7-423C-9E73-4875AC549D22}" destId="{20D673CB-DC1B-4775-A6A9-C71EC9A9A364}" srcOrd="2" destOrd="0" presId="urn:microsoft.com/office/officeart/2005/8/layout/default"/>
    <dgm:cxn modelId="{4AEBAF0B-101E-4080-B3EA-846C852CED96}" type="presParOf" srcId="{F2270ABE-9DD7-423C-9E73-4875AC549D22}" destId="{CA8486BB-4DD9-4DD8-AFDF-7903227D3248}" srcOrd="3" destOrd="0" presId="urn:microsoft.com/office/officeart/2005/8/layout/default"/>
    <dgm:cxn modelId="{A37177C6-F531-4406-B795-7EC6CBA7398F}" type="presParOf" srcId="{F2270ABE-9DD7-423C-9E73-4875AC549D22}" destId="{6ADFB7D7-BC96-4FD3-8092-FF5988D3C9BB}" srcOrd="4" destOrd="0" presId="urn:microsoft.com/office/officeart/2005/8/layout/default"/>
    <dgm:cxn modelId="{9AF26CF6-850B-4A69-A8D6-5A4DA033F0CF}" type="presParOf" srcId="{F2270ABE-9DD7-423C-9E73-4875AC549D22}" destId="{7403BD9F-F2E6-4324-B737-52CDBBD889E6}" srcOrd="5" destOrd="0" presId="urn:microsoft.com/office/officeart/2005/8/layout/default"/>
    <dgm:cxn modelId="{9ADF33D1-F055-4A30-9821-178E5E4C2902}" type="presParOf" srcId="{F2270ABE-9DD7-423C-9E73-4875AC549D22}" destId="{D720793F-F1F5-4C36-957F-BDE157E36629}" srcOrd="6" destOrd="0" presId="urn:microsoft.com/office/officeart/2005/8/layout/default"/>
    <dgm:cxn modelId="{CF290592-DC65-4A15-9684-B9753BA534BC}" type="presParOf" srcId="{F2270ABE-9DD7-423C-9E73-4875AC549D22}" destId="{6E7C1473-C645-4036-8173-3FC9D0F7C903}" srcOrd="7" destOrd="0" presId="urn:microsoft.com/office/officeart/2005/8/layout/default"/>
    <dgm:cxn modelId="{35A3B679-C378-4859-8329-21DC6C859309}" type="presParOf" srcId="{F2270ABE-9DD7-423C-9E73-4875AC549D22}" destId="{B442934F-1850-4C0E-B3C2-D2D53873435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5E4607-FE2C-4892-A767-C7E18C6884C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CF9C18-72AD-4FA2-9B3E-2A890651D114}">
      <dgm:prSet/>
      <dgm:spPr/>
      <dgm:t>
        <a:bodyPr/>
        <a:lstStyle/>
        <a:p>
          <a:r>
            <a:rPr lang="en-GB"/>
            <a:t>Only advertising they do is on social media </a:t>
          </a:r>
          <a:endParaRPr lang="en-US"/>
        </a:p>
      </dgm:t>
    </dgm:pt>
    <dgm:pt modelId="{98EB4EC0-C77E-4142-BB94-D8FFF1E5C9BE}" type="parTrans" cxnId="{AA7FE5BE-2F12-40BA-89FC-E3A85D94526A}">
      <dgm:prSet/>
      <dgm:spPr/>
      <dgm:t>
        <a:bodyPr/>
        <a:lstStyle/>
        <a:p>
          <a:endParaRPr lang="en-US"/>
        </a:p>
      </dgm:t>
    </dgm:pt>
    <dgm:pt modelId="{412AE9A7-763A-48AA-9E67-26459993524B}" type="sibTrans" cxnId="{AA7FE5BE-2F12-40BA-89FC-E3A85D94526A}">
      <dgm:prSet/>
      <dgm:spPr/>
      <dgm:t>
        <a:bodyPr/>
        <a:lstStyle/>
        <a:p>
          <a:endParaRPr lang="en-US"/>
        </a:p>
      </dgm:t>
    </dgm:pt>
    <dgm:pt modelId="{0DAF8252-DB20-4A31-97BC-4F40637B14E8}">
      <dgm:prSet/>
      <dgm:spPr/>
      <dgm:t>
        <a:bodyPr/>
        <a:lstStyle/>
        <a:p>
          <a:r>
            <a:rPr lang="en-GB"/>
            <a:t>Customers can easily get information's about the restaurant on trip advisor social media and their individual website </a:t>
          </a:r>
          <a:endParaRPr lang="en-US"/>
        </a:p>
      </dgm:t>
    </dgm:pt>
    <dgm:pt modelId="{3234624E-CBE7-4CF1-AFAE-922C69046762}" type="parTrans" cxnId="{6E7956E9-81A0-4C99-BA04-F8D12B406440}">
      <dgm:prSet/>
      <dgm:spPr/>
      <dgm:t>
        <a:bodyPr/>
        <a:lstStyle/>
        <a:p>
          <a:endParaRPr lang="en-US"/>
        </a:p>
      </dgm:t>
    </dgm:pt>
    <dgm:pt modelId="{7FB4CE64-6F79-406B-A842-B45ACE76BBA4}" type="sibTrans" cxnId="{6E7956E9-81A0-4C99-BA04-F8D12B406440}">
      <dgm:prSet/>
      <dgm:spPr/>
      <dgm:t>
        <a:bodyPr/>
        <a:lstStyle/>
        <a:p>
          <a:endParaRPr lang="en-US"/>
        </a:p>
      </dgm:t>
    </dgm:pt>
    <dgm:pt modelId="{F31F3D5F-E971-4C71-A8C3-EB499C1DD4DA}">
      <dgm:prSet/>
      <dgm:spPr/>
      <dgm:t>
        <a:bodyPr/>
        <a:lstStyle/>
        <a:p>
          <a:r>
            <a:rPr lang="en-GB"/>
            <a:t>Deli fuego does not adversities in magazines </a:t>
          </a:r>
          <a:endParaRPr lang="en-US"/>
        </a:p>
      </dgm:t>
    </dgm:pt>
    <dgm:pt modelId="{90A233A3-FEB8-483E-9A48-9A85F27CEA34}" type="parTrans" cxnId="{8DF667AC-CAFE-4073-8A88-C3F2B8B81598}">
      <dgm:prSet/>
      <dgm:spPr/>
      <dgm:t>
        <a:bodyPr/>
        <a:lstStyle/>
        <a:p>
          <a:endParaRPr lang="en-US"/>
        </a:p>
      </dgm:t>
    </dgm:pt>
    <dgm:pt modelId="{3468A524-0FBD-4BED-9543-68340E826974}" type="sibTrans" cxnId="{8DF667AC-CAFE-4073-8A88-C3F2B8B81598}">
      <dgm:prSet/>
      <dgm:spPr/>
      <dgm:t>
        <a:bodyPr/>
        <a:lstStyle/>
        <a:p>
          <a:endParaRPr lang="en-US"/>
        </a:p>
      </dgm:t>
    </dgm:pt>
    <dgm:pt modelId="{B14C11C3-932B-4ED4-A6D8-83AAAAFCA56F}" type="pres">
      <dgm:prSet presAssocID="{4E5E4607-FE2C-4892-A767-C7E18C6884C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B20C9B-6D49-40DF-B766-0652980AAF58}" type="pres">
      <dgm:prSet presAssocID="{F5CF9C18-72AD-4FA2-9B3E-2A890651D114}" presName="hierRoot1" presStyleCnt="0"/>
      <dgm:spPr/>
    </dgm:pt>
    <dgm:pt modelId="{6F161333-58E6-411A-8A38-BA6E0BAD2B7C}" type="pres">
      <dgm:prSet presAssocID="{F5CF9C18-72AD-4FA2-9B3E-2A890651D114}" presName="composite" presStyleCnt="0"/>
      <dgm:spPr/>
    </dgm:pt>
    <dgm:pt modelId="{FF55DD92-DD21-40BC-9A28-4A5CF86E04D0}" type="pres">
      <dgm:prSet presAssocID="{F5CF9C18-72AD-4FA2-9B3E-2A890651D114}" presName="background" presStyleLbl="node0" presStyleIdx="0" presStyleCnt="3"/>
      <dgm:spPr/>
    </dgm:pt>
    <dgm:pt modelId="{A1C81E8D-2482-4AC7-9A11-D6DCFAC470FC}" type="pres">
      <dgm:prSet presAssocID="{F5CF9C18-72AD-4FA2-9B3E-2A890651D114}" presName="text" presStyleLbl="fgAcc0" presStyleIdx="0" presStyleCnt="3">
        <dgm:presLayoutVars>
          <dgm:chPref val="3"/>
        </dgm:presLayoutVars>
      </dgm:prSet>
      <dgm:spPr/>
    </dgm:pt>
    <dgm:pt modelId="{B7EAAAED-F23B-4205-8E3D-9749D05238BC}" type="pres">
      <dgm:prSet presAssocID="{F5CF9C18-72AD-4FA2-9B3E-2A890651D114}" presName="hierChild2" presStyleCnt="0"/>
      <dgm:spPr/>
    </dgm:pt>
    <dgm:pt modelId="{442E67DA-2DD1-420B-BA3D-35E0ABBB4350}" type="pres">
      <dgm:prSet presAssocID="{0DAF8252-DB20-4A31-97BC-4F40637B14E8}" presName="hierRoot1" presStyleCnt="0"/>
      <dgm:spPr/>
    </dgm:pt>
    <dgm:pt modelId="{B9ACA039-C667-4A97-A274-61B42DE90251}" type="pres">
      <dgm:prSet presAssocID="{0DAF8252-DB20-4A31-97BC-4F40637B14E8}" presName="composite" presStyleCnt="0"/>
      <dgm:spPr/>
    </dgm:pt>
    <dgm:pt modelId="{DC273158-51A6-4A5F-AFE5-E7B9E2FFE77E}" type="pres">
      <dgm:prSet presAssocID="{0DAF8252-DB20-4A31-97BC-4F40637B14E8}" presName="background" presStyleLbl="node0" presStyleIdx="1" presStyleCnt="3"/>
      <dgm:spPr/>
    </dgm:pt>
    <dgm:pt modelId="{169C1FAC-F53F-4EE5-BDD8-C0A357FDC411}" type="pres">
      <dgm:prSet presAssocID="{0DAF8252-DB20-4A31-97BC-4F40637B14E8}" presName="text" presStyleLbl="fgAcc0" presStyleIdx="1" presStyleCnt="3">
        <dgm:presLayoutVars>
          <dgm:chPref val="3"/>
        </dgm:presLayoutVars>
      </dgm:prSet>
      <dgm:spPr/>
    </dgm:pt>
    <dgm:pt modelId="{B50D2CC9-34C5-4D24-BB50-8261E833B6FC}" type="pres">
      <dgm:prSet presAssocID="{0DAF8252-DB20-4A31-97BC-4F40637B14E8}" presName="hierChild2" presStyleCnt="0"/>
      <dgm:spPr/>
    </dgm:pt>
    <dgm:pt modelId="{BA6AD2C4-89E6-4F74-835F-4BBF0AB5DDB7}" type="pres">
      <dgm:prSet presAssocID="{F31F3D5F-E971-4C71-A8C3-EB499C1DD4DA}" presName="hierRoot1" presStyleCnt="0"/>
      <dgm:spPr/>
    </dgm:pt>
    <dgm:pt modelId="{057DE2DF-FE4A-465A-8680-D18CCFB6468B}" type="pres">
      <dgm:prSet presAssocID="{F31F3D5F-E971-4C71-A8C3-EB499C1DD4DA}" presName="composite" presStyleCnt="0"/>
      <dgm:spPr/>
    </dgm:pt>
    <dgm:pt modelId="{AB7A3F3D-2446-4F52-A05A-FDB300B012A4}" type="pres">
      <dgm:prSet presAssocID="{F31F3D5F-E971-4C71-A8C3-EB499C1DD4DA}" presName="background" presStyleLbl="node0" presStyleIdx="2" presStyleCnt="3"/>
      <dgm:spPr/>
    </dgm:pt>
    <dgm:pt modelId="{3DC65A62-7A4A-42C0-B39B-FAD9B00E2F93}" type="pres">
      <dgm:prSet presAssocID="{F31F3D5F-E971-4C71-A8C3-EB499C1DD4DA}" presName="text" presStyleLbl="fgAcc0" presStyleIdx="2" presStyleCnt="3">
        <dgm:presLayoutVars>
          <dgm:chPref val="3"/>
        </dgm:presLayoutVars>
      </dgm:prSet>
      <dgm:spPr/>
    </dgm:pt>
    <dgm:pt modelId="{152AF974-A285-4E78-9F24-E2B6E699FA46}" type="pres">
      <dgm:prSet presAssocID="{F31F3D5F-E971-4C71-A8C3-EB499C1DD4DA}" presName="hierChild2" presStyleCnt="0"/>
      <dgm:spPr/>
    </dgm:pt>
  </dgm:ptLst>
  <dgm:cxnLst>
    <dgm:cxn modelId="{335D5E0F-3C3B-490B-BC7F-3D58FC26C1CE}" type="presOf" srcId="{F5CF9C18-72AD-4FA2-9B3E-2A890651D114}" destId="{A1C81E8D-2482-4AC7-9A11-D6DCFAC470FC}" srcOrd="0" destOrd="0" presId="urn:microsoft.com/office/officeart/2005/8/layout/hierarchy1"/>
    <dgm:cxn modelId="{D4F58534-B9CD-490D-AD89-5C33FC70D847}" type="presOf" srcId="{4E5E4607-FE2C-4892-A767-C7E18C6884C8}" destId="{B14C11C3-932B-4ED4-A6D8-83AAAAFCA56F}" srcOrd="0" destOrd="0" presId="urn:microsoft.com/office/officeart/2005/8/layout/hierarchy1"/>
    <dgm:cxn modelId="{B2EE5272-1257-42B7-AF36-39D1037C82FE}" type="presOf" srcId="{F31F3D5F-E971-4C71-A8C3-EB499C1DD4DA}" destId="{3DC65A62-7A4A-42C0-B39B-FAD9B00E2F93}" srcOrd="0" destOrd="0" presId="urn:microsoft.com/office/officeart/2005/8/layout/hierarchy1"/>
    <dgm:cxn modelId="{AFE79FAB-9219-4147-9C68-D03AF1DD73BB}" type="presOf" srcId="{0DAF8252-DB20-4A31-97BC-4F40637B14E8}" destId="{169C1FAC-F53F-4EE5-BDD8-C0A357FDC411}" srcOrd="0" destOrd="0" presId="urn:microsoft.com/office/officeart/2005/8/layout/hierarchy1"/>
    <dgm:cxn modelId="{8DF667AC-CAFE-4073-8A88-C3F2B8B81598}" srcId="{4E5E4607-FE2C-4892-A767-C7E18C6884C8}" destId="{F31F3D5F-E971-4C71-A8C3-EB499C1DD4DA}" srcOrd="2" destOrd="0" parTransId="{90A233A3-FEB8-483E-9A48-9A85F27CEA34}" sibTransId="{3468A524-0FBD-4BED-9543-68340E826974}"/>
    <dgm:cxn modelId="{AA7FE5BE-2F12-40BA-89FC-E3A85D94526A}" srcId="{4E5E4607-FE2C-4892-A767-C7E18C6884C8}" destId="{F5CF9C18-72AD-4FA2-9B3E-2A890651D114}" srcOrd="0" destOrd="0" parTransId="{98EB4EC0-C77E-4142-BB94-D8FFF1E5C9BE}" sibTransId="{412AE9A7-763A-48AA-9E67-26459993524B}"/>
    <dgm:cxn modelId="{6E7956E9-81A0-4C99-BA04-F8D12B406440}" srcId="{4E5E4607-FE2C-4892-A767-C7E18C6884C8}" destId="{0DAF8252-DB20-4A31-97BC-4F40637B14E8}" srcOrd="1" destOrd="0" parTransId="{3234624E-CBE7-4CF1-AFAE-922C69046762}" sibTransId="{7FB4CE64-6F79-406B-A842-B45ACE76BBA4}"/>
    <dgm:cxn modelId="{576AB281-BFF3-4D01-9B94-28CD8F87D375}" type="presParOf" srcId="{B14C11C3-932B-4ED4-A6D8-83AAAAFCA56F}" destId="{36B20C9B-6D49-40DF-B766-0652980AAF58}" srcOrd="0" destOrd="0" presId="urn:microsoft.com/office/officeart/2005/8/layout/hierarchy1"/>
    <dgm:cxn modelId="{C567C5C0-4BD2-48B2-95B0-D8DF47A19194}" type="presParOf" srcId="{36B20C9B-6D49-40DF-B766-0652980AAF58}" destId="{6F161333-58E6-411A-8A38-BA6E0BAD2B7C}" srcOrd="0" destOrd="0" presId="urn:microsoft.com/office/officeart/2005/8/layout/hierarchy1"/>
    <dgm:cxn modelId="{B21AC298-6555-4EE6-8ED8-677D9B637DFE}" type="presParOf" srcId="{6F161333-58E6-411A-8A38-BA6E0BAD2B7C}" destId="{FF55DD92-DD21-40BC-9A28-4A5CF86E04D0}" srcOrd="0" destOrd="0" presId="urn:microsoft.com/office/officeart/2005/8/layout/hierarchy1"/>
    <dgm:cxn modelId="{DA0848B2-24E7-4745-87B8-CA2004D45EB2}" type="presParOf" srcId="{6F161333-58E6-411A-8A38-BA6E0BAD2B7C}" destId="{A1C81E8D-2482-4AC7-9A11-D6DCFAC470FC}" srcOrd="1" destOrd="0" presId="urn:microsoft.com/office/officeart/2005/8/layout/hierarchy1"/>
    <dgm:cxn modelId="{C983777E-799B-4EFB-ACF0-CF88E23AC754}" type="presParOf" srcId="{36B20C9B-6D49-40DF-B766-0652980AAF58}" destId="{B7EAAAED-F23B-4205-8E3D-9749D05238BC}" srcOrd="1" destOrd="0" presId="urn:microsoft.com/office/officeart/2005/8/layout/hierarchy1"/>
    <dgm:cxn modelId="{D46EA8AA-84D4-45D7-9F0E-DFFDFCC5AD63}" type="presParOf" srcId="{B14C11C3-932B-4ED4-A6D8-83AAAAFCA56F}" destId="{442E67DA-2DD1-420B-BA3D-35E0ABBB4350}" srcOrd="1" destOrd="0" presId="urn:microsoft.com/office/officeart/2005/8/layout/hierarchy1"/>
    <dgm:cxn modelId="{EFDF0803-D642-486C-B81F-545F7AC6F69D}" type="presParOf" srcId="{442E67DA-2DD1-420B-BA3D-35E0ABBB4350}" destId="{B9ACA039-C667-4A97-A274-61B42DE90251}" srcOrd="0" destOrd="0" presId="urn:microsoft.com/office/officeart/2005/8/layout/hierarchy1"/>
    <dgm:cxn modelId="{022D8801-25F3-43BF-A04F-44B542B8E350}" type="presParOf" srcId="{B9ACA039-C667-4A97-A274-61B42DE90251}" destId="{DC273158-51A6-4A5F-AFE5-E7B9E2FFE77E}" srcOrd="0" destOrd="0" presId="urn:microsoft.com/office/officeart/2005/8/layout/hierarchy1"/>
    <dgm:cxn modelId="{0C1BC473-DF68-45DA-B69C-F6291BDAF0CE}" type="presParOf" srcId="{B9ACA039-C667-4A97-A274-61B42DE90251}" destId="{169C1FAC-F53F-4EE5-BDD8-C0A357FDC411}" srcOrd="1" destOrd="0" presId="urn:microsoft.com/office/officeart/2005/8/layout/hierarchy1"/>
    <dgm:cxn modelId="{342F1314-DF2B-4BBB-AF4F-DA3FE55D175C}" type="presParOf" srcId="{442E67DA-2DD1-420B-BA3D-35E0ABBB4350}" destId="{B50D2CC9-34C5-4D24-BB50-8261E833B6FC}" srcOrd="1" destOrd="0" presId="urn:microsoft.com/office/officeart/2005/8/layout/hierarchy1"/>
    <dgm:cxn modelId="{B2B0A736-5AD9-4665-B25B-E3F1B6F1A57E}" type="presParOf" srcId="{B14C11C3-932B-4ED4-A6D8-83AAAAFCA56F}" destId="{BA6AD2C4-89E6-4F74-835F-4BBF0AB5DDB7}" srcOrd="2" destOrd="0" presId="urn:microsoft.com/office/officeart/2005/8/layout/hierarchy1"/>
    <dgm:cxn modelId="{4C24696E-E12A-4B0E-A174-781E2B5065CD}" type="presParOf" srcId="{BA6AD2C4-89E6-4F74-835F-4BBF0AB5DDB7}" destId="{057DE2DF-FE4A-465A-8680-D18CCFB6468B}" srcOrd="0" destOrd="0" presId="urn:microsoft.com/office/officeart/2005/8/layout/hierarchy1"/>
    <dgm:cxn modelId="{C1ED796D-3D75-47B4-A8B7-89B9B869E6A2}" type="presParOf" srcId="{057DE2DF-FE4A-465A-8680-D18CCFB6468B}" destId="{AB7A3F3D-2446-4F52-A05A-FDB300B012A4}" srcOrd="0" destOrd="0" presId="urn:microsoft.com/office/officeart/2005/8/layout/hierarchy1"/>
    <dgm:cxn modelId="{329C1F7D-E242-42E2-8CF7-A026772DDFD7}" type="presParOf" srcId="{057DE2DF-FE4A-465A-8680-D18CCFB6468B}" destId="{3DC65A62-7A4A-42C0-B39B-FAD9B00E2F93}" srcOrd="1" destOrd="0" presId="urn:microsoft.com/office/officeart/2005/8/layout/hierarchy1"/>
    <dgm:cxn modelId="{1FE7EF2B-CD1C-458B-B43D-1C386A389C4B}" type="presParOf" srcId="{BA6AD2C4-89E6-4F74-835F-4BBF0AB5DDB7}" destId="{152AF974-A285-4E78-9F24-E2B6E699FA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56270-B422-4DFC-B15F-E33338E38EE0}">
      <dsp:nvSpPr>
        <dsp:cNvPr id="0" name=""/>
        <dsp:cNvSpPr/>
      </dsp:nvSpPr>
      <dsp:spPr>
        <a:xfrm>
          <a:off x="327627" y="786"/>
          <a:ext cx="2177978" cy="13067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Restaurant and desert bar</a:t>
          </a:r>
        </a:p>
      </dsp:txBody>
      <dsp:txXfrm>
        <a:off x="327627" y="786"/>
        <a:ext cx="2177978" cy="1306787"/>
      </dsp:txXfrm>
    </dsp:sp>
    <dsp:sp modelId="{20D673CB-DC1B-4775-A6A9-C71EC9A9A364}">
      <dsp:nvSpPr>
        <dsp:cNvPr id="0" name=""/>
        <dsp:cNvSpPr/>
      </dsp:nvSpPr>
      <dsp:spPr>
        <a:xfrm>
          <a:off x="2723404" y="786"/>
          <a:ext cx="2177978" cy="13067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restaurant is currently open for cakes from 12PM-10PM</a:t>
          </a:r>
        </a:p>
      </dsp:txBody>
      <dsp:txXfrm>
        <a:off x="2723404" y="786"/>
        <a:ext cx="2177978" cy="1306787"/>
      </dsp:txXfrm>
    </dsp:sp>
    <dsp:sp modelId="{6ADFB7D7-BC96-4FD3-8092-FF5988D3C9BB}">
      <dsp:nvSpPr>
        <dsp:cNvPr id="0" name=""/>
        <dsp:cNvSpPr/>
      </dsp:nvSpPr>
      <dsp:spPr>
        <a:xfrm>
          <a:off x="5119180" y="786"/>
          <a:ext cx="2177978" cy="13067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Open for collection and delivery from 5PM-10PM</a:t>
          </a:r>
        </a:p>
      </dsp:txBody>
      <dsp:txXfrm>
        <a:off x="5119180" y="786"/>
        <a:ext cx="2177978" cy="1306787"/>
      </dsp:txXfrm>
    </dsp:sp>
    <dsp:sp modelId="{D720793F-F1F5-4C36-957F-BDE157E36629}">
      <dsp:nvSpPr>
        <dsp:cNvPr id="0" name=""/>
        <dsp:cNvSpPr/>
      </dsp:nvSpPr>
      <dsp:spPr>
        <a:xfrm>
          <a:off x="1525515" y="1525371"/>
          <a:ext cx="2177978" cy="13067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Has very good offers , when purchasing cakes in store </a:t>
          </a:r>
        </a:p>
      </dsp:txBody>
      <dsp:txXfrm>
        <a:off x="1525515" y="1525371"/>
        <a:ext cx="2177978" cy="1306787"/>
      </dsp:txXfrm>
    </dsp:sp>
    <dsp:sp modelId="{B442934F-1850-4C0E-B3C2-D2D538734351}">
      <dsp:nvSpPr>
        <dsp:cNvPr id="0" name=""/>
        <dsp:cNvSpPr/>
      </dsp:nvSpPr>
      <dsp:spPr>
        <a:xfrm>
          <a:off x="3921292" y="1525371"/>
          <a:ext cx="2177978" cy="13067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"mouth-watering " deserts.</a:t>
          </a:r>
        </a:p>
      </dsp:txBody>
      <dsp:txXfrm>
        <a:off x="3921292" y="1525371"/>
        <a:ext cx="2177978" cy="13067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5DD92-DD21-40BC-9A28-4A5CF86E04D0}">
      <dsp:nvSpPr>
        <dsp:cNvPr id="0" name=""/>
        <dsp:cNvSpPr/>
      </dsp:nvSpPr>
      <dsp:spPr>
        <a:xfrm>
          <a:off x="0" y="942903"/>
          <a:ext cx="2598309" cy="16499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81E8D-2482-4AC7-9A11-D6DCFAC470FC}">
      <dsp:nvSpPr>
        <dsp:cNvPr id="0" name=""/>
        <dsp:cNvSpPr/>
      </dsp:nvSpPr>
      <dsp:spPr>
        <a:xfrm>
          <a:off x="288701" y="1217169"/>
          <a:ext cx="2598309" cy="16499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Only advertising they do is on social media </a:t>
          </a:r>
          <a:endParaRPr lang="en-US" sz="1700" kern="1200"/>
        </a:p>
      </dsp:txBody>
      <dsp:txXfrm>
        <a:off x="337026" y="1265494"/>
        <a:ext cx="2501659" cy="1553276"/>
      </dsp:txXfrm>
    </dsp:sp>
    <dsp:sp modelId="{DC273158-51A6-4A5F-AFE5-E7B9E2FFE77E}">
      <dsp:nvSpPr>
        <dsp:cNvPr id="0" name=""/>
        <dsp:cNvSpPr/>
      </dsp:nvSpPr>
      <dsp:spPr>
        <a:xfrm>
          <a:off x="3175711" y="942903"/>
          <a:ext cx="2598309" cy="16499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C1FAC-F53F-4EE5-BDD8-C0A357FDC411}">
      <dsp:nvSpPr>
        <dsp:cNvPr id="0" name=""/>
        <dsp:cNvSpPr/>
      </dsp:nvSpPr>
      <dsp:spPr>
        <a:xfrm>
          <a:off x="3464412" y="1217169"/>
          <a:ext cx="2598309" cy="16499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Customers can easily get information's about the restaurant on trip advisor social media and their individual website </a:t>
          </a:r>
          <a:endParaRPr lang="en-US" sz="1700" kern="1200"/>
        </a:p>
      </dsp:txBody>
      <dsp:txXfrm>
        <a:off x="3512737" y="1265494"/>
        <a:ext cx="2501659" cy="1553276"/>
      </dsp:txXfrm>
    </dsp:sp>
    <dsp:sp modelId="{AB7A3F3D-2446-4F52-A05A-FDB300B012A4}">
      <dsp:nvSpPr>
        <dsp:cNvPr id="0" name=""/>
        <dsp:cNvSpPr/>
      </dsp:nvSpPr>
      <dsp:spPr>
        <a:xfrm>
          <a:off x="6351423" y="942903"/>
          <a:ext cx="2598309" cy="16499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65A62-7A4A-42C0-B39B-FAD9B00E2F93}">
      <dsp:nvSpPr>
        <dsp:cNvPr id="0" name=""/>
        <dsp:cNvSpPr/>
      </dsp:nvSpPr>
      <dsp:spPr>
        <a:xfrm>
          <a:off x="6640124" y="1217169"/>
          <a:ext cx="2598309" cy="16499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Deli fuego does not adversities in magazines </a:t>
          </a:r>
          <a:endParaRPr lang="en-US" sz="1700" kern="1200"/>
        </a:p>
      </dsp:txBody>
      <dsp:txXfrm>
        <a:off x="6688449" y="1265494"/>
        <a:ext cx="2501659" cy="1553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841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340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476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272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95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539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170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404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01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159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28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41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807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232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2292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522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808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3735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8.pn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7.pn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threebestrated.co.uk/mediterranean-restaurants-in-cardiff" TargetMode="External"/><Relationship Id="rId2" Type="http://schemas.openxmlformats.org/officeDocument/2006/relationships/hyperlink" Target="https://www.tripadvisor.co.uk/Restaurant_Review-g186460-d8624524-Reviews-Deli_Fuego-Cardiff_South_Wales_Wales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hop.delifuego.com/any-occasion" TargetMode="External"/><Relationship Id="rId4" Type="http://schemas.openxmlformats.org/officeDocument/2006/relationships/hyperlink" Target="https://www.tripadvisor.co.uk/ShowUserReviews-g186460-d8624524-r827884446-Deli_Fuego-Cardiff_South_Wales_Wa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CA614-BC93-170D-97B0-D0CB73E69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Manuel-Tiberiu</a:t>
            </a:r>
            <a:b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Covaci-Muntean</a:t>
            </a:r>
            <a:b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STUDENT ID NUMBER  : </a:t>
            </a:r>
            <a:r>
              <a:rPr lang="en-GB" b="1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2020 2785 21</a:t>
            </a:r>
            <a:endParaRPr lang="en-GB"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1605F-881D-19DA-F343-0B89A630D1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1413" y="2667000"/>
          <a:ext cx="9905998" cy="54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5311">
                  <a:extLst>
                    <a:ext uri="{9D8B030D-6E8A-4147-A177-3AD203B41FA5}">
                      <a16:colId xmlns:a16="http://schemas.microsoft.com/office/drawing/2014/main" val="555448153"/>
                    </a:ext>
                  </a:extLst>
                </a:gridCol>
                <a:gridCol w="3147675">
                  <a:extLst>
                    <a:ext uri="{9D8B030D-6E8A-4147-A177-3AD203B41FA5}">
                      <a16:colId xmlns:a16="http://schemas.microsoft.com/office/drawing/2014/main" val="3881889665"/>
                    </a:ext>
                  </a:extLst>
                </a:gridCol>
                <a:gridCol w="4473012">
                  <a:extLst>
                    <a:ext uri="{9D8B030D-6E8A-4147-A177-3AD203B41FA5}">
                      <a16:colId xmlns:a16="http://schemas.microsoft.com/office/drawing/2014/main" val="349897294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>
                          <a:effectLst/>
                        </a:rPr>
                        <a:t>Module:</a:t>
                      </a: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>
                          <a:effectLst/>
                        </a:rPr>
                        <a:t>Introduction to Gastronomy</a:t>
                      </a: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38052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>
                          <a:effectLst/>
                        </a:rPr>
                        <a:t>Module code: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>
                          <a:effectLst/>
                        </a:rPr>
                        <a:t>BMGM4001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 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9642358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A7771F0-72E8-B85F-C714-ACB4821B68B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265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4680CC84-54A0-B0F2-6842-34F75D8FA8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334" b="1397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38258" y="1424473"/>
            <a:ext cx="7714388" cy="2850146"/>
          </a:xfrm>
        </p:spPr>
        <p:txBody>
          <a:bodyPr>
            <a:normAutofit/>
          </a:bodyPr>
          <a:lstStyle/>
          <a:p>
            <a:pPr algn="ctr"/>
            <a:r>
              <a:rPr lang="en-GB"/>
              <a:t>Secret diner at deli </a:t>
            </a:r>
            <a:r>
              <a:rPr lang="en-GB" err="1"/>
              <a:t>fuego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38258" y="4848464"/>
            <a:ext cx="7714388" cy="108584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/>
              <a:t>MANUEL COVACI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EEF8B1-A508-7C31-A95E-E88E707BD095}"/>
              </a:ext>
            </a:extLst>
          </p:cNvPr>
          <p:cNvSpPr txBox="1"/>
          <p:nvPr/>
        </p:nvSpPr>
        <p:spPr>
          <a:xfrm>
            <a:off x="784411" y="2521323"/>
            <a:ext cx="3473823" cy="140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41CD5C-FE4C-BFF0-2CCE-D2EE36BBF600}"/>
              </a:ext>
            </a:extLst>
          </p:cNvPr>
          <p:cNvSpPr txBox="1"/>
          <p:nvPr/>
        </p:nvSpPr>
        <p:spPr>
          <a:xfrm>
            <a:off x="5866279" y="924485"/>
            <a:ext cx="6191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3A9A8C-A09A-8320-4071-D5832F29648F}"/>
              </a:ext>
            </a:extLst>
          </p:cNvPr>
          <p:cNvSpPr txBox="1"/>
          <p:nvPr/>
        </p:nvSpPr>
        <p:spPr>
          <a:xfrm>
            <a:off x="2526926" y="1910603"/>
            <a:ext cx="7718051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MANUEL COVACI </a:t>
            </a:r>
          </a:p>
          <a:p>
            <a:endParaRPr lang="en-GB" sz="1400"/>
          </a:p>
          <a:p>
            <a:r>
              <a:rPr lang="en-GB" sz="1400"/>
              <a:t>CURRENTLEY LIVE IN NEWPORT WITH MY FAMILY </a:t>
            </a:r>
          </a:p>
          <a:p>
            <a:endParaRPr lang="en-GB" sz="1400"/>
          </a:p>
          <a:p>
            <a:r>
              <a:rPr lang="en-GB" sz="1400"/>
              <a:t> MY ROLE FOR TODAYS PRESENTATION IS TO REVIEW A VERY BUSY AND WELL KNOWN  RESTAURANT I VISITED IN CARDIFF , DELI FUEGO ,VERRY WELL KNOWN FOR ITS CAKES </a:t>
            </a:r>
          </a:p>
          <a:p>
            <a:endParaRPr lang="en-GB" sz="1400"/>
          </a:p>
          <a:p>
            <a:endParaRPr lang="en-GB" sz="1400"/>
          </a:p>
          <a:p>
            <a:r>
              <a:rPr lang="en-GB" sz="1400"/>
              <a:t>LOOKING FORWARD TO PRESENT TO YOU GUYS AND MY LECTURERS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201B31-11E2-834F-2B61-2048111357EB}"/>
              </a:ext>
            </a:extLst>
          </p:cNvPr>
          <p:cNvSpPr txBox="1"/>
          <p:nvPr/>
        </p:nvSpPr>
        <p:spPr>
          <a:xfrm>
            <a:off x="712694" y="3424518"/>
            <a:ext cx="80211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Trip Sans VF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81762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indoor, ceiling, library&#10;&#10;Description automatically generated">
            <a:extLst>
              <a:ext uri="{FF2B5EF4-FFF2-40B4-BE49-F238E27FC236}">
                <a16:creationId xmlns:a16="http://schemas.microsoft.com/office/drawing/2014/main" id="{50749BB2-B940-A779-198C-EDBDE75676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E3A3A4-6350-FD1E-7C48-A405CDFAC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258" y="1424473"/>
            <a:ext cx="7714388" cy="285014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DELI FUEGO </a:t>
            </a:r>
          </a:p>
        </p:txBody>
      </p:sp>
    </p:spTree>
    <p:extLst>
      <p:ext uri="{BB962C8B-B14F-4D97-AF65-F5344CB8AC3E}">
        <p14:creationId xmlns:p14="http://schemas.microsoft.com/office/powerpoint/2010/main" val="372520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DE01E9DA-6BC8-A0EF-98E3-D4365F70EA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632" y="2007467"/>
            <a:ext cx="2560320" cy="2836919"/>
          </a:xfrm>
          <a:prstGeom prst="rect">
            <a:avLst/>
          </a:prstGeom>
        </p:spPr>
      </p:pic>
      <p:pic>
        <p:nvPicPr>
          <p:cNvPr id="4" name="Picture 4" descr="A picture containing text, indoor, case, pastry&#10;&#10;Description automatically generated">
            <a:extLst>
              <a:ext uri="{FF2B5EF4-FFF2-40B4-BE49-F238E27FC236}">
                <a16:creationId xmlns:a16="http://schemas.microsoft.com/office/drawing/2014/main" id="{01F7E41A-777A-65A6-7EE8-8C3948F0D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631" y="2145767"/>
            <a:ext cx="2560320" cy="2560320"/>
          </a:xfrm>
          <a:prstGeom prst="rect">
            <a:avLst/>
          </a:prstGeom>
        </p:spPr>
      </p:pic>
      <p:pic>
        <p:nvPicPr>
          <p:cNvPr id="6" name="Picture 6" descr="A picture containing table, food, plate, indoor&#10;&#10;Description automatically generated">
            <a:extLst>
              <a:ext uri="{FF2B5EF4-FFF2-40B4-BE49-F238E27FC236}">
                <a16:creationId xmlns:a16="http://schemas.microsoft.com/office/drawing/2014/main" id="{3923424F-FD22-14E9-FE68-1F2E0D2FEA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726" y="2465807"/>
            <a:ext cx="2560320" cy="1920240"/>
          </a:xfrm>
          <a:prstGeom prst="rect">
            <a:avLst/>
          </a:prstGeom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1247769D-8D4D-E4B0-7E90-DE7242A5B6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0662" y="2571420"/>
            <a:ext cx="2560320" cy="1709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924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id="{3F1B0CEE-40E9-4569-A22A-E34D2B4B9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84DB7-4862-EEA0-2BC9-860234EA6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53" y="3763810"/>
            <a:ext cx="3439608" cy="20817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 currently offering</a:t>
            </a:r>
          </a:p>
        </p:txBody>
      </p:sp>
      <p:sp>
        <p:nvSpPr>
          <p:cNvPr id="25" name="Rectangle: Rounded Corners 13">
            <a:extLst>
              <a:ext uri="{FF2B5EF4-FFF2-40B4-BE49-F238E27FC236}">
                <a16:creationId xmlns:a16="http://schemas.microsoft.com/office/drawing/2014/main" id="{8AF2AAD9-DC12-41B5-B801-1C848B9C4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053" y="651886"/>
            <a:ext cx="2359477" cy="2743200"/>
          </a:xfrm>
          <a:prstGeom prst="roundRect">
            <a:avLst>
              <a:gd name="adj" fmla="val 7412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Diagram, logo&#10;&#10;Description automatically generated">
            <a:extLst>
              <a:ext uri="{FF2B5EF4-FFF2-40B4-BE49-F238E27FC236}">
                <a16:creationId xmlns:a16="http://schemas.microsoft.com/office/drawing/2014/main" id="{F34887E9-9005-1E8C-80C2-3BF3C4E13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373" y="1007150"/>
            <a:ext cx="1806819" cy="2032671"/>
          </a:xfrm>
          <a:prstGeom prst="rect">
            <a:avLst/>
          </a:prstGeom>
        </p:spPr>
      </p:pic>
      <p:sp>
        <p:nvSpPr>
          <p:cNvPr id="26" name="Rectangle: Rounded Corners 15">
            <a:extLst>
              <a:ext uri="{FF2B5EF4-FFF2-40B4-BE49-F238E27FC236}">
                <a16:creationId xmlns:a16="http://schemas.microsoft.com/office/drawing/2014/main" id="{3871ECBC-9661-462A-B1C3-57CE6A867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2764" y="651886"/>
            <a:ext cx="2359477" cy="2743200"/>
          </a:xfrm>
          <a:prstGeom prst="roundRect">
            <a:avLst>
              <a:gd name="adj" fmla="val 7412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81604953-3AD0-E5FE-6912-BCE5E0AF0D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895"/>
          <a:stretch/>
        </p:blipFill>
        <p:spPr>
          <a:xfrm>
            <a:off x="3727246" y="968805"/>
            <a:ext cx="1810512" cy="2109361"/>
          </a:xfrm>
          <a:prstGeom prst="rect">
            <a:avLst/>
          </a:prstGeom>
        </p:spPr>
      </p:pic>
      <p:sp>
        <p:nvSpPr>
          <p:cNvPr id="27" name="Rectangle: Rounded Corners 17">
            <a:extLst>
              <a:ext uri="{FF2B5EF4-FFF2-40B4-BE49-F238E27FC236}">
                <a16:creationId xmlns:a16="http://schemas.microsoft.com/office/drawing/2014/main" id="{60EB186E-D833-4889-9063-A76339A8E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5474" y="651886"/>
            <a:ext cx="2359477" cy="2743200"/>
          </a:xfrm>
          <a:prstGeom prst="roundRect">
            <a:avLst>
              <a:gd name="adj" fmla="val 7412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979C464-F905-E5BA-9784-0305CD2074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9957" y="1457701"/>
            <a:ext cx="1810512" cy="1131570"/>
          </a:xfrm>
          <a:prstGeom prst="rect">
            <a:avLst/>
          </a:prstGeom>
        </p:spPr>
      </p:pic>
      <p:sp>
        <p:nvSpPr>
          <p:cNvPr id="28" name="Rectangle: Rounded Corners 19">
            <a:extLst>
              <a:ext uri="{FF2B5EF4-FFF2-40B4-BE49-F238E27FC236}">
                <a16:creationId xmlns:a16="http://schemas.microsoft.com/office/drawing/2014/main" id="{E5D41E60-C420-470E-876D-8F3952590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8185" y="651886"/>
            <a:ext cx="2359477" cy="2743200"/>
          </a:xfrm>
          <a:prstGeom prst="roundRect">
            <a:avLst>
              <a:gd name="adj" fmla="val 7412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05805255-B145-910C-1379-B6F38DC61A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12668" y="1759134"/>
            <a:ext cx="1810512" cy="50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465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04584-D1DD-E54F-6346-09B138FCB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2772" y="-63938"/>
            <a:ext cx="9238434" cy="8575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                        DELI FUEGO 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5901B1D-D2D5-FB92-E9A8-96A0F331956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85136745"/>
              </p:ext>
            </p:extLst>
          </p:nvPr>
        </p:nvGraphicFramePr>
        <p:xfrm>
          <a:off x="2281214" y="1496907"/>
          <a:ext cx="7624787" cy="2832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2174F85A-3062-4DB5-5D76-0E1AD0E19E4E}"/>
              </a:ext>
            </a:extLst>
          </p:cNvPr>
          <p:cNvSpPr txBox="1"/>
          <p:nvPr/>
        </p:nvSpPr>
        <p:spPr>
          <a:xfrm>
            <a:off x="488577" y="4746812"/>
            <a:ext cx="762896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cap="all" dirty="0">
                <a:latin typeface="Trip Sans VF"/>
                <a:cs typeface="Segoe UI"/>
              </a:rPr>
              <a:t>FEATURES</a:t>
            </a:r>
            <a:r>
              <a:rPr lang="en-US" dirty="0">
                <a:latin typeface="Trip Sans VF"/>
                <a:cs typeface="Segoe UI"/>
              </a:rPr>
              <a:t>​​</a:t>
            </a:r>
          </a:p>
          <a:p>
            <a:r>
              <a:rPr lang="en-US" dirty="0">
                <a:latin typeface="Trip Sans VF"/>
                <a:cs typeface="Segoe UI"/>
              </a:rPr>
              <a:t>​</a:t>
            </a:r>
          </a:p>
          <a:p>
            <a:r>
              <a:rPr lang="en-US" dirty="0">
                <a:latin typeface="Trip Sans VF"/>
                <a:cs typeface="Segoe UI"/>
              </a:rPr>
              <a:t>Delivery, Takeout, Reservations, Seating, Parking Available, Highchairs Available, Wheelchair Accessible, Accepts Mastercard, Free </a:t>
            </a:r>
            <a:r>
              <a:rPr lang="en-US" dirty="0" err="1">
                <a:latin typeface="Trip Sans VF"/>
                <a:cs typeface="Segoe UI"/>
              </a:rPr>
              <a:t>Wifi</a:t>
            </a:r>
            <a:r>
              <a:rPr lang="en-US" dirty="0">
                <a:latin typeface="Trip Sans VF"/>
                <a:cs typeface="Segoe UI"/>
              </a:rPr>
              <a:t>, Buffet, Street Parking, Free off-street parking, Accepts Credit Cards, Table Service​​</a:t>
            </a:r>
          </a:p>
        </p:txBody>
      </p:sp>
    </p:spTree>
    <p:extLst>
      <p:ext uri="{BB962C8B-B14F-4D97-AF65-F5344CB8AC3E}">
        <p14:creationId xmlns:p14="http://schemas.microsoft.com/office/powerpoint/2010/main" val="34419149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CA066-9725-F989-8617-EBE54C36C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658" y="2161658"/>
            <a:ext cx="4495799" cy="704232"/>
          </a:xfrm>
        </p:spPr>
        <p:txBody>
          <a:bodyPr/>
          <a:lstStyle/>
          <a:p>
            <a:r>
              <a:rPr lang="en-GB"/>
              <a:t>RESTAURANT LOCATION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643D3-17D8-3478-AF7A-9F6718537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2658" y="3048000"/>
            <a:ext cx="5049981" cy="3651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Cardiff City Road  CF24 3BN</a:t>
            </a:r>
          </a:p>
          <a:p>
            <a:r>
              <a:rPr lang="en-GB"/>
              <a:t>It is located in a very busy area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601214-D685-1B1C-AAA2-A5B6A2D4A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TRANSPORT LINKS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8D1455-D558-EA45-C001-655D4D92F1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5628" y="3048000"/>
            <a:ext cx="5831774" cy="3651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There are busses that have a Rute that stops near by the restaurant</a:t>
            </a:r>
          </a:p>
          <a:p>
            <a:r>
              <a:rPr lang="en-GB"/>
              <a:t>Taxi is available from numerous companies </a:t>
            </a: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C2BB1622-D087-D856-1472-72477E528897}"/>
              </a:ext>
            </a:extLst>
          </p:cNvPr>
          <p:cNvSpPr/>
          <p:nvPr/>
        </p:nvSpPr>
        <p:spPr>
          <a:xfrm>
            <a:off x="-1" y="51954"/>
            <a:ext cx="1692233" cy="166254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C57F5E-889F-9DA6-D9DE-7EC7E580DE09}"/>
              </a:ext>
            </a:extLst>
          </p:cNvPr>
          <p:cNvSpPr txBox="1"/>
          <p:nvPr/>
        </p:nvSpPr>
        <p:spPr>
          <a:xfrm>
            <a:off x="390896" y="700149"/>
            <a:ext cx="9030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PLACE </a:t>
            </a:r>
          </a:p>
        </p:txBody>
      </p:sp>
    </p:spTree>
    <p:extLst>
      <p:ext uri="{BB962C8B-B14F-4D97-AF65-F5344CB8AC3E}">
        <p14:creationId xmlns:p14="http://schemas.microsoft.com/office/powerpoint/2010/main" val="967494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75115-7302-F3C3-5DF3-9D7A163C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891" y="1824892"/>
            <a:ext cx="5388850" cy="483852"/>
          </a:xfrm>
        </p:spPr>
        <p:txBody>
          <a:bodyPr/>
          <a:lstStyle/>
          <a:p>
            <a:r>
              <a:rPr lang="en-GB" sz="1800"/>
              <a:t>PARKING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F9EBE-AF33-1517-25F6-3BBC262185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034" y="2729331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restaurant does not offer parking </a:t>
            </a:r>
          </a:p>
          <a:p>
            <a:r>
              <a:rPr lang="en-GB"/>
              <a:t>Public street parking spaces are available</a:t>
            </a:r>
          </a:p>
          <a:p>
            <a:r>
              <a:rPr lang="en-GB"/>
              <a:t>Many residential parking spaces </a:t>
            </a:r>
          </a:p>
          <a:p>
            <a:r>
              <a:rPr lang="en-GB"/>
              <a:t>Not disable parking spots available witch may put many people off because its not as accessible parking wise.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B069DB-5B27-D163-218F-E6D62FE843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51935" y="2729331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It is very easy to be found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728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0B2F33-CDD1-78BE-EE77-31BD0FFFF264}"/>
              </a:ext>
            </a:extLst>
          </p:cNvPr>
          <p:cNvSpPr txBox="1"/>
          <p:nvPr/>
        </p:nvSpPr>
        <p:spPr>
          <a:xfrm>
            <a:off x="501573" y="315995"/>
            <a:ext cx="26699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PRICE  &amp;  MENU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10ED3D-64AD-E5FA-8B37-4A708076F6FE}"/>
              </a:ext>
            </a:extLst>
          </p:cNvPr>
          <p:cNvSpPr txBox="1"/>
          <p:nvPr/>
        </p:nvSpPr>
        <p:spPr>
          <a:xfrm>
            <a:off x="398318" y="1311234"/>
            <a:ext cx="4285012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They have a big range of food  &amp; prices </a:t>
            </a:r>
          </a:p>
          <a:p>
            <a:endParaRPr lang="en-GB" sz="1400"/>
          </a:p>
          <a:p>
            <a:r>
              <a:rPr lang="en-GB" sz="1400"/>
              <a:t>VEGAN &amp; HALAL  FRIENDLY </a:t>
            </a:r>
          </a:p>
          <a:p>
            <a:endParaRPr lang="en-GB" sz="1400"/>
          </a:p>
          <a:p>
            <a:endParaRPr lang="en-GB" sz="1400"/>
          </a:p>
          <a:p>
            <a:r>
              <a:rPr lang="en-GB" sz="1400"/>
              <a:t>Starers </a:t>
            </a:r>
          </a:p>
          <a:p>
            <a:endParaRPr lang="en-GB" sz="1400"/>
          </a:p>
          <a:p>
            <a:r>
              <a:rPr lang="en-GB" sz="1400"/>
              <a:t>Deli Fuego offers hot  and cold starters </a:t>
            </a:r>
          </a:p>
          <a:p>
            <a:endParaRPr lang="en-GB" sz="1400"/>
          </a:p>
          <a:p>
            <a:r>
              <a:rPr lang="en-GB" sz="1400"/>
              <a:t>Soups </a:t>
            </a:r>
          </a:p>
          <a:p>
            <a:r>
              <a:rPr lang="en-GB" sz="1400"/>
              <a:t>Salads </a:t>
            </a:r>
          </a:p>
          <a:p>
            <a:r>
              <a:rPr lang="en-GB" sz="1400"/>
              <a:t>Garlic bread with different toppings </a:t>
            </a:r>
          </a:p>
          <a:p>
            <a:r>
              <a:rPr lang="en-GB" sz="1400"/>
              <a:t>Sea food</a:t>
            </a:r>
          </a:p>
          <a:p>
            <a:r>
              <a:rPr lang="en-GB" sz="1400"/>
              <a:t>Chicken &amp; lamb  but not pork </a:t>
            </a:r>
          </a:p>
          <a:p>
            <a:r>
              <a:rPr lang="en-GB" sz="1400"/>
              <a:t>Italian inspired dishes </a:t>
            </a:r>
          </a:p>
          <a:p>
            <a:endParaRPr lang="en-GB" sz="1400"/>
          </a:p>
          <a:p>
            <a:r>
              <a:rPr lang="en-GB" sz="1400"/>
              <a:t>Their starters price start at £ 3.95 and go up to £ 5.95  </a:t>
            </a:r>
          </a:p>
          <a:p>
            <a:endParaRPr lang="en-GB" sz="1400"/>
          </a:p>
          <a:p>
            <a:endParaRPr lang="en-GB" sz="1400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8840F0-30AF-D493-718A-CCDA1F504601}"/>
              </a:ext>
            </a:extLst>
          </p:cNvPr>
          <p:cNvSpPr txBox="1"/>
          <p:nvPr/>
        </p:nvSpPr>
        <p:spPr>
          <a:xfrm>
            <a:off x="8943603" y="1345869"/>
            <a:ext cx="30059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B14819-B519-5B71-BFE0-C52E59811364}"/>
              </a:ext>
            </a:extLst>
          </p:cNvPr>
          <p:cNvSpPr txBox="1"/>
          <p:nvPr/>
        </p:nvSpPr>
        <p:spPr>
          <a:xfrm>
            <a:off x="5428013" y="1319964"/>
            <a:ext cx="2940743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Main courses </a:t>
            </a:r>
          </a:p>
          <a:p>
            <a:endParaRPr lang="en-GB" sz="1400"/>
          </a:p>
          <a:p>
            <a:r>
              <a:rPr lang="en-GB" sz="1400"/>
              <a:t>Pizza </a:t>
            </a:r>
          </a:p>
          <a:p>
            <a:r>
              <a:rPr lang="en-GB" sz="1400"/>
              <a:t>Pasta </a:t>
            </a:r>
          </a:p>
          <a:p>
            <a:r>
              <a:rPr lang="en-GB" sz="1400"/>
              <a:t>Pollo in salsa </a:t>
            </a:r>
          </a:p>
          <a:p>
            <a:r>
              <a:rPr lang="en-GB" sz="1400"/>
              <a:t>Kids menu </a:t>
            </a:r>
          </a:p>
          <a:p>
            <a:r>
              <a:rPr lang="en-GB" sz="1400"/>
              <a:t>Grill  add any sides for £ 1.95</a:t>
            </a:r>
          </a:p>
          <a:p>
            <a:r>
              <a:rPr lang="en-GB" sz="1400"/>
              <a:t>Platers </a:t>
            </a:r>
          </a:p>
          <a:p>
            <a:r>
              <a:rPr lang="en-GB" sz="1400"/>
              <a:t>Burger &amp; stakes </a:t>
            </a:r>
          </a:p>
          <a:p>
            <a:r>
              <a:rPr lang="en-GB" sz="1400"/>
              <a:t>Wraps </a:t>
            </a:r>
          </a:p>
          <a:p>
            <a:r>
              <a:rPr lang="en-GB" sz="1400"/>
              <a:t>Prime steak cuts </a:t>
            </a:r>
          </a:p>
          <a:p>
            <a:r>
              <a:rPr lang="en-GB" sz="1400"/>
              <a:t>Sea food </a:t>
            </a:r>
          </a:p>
          <a:p>
            <a:r>
              <a:rPr lang="en-GB" sz="1400"/>
              <a:t>Mediterranean</a:t>
            </a:r>
          </a:p>
          <a:p>
            <a:endParaRPr lang="en-GB" sz="1400"/>
          </a:p>
          <a:p>
            <a:r>
              <a:rPr lang="en-GB" sz="1400"/>
              <a:t>Price range  between £ 7 - £ 23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F482B0-330B-3A20-8EFF-5FA0D5E670BE}"/>
              </a:ext>
            </a:extLst>
          </p:cNvPr>
          <p:cNvSpPr txBox="1"/>
          <p:nvPr/>
        </p:nvSpPr>
        <p:spPr>
          <a:xfrm>
            <a:off x="9325185" y="1316618"/>
            <a:ext cx="2659577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Drinks </a:t>
            </a:r>
          </a:p>
          <a:p>
            <a:r>
              <a:rPr lang="en-GB" sz="1400"/>
              <a:t>Alcohol free</a:t>
            </a:r>
          </a:p>
          <a:p>
            <a:endParaRPr lang="en-GB" sz="1400"/>
          </a:p>
          <a:p>
            <a:r>
              <a:rPr lang="en-GB" sz="1400"/>
              <a:t>Mojitos  £3.95</a:t>
            </a:r>
          </a:p>
          <a:p>
            <a:r>
              <a:rPr lang="en-GB" sz="1400"/>
              <a:t>Smoothies £4.20</a:t>
            </a:r>
          </a:p>
          <a:p>
            <a:r>
              <a:rPr lang="en-GB" sz="1400"/>
              <a:t>Soft drinks £ 2.40</a:t>
            </a:r>
          </a:p>
          <a:p>
            <a:r>
              <a:rPr lang="en-GB" sz="1400"/>
              <a:t>Hot drinks £1.80 - £ 2.85</a:t>
            </a:r>
          </a:p>
          <a:p>
            <a:r>
              <a:rPr lang="en-GB" sz="1400"/>
              <a:t>Mocktails £3.95 </a:t>
            </a:r>
          </a:p>
          <a:p>
            <a:r>
              <a:rPr lang="en-GB" sz="1400"/>
              <a:t>Shakes £ 4.20</a:t>
            </a:r>
          </a:p>
          <a:p>
            <a:r>
              <a:rPr lang="en-GB" sz="1400"/>
              <a:t>Fresh Juice £3.95</a:t>
            </a:r>
          </a:p>
          <a:p>
            <a:endParaRPr lang="en-GB" sz="1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1F18AC-8D35-CBD3-02B6-DD7BCD2CFE3A}"/>
              </a:ext>
            </a:extLst>
          </p:cNvPr>
          <p:cNvSpPr txBox="1"/>
          <p:nvPr/>
        </p:nvSpPr>
        <p:spPr>
          <a:xfrm>
            <a:off x="3866028" y="6006352"/>
            <a:ext cx="40341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Mid point starters and main courses </a:t>
            </a:r>
          </a:p>
        </p:txBody>
      </p:sp>
    </p:spTree>
    <p:extLst>
      <p:ext uri="{BB962C8B-B14F-4D97-AF65-F5344CB8AC3E}">
        <p14:creationId xmlns:p14="http://schemas.microsoft.com/office/powerpoint/2010/main" val="2668643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D62B503-2AF8-4A70-8628-8ABE863CB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indoor, fruit, vegetable, counter&#10;&#10;Description automatically generated">
            <a:extLst>
              <a:ext uri="{FF2B5EF4-FFF2-40B4-BE49-F238E27FC236}">
                <a16:creationId xmlns:a16="http://schemas.microsoft.com/office/drawing/2014/main" id="{44C5B90E-27BE-392F-A40B-EDE7864BE3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4000"/>
          </a:blip>
          <a:srcRect t="1244" b="3955"/>
          <a:stretch/>
        </p:blipFill>
        <p:spPr>
          <a:xfrm>
            <a:off x="20" y="10"/>
            <a:ext cx="11172403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80B2687-8DF8-7CA3-035E-F4915909DBDE}"/>
              </a:ext>
            </a:extLst>
          </p:cNvPr>
          <p:cNvSpPr txBox="1"/>
          <p:nvPr/>
        </p:nvSpPr>
        <p:spPr>
          <a:xfrm>
            <a:off x="1141412" y="2666999"/>
            <a:ext cx="5484765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DINERS ​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​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Deli Fuego has a very big menu that can satisfy all most everyone​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​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It serves many different food choices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9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Vegetarian Friendly, Vegan Options, Halal, Gluten Free Options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9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624" y="0"/>
            <a:ext cx="463937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678F66A-571A-8F48-FC80-CA34635F96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138" r="307" b="-3"/>
          <a:stretch/>
        </p:blipFill>
        <p:spPr>
          <a:xfrm>
            <a:off x="7713491" y="160867"/>
            <a:ext cx="4317642" cy="3206205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A17978A3-4650-316B-882C-B1612AEB70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589"/>
          <a:stretch/>
        </p:blipFill>
        <p:spPr>
          <a:xfrm>
            <a:off x="7713490" y="3509435"/>
            <a:ext cx="4317641" cy="318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717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3A7EA-BF82-46B6-F8B2-FF484F8BA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72" y="3298"/>
            <a:ext cx="9238434" cy="857559"/>
          </a:xfrm>
        </p:spPr>
        <p:txBody>
          <a:bodyPr/>
          <a:lstStyle/>
          <a:p>
            <a:r>
              <a:rPr lang="en-GB"/>
              <a:t>PROMOTION 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BD3CCD57-7E82-78F5-9824-6F0B40CF60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1470980"/>
              </p:ext>
            </p:extLst>
          </p:nvPr>
        </p:nvGraphicFramePr>
        <p:xfrm>
          <a:off x="1407154" y="1826558"/>
          <a:ext cx="9238434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6F4479DF-EF9C-A1E9-02C6-427F0F894C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57283" y="254299"/>
            <a:ext cx="5992905" cy="2203226"/>
          </a:xfrm>
          <a:prstGeom prst="rect">
            <a:avLst/>
          </a:prstGeom>
        </p:spPr>
      </p:pic>
      <p:pic>
        <p:nvPicPr>
          <p:cNvPr id="5" name="Picture 5" descr="Logo, icon&#10;&#10;Description automatically generated">
            <a:extLst>
              <a:ext uri="{FF2B5EF4-FFF2-40B4-BE49-F238E27FC236}">
                <a16:creationId xmlns:a16="http://schemas.microsoft.com/office/drawing/2014/main" id="{98116B00-7B25-4569-2B17-238AE7E0EF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63370" y="4851950"/>
            <a:ext cx="580467" cy="616717"/>
          </a:xfrm>
          <a:prstGeom prst="rect">
            <a:avLst/>
          </a:prstGeom>
        </p:spPr>
      </p:pic>
      <p:pic>
        <p:nvPicPr>
          <p:cNvPr id="6" name="Picture 6" descr="Logo, icon&#10;&#10;Description automatically generated">
            <a:extLst>
              <a:ext uri="{FF2B5EF4-FFF2-40B4-BE49-F238E27FC236}">
                <a16:creationId xmlns:a16="http://schemas.microsoft.com/office/drawing/2014/main" id="{8DA40223-6279-3EFD-383F-6B578B948B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1400" y="4849972"/>
            <a:ext cx="614084" cy="620677"/>
          </a:xfrm>
          <a:prstGeom prst="rect">
            <a:avLst/>
          </a:prstGeom>
        </p:spPr>
      </p:pic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AAF7C3D9-6254-8C21-C370-0A33ED89EDE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10517" y="4879041"/>
            <a:ext cx="1140760" cy="753036"/>
          </a:xfrm>
          <a:prstGeom prst="rect">
            <a:avLst/>
          </a:prstGeom>
        </p:spPr>
      </p:pic>
      <p:pic>
        <p:nvPicPr>
          <p:cNvPr id="9" name="Picture 9" descr="A picture containing ax, silhouette, vector graphics&#10;&#10;Description automatically generated">
            <a:extLst>
              <a:ext uri="{FF2B5EF4-FFF2-40B4-BE49-F238E27FC236}">
                <a16:creationId xmlns:a16="http://schemas.microsoft.com/office/drawing/2014/main" id="{AD481D0E-9577-7462-11EA-FE1E151FBE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6546" y="4899212"/>
            <a:ext cx="602877" cy="51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917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DC1B4-67D2-12D2-975E-F5E1F83C4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825" y="-298076"/>
            <a:ext cx="9905998" cy="1905000"/>
          </a:xfrm>
        </p:spPr>
        <p:txBody>
          <a:bodyPr/>
          <a:lstStyle/>
          <a:p>
            <a:r>
              <a:rPr lang="en-GB"/>
              <a:t>CUSTUMER VALUE AND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202BE-1021-B2D0-D86F-36677A7C0D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FFFFFF"/>
              </a:buClr>
            </a:pPr>
            <a:r>
              <a:rPr lang="en-GB" dirty="0"/>
              <a:t>You get what you pay for 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 food is very good presented </a:t>
            </a:r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Mid point menu </a:t>
            </a:r>
          </a:p>
          <a:p>
            <a:pPr>
              <a:buClr>
                <a:srgbClr val="FFFFFF"/>
              </a:buClr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F9921-6638-6B7B-2D5C-947448CC39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DOES IT OFFER CURENT AND POTENTIONAL DINERS ? </a:t>
            </a:r>
          </a:p>
          <a:p>
            <a:pPr>
              <a:buClr>
                <a:srgbClr val="FFFFFF"/>
              </a:buClr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Their menu include a very big range of deserts </a:t>
            </a:r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They </a:t>
            </a: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constantantly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have </a:t>
            </a: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custumers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due to the cake orders that includes birthday , weddings cakes &amp; any special occasion cakes </a:t>
            </a:r>
          </a:p>
          <a:p>
            <a:pPr>
              <a:buClr>
                <a:srgbClr val="FFFFFF"/>
              </a:buClr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prstClr val="white"/>
              </a:buClr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20545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D499C3-BD9D-53B9-78A8-5D7D48475410}"/>
              </a:ext>
            </a:extLst>
          </p:cNvPr>
          <p:cNvSpPr txBox="1"/>
          <p:nvPr/>
        </p:nvSpPr>
        <p:spPr>
          <a:xfrm>
            <a:off x="1141413" y="609600"/>
            <a:ext cx="9905998" cy="11734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 EXPERIENCE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1DE312-F271-0D93-BFF2-A8C8B7F155F6}"/>
              </a:ext>
            </a:extLst>
          </p:cNvPr>
          <p:cNvSpPr txBox="1"/>
          <p:nvPr/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My experience was okay I wasn’t so impressed with the food not the deserts. Customer service was very good actually, verry ompressed  .waitress constantly there to help . There was a 30 min wait for a starter and a slice of cake. I was not happy with their parking because there was not a customer designed parking lot. So hard to get a  space.if you don’t mind the wait and you are there for a long chat would totally recommend.food was good 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2553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640AF4-358B-713D-6ACB-95D2E0B1CB80}"/>
              </a:ext>
            </a:extLst>
          </p:cNvPr>
          <p:cNvSpPr txBox="1"/>
          <p:nvPr/>
        </p:nvSpPr>
        <p:spPr>
          <a:xfrm>
            <a:off x="418110" y="420584"/>
            <a:ext cx="826572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IT WAS AN POSITIVE &amp; NEGATIVE EXPERIENCE FOR MYSELF.</a:t>
            </a:r>
          </a:p>
          <a:p>
            <a:r>
              <a:rPr lang="en-GB" dirty="0"/>
              <a:t>THE FOOD WAS GOOD I HAD A PLATA . THE MEAT WAS NICELY DONE.IT WAS NICELY PRESENTED ON THE PLATE OVER ALL FOOD WAS GOOD TASTED VERY GOOD IT MEET MY STANDARDS.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5DF6AB-0DC3-08B1-AAB5-D22BEFB64705}"/>
              </a:ext>
            </a:extLst>
          </p:cNvPr>
          <p:cNvSpPr txBox="1"/>
          <p:nvPr/>
        </p:nvSpPr>
        <p:spPr>
          <a:xfrm>
            <a:off x="457694" y="2018805"/>
            <a:ext cx="78327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WAS NOT SO IMPRESSED WITH THE SERVICE I HAD TO WAIT FOR ABOY 20 MINUTES FOR SOMEONE TO COME AND TAKE MY ORDER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7A5AF4-2B8C-C5B9-FDEE-BA28F2A94BD6}"/>
              </a:ext>
            </a:extLst>
          </p:cNvPr>
          <p:cNvSpPr txBox="1"/>
          <p:nvPr/>
        </p:nvSpPr>
        <p:spPr>
          <a:xfrm>
            <a:off x="452748" y="2998518"/>
            <a:ext cx="794162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WAS EXPECTING A RATING OF 5 IN CLEANLINESS BUT IT WAS A 3 . IT KIND OF LEFT A BAD INPRESSION BECAUSE THE PLACE LOOKED VERRY CLEAN BUT MADE ME THINK MAYBE THE SCORE WAS  KITCHEN BASED </a:t>
            </a:r>
          </a:p>
        </p:txBody>
      </p:sp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A426E9B3-68F7-C4C1-C3FA-9E93C26ED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9837" y="3002231"/>
            <a:ext cx="1905000" cy="952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A94AD8-4727-FA85-DC18-69727F75FC2E}"/>
              </a:ext>
            </a:extLst>
          </p:cNvPr>
          <p:cNvSpPr txBox="1"/>
          <p:nvPr/>
        </p:nvSpPr>
        <p:spPr>
          <a:xfrm>
            <a:off x="457694" y="4381500"/>
            <a:ext cx="76076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RECOMMEND THE RESTAURANT.I WOULD GO BACK FOR THE DESERTS THEY HAVE THE BEST ONES I HAVE TASTED SO FAR. HYGINE RATING IS NOT SO BAD SO THAT DOES NOT BECOME SUCH A PROBLEM.</a:t>
            </a:r>
          </a:p>
        </p:txBody>
      </p:sp>
      <p:pic>
        <p:nvPicPr>
          <p:cNvPr id="2" name="Picture 2" descr="A picture containing table, ground, wooden, food&#10;&#10;Description automatically generated">
            <a:extLst>
              <a:ext uri="{FF2B5EF4-FFF2-40B4-BE49-F238E27FC236}">
                <a16:creationId xmlns:a16="http://schemas.microsoft.com/office/drawing/2014/main" id="{C4D88AD2-1B89-4B42-C7CB-F1CEA64C90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0270" y="5304387"/>
            <a:ext cx="2050473" cy="136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907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647DED-27E7-5C14-D6A4-2B9AE477AACF}"/>
              </a:ext>
            </a:extLst>
          </p:cNvPr>
          <p:cNvSpPr txBox="1"/>
          <p:nvPr/>
        </p:nvSpPr>
        <p:spPr>
          <a:xfrm>
            <a:off x="1360714" y="804058"/>
            <a:ext cx="34017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REFERENCES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B94435-E8FE-36E2-CC52-D12146C1A971}"/>
              </a:ext>
            </a:extLst>
          </p:cNvPr>
          <p:cNvSpPr txBox="1"/>
          <p:nvPr/>
        </p:nvSpPr>
        <p:spPr>
          <a:xfrm>
            <a:off x="193720" y="1468872"/>
            <a:ext cx="925886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Trip Sans VF"/>
                <a:ea typeface="Trip Sans VF"/>
                <a:cs typeface="Trip Sans VF"/>
              </a:rPr>
              <a:t>Trip advisor (2022)  serve in mouth watering unique ways you will find no where else in Cardiff. </a:t>
            </a:r>
          </a:p>
          <a:p>
            <a:r>
              <a:rPr lang="en-GB" sz="1400" dirty="0" err="1">
                <a:latin typeface="Trip Sans VF"/>
              </a:rPr>
              <a:t>Avaiable</a:t>
            </a:r>
            <a:r>
              <a:rPr lang="en-GB" sz="1400" dirty="0">
                <a:latin typeface="Trip Sans VF"/>
              </a:rPr>
              <a:t> at : </a:t>
            </a:r>
            <a:r>
              <a:rPr lang="en-GB" sz="1400" dirty="0">
                <a:ea typeface="+mn-lt"/>
                <a:cs typeface="+mn-lt"/>
                <a:hlinkClick r:id="rId2"/>
              </a:rPr>
              <a:t>DELI FUEGO, Cardiff - Menu, Prices &amp; Restaurant Reviews - Food Delivery &amp; Takeaway - Tripadvisor  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 err="1">
                <a:ea typeface="+mn-lt"/>
                <a:cs typeface="+mn-lt"/>
              </a:rPr>
              <a:t>Accesed</a:t>
            </a:r>
            <a:r>
              <a:rPr lang="en-GB" sz="1400" dirty="0">
                <a:ea typeface="+mn-lt"/>
                <a:cs typeface="+mn-lt"/>
              </a:rPr>
              <a:t> 25th February 2023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D944E-9505-D781-2DF2-CDF6EB49B817}"/>
              </a:ext>
            </a:extLst>
          </p:cNvPr>
          <p:cNvSpPr txBox="1"/>
          <p:nvPr/>
        </p:nvSpPr>
        <p:spPr>
          <a:xfrm>
            <a:off x="197069" y="2327603"/>
            <a:ext cx="862943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Three Best Rated (2023)Deli Fuego is the perfect place for your celebrations</a:t>
            </a:r>
            <a:endParaRPr lang="en-US" sz="1400" dirty="0"/>
          </a:p>
          <a:p>
            <a:r>
              <a:rPr lang="en-GB" sz="1400" dirty="0" err="1"/>
              <a:t>Avaiable</a:t>
            </a:r>
            <a:r>
              <a:rPr lang="en-GB" sz="1400" dirty="0"/>
              <a:t> at :</a:t>
            </a:r>
          </a:p>
          <a:p>
            <a:pPr algn="l"/>
            <a:r>
              <a:rPr lang="en-GB" sz="1400">
                <a:hlinkClick r:id="rId3"/>
              </a:rPr>
              <a:t>3 Best Mediterranean Restaurants in Cardiff, UK - ThreeBestRated</a:t>
            </a:r>
            <a:endParaRPr lang="en-GB" sz="1400"/>
          </a:p>
          <a:p>
            <a:r>
              <a:rPr lang="en-GB" sz="1400" dirty="0" err="1"/>
              <a:t>Accesed</a:t>
            </a:r>
            <a:r>
              <a:rPr lang="en-GB" sz="1400" dirty="0"/>
              <a:t> 25th February 2023</a:t>
            </a:r>
          </a:p>
          <a:p>
            <a:endParaRPr lang="en-GB" sz="1400"/>
          </a:p>
          <a:p>
            <a:r>
              <a:rPr lang="en-GB" sz="1400" dirty="0" err="1"/>
              <a:t>Kittykebab</a:t>
            </a:r>
            <a:r>
              <a:rPr lang="en-GB" sz="1400" dirty="0"/>
              <a:t> (20 </a:t>
            </a:r>
            <a:r>
              <a:rPr lang="en-GB" sz="1400" dirty="0" err="1"/>
              <a:t>january</a:t>
            </a:r>
            <a:r>
              <a:rPr lang="en-GB" sz="1400" dirty="0"/>
              <a:t> 20222)  </a:t>
            </a:r>
            <a:r>
              <a:rPr lang="en-GB" sz="1400" dirty="0">
                <a:ea typeface="+mn-lt"/>
                <a:cs typeface="+mn-lt"/>
              </a:rPr>
              <a:t>"mouth-watering " </a:t>
            </a:r>
          </a:p>
          <a:p>
            <a:r>
              <a:rPr lang="en-GB" sz="1400" dirty="0" err="1">
                <a:ea typeface="+mn-lt"/>
                <a:cs typeface="+mn-lt"/>
              </a:rPr>
              <a:t>Avaiable</a:t>
            </a:r>
            <a:r>
              <a:rPr lang="en-GB" sz="1400" dirty="0">
                <a:ea typeface="+mn-lt"/>
                <a:cs typeface="+mn-lt"/>
              </a:rPr>
              <a:t> at : </a:t>
            </a:r>
            <a:r>
              <a:rPr lang="en-GB" sz="1400" dirty="0">
                <a:ea typeface="+mn-lt"/>
                <a:cs typeface="+mn-lt"/>
                <a:hlinkClick r:id="rId4"/>
              </a:rPr>
              <a:t>The best food catering / restaurant in Cardiff - Deli Fuego, Cardiff Traveller Reviews - Tripadvisor</a:t>
            </a:r>
          </a:p>
          <a:p>
            <a:r>
              <a:rPr lang="en-GB" sz="1400" dirty="0" err="1">
                <a:ea typeface="+mn-lt"/>
                <a:cs typeface="+mn-lt"/>
              </a:rPr>
              <a:t>Accsed</a:t>
            </a:r>
            <a:r>
              <a:rPr lang="en-GB" sz="1400" dirty="0">
                <a:ea typeface="+mn-lt"/>
                <a:cs typeface="+mn-lt"/>
              </a:rPr>
              <a:t> 25th February 2023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BE25E6-E140-41E2-9FD5-C1942BEA7993}"/>
              </a:ext>
            </a:extLst>
          </p:cNvPr>
          <p:cNvSpPr txBox="1"/>
          <p:nvPr/>
        </p:nvSpPr>
        <p:spPr>
          <a:xfrm>
            <a:off x="281049" y="4536374"/>
            <a:ext cx="416823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>
                <a:hlinkClick r:id="rId5"/>
              </a:rPr>
              <a:t>PICTURES TAKEN FROM THEIR WEBSITE</a:t>
            </a:r>
            <a:r>
              <a:rPr lang="en-US" dirty="0">
                <a:hlinkClick r:id="rId5"/>
              </a:rPr>
              <a:t> AnyOccasion(delifuego.com)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4686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Mesh</vt:lpstr>
      <vt:lpstr>Manuel-Tiberiu Covaci-Muntean STUDENT ID NUMBER  : 2020 2785 21</vt:lpstr>
      <vt:lpstr>Secret diner at deli fuego</vt:lpstr>
      <vt:lpstr>PowerPoint Presentation</vt:lpstr>
      <vt:lpstr>DELI FUEGO </vt:lpstr>
      <vt:lpstr>PowerPoint Presentation</vt:lpstr>
      <vt:lpstr> currently offering</vt:lpstr>
      <vt:lpstr>                        DELI FUEGO </vt:lpstr>
      <vt:lpstr>PowerPoint Presentation</vt:lpstr>
      <vt:lpstr>PARKING </vt:lpstr>
      <vt:lpstr>PowerPoint Presentation</vt:lpstr>
      <vt:lpstr>PowerPoint Presentation</vt:lpstr>
      <vt:lpstr>PROMOTION </vt:lpstr>
      <vt:lpstr>CUSTUMER VALUE AND ENGAGEMENT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211</cp:revision>
  <dcterms:created xsi:type="dcterms:W3CDTF">2023-02-22T01:47:08Z</dcterms:created>
  <dcterms:modified xsi:type="dcterms:W3CDTF">2023-03-06T12:09:13Z</dcterms:modified>
</cp:coreProperties>
</file>