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1"/>
  </p:notesMasterIdLst>
  <p:sldIdLst>
    <p:sldId id="257" r:id="rId2"/>
    <p:sldId id="259" r:id="rId3"/>
    <p:sldId id="258" r:id="rId4"/>
    <p:sldId id="279" r:id="rId5"/>
    <p:sldId id="260" r:id="rId6"/>
    <p:sldId id="261" r:id="rId7"/>
    <p:sldId id="309" r:id="rId8"/>
    <p:sldId id="312" r:id="rId9"/>
    <p:sldId id="277" r:id="rId10"/>
    <p:sldId id="280" r:id="rId11"/>
    <p:sldId id="314" r:id="rId12"/>
    <p:sldId id="315" r:id="rId13"/>
    <p:sldId id="316" r:id="rId14"/>
    <p:sldId id="334" r:id="rId15"/>
    <p:sldId id="290" r:id="rId16"/>
    <p:sldId id="320" r:id="rId17"/>
    <p:sldId id="291" r:id="rId18"/>
    <p:sldId id="267" r:id="rId19"/>
    <p:sldId id="324" r:id="rId20"/>
    <p:sldId id="323" r:id="rId21"/>
    <p:sldId id="298" r:id="rId22"/>
    <p:sldId id="299" r:id="rId23"/>
    <p:sldId id="325" r:id="rId24"/>
    <p:sldId id="326" r:id="rId25"/>
    <p:sldId id="335" r:id="rId26"/>
    <p:sldId id="330" r:id="rId27"/>
    <p:sldId id="304" r:id="rId28"/>
    <p:sldId id="329" r:id="rId29"/>
    <p:sldId id="33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CE" initials="CE" lastIdx="6"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91" autoAdjust="0"/>
    <p:restoredTop sz="84749" autoAdjust="0"/>
  </p:normalViewPr>
  <p:slideViewPr>
    <p:cSldViewPr>
      <p:cViewPr varScale="1">
        <p:scale>
          <a:sx n="93" d="100"/>
          <a:sy n="93" d="100"/>
        </p:scale>
        <p:origin x="-270"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52EDA5-7243-4CE7-99E5-91F7187E0F84}" type="datetimeFigureOut">
              <a:rPr lang="en-US" smtClean="0"/>
              <a:pPr/>
              <a:t>10/25/2019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E14964-253B-4796-A314-B22F37487017}" type="slidenum">
              <a:rPr lang="en-US" smtClean="0"/>
              <a:pPr/>
              <a:t>‹#›</a:t>
            </a:fld>
            <a:endParaRPr lang="en-US" dirty="0"/>
          </a:p>
        </p:txBody>
      </p:sp>
    </p:spTree>
    <p:extLst>
      <p:ext uri="{BB962C8B-B14F-4D97-AF65-F5344CB8AC3E}">
        <p14:creationId xmlns:p14="http://schemas.microsoft.com/office/powerpoint/2010/main" val="915243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Where Are We Now…   Chapter 9 Performance Management and Appraisal</a:t>
            </a:r>
          </a:p>
          <a:p>
            <a:endParaRPr lang="en-US" b="1" dirty="0" smtClean="0"/>
          </a:p>
          <a:p>
            <a:r>
              <a:rPr lang="en-US" sz="1200" b="0" i="0" u="none" strike="noStrike" kern="1200" baseline="0" dirty="0" smtClean="0">
                <a:solidFill>
                  <a:schemeClr val="tx1"/>
                </a:solidFill>
                <a:latin typeface="+mn-lt"/>
                <a:ea typeface="+mn-ea"/>
                <a:cs typeface="+mn-cs"/>
              </a:rPr>
              <a:t>After employees have been on the job for some time, you should appraise their performance. The purpose of this chapter is to show you how to do that. The main topics we cover include the basics of performance appraisal, tools for appraising performance, dealing with rater error appraisal problems, the appraisal interview, employee engagement guide for managers, and performance management.</a:t>
            </a:r>
            <a:endParaRPr lang="en-US" b="1"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a:t>
            </a:fld>
            <a:endParaRPr lang="en-US" dirty="0"/>
          </a:p>
        </p:txBody>
      </p:sp>
    </p:spTree>
    <p:extLst>
      <p:ext uri="{BB962C8B-B14F-4D97-AF65-F5344CB8AC3E}">
        <p14:creationId xmlns:p14="http://schemas.microsoft.com/office/powerpoint/2010/main" val="1913248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After studying this chapter, you will be able to:</a:t>
            </a:r>
          </a:p>
          <a:p>
            <a:endParaRPr lang="en-US" sz="1200" kern="1200" dirty="0" smtClean="0">
              <a:solidFill>
                <a:schemeClr val="tx1"/>
              </a:solidFill>
              <a:effectLst/>
              <a:latin typeface="+mn-lt"/>
              <a:ea typeface="+mn-ea"/>
              <a:cs typeface="+mn-cs"/>
            </a:endParaRP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9-1. Describe the performance appraisal process.</a:t>
            </a: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9-2. Discuss the pros</a:t>
            </a:r>
            <a:r>
              <a:rPr lang="en-US" sz="1200" b="0" baseline="0" dirty="0" smtClean="0">
                <a:latin typeface="Arial" panose="020B0604020202020204" pitchFamily="34" charset="0"/>
                <a:cs typeface="Arial" panose="020B0604020202020204" pitchFamily="34" charset="0"/>
              </a:rPr>
              <a:t> and cons of at least eight performance appraisal methods.</a:t>
            </a:r>
            <a:r>
              <a:rPr lang="en-US" sz="1200" b="0" dirty="0" smtClean="0">
                <a:latin typeface="Arial" panose="020B0604020202020204" pitchFamily="34" charset="0"/>
                <a:cs typeface="Arial" panose="020B0604020202020204" pitchFamily="34" charset="0"/>
              </a:rPr>
              <a:t> </a:t>
            </a: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9-3</a:t>
            </a:r>
            <a:r>
              <a:rPr lang="en-US" sz="1200" b="0" baseline="0" dirty="0" smtClean="0">
                <a:latin typeface="Arial" panose="020B0604020202020204" pitchFamily="34" charset="0"/>
                <a:cs typeface="Arial" panose="020B0604020202020204" pitchFamily="34" charset="0"/>
              </a:rPr>
              <a:t>  Give examples of potential appra</a:t>
            </a:r>
            <a:r>
              <a:rPr lang="en-US" sz="1200" b="0" dirty="0" smtClean="0">
                <a:latin typeface="Arial" panose="020B0604020202020204" pitchFamily="34" charset="0"/>
                <a:cs typeface="Arial" panose="020B0604020202020204" pitchFamily="34" charset="0"/>
              </a:rPr>
              <a:t>isal problems and how to deal with them.</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baseline="0" dirty="0" smtClean="0"/>
          </a:p>
          <a:p>
            <a:endParaRPr lang="en-US" b="0"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a:t>
            </a:fld>
            <a:endParaRPr lang="en-US" dirty="0"/>
          </a:p>
        </p:txBody>
      </p:sp>
    </p:spTree>
    <p:extLst>
      <p:ext uri="{BB962C8B-B14F-4D97-AF65-F5344CB8AC3E}">
        <p14:creationId xmlns:p14="http://schemas.microsoft.com/office/powerpoint/2010/main" val="1867231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After studying this chapter, you will also be able to:</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baseline="0" dirty="0" smtClean="0"/>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9-4. List steps to take in the appraisal interview.</a:t>
            </a: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9-5. Explain key points in how to use the appraisal interview to boost employee engagement.</a:t>
            </a: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9-6. Explain how you would take a performance management</a:t>
            </a:r>
            <a:r>
              <a:rPr lang="en-US" sz="1200" b="0" baseline="0" dirty="0" smtClean="0">
                <a:latin typeface="Arial" panose="020B0604020202020204" pitchFamily="34" charset="0"/>
                <a:cs typeface="Arial" panose="020B0604020202020204" pitchFamily="34" charset="0"/>
              </a:rPr>
              <a:t> approach to appraisal</a:t>
            </a:r>
            <a:r>
              <a:rPr lang="en-US" sz="1200" b="0" dirty="0" smtClean="0">
                <a:latin typeface="Arial" panose="020B0604020202020204" pitchFamily="34" charset="0"/>
                <a:cs typeface="Arial" panose="020B0604020202020204" pitchFamily="34" charset="0"/>
              </a:rPr>
              <a:t>.</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baseline="0" dirty="0" smtClean="0"/>
          </a:p>
          <a:p>
            <a:endParaRPr lang="en-US" b="0"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3</a:t>
            </a:fld>
            <a:endParaRPr lang="en-US" dirty="0"/>
          </a:p>
        </p:txBody>
      </p:sp>
    </p:spTree>
    <p:extLst>
      <p:ext uri="{BB962C8B-B14F-4D97-AF65-F5344CB8AC3E}">
        <p14:creationId xmlns:p14="http://schemas.microsoft.com/office/powerpoint/2010/main" val="2767348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To begin we will examine the appraisal</a:t>
            </a:r>
            <a:r>
              <a:rPr lang="en-US" sz="1200" kern="1200" baseline="0" dirty="0" smtClean="0">
                <a:solidFill>
                  <a:schemeClr val="tx1"/>
                </a:solidFill>
                <a:effectLst/>
                <a:latin typeface="+mn-lt"/>
                <a:ea typeface="+mn-ea"/>
                <a:cs typeface="+mn-cs"/>
              </a:rPr>
              <a:t> process.</a:t>
            </a:r>
          </a:p>
          <a:p>
            <a:endParaRPr lang="en-US" sz="1200" kern="1200" baseline="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4</a:t>
            </a:fld>
            <a:endParaRPr lang="en-US" dirty="0"/>
          </a:p>
        </p:txBody>
      </p:sp>
    </p:spTree>
    <p:extLst>
      <p:ext uri="{BB962C8B-B14F-4D97-AF65-F5344CB8AC3E}">
        <p14:creationId xmlns:p14="http://schemas.microsoft.com/office/powerpoint/2010/main" val="186399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Performance appraisal means evaluating an employee’s current and/or past performance relative to his or her performance standards. You may equate forms with “performance appraisal,” but appraisal involves more than forms. </a:t>
            </a:r>
            <a:r>
              <a:rPr lang="en-US" sz="1200" b="0" kern="1200" dirty="0" smtClean="0">
                <a:solidFill>
                  <a:schemeClr val="tx1"/>
                </a:solidFill>
                <a:effectLst/>
                <a:latin typeface="+mn-lt"/>
                <a:ea typeface="+mn-ea"/>
                <a:cs typeface="+mn-cs"/>
              </a:rPr>
              <a:t>Many employers still base pay</a:t>
            </a:r>
            <a:r>
              <a:rPr lang="en-US" sz="1200" b="0" kern="1200" baseline="0" dirty="0" smtClean="0">
                <a:solidFill>
                  <a:schemeClr val="tx1"/>
                </a:solidFill>
                <a:effectLst/>
                <a:latin typeface="+mn-lt"/>
                <a:ea typeface="+mn-ea"/>
                <a:cs typeface="+mn-cs"/>
              </a:rPr>
              <a:t> and </a:t>
            </a:r>
            <a:r>
              <a:rPr lang="en-US" sz="1200" b="0" kern="1200" dirty="0" smtClean="0">
                <a:solidFill>
                  <a:schemeClr val="tx1"/>
                </a:solidFill>
                <a:effectLst/>
                <a:latin typeface="+mn-lt"/>
                <a:ea typeface="+mn-ea"/>
                <a:cs typeface="+mn-cs"/>
              </a:rPr>
              <a:t>promotions on employee appraisals. </a:t>
            </a:r>
          </a:p>
          <a:p>
            <a:endParaRPr lang="en-US" sz="1200" b="0" kern="1200" dirty="0" smtClean="0">
              <a:solidFill>
                <a:schemeClr val="tx1"/>
              </a:solidFill>
              <a:effectLst/>
              <a:latin typeface="+mn-lt"/>
              <a:ea typeface="+mn-ea"/>
              <a:cs typeface="+mn-cs"/>
            </a:endParaRPr>
          </a:p>
          <a:p>
            <a:r>
              <a:rPr lang="en-US" sz="1200" b="0" i="0" u="none" strike="noStrike" kern="1200" baseline="0" dirty="0" smtClean="0">
                <a:solidFill>
                  <a:schemeClr val="tx1"/>
                </a:solidFill>
                <a:latin typeface="+mn-lt"/>
                <a:ea typeface="+mn-ea"/>
                <a:cs typeface="+mn-cs"/>
              </a:rPr>
              <a:t>Stripped to its essentials, performance appraisal always involves the three-step </a:t>
            </a:r>
            <a:r>
              <a:rPr lang="en-US" sz="1200" b="1" i="0" u="none" strike="noStrike" kern="1200" baseline="0" dirty="0" smtClean="0">
                <a:solidFill>
                  <a:schemeClr val="tx1"/>
                </a:solidFill>
                <a:latin typeface="+mn-lt"/>
                <a:ea typeface="+mn-ea"/>
                <a:cs typeface="+mn-cs"/>
              </a:rPr>
              <a:t>performance appraisal process</a:t>
            </a:r>
            <a:r>
              <a:rPr lang="en-US" sz="1200" b="0" i="0" u="none" strike="noStrike" kern="1200" baseline="0" dirty="0" smtClean="0">
                <a:solidFill>
                  <a:schemeClr val="tx1"/>
                </a:solidFill>
                <a:latin typeface="+mn-lt"/>
                <a:ea typeface="+mn-ea"/>
                <a:cs typeface="+mn-cs"/>
              </a:rPr>
              <a:t>: </a:t>
            </a:r>
          </a:p>
          <a:p>
            <a:pPr marL="228600" indent="-228600">
              <a:buAutoNum type="arabicParenBoth"/>
            </a:pPr>
            <a:r>
              <a:rPr lang="en-US" sz="1200" b="0" i="0" u="none" strike="noStrike" kern="1200" baseline="0" dirty="0" smtClean="0">
                <a:solidFill>
                  <a:schemeClr val="tx1"/>
                </a:solidFill>
                <a:latin typeface="+mn-lt"/>
                <a:ea typeface="+mn-ea"/>
                <a:cs typeface="+mn-cs"/>
              </a:rPr>
              <a:t>Setting work standards; </a:t>
            </a:r>
          </a:p>
          <a:p>
            <a:pPr marL="228600" indent="-228600">
              <a:buAutoNum type="arabicParenBoth"/>
            </a:pPr>
            <a:r>
              <a:rPr lang="en-US" sz="1200" b="0" i="0" u="none" strike="noStrike" kern="1200" baseline="0" dirty="0" smtClean="0">
                <a:solidFill>
                  <a:schemeClr val="tx1"/>
                </a:solidFill>
                <a:latin typeface="+mn-lt"/>
                <a:ea typeface="+mn-ea"/>
                <a:cs typeface="+mn-cs"/>
              </a:rPr>
              <a:t>Assessing the employee’s actual performance relative to those standards (this usually involves some rating form); and </a:t>
            </a:r>
          </a:p>
          <a:p>
            <a:pPr marL="228600" indent="-228600">
              <a:buAutoNum type="arabicParenBoth"/>
            </a:pPr>
            <a:r>
              <a:rPr lang="en-US" sz="1200" b="0" i="0" u="none" strike="noStrike" kern="1200" baseline="0" dirty="0" smtClean="0">
                <a:solidFill>
                  <a:schemeClr val="tx1"/>
                </a:solidFill>
                <a:latin typeface="+mn-lt"/>
                <a:ea typeface="+mn-ea"/>
                <a:cs typeface="+mn-cs"/>
              </a:rPr>
              <a:t>Providing feedback to the employee with the aim of helping him or her to eliminate performance deficiencies or to continue to perform above par.</a:t>
            </a:r>
          </a:p>
          <a:p>
            <a:pPr marL="0" indent="0">
              <a:buNone/>
            </a:pPr>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Effective appraisals actually begin before the actual appraisal, with the manager defining the employee’s job and performance criteria. </a:t>
            </a:r>
            <a:r>
              <a:rPr lang="en-US" sz="1200" b="0" i="1" u="none" strike="noStrike" kern="1200" baseline="0" dirty="0" smtClean="0">
                <a:solidFill>
                  <a:schemeClr val="tx1"/>
                </a:solidFill>
                <a:latin typeface="+mn-lt"/>
                <a:ea typeface="+mn-ea"/>
                <a:cs typeface="+mn-cs"/>
              </a:rPr>
              <a:t>Defining the job </a:t>
            </a:r>
            <a:r>
              <a:rPr lang="en-US" sz="1200" b="0" i="0" u="none" strike="noStrike" kern="1200" baseline="0" dirty="0" smtClean="0">
                <a:solidFill>
                  <a:schemeClr val="tx1"/>
                </a:solidFill>
                <a:latin typeface="+mn-lt"/>
                <a:ea typeface="+mn-ea"/>
                <a:cs typeface="+mn-cs"/>
              </a:rPr>
              <a:t>means making sure that you and your subordinate agree on his or her duties and job standards and on the appraisal method you will use.</a:t>
            </a:r>
            <a:endParaRPr lang="en-US" sz="1200" b="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DE14964-253B-4796-A314-B22F37487017}" type="slidenum">
              <a:rPr lang="en-US" smtClean="0"/>
              <a:pPr/>
              <a:t>5</a:t>
            </a:fld>
            <a:endParaRPr lang="en-US" dirty="0"/>
          </a:p>
        </p:txBody>
      </p:sp>
    </p:spTree>
    <p:extLst>
      <p:ext uri="{BB962C8B-B14F-4D97-AF65-F5344CB8AC3E}">
        <p14:creationId xmlns:p14="http://schemas.microsoft.com/office/powerpoint/2010/main" val="284772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There are five reasons to appraise subordinates’ performance.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 First, most employers base pay, promotion, and retention decisions on the employee’s appraisal.</a:t>
            </a:r>
          </a:p>
          <a:p>
            <a:r>
              <a:rPr lang="en-US" sz="1200" b="0" i="0" u="none" strike="noStrike" kern="1200" baseline="0" dirty="0" smtClean="0">
                <a:solidFill>
                  <a:schemeClr val="tx1"/>
                </a:solidFill>
                <a:latin typeface="+mn-lt"/>
                <a:ea typeface="+mn-ea"/>
                <a:cs typeface="+mn-cs"/>
              </a:rPr>
              <a:t>● Appraisals play a central role in the employer’s </a:t>
            </a:r>
            <a:r>
              <a:rPr lang="en-US" sz="1200" b="0" i="1" u="none" strike="noStrike" kern="1200" baseline="0" dirty="0" smtClean="0">
                <a:solidFill>
                  <a:schemeClr val="tx1"/>
                </a:solidFill>
                <a:latin typeface="+mn-lt"/>
                <a:ea typeface="+mn-ea"/>
                <a:cs typeface="+mn-cs"/>
              </a:rPr>
              <a:t>performance management </a:t>
            </a:r>
            <a:r>
              <a:rPr lang="en-US" sz="1200" b="0" i="0" u="none" strike="noStrike" kern="1200" baseline="0" dirty="0" smtClean="0">
                <a:solidFill>
                  <a:schemeClr val="tx1"/>
                </a:solidFill>
                <a:latin typeface="+mn-lt"/>
                <a:ea typeface="+mn-ea"/>
                <a:cs typeface="+mn-cs"/>
              </a:rPr>
              <a:t>process. Performance management means continuously ensuring that each employee’s performance makes sense in terms of the company’s overall goals.</a:t>
            </a:r>
          </a:p>
          <a:p>
            <a:r>
              <a:rPr lang="en-US" sz="1200" b="0" i="0" u="none" strike="noStrike" kern="1200" baseline="0" dirty="0" smtClean="0">
                <a:solidFill>
                  <a:schemeClr val="tx1"/>
                </a:solidFill>
                <a:latin typeface="+mn-lt"/>
                <a:ea typeface="+mn-ea"/>
                <a:cs typeface="+mn-cs"/>
              </a:rPr>
              <a:t>● The appraisal lets the manager and subordinate develop a plan for correcting any deficiencies, and to reinforce the subordinate’s strengths.</a:t>
            </a:r>
          </a:p>
          <a:p>
            <a:r>
              <a:rPr lang="en-US" sz="1200" b="0" i="0" u="none" strike="noStrike" kern="1200" baseline="0" dirty="0" smtClean="0">
                <a:solidFill>
                  <a:schemeClr val="tx1"/>
                </a:solidFill>
                <a:latin typeface="+mn-lt"/>
                <a:ea typeface="+mn-ea"/>
                <a:cs typeface="+mn-cs"/>
              </a:rPr>
              <a:t>● Appraisals provide an opportunity to review the employee’s career plans in light of his or her exhibited strengths and weaknesses. We address career planning in Chapter 10.</a:t>
            </a:r>
          </a:p>
          <a:p>
            <a:r>
              <a:rPr lang="en-US" sz="1200" b="0" i="0" u="none" strike="noStrike" kern="1200" baseline="0" dirty="0" smtClean="0">
                <a:solidFill>
                  <a:schemeClr val="tx1"/>
                </a:solidFill>
                <a:latin typeface="+mn-lt"/>
                <a:ea typeface="+mn-ea"/>
                <a:cs typeface="+mn-cs"/>
              </a:rPr>
              <a:t>● Finally, appraisals enable the supervisor to identify if there is a training need, and the remedial steps required.</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6</a:t>
            </a:fld>
            <a:endParaRPr lang="en-US" dirty="0"/>
          </a:p>
        </p:txBody>
      </p:sp>
    </p:spTree>
    <p:extLst>
      <p:ext uri="{BB962C8B-B14F-4D97-AF65-F5344CB8AC3E}">
        <p14:creationId xmlns:p14="http://schemas.microsoft.com/office/powerpoint/2010/main" val="1013741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performance appraisal should compare “what should be” with “what is.”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Therefore, as noted, the first step in performance appraisal and management is to decide what should be—in other words, to let employees know what you expect of them in terms of performance standards.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Managers use one or more of three bases—goals, job dimensions or traits, and behaviors or competencies—to establish ahead of time what the person’s performance standards will be.</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7</a:t>
            </a:fld>
            <a:endParaRPr lang="en-US" dirty="0"/>
          </a:p>
        </p:txBody>
      </p:sp>
    </p:spTree>
    <p:extLst>
      <p:ext uri="{BB962C8B-B14F-4D97-AF65-F5344CB8AC3E}">
        <p14:creationId xmlns:p14="http://schemas.microsoft.com/office/powerpoint/2010/main" val="1013741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Appraisals by the immediate supervisor are still the heart of most appraisal processes. Getting a supervisor’s appraisal is relatively straightforward and makes sense. The supervisor is usually in the best position to observe and evaluate the subordinate’s performance, and is responsible for that person’s performance. The human resources department serves an advisory role. Generally, they provide the advice on what appraisal tool to use, but leaves final decisions on procedures to operating managers. The human resource team should also train supervisors to improve their appraisal skills, monitor the appraisal system’s effectiveness, and ensure that it complies with EEO laws.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following can do appraisals:</a:t>
            </a:r>
          </a:p>
          <a:p>
            <a:endParaRPr lang="en-US" sz="1200" b="0" i="0" u="none" strike="noStrike" kern="1200" baseline="0" dirty="0" smtClean="0">
              <a:solidFill>
                <a:schemeClr val="tx1"/>
              </a:solidFill>
              <a:latin typeface="+mn-lt"/>
              <a:ea typeface="+mn-ea"/>
              <a:cs typeface="+mn-cs"/>
            </a:endParaRPr>
          </a:p>
          <a:p>
            <a:pPr marL="228600" indent="-228600">
              <a:buFont typeface="+mj-lt"/>
              <a:buAutoNum type="arabicPeriod"/>
            </a:pPr>
            <a:r>
              <a:rPr lang="en-US" sz="1200" b="1" i="0" u="none" strike="noStrike" kern="1200" baseline="0" dirty="0" smtClean="0">
                <a:solidFill>
                  <a:schemeClr val="tx1"/>
                </a:solidFill>
                <a:latin typeface="+mn-lt"/>
                <a:ea typeface="+mn-ea"/>
                <a:cs typeface="+mn-cs"/>
              </a:rPr>
              <a:t>Peer Appraisals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People often come across differently to their peers than they do to their boss. Peer appraisals—appraisals by one’s peers—are therefore increasingly popular.</a:t>
            </a:r>
          </a:p>
          <a:p>
            <a:pPr marL="228600" indent="-228600">
              <a:buAutoNum type="arabicPeriod" startAt="2"/>
            </a:pPr>
            <a:r>
              <a:rPr lang="en-US" sz="1200" b="1" i="0" u="none" strike="noStrike" kern="1200" baseline="0" dirty="0" smtClean="0">
                <a:solidFill>
                  <a:schemeClr val="tx1"/>
                </a:solidFill>
                <a:latin typeface="+mn-lt"/>
                <a:ea typeface="+mn-ea"/>
                <a:cs typeface="+mn-cs"/>
              </a:rPr>
              <a:t>Rating Committees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A rating committee usually consists of the employee’s immediate supervisor and three or four other supervisors. Using multiple raters is advantageous. It helps cancel out problems such as bias on the part of individual raters.</a:t>
            </a:r>
          </a:p>
          <a:p>
            <a:pPr marL="228600" indent="-228600">
              <a:buAutoNum type="arabicPeriod" startAt="3"/>
            </a:pPr>
            <a:r>
              <a:rPr lang="en-US" sz="1200" b="1" i="0" u="none" strike="noStrike" kern="1200" baseline="0" dirty="0" smtClean="0">
                <a:solidFill>
                  <a:schemeClr val="tx1"/>
                </a:solidFill>
                <a:latin typeface="+mn-lt"/>
                <a:ea typeface="+mn-ea"/>
                <a:cs typeface="+mn-cs"/>
              </a:rPr>
              <a:t>Self-Ratings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Some employers obtain employees’ self-ratings, usually in conjunction with supervisors’ ratings. The basic problem, of course, is that employees usually rate themselves higher than do their supervisors or peers.</a:t>
            </a:r>
          </a:p>
          <a:p>
            <a:pPr marL="228600" indent="-228600">
              <a:buAutoNum type="arabicPeriod" startAt="4"/>
            </a:pPr>
            <a:r>
              <a:rPr lang="en-US" sz="1200" b="1" i="0" u="none" strike="noStrike" kern="1200" baseline="0" dirty="0" smtClean="0">
                <a:solidFill>
                  <a:schemeClr val="tx1"/>
                </a:solidFill>
                <a:latin typeface="+mn-lt"/>
                <a:ea typeface="+mn-ea"/>
                <a:cs typeface="+mn-cs"/>
              </a:rPr>
              <a:t>Appraisal By Subordinates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Many employers have subordinates rate their managers, usually for developmental rather than for pay purposes. Anonymity affects the feedback. Managers who receive feedback from subordinates who identify themselves view the upward feedback process more positively. However, subordinates who identify themselves tend to give inflated ratings. The evidence suggests that upward feedback improves managers’ performance.</a:t>
            </a:r>
          </a:p>
          <a:p>
            <a:pPr marL="228600" indent="-228600">
              <a:buAutoNum type="arabicPeriod" startAt="5"/>
            </a:pPr>
            <a:r>
              <a:rPr lang="en-US" sz="1200" b="1" i="0" u="none" strike="noStrike" kern="1200" baseline="0" dirty="0" smtClean="0">
                <a:solidFill>
                  <a:schemeClr val="tx1"/>
                </a:solidFill>
                <a:latin typeface="+mn-lt"/>
                <a:ea typeface="+mn-ea"/>
                <a:cs typeface="+mn-cs"/>
              </a:rPr>
              <a:t>360-DEgree Feedback </a:t>
            </a:r>
            <a:r>
              <a:rPr lang="en-US" sz="1200" b="0" i="0" u="none" strike="noStrike" kern="1200" baseline="0" dirty="0" smtClean="0">
                <a:solidFill>
                  <a:schemeClr val="tx1"/>
                </a:solidFill>
                <a:latin typeface="+mn-lt"/>
                <a:ea typeface="+mn-ea"/>
                <a:cs typeface="+mn-cs"/>
              </a:rPr>
              <a:t>With 360-degree feedback, the employer collects performance information all around an employee—from his or her supervisors, subordinates, </a:t>
            </a:r>
          </a:p>
          <a:p>
            <a:pPr marL="0" indent="0">
              <a:buNone/>
            </a:pPr>
            <a:r>
              <a:rPr lang="en-US" sz="1200" b="0" i="0" u="none" strike="noStrike" kern="1200" baseline="0" dirty="0" smtClean="0">
                <a:solidFill>
                  <a:schemeClr val="tx1"/>
                </a:solidFill>
                <a:latin typeface="+mn-lt"/>
                <a:ea typeface="+mn-ea"/>
                <a:cs typeface="+mn-cs"/>
              </a:rPr>
              <a:t>     peers, and internal or external customers—generally for developmental rather than pay purposes. The usual process is to have the raters complete online </a:t>
            </a:r>
            <a:r>
              <a:rPr lang="en-US" sz="1200" b="0" i="0" u="none" strike="noStrike" kern="1200" baseline="0" dirty="0" err="1" smtClean="0">
                <a:solidFill>
                  <a:schemeClr val="tx1"/>
                </a:solidFill>
                <a:latin typeface="+mn-lt"/>
                <a:ea typeface="+mn-ea"/>
                <a:cs typeface="+mn-cs"/>
              </a:rPr>
              <a:t>ratee</a:t>
            </a:r>
            <a:r>
              <a:rPr lang="en-US" sz="1200" b="0" i="0" u="none" strike="noStrike" kern="1200" baseline="0" dirty="0" smtClean="0">
                <a:solidFill>
                  <a:schemeClr val="tx1"/>
                </a:solidFill>
                <a:latin typeface="+mn-lt"/>
                <a:ea typeface="+mn-ea"/>
                <a:cs typeface="+mn-cs"/>
              </a:rPr>
              <a:t>     </a:t>
            </a:r>
          </a:p>
          <a:p>
            <a:pPr marL="0" indent="0">
              <a:buNone/>
            </a:pPr>
            <a:r>
              <a:rPr lang="en-US" sz="1200" b="0" i="0" u="none" strike="noStrike" kern="1200" baseline="0" dirty="0" smtClean="0">
                <a:solidFill>
                  <a:schemeClr val="tx1"/>
                </a:solidFill>
                <a:latin typeface="+mn-lt"/>
                <a:ea typeface="+mn-ea"/>
                <a:cs typeface="+mn-cs"/>
              </a:rPr>
              <a:t>     appraisal surveys. Computerized systems then compile this feedback into individualized reports to rates.</a:t>
            </a:r>
          </a:p>
          <a:p>
            <a:endParaRPr lang="en-US" sz="1200" b="0" i="0" u="none" strike="noStrike" kern="1200" baseline="0" dirty="0" smtClean="0">
              <a:solidFill>
                <a:schemeClr val="tx1"/>
              </a:solidFill>
              <a:latin typeface="+mn-lt"/>
              <a:ea typeface="+mn-ea"/>
              <a:cs typeface="+mn-cs"/>
            </a:endParaRPr>
          </a:p>
          <a:p>
            <a:endParaRPr lang="en-US" sz="1200" b="0" i="0" u="none" strike="noStrike" kern="1200" baseline="0" dirty="0" smtClean="0">
              <a:solidFill>
                <a:schemeClr val="tx1"/>
              </a:solidFill>
              <a:latin typeface="+mn-lt"/>
              <a:ea typeface="+mn-ea"/>
              <a:cs typeface="+mn-cs"/>
            </a:endParaRPr>
          </a:p>
          <a:p>
            <a:endParaRPr lang="en-US" b="1"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8</a:t>
            </a:fld>
            <a:endParaRPr lang="en-US" dirty="0"/>
          </a:p>
        </p:txBody>
      </p:sp>
    </p:spTree>
    <p:extLst>
      <p:ext uri="{BB962C8B-B14F-4D97-AF65-F5344CB8AC3E}">
        <p14:creationId xmlns:p14="http://schemas.microsoft.com/office/powerpoint/2010/main" val="1013741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Next we will</a:t>
            </a:r>
            <a:r>
              <a:rPr lang="en-US" baseline="0" dirty="0" smtClean="0"/>
              <a:t> learn the pros and cons of performance appraisal methods.</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9</a:t>
            </a:fld>
            <a:endParaRPr lang="en-US" dirty="0"/>
          </a:p>
        </p:txBody>
      </p:sp>
    </p:spTree>
    <p:extLst>
      <p:ext uri="{BB962C8B-B14F-4D97-AF65-F5344CB8AC3E}">
        <p14:creationId xmlns:p14="http://schemas.microsoft.com/office/powerpoint/2010/main" val="3492482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We will see that many employers use digital tools to automate the appraisal/performance management process. With their digital dashboards, these tools monitor, report, and correct performance deviations in real time. Yet, many employers still use traditional performance appraisal tools like the following:</a:t>
            </a:r>
          </a:p>
          <a:p>
            <a:pPr marL="228600" indent="-228600">
              <a:buFont typeface="+mj-lt"/>
              <a:buAutoNum type="arabicPeriod"/>
            </a:pPr>
            <a:endParaRPr lang="en-US" sz="1200" b="0" i="0" u="none" strike="noStrike" kern="1200" baseline="0" dirty="0" smtClean="0">
              <a:solidFill>
                <a:schemeClr val="tx1"/>
              </a:solidFill>
              <a:latin typeface="+mn-lt"/>
              <a:ea typeface="+mn-ea"/>
              <a:cs typeface="+mn-cs"/>
            </a:endParaRPr>
          </a:p>
          <a:p>
            <a:pPr marL="228600" indent="-228600">
              <a:buFont typeface="+mj-lt"/>
              <a:buAutoNum type="arabicPeriod"/>
            </a:pPr>
            <a:r>
              <a:rPr lang="en-US" sz="1200" b="1" i="0" u="none" strike="noStrike" kern="1200" baseline="0" dirty="0" smtClean="0">
                <a:solidFill>
                  <a:schemeClr val="tx1"/>
                </a:solidFill>
                <a:latin typeface="+mn-lt"/>
                <a:ea typeface="+mn-ea"/>
                <a:cs typeface="+mn-cs"/>
              </a:rPr>
              <a:t>Graphic Rating Scale </a:t>
            </a:r>
            <a:r>
              <a:rPr lang="en-US" sz="1200" kern="1200" dirty="0" smtClean="0">
                <a:solidFill>
                  <a:schemeClr val="tx1"/>
                </a:solidFill>
                <a:effectLst/>
                <a:latin typeface="+mn-lt"/>
                <a:ea typeface="+mn-ea"/>
                <a:cs typeface="+mn-cs"/>
              </a:rPr>
              <a:t>–</a:t>
            </a:r>
            <a:r>
              <a:rPr lang="en-US" sz="1200" b="0" i="0" u="none" strike="noStrike" kern="1200" baseline="0" dirty="0" smtClean="0">
                <a:solidFill>
                  <a:schemeClr val="tx1"/>
                </a:solidFill>
                <a:latin typeface="+mn-lt"/>
                <a:ea typeface="+mn-ea"/>
                <a:cs typeface="+mn-cs"/>
              </a:rPr>
              <a:t> The simplest and most popular method for appraising performance. You’ll find several varieties. A scale that lists a number of traits and </a:t>
            </a:r>
          </a:p>
          <a:p>
            <a:pPr marL="0" indent="0">
              <a:buFont typeface="+mj-lt"/>
              <a:buNone/>
            </a:pPr>
            <a:r>
              <a:rPr lang="en-US" sz="1200" b="0" i="0" u="none" strike="noStrike" kern="1200" baseline="0" dirty="0" smtClean="0">
                <a:solidFill>
                  <a:schemeClr val="tx1"/>
                </a:solidFill>
                <a:latin typeface="+mn-lt"/>
                <a:ea typeface="+mn-ea"/>
                <a:cs typeface="+mn-cs"/>
              </a:rPr>
              <a:t>range of performance for each. The employee is then rated by identifying the score that best describes his or her level of performance for each trait.</a:t>
            </a:r>
          </a:p>
          <a:p>
            <a:r>
              <a:rPr lang="en-US" sz="1200" b="1" i="0" u="none" strike="noStrike" kern="1200" baseline="0" dirty="0" smtClean="0">
                <a:solidFill>
                  <a:schemeClr val="tx1"/>
                </a:solidFill>
                <a:latin typeface="+mn-lt"/>
                <a:ea typeface="+mn-ea"/>
                <a:cs typeface="+mn-cs"/>
              </a:rPr>
              <a:t>2. Alternation ranking method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Ranking employees from best to worst on a particular trait, choosing highest, then lowest, until all are ranked.</a:t>
            </a:r>
          </a:p>
          <a:p>
            <a:r>
              <a:rPr lang="en-US" sz="1200" b="1" i="0" u="none" strike="noStrike" kern="1200" baseline="0" dirty="0" smtClean="0">
                <a:solidFill>
                  <a:schemeClr val="tx1"/>
                </a:solidFill>
                <a:latin typeface="+mn-lt"/>
                <a:ea typeface="+mn-ea"/>
                <a:cs typeface="+mn-cs"/>
              </a:rPr>
              <a:t>3. Paired comparison method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Ranking employees by making a chart of all possible pairs of the employees for each trait and indicating which is the better employee of </a:t>
            </a:r>
          </a:p>
          <a:p>
            <a:r>
              <a:rPr lang="en-US" sz="1200" b="0" i="0" u="none" strike="noStrike" kern="1200" baseline="0" dirty="0" smtClean="0">
                <a:solidFill>
                  <a:schemeClr val="tx1"/>
                </a:solidFill>
                <a:latin typeface="+mn-lt"/>
                <a:ea typeface="+mn-ea"/>
                <a:cs typeface="+mn-cs"/>
              </a:rPr>
              <a:t>the pair.</a:t>
            </a:r>
          </a:p>
          <a:p>
            <a:r>
              <a:rPr lang="en-US" sz="1200" b="1" i="0" u="none" strike="noStrike" kern="1200" baseline="0" dirty="0" smtClean="0">
                <a:solidFill>
                  <a:schemeClr val="tx1"/>
                </a:solidFill>
                <a:latin typeface="+mn-lt"/>
                <a:ea typeface="+mn-ea"/>
                <a:cs typeface="+mn-cs"/>
              </a:rPr>
              <a:t>4. Forced distribution method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Similar to grading on a curve; predetermined percentages of rates are placed in various performance categories.</a:t>
            </a:r>
          </a:p>
          <a:p>
            <a:r>
              <a:rPr lang="en-US" sz="1200" b="1" i="0" u="none" strike="noStrike" kern="1200" baseline="0" dirty="0" smtClean="0">
                <a:solidFill>
                  <a:schemeClr val="tx1"/>
                </a:solidFill>
                <a:latin typeface="+mn-lt"/>
                <a:ea typeface="+mn-ea"/>
                <a:cs typeface="+mn-cs"/>
              </a:rPr>
              <a:t>5</a:t>
            </a:r>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Critical incident method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Keeping a record of uncommonly good or undesirable examples of an employee’s work-related behavior and reviewing it with the employee at predetermined times.</a:t>
            </a:r>
            <a:endParaRPr lang="en-US" b="1"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10</a:t>
            </a:fld>
            <a:endParaRPr lang="en-US" dirty="0"/>
          </a:p>
        </p:txBody>
      </p:sp>
    </p:spTree>
    <p:extLst>
      <p:ext uri="{BB962C8B-B14F-4D97-AF65-F5344CB8AC3E}">
        <p14:creationId xmlns:p14="http://schemas.microsoft.com/office/powerpoint/2010/main" val="19827300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Additional techniques for appraising performance:</a:t>
            </a:r>
          </a:p>
          <a:p>
            <a:endParaRPr lang="en-US" sz="1200" b="1"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6. Narrative Forms </a:t>
            </a:r>
            <a:r>
              <a:rPr lang="en-US" sz="1200" kern="1200" dirty="0" smtClean="0">
                <a:solidFill>
                  <a:schemeClr val="tx1"/>
                </a:solidFill>
                <a:effectLst/>
                <a:latin typeface="+mn-lt"/>
                <a:ea typeface="+mn-ea"/>
                <a:cs typeface="+mn-cs"/>
              </a:rPr>
              <a:t>–</a:t>
            </a:r>
            <a:r>
              <a:rPr lang="en-US" sz="1200" b="0" i="0" u="none" strike="noStrike" kern="1200" baseline="0" dirty="0" smtClean="0">
                <a:solidFill>
                  <a:schemeClr val="tx1"/>
                </a:solidFill>
                <a:latin typeface="+mn-lt"/>
                <a:ea typeface="+mn-ea"/>
                <a:cs typeface="+mn-cs"/>
              </a:rPr>
              <a:t> All or part of the written appraisal may be in narrative form.  This is when a person’s supervisor assesses the employee’s past performance and required areas of improvement. The supervisor’s narrative assessment helps the employee understand where his or her performance was good or bad, and how to improve that performance.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7. Behavior Anchored rating scale (BARS)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An appraisal method that aims at combining the benefits of narrative critical incidents and quantified ratings by anchoring a quantified scale with specific narrative examples of good and poor performance.</a:t>
            </a:r>
          </a:p>
          <a:p>
            <a:endParaRPr lang="en-US" sz="1200" b="1"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8. Mixed Standard Scales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Mixed standard scales are somewhat similar to behaviorally anchored scales. However they are called mixed scales because the employer “mixes” together sequentially the good and poor behavioral example statements when listing them. The aim is to reduce rating errors by making it less obvious to the appraiser (1) what performance dimensions he or she is rating; and (2) whether the behavioral example statements represent high, medium, or low performance. For each statement the appraiser rates the employee by indicating whether the latter’s performance is better than, the same, or worse than the statement.</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9. Management by Objectives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The term </a:t>
            </a:r>
            <a:r>
              <a:rPr lang="en-US" sz="1200" b="0" i="1" u="none" strike="noStrike" kern="1200" baseline="0" dirty="0" smtClean="0">
                <a:solidFill>
                  <a:schemeClr val="tx1"/>
                </a:solidFill>
                <a:latin typeface="+mn-lt"/>
                <a:ea typeface="+mn-ea"/>
                <a:cs typeface="+mn-cs"/>
              </a:rPr>
              <a:t>management by objectives (MBO) </a:t>
            </a:r>
            <a:r>
              <a:rPr lang="en-US" sz="1200" b="0" i="0" u="none" strike="noStrike" kern="1200" baseline="0" dirty="0" smtClean="0">
                <a:solidFill>
                  <a:schemeClr val="tx1"/>
                </a:solidFill>
                <a:latin typeface="+mn-lt"/>
                <a:ea typeface="+mn-ea"/>
                <a:cs typeface="+mn-cs"/>
              </a:rPr>
              <a:t>usually refers to a multistep companywide goal-setting and appraisal program. MBO requires the manager to set specific measurable, organizationally relevant goals with each employee, and then periodically discuss the latter’s progress toward these goals.</a:t>
            </a:r>
          </a:p>
          <a:p>
            <a:endParaRPr lang="en-US" sz="1200" b="0" i="0" u="none" strike="noStrike" kern="1200" baseline="0" dirty="0" smtClean="0">
              <a:solidFill>
                <a:schemeClr val="tx1"/>
              </a:solidFill>
              <a:latin typeface="+mn-lt"/>
              <a:ea typeface="+mn-ea"/>
              <a:cs typeface="+mn-cs"/>
            </a:endParaRPr>
          </a:p>
          <a:p>
            <a:endParaRPr lang="en-US" sz="1200" b="1"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DE14964-253B-4796-A314-B22F37487017}" type="slidenum">
              <a:rPr lang="en-US" smtClean="0"/>
              <a:pPr/>
              <a:t>11</a:t>
            </a:fld>
            <a:endParaRPr lang="en-US" dirty="0"/>
          </a:p>
        </p:txBody>
      </p:sp>
    </p:spTree>
    <p:extLst>
      <p:ext uri="{BB962C8B-B14F-4D97-AF65-F5344CB8AC3E}">
        <p14:creationId xmlns:p14="http://schemas.microsoft.com/office/powerpoint/2010/main" val="1982730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Employers increasingly use computerized or Internet-based appraisal systems. Most enable managers to compile computerized notes on subordinates during the year, and then to merge these with ratings for the employee on several performance traits. The software presents written examples to support part of the appraisal. Most such appraisals combine several appraisal tools, usually graphic ratings anchored by critical incidents.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12</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Electronic performance monitoring (EPM) </a:t>
            </a:r>
            <a:r>
              <a:rPr lang="en-US" sz="1200" b="0" i="0" u="none" strike="noStrike" kern="1200" baseline="0" dirty="0" smtClean="0">
                <a:solidFill>
                  <a:schemeClr val="tx1"/>
                </a:solidFill>
                <a:latin typeface="+mn-lt"/>
                <a:ea typeface="+mn-ea"/>
                <a:cs typeface="+mn-cs"/>
              </a:rPr>
              <a:t>systems use computer network technology to allow managers to monitor their employees’ computers. They allow managers to monitor the employees’ rate, accuracy, and time spent working online. EPM can improve productivity, but also seems to raise employee stress.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13</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In a perfect world, all employers would use performance appraisal systems with clear goals, fair appraisals, swift feedback, and useful coaching. Alas, that is rarely the case. Let’s examine some potential rating problems…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Unclear Standards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An appraisal that is too open to interpretation.</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Table 9-2 in the text illustrates this.  </a:t>
            </a:r>
          </a:p>
          <a:p>
            <a:r>
              <a:rPr lang="en-US" sz="1200" b="1" i="0" u="none" strike="noStrike" kern="1200" baseline="0" dirty="0" smtClean="0">
                <a:solidFill>
                  <a:schemeClr val="tx1"/>
                </a:solidFill>
                <a:latin typeface="+mn-lt"/>
                <a:ea typeface="+mn-ea"/>
                <a:cs typeface="+mn-cs"/>
              </a:rPr>
              <a:t>Halo Effect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In performance appraisal, the problem that occurs when a supervisor’s rating of a subordinate on one trait biases the rating of that person on other traits.</a:t>
            </a:r>
          </a:p>
          <a:p>
            <a:r>
              <a:rPr lang="en-US" sz="1200" b="1" i="0" u="none" strike="noStrike" kern="1200" baseline="0" dirty="0" smtClean="0">
                <a:solidFill>
                  <a:schemeClr val="tx1"/>
                </a:solidFill>
                <a:latin typeface="+mn-lt"/>
                <a:ea typeface="+mn-ea"/>
                <a:cs typeface="+mn-cs"/>
              </a:rPr>
              <a:t>Central Tendency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A tendency to rate all employees the same way, such as rating them all average.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baseline="0" dirty="0" smtClean="0">
                <a:solidFill>
                  <a:schemeClr val="tx1"/>
                </a:solidFill>
                <a:latin typeface="+mn-lt"/>
                <a:ea typeface="+mn-ea"/>
                <a:cs typeface="+mn-cs"/>
              </a:rPr>
              <a:t>Leniency/Strictness </a:t>
            </a:r>
            <a:r>
              <a:rPr lang="en-US" sz="1200" kern="1200" dirty="0" smtClean="0">
                <a:solidFill>
                  <a:schemeClr val="tx1"/>
                </a:solidFill>
                <a:effectLst/>
                <a:latin typeface="+mn-lt"/>
                <a:ea typeface="+mn-ea"/>
                <a:cs typeface="+mn-cs"/>
              </a:rPr>
              <a:t>–</a:t>
            </a:r>
            <a:r>
              <a:rPr lang="en-US" sz="1200" kern="1200" baseline="0" dirty="0" smtClean="0">
                <a:solidFill>
                  <a:schemeClr val="tx1"/>
                </a:solidFill>
                <a:effectLst/>
                <a:latin typeface="+mn-lt"/>
                <a:ea typeface="+mn-ea"/>
                <a:cs typeface="+mn-cs"/>
              </a:rPr>
              <a:t> </a:t>
            </a:r>
            <a:r>
              <a:rPr lang="en-US" sz="1200" b="0" i="0" u="none" strike="noStrike" kern="1200" baseline="0" dirty="0" smtClean="0">
                <a:solidFill>
                  <a:schemeClr val="tx1"/>
                </a:solidFill>
                <a:latin typeface="+mn-lt"/>
                <a:ea typeface="+mn-ea"/>
                <a:cs typeface="+mn-cs"/>
              </a:rPr>
              <a:t>The problem that occurs when a supervisor has a tendency to rate all subordinates either high or low.</a:t>
            </a:r>
          </a:p>
          <a:p>
            <a:r>
              <a:rPr lang="en-US" sz="1200" b="1" i="0" u="none" strike="noStrike" kern="1200" baseline="0" dirty="0" smtClean="0">
                <a:solidFill>
                  <a:schemeClr val="tx1"/>
                </a:solidFill>
                <a:latin typeface="+mn-lt"/>
                <a:ea typeface="+mn-ea"/>
                <a:cs typeface="+mn-cs"/>
              </a:rPr>
              <a:t>Recency Effects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err="1" smtClean="0">
                <a:solidFill>
                  <a:schemeClr val="tx1"/>
                </a:solidFill>
                <a:latin typeface="+mn-lt"/>
                <a:ea typeface="+mn-ea"/>
                <a:cs typeface="+mn-cs"/>
              </a:rPr>
              <a:t>Recency</a:t>
            </a:r>
            <a:r>
              <a:rPr lang="en-US" sz="1200" b="0" i="0" u="none" strike="noStrike" kern="1200" baseline="0" dirty="0" smtClean="0">
                <a:solidFill>
                  <a:schemeClr val="tx1"/>
                </a:solidFill>
                <a:latin typeface="+mn-lt"/>
                <a:ea typeface="+mn-ea"/>
                <a:cs typeface="+mn-cs"/>
              </a:rPr>
              <a:t> means letting what the employee has done recently blind you to what his or her performance has been over the year. The main solution is to accumulate critical incidents all year long.</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15</a:t>
            </a:fld>
            <a:endParaRPr lang="en-US" dirty="0"/>
          </a:p>
        </p:txBody>
      </p:sp>
    </p:spTree>
    <p:extLst>
      <p:ext uri="{BB962C8B-B14F-4D97-AF65-F5344CB8AC3E}">
        <p14:creationId xmlns:p14="http://schemas.microsoft.com/office/powerpoint/2010/main" val="35266897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Diversity Counts</a:t>
            </a:r>
          </a:p>
          <a:p>
            <a:endParaRPr lang="en-US" sz="1200" b="1"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The Problem of Bias</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Biased appraisals have a variety of causes. One study of </a:t>
            </a:r>
            <a:r>
              <a:rPr lang="en-US" sz="1200" b="1" i="0" u="none" strike="noStrike" kern="1200" baseline="0" dirty="0" smtClean="0">
                <a:solidFill>
                  <a:schemeClr val="tx1"/>
                </a:solidFill>
                <a:latin typeface="+mn-lt"/>
                <a:ea typeface="+mn-ea"/>
                <a:cs typeface="+mn-cs"/>
              </a:rPr>
              <a:t>bias </a:t>
            </a:r>
            <a:r>
              <a:rPr lang="en-US" sz="1200" b="0" i="0" u="none" strike="noStrike" kern="1200" baseline="0" dirty="0" smtClean="0">
                <a:solidFill>
                  <a:schemeClr val="tx1"/>
                </a:solidFill>
                <a:latin typeface="+mn-lt"/>
                <a:ea typeface="+mn-ea"/>
                <a:cs typeface="+mn-cs"/>
              </a:rPr>
              <a:t>(the tendency for individual differences to affect judgments) focused on rater personality. Raters who scored higher on “conscientiousness” tended to give their peers lower ratings—they were stricter, in other words; those more “agreeable” gave higher ratings—they were more lenient. Managers also tend to be more lenient when appraising subordinates for administrative purposes like pay raises then for development purposes.  Furthermore, “performance ratings amplify the quality of the personal relationship between boss and employee. Good relationships tend to create good [appraisal] experiences, bad relationships bad ones.” Unfortunately, subordinates’ demographic traits (age, race, gender, and so on) also affect ratings. A 36-year-old supervisor ranked a 62-year-old subordinate at the bottom of the department’s rankings, and then fired him. The court held that the younger boss’s discriminatory motives might have prejudiced the dismissal decision.  In one study, promoted women had to have received higher performance ratings than promoted men to be promoted, “suggesting that women were held to stricter standards for promotion.”  In another study, raters penalized successful women for their success. The point is that the appraisal often says more about the appraiser than about the appraisee. (Or, as one researcher said, “Rater idiosyncratic biases account for the largest percentage of the observed variances in performance ratings.”) Potential bias is one reason to use multiple raters, have the supervisor’s boss review the rating, and/or have “calibration” meetings where supervisors discuss their reasons for the appraisals they gave each of their subordinates.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16</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So, due to either the supervisor’s ineptness or the method’s inherent unfairness, many appraisals are unfair. Some managers ignore accuracy and instead use appraisals for political purposes (such as encouraging employees with whom they don’t agree to leave the firm).The employees’ standards should be clear, employees should understand the basis on which you’re going to appraise them, and the appraisal should be objective.  Make sure the employee has an opportunity to express his or her opinions.</a:t>
            </a:r>
          </a:p>
          <a:p>
            <a:endParaRPr lang="en-US" sz="1200" b="0" i="0" u="none" strike="noStrike" kern="1200" baseline="0" dirty="0" smtClean="0">
              <a:solidFill>
                <a:schemeClr val="tx1"/>
              </a:solidFill>
              <a:effectLst/>
              <a:latin typeface="+mn-lt"/>
              <a:ea typeface="+mn-ea"/>
              <a:cs typeface="+mn-cs"/>
            </a:endParaRPr>
          </a:p>
          <a:p>
            <a:r>
              <a:rPr lang="en-US" sz="1200" b="0" i="0" u="none" strike="noStrike" kern="1200" baseline="0" dirty="0" smtClean="0">
                <a:solidFill>
                  <a:schemeClr val="tx1"/>
                </a:solidFill>
                <a:effectLst/>
                <a:latin typeface="+mn-lt"/>
                <a:ea typeface="+mn-ea"/>
                <a:cs typeface="+mn-cs"/>
              </a:rPr>
              <a:t>Take a look at Figure 9-10 from the text above.</a:t>
            </a:r>
            <a:endParaRPr lang="en-US" sz="1200" b="0" kern="1200" dirty="0" smtClean="0">
              <a:solidFill>
                <a:schemeClr val="tx1"/>
              </a:solidFill>
              <a:effectLst/>
              <a:latin typeface="+mn-lt"/>
              <a:ea typeface="+mn-ea"/>
              <a:cs typeface="+mn-cs"/>
            </a:endParaRPr>
          </a:p>
          <a:p>
            <a:pPr defTabSz="931774">
              <a:defRPr/>
            </a:pPr>
            <a:endParaRPr lang="en-US" dirty="0" smtClean="0">
              <a:effectLst/>
            </a:endParaRP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17</a:t>
            </a:fld>
            <a:endParaRPr lang="en-US" dirty="0"/>
          </a:p>
        </p:txBody>
      </p:sp>
    </p:spTree>
    <p:extLst>
      <p:ext uri="{BB962C8B-B14F-4D97-AF65-F5344CB8AC3E}">
        <p14:creationId xmlns:p14="http://schemas.microsoft.com/office/powerpoint/2010/main" val="35346533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i="0" kern="1200" dirty="0" smtClean="0">
                <a:solidFill>
                  <a:schemeClr val="tx1"/>
                </a:solidFill>
                <a:effectLst/>
                <a:latin typeface="+mn-lt"/>
                <a:ea typeface="+mn-ea"/>
                <a:cs typeface="+mn-cs"/>
              </a:rPr>
              <a:t>Now we</a:t>
            </a:r>
            <a:r>
              <a:rPr lang="en-US" sz="1200" i="0" kern="1200" baseline="0" dirty="0" smtClean="0">
                <a:solidFill>
                  <a:schemeClr val="tx1"/>
                </a:solidFill>
                <a:effectLst/>
                <a:latin typeface="+mn-lt"/>
                <a:ea typeface="+mn-ea"/>
                <a:cs typeface="+mn-cs"/>
              </a:rPr>
              <a:t> will examine the steps to take in the appraisal interview.</a:t>
            </a:r>
            <a:endParaRPr lang="en-US" i="0"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18</a:t>
            </a:fld>
            <a:endParaRPr lang="en-US" dirty="0"/>
          </a:p>
        </p:txBody>
      </p:sp>
    </p:spTree>
    <p:extLst>
      <p:ext uri="{BB962C8B-B14F-4D97-AF65-F5344CB8AC3E}">
        <p14:creationId xmlns:p14="http://schemas.microsoft.com/office/powerpoint/2010/main" val="8076991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traditional periodic appraisal typically culminates in an </a:t>
            </a:r>
            <a:r>
              <a:rPr lang="en-US" sz="1200" b="1" i="0" u="none" strike="noStrike" kern="1200" baseline="0" dirty="0" smtClean="0">
                <a:solidFill>
                  <a:schemeClr val="tx1"/>
                </a:solidFill>
                <a:latin typeface="+mn-lt"/>
                <a:ea typeface="+mn-ea"/>
                <a:cs typeface="+mn-cs"/>
              </a:rPr>
              <a:t>appraisal interview</a:t>
            </a:r>
            <a:r>
              <a:rPr lang="en-US" sz="1200" b="0" i="0" u="none" strike="noStrike" kern="1200" baseline="0" dirty="0" smtClean="0">
                <a:solidFill>
                  <a:schemeClr val="tx1"/>
                </a:solidFill>
                <a:latin typeface="+mn-lt"/>
                <a:ea typeface="+mn-ea"/>
                <a:cs typeface="+mn-cs"/>
              </a:rPr>
              <a: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Here the manager and the subordinate review the appraisal and make plans to remedy deficiencies and reinforce strengths. These interviews are often uncomfortable. Few people like to receive—or give—negative feedback. Adequate preparation and effective implementation are essential.</a:t>
            </a:r>
            <a:endParaRPr lang="en-US" dirty="0" smtClean="0"/>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19</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Useful interviews begin before the interview. Beforehand, review the person’s job description, compare performance to the standards, and review the previous appraisals. Give the employee at least a week’s notice to review his or her work. Set a time for the interview. Interviews with lower level personnel like clerical workers should take less than an hour. Interviews with management employees often take 1 or 2 hours. Conduct the interview privately with no interruptions.</a:t>
            </a:r>
          </a:p>
          <a:p>
            <a:endParaRPr lang="en-US" sz="1200" b="0" i="0"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Preparation </a:t>
            </a:r>
            <a:r>
              <a:rPr lang="en-US" sz="1200" b="0" i="0" u="none" strike="noStrike" kern="1200" baseline="0" dirty="0" smtClean="0">
                <a:solidFill>
                  <a:schemeClr val="tx1"/>
                </a:solidFill>
                <a:latin typeface="+mn-lt"/>
                <a:ea typeface="+mn-ea"/>
                <a:cs typeface="+mn-cs"/>
              </a:rPr>
              <a:t>means understanding the problem and the employee. Here the manager will watch the employee to see what he or she is doing, review productivity data, and observe the workflow.</a:t>
            </a:r>
          </a:p>
          <a:p>
            <a:endParaRPr lang="en-US" sz="1200" b="0" i="0"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Planning </a:t>
            </a:r>
            <a:r>
              <a:rPr lang="en-US" sz="1200" b="0" i="0" u="none" strike="noStrike" kern="1200" baseline="0" dirty="0" smtClean="0">
                <a:solidFill>
                  <a:schemeClr val="tx1"/>
                </a:solidFill>
                <a:latin typeface="+mn-lt"/>
                <a:ea typeface="+mn-ea"/>
                <a:cs typeface="+mn-cs"/>
              </a:rPr>
              <a:t>the solution is next. This requires reaching agreement on the problem, and laying out a change plan in the form of </a:t>
            </a:r>
            <a:r>
              <a:rPr lang="en-US" sz="1200" b="0" i="1" u="none" strike="noStrike" kern="1200" baseline="0" dirty="0" smtClean="0">
                <a:solidFill>
                  <a:schemeClr val="tx1"/>
                </a:solidFill>
                <a:latin typeface="+mn-lt"/>
                <a:ea typeface="+mn-ea"/>
                <a:cs typeface="+mn-cs"/>
              </a:rPr>
              <a:t>steps to take, measures of success, </a:t>
            </a:r>
            <a:r>
              <a:rPr lang="en-US" sz="1200" b="0" i="0" u="none" strike="noStrike" kern="1200" baseline="0" dirty="0" smtClean="0">
                <a:solidFill>
                  <a:schemeClr val="tx1"/>
                </a:solidFill>
                <a:latin typeface="+mn-lt"/>
                <a:ea typeface="+mn-ea"/>
                <a:cs typeface="+mn-cs"/>
              </a:rPr>
              <a:t>and </a:t>
            </a:r>
            <a:r>
              <a:rPr lang="en-US" sz="1200" b="0" i="1" u="none" strike="noStrike" kern="1200" baseline="0" dirty="0" smtClean="0">
                <a:solidFill>
                  <a:schemeClr val="tx1"/>
                </a:solidFill>
                <a:latin typeface="+mn-lt"/>
                <a:ea typeface="+mn-ea"/>
                <a:cs typeface="+mn-cs"/>
              </a:rPr>
              <a:t>date to complete</a:t>
            </a:r>
            <a:r>
              <a:rPr lang="en-US" sz="1200" b="0" i="0" u="none" strike="noStrike" kern="1200" baseline="0" dirty="0" smtClean="0">
                <a:solidFill>
                  <a:schemeClr val="tx1"/>
                </a:solidFill>
                <a:latin typeface="+mn-lt"/>
                <a:ea typeface="+mn-ea"/>
                <a:cs typeface="+mn-cs"/>
              </a:rPr>
              <a: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With agreement on a plan, the manager can then start the </a:t>
            </a:r>
            <a:r>
              <a:rPr lang="en-US" sz="1200" b="0" i="1" u="none" strike="noStrike" kern="1200" baseline="0" dirty="0" smtClean="0">
                <a:solidFill>
                  <a:schemeClr val="tx1"/>
                </a:solidFill>
                <a:latin typeface="+mn-lt"/>
                <a:ea typeface="+mn-ea"/>
                <a:cs typeface="+mn-cs"/>
              </a:rPr>
              <a:t>actual coaching</a:t>
            </a:r>
            <a:r>
              <a:rPr lang="en-US" sz="1200" b="0" i="0" u="none" strike="noStrike" kern="1200" baseline="0" dirty="0" smtClean="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20</a:t>
            </a:fld>
            <a:endParaRPr lang="en-US" dirty="0"/>
          </a:p>
        </p:txBody>
      </p:sp>
    </p:spTree>
    <p:extLst>
      <p:ext uri="{BB962C8B-B14F-4D97-AF65-F5344CB8AC3E}">
        <p14:creationId xmlns:p14="http://schemas.microsoft.com/office/powerpoint/2010/main" val="40561489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Useful guidelines in conducting the appraisal </a:t>
            </a:r>
            <a:r>
              <a:rPr lang="en-US" sz="1200" b="0" i="0" u="none" strike="noStrike" kern="1200" baseline="0" dirty="0" err="1" smtClean="0">
                <a:solidFill>
                  <a:schemeClr val="tx1"/>
                </a:solidFill>
                <a:latin typeface="+mn-lt"/>
                <a:ea typeface="+mn-ea"/>
                <a:cs typeface="+mn-cs"/>
              </a:rPr>
              <a:t>unterview</a:t>
            </a:r>
            <a:r>
              <a:rPr lang="en-US" sz="1200" b="0" i="0" u="none" strike="noStrike" kern="1200" baseline="0" dirty="0" smtClean="0">
                <a:solidFill>
                  <a:schemeClr val="tx1"/>
                </a:solidFill>
                <a:latin typeface="+mn-lt"/>
                <a:ea typeface="+mn-ea"/>
                <a:cs typeface="+mn-cs"/>
              </a:rPr>
              <a:t> include: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1. </a:t>
            </a:r>
            <a:r>
              <a:rPr lang="en-US" sz="1200" b="1" i="1" u="none" strike="noStrike" kern="1200" baseline="0" dirty="0" smtClean="0">
                <a:solidFill>
                  <a:schemeClr val="tx1"/>
                </a:solidFill>
                <a:latin typeface="+mn-lt"/>
                <a:ea typeface="+mn-ea"/>
                <a:cs typeface="+mn-cs"/>
              </a:rPr>
              <a:t>Talk in terms of objective work data. </a:t>
            </a:r>
            <a:r>
              <a:rPr lang="en-US" sz="1200" b="0" i="0" u="none" strike="noStrike" kern="1200" baseline="0" dirty="0" smtClean="0">
                <a:solidFill>
                  <a:schemeClr val="tx1"/>
                </a:solidFill>
                <a:latin typeface="+mn-lt"/>
                <a:ea typeface="+mn-ea"/>
                <a:cs typeface="+mn-cs"/>
              </a:rPr>
              <a:t>Use examples such as absences, tardiness, and productivity.</a:t>
            </a:r>
          </a:p>
          <a:p>
            <a:r>
              <a:rPr lang="en-US" sz="1200" b="1" i="0" u="none" strike="noStrike" kern="1200" baseline="0" dirty="0" smtClean="0">
                <a:solidFill>
                  <a:schemeClr val="tx1"/>
                </a:solidFill>
                <a:latin typeface="+mn-lt"/>
                <a:ea typeface="+mn-ea"/>
                <a:cs typeface="+mn-cs"/>
              </a:rPr>
              <a:t>2. </a:t>
            </a:r>
            <a:r>
              <a:rPr lang="en-US" sz="1200" b="1" i="1" u="none" strike="noStrike" kern="1200" baseline="0" dirty="0" smtClean="0">
                <a:solidFill>
                  <a:schemeClr val="tx1"/>
                </a:solidFill>
                <a:latin typeface="+mn-lt"/>
                <a:ea typeface="+mn-ea"/>
                <a:cs typeface="+mn-cs"/>
              </a:rPr>
              <a:t>Don’t get personal. </a:t>
            </a:r>
            <a:r>
              <a:rPr lang="en-US" sz="1200" b="0" i="0" u="none" strike="noStrike" kern="1200" baseline="0" dirty="0" smtClean="0">
                <a:solidFill>
                  <a:schemeClr val="tx1"/>
                </a:solidFill>
                <a:latin typeface="+mn-lt"/>
                <a:ea typeface="+mn-ea"/>
                <a:cs typeface="+mn-cs"/>
              </a:rPr>
              <a:t>Don’t say, “You’re too slow producing those reports.” Instead, compare the person’s performance to a standard. (“These reports should normally be done within 10 days.”) Similarly, don’t compare the person’s performance to that of other people. (“He’s quicker than you are.”)</a:t>
            </a:r>
          </a:p>
          <a:p>
            <a:r>
              <a:rPr lang="en-US" sz="1200" b="1" i="0" u="none" strike="noStrike" kern="1200" baseline="0" dirty="0" smtClean="0">
                <a:solidFill>
                  <a:schemeClr val="tx1"/>
                </a:solidFill>
                <a:latin typeface="+mn-lt"/>
                <a:ea typeface="+mn-ea"/>
                <a:cs typeface="+mn-cs"/>
              </a:rPr>
              <a:t>3. </a:t>
            </a:r>
            <a:r>
              <a:rPr lang="en-US" sz="1200" b="1" i="1" u="none" strike="noStrike" kern="1200" baseline="0" dirty="0" smtClean="0">
                <a:solidFill>
                  <a:schemeClr val="tx1"/>
                </a:solidFill>
                <a:latin typeface="+mn-lt"/>
                <a:ea typeface="+mn-ea"/>
                <a:cs typeface="+mn-cs"/>
              </a:rPr>
              <a:t>Encourage the person to talk. </a:t>
            </a:r>
            <a:r>
              <a:rPr lang="en-US" sz="1200" b="0" i="0" u="none" strike="noStrike" kern="1200" baseline="0" dirty="0" smtClean="0">
                <a:solidFill>
                  <a:schemeClr val="tx1"/>
                </a:solidFill>
                <a:latin typeface="+mn-lt"/>
                <a:ea typeface="+mn-ea"/>
                <a:cs typeface="+mn-cs"/>
              </a:rPr>
              <a:t>Stop and listen to what the person is saying; ask open-ended questions (such as, “What do you think we can do to improve the situation?”). Use a command such as “Go on.” Restate the person’s last point as a question, as in, “You don’t think you can get the job done?”</a:t>
            </a:r>
          </a:p>
          <a:p>
            <a:r>
              <a:rPr lang="en-US" sz="1200" b="1" i="0" u="none" strike="noStrike" kern="1200" baseline="0" dirty="0" smtClean="0">
                <a:solidFill>
                  <a:schemeClr val="tx1"/>
                </a:solidFill>
                <a:latin typeface="+mn-lt"/>
                <a:ea typeface="+mn-ea"/>
                <a:cs typeface="+mn-cs"/>
              </a:rPr>
              <a:t>4. </a:t>
            </a:r>
            <a:r>
              <a:rPr lang="en-US" sz="1200" b="1" i="1" u="none" strike="noStrike" kern="1200" baseline="0" dirty="0" smtClean="0">
                <a:solidFill>
                  <a:schemeClr val="tx1"/>
                </a:solidFill>
                <a:latin typeface="+mn-lt"/>
                <a:ea typeface="+mn-ea"/>
                <a:cs typeface="+mn-cs"/>
              </a:rPr>
              <a:t>Get agreement. </a:t>
            </a:r>
            <a:r>
              <a:rPr lang="en-US" sz="1200" b="0" i="0" u="none" strike="noStrike" kern="1200" baseline="0" dirty="0" smtClean="0">
                <a:solidFill>
                  <a:schemeClr val="tx1"/>
                </a:solidFill>
                <a:latin typeface="+mn-lt"/>
                <a:ea typeface="+mn-ea"/>
                <a:cs typeface="+mn-cs"/>
              </a:rPr>
              <a:t>Make sure the person leaves knowing specifically what he or she is doing right and doing wrong and with agreement on how things will be improved, and has an action plan with targets and dates.</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21</a:t>
            </a:fld>
            <a:endParaRPr lang="en-US" dirty="0"/>
          </a:p>
        </p:txBody>
      </p:sp>
    </p:spTree>
    <p:extLst>
      <p:ext uri="{BB962C8B-B14F-4D97-AF65-F5344CB8AC3E}">
        <p14:creationId xmlns:p14="http://schemas.microsoft.com/office/powerpoint/2010/main" val="9483391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When a supervisor tells someone his or her performance is poor, the first reaction is often denial. Denial is a defense mechanism. By denying the fault, the person avoids having to question his or her own competence.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Therefore, dealing with defensiveness is an important appraisal skill. In his book </a:t>
            </a:r>
            <a:r>
              <a:rPr lang="en-US" sz="1200" b="0" i="1" u="none" strike="noStrike" kern="1200" baseline="0" dirty="0" smtClean="0">
                <a:solidFill>
                  <a:schemeClr val="tx1"/>
                </a:solidFill>
                <a:latin typeface="+mn-lt"/>
                <a:ea typeface="+mn-ea"/>
                <a:cs typeface="+mn-cs"/>
              </a:rPr>
              <a:t>Effective Psychology for Managers</a:t>
            </a:r>
            <a:r>
              <a:rPr lang="en-US" sz="1200" b="0" i="0" u="none" strike="noStrike" kern="1200" baseline="0" dirty="0" smtClean="0">
                <a:solidFill>
                  <a:schemeClr val="tx1"/>
                </a:solidFill>
                <a:latin typeface="+mn-lt"/>
                <a:ea typeface="+mn-ea"/>
                <a:cs typeface="+mn-cs"/>
              </a:rPr>
              <a:t>, psychologist Mortimer Feinberg suggests the following:</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1. Recognize that defensive behavior is normal</a:t>
            </a:r>
            <a:r>
              <a:rPr lang="en-US" sz="1200" b="0" i="0" u="none" strike="noStrike" kern="1200" baseline="0" dirty="0" smtClean="0">
                <a:solidFill>
                  <a:schemeClr val="tx1"/>
                </a:solidFill>
                <a:latin typeface="+mn-lt"/>
                <a:ea typeface="+mn-ea"/>
                <a:cs typeface="+mn-cs"/>
              </a:rPr>
              <a:t>.</a:t>
            </a:r>
          </a:p>
          <a:p>
            <a:r>
              <a:rPr lang="en-US" sz="1200" b="1" i="0" u="none" strike="noStrike" kern="1200" baseline="0" dirty="0" smtClean="0">
                <a:solidFill>
                  <a:schemeClr val="tx1"/>
                </a:solidFill>
                <a:latin typeface="+mn-lt"/>
                <a:ea typeface="+mn-ea"/>
                <a:cs typeface="+mn-cs"/>
              </a:rPr>
              <a:t>2. Never attack a person’s defenses</a:t>
            </a:r>
            <a:r>
              <a:rPr lang="en-US" sz="1200" b="0" i="0" u="none" strike="noStrike" kern="1200" baseline="0" dirty="0" smtClean="0">
                <a:solidFill>
                  <a:schemeClr val="tx1"/>
                </a:solidFill>
                <a:latin typeface="+mn-lt"/>
                <a:ea typeface="+mn-ea"/>
                <a:cs typeface="+mn-cs"/>
              </a:rPr>
              <a:t>. Don’t try to “explain someone to themselves” (as in, “You know the reason you’re using that excuse is that you can’t bear to be blamed.”). Instead, concentrate on the fact (“sales are down”).</a:t>
            </a:r>
          </a:p>
          <a:p>
            <a:r>
              <a:rPr lang="en-US" sz="1200" b="1" i="0" u="none" strike="noStrike" kern="1200" baseline="0" dirty="0" smtClean="0">
                <a:solidFill>
                  <a:schemeClr val="tx1"/>
                </a:solidFill>
                <a:latin typeface="+mn-lt"/>
                <a:ea typeface="+mn-ea"/>
                <a:cs typeface="+mn-cs"/>
              </a:rPr>
              <a:t>3. Postpone action</a:t>
            </a:r>
            <a:r>
              <a:rPr lang="en-US" sz="1200" b="0" i="0" u="none" strike="noStrike" kern="1200" baseline="0" dirty="0" smtClean="0">
                <a:solidFill>
                  <a:schemeClr val="tx1"/>
                </a:solidFill>
                <a:latin typeface="+mn-lt"/>
                <a:ea typeface="+mn-ea"/>
                <a:cs typeface="+mn-cs"/>
              </a:rPr>
              <a:t>. Sometimes it’s best to do nothing. Employees may react to sudden threats by hiding behind their defenses. Given sufficient time, a more rational reaction takes over.</a:t>
            </a:r>
          </a:p>
          <a:p>
            <a:r>
              <a:rPr lang="en-US" sz="1200" b="1" i="0" u="none" strike="noStrike" kern="1200" baseline="0" dirty="0" smtClean="0">
                <a:solidFill>
                  <a:schemeClr val="tx1"/>
                </a:solidFill>
                <a:latin typeface="+mn-lt"/>
                <a:ea typeface="+mn-ea"/>
                <a:cs typeface="+mn-cs"/>
              </a:rPr>
              <a:t>4. Recognize your limitations</a:t>
            </a:r>
            <a:r>
              <a:rPr lang="en-US" sz="1200" b="0" i="0" u="none" strike="noStrike" kern="1200" baseline="0" dirty="0" smtClean="0">
                <a:solidFill>
                  <a:schemeClr val="tx1"/>
                </a:solidFill>
                <a:latin typeface="+mn-lt"/>
                <a:ea typeface="+mn-ea"/>
                <a:cs typeface="+mn-cs"/>
              </a:rPr>
              <a:t>. The supervisor is (probably) not a psychologist. Offering understanding is one thing; trying to deal with psychological problems is another.</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22</a:t>
            </a:fld>
            <a:endParaRPr lang="en-US" dirty="0"/>
          </a:p>
        </p:txBody>
      </p:sp>
    </p:spTree>
    <p:extLst>
      <p:ext uri="{BB962C8B-B14F-4D97-AF65-F5344CB8AC3E}">
        <p14:creationId xmlns:p14="http://schemas.microsoft.com/office/powerpoint/2010/main" val="16729654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When necessary, criticize in a manner that lets the person maintain his or her dignity—in private and constructively. Provide examples of critical incidents and specific suggestions. Avoid once-a-year “critical broadsides” by giving feedback periodically, so that the formal review contains no surprises. Never say the person is “always” wrong. Criticism should be objective and free of personal bias. When the employee is not doing well, the manager will have to decide how candid to be.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Ultimately the supervisor and employee should </a:t>
            </a:r>
            <a:r>
              <a:rPr lang="en-US" sz="1200" b="1" i="0" u="none" strike="noStrike" kern="1200" baseline="0" dirty="0" smtClean="0">
                <a:solidFill>
                  <a:schemeClr val="tx1"/>
                </a:solidFill>
                <a:latin typeface="+mn-lt"/>
                <a:ea typeface="+mn-ea"/>
                <a:cs typeface="+mn-cs"/>
              </a:rPr>
              <a:t>get agreement on a plan </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the aim is to improve unsatisfactory performance (and/or to reinforce exemplary performance). The appraisal should therefore result in a plan for what the employee must do to improve his or her efforts.</a:t>
            </a:r>
            <a:endParaRPr lang="en-US" sz="1200" b="1"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DE14964-253B-4796-A314-B22F37487017}" type="slidenum">
              <a:rPr lang="en-US" smtClean="0"/>
              <a:pPr/>
              <a:t>23</a:t>
            </a:fld>
            <a:endParaRPr lang="en-US" dirty="0"/>
          </a:p>
        </p:txBody>
      </p:sp>
    </p:spTree>
    <p:extLst>
      <p:ext uri="{BB962C8B-B14F-4D97-AF65-F5344CB8AC3E}">
        <p14:creationId xmlns:p14="http://schemas.microsoft.com/office/powerpoint/2010/main" val="16729654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employee’s performance may be so weak that it requires a formal written warning.</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Such warnings serve two purposes: </a:t>
            </a:r>
          </a:p>
          <a:p>
            <a:pPr marL="228600" indent="-228600">
              <a:buAutoNum type="arabicParenBoth"/>
            </a:pPr>
            <a:r>
              <a:rPr lang="en-US" sz="1200" b="0" i="0" u="none" strike="noStrike" kern="1200" baseline="0" dirty="0" smtClean="0">
                <a:solidFill>
                  <a:schemeClr val="tx1"/>
                </a:solidFill>
                <a:latin typeface="+mn-lt"/>
                <a:ea typeface="+mn-ea"/>
                <a:cs typeface="+mn-cs"/>
              </a:rPr>
              <a:t>to shake your employee out of his or her bad habits, and </a:t>
            </a:r>
          </a:p>
          <a:p>
            <a:pPr marL="228600" indent="-228600">
              <a:buAutoNum type="arabicParenBoth"/>
            </a:pPr>
            <a:r>
              <a:rPr lang="en-US" sz="1200" b="0" i="0" u="none" strike="noStrike" kern="1200" baseline="0" dirty="0" smtClean="0">
                <a:solidFill>
                  <a:schemeClr val="tx1"/>
                </a:solidFill>
                <a:latin typeface="+mn-lt"/>
                <a:ea typeface="+mn-ea"/>
                <a:cs typeface="+mn-cs"/>
              </a:rPr>
              <a:t>to help you defend your rating to your own boss and (if needed) to the courts.</a:t>
            </a:r>
            <a:endParaRPr lang="en-US" sz="1200" b="1" i="0" u="none" strike="noStrike" kern="1200" baseline="0" dirty="0" smtClean="0">
              <a:solidFill>
                <a:schemeClr val="tx1"/>
              </a:solidFill>
              <a:latin typeface="+mn-lt"/>
              <a:ea typeface="+mn-ea"/>
              <a:cs typeface="+mn-cs"/>
            </a:endParaRPr>
          </a:p>
          <a:p>
            <a:pPr marL="228600" indent="-228600">
              <a:buAutoNum type="arabicParenBoth"/>
            </a:pPr>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Written warnings should list the employee’s standards, make it clear that the employee was aware of the standard, specify any deficiencies relative to the standard, and show the employee had an opportunity to correct his or her performance.</a:t>
            </a:r>
          </a:p>
        </p:txBody>
      </p:sp>
      <p:sp>
        <p:nvSpPr>
          <p:cNvPr id="4" name="Slide Number Placeholder 3"/>
          <p:cNvSpPr>
            <a:spLocks noGrp="1"/>
          </p:cNvSpPr>
          <p:nvPr>
            <p:ph type="sldNum" sz="quarter" idx="10"/>
          </p:nvPr>
        </p:nvSpPr>
        <p:spPr/>
        <p:txBody>
          <a:bodyPr/>
          <a:lstStyle/>
          <a:p>
            <a:fld id="{7DE14964-253B-4796-A314-B22F37487017}" type="slidenum">
              <a:rPr lang="en-US" smtClean="0"/>
              <a:pPr/>
              <a:t>24</a:t>
            </a:fld>
            <a:endParaRPr lang="en-US" dirty="0"/>
          </a:p>
        </p:txBody>
      </p:sp>
    </p:spTree>
    <p:extLst>
      <p:ext uri="{BB962C8B-B14F-4D97-AF65-F5344CB8AC3E}">
        <p14:creationId xmlns:p14="http://schemas.microsoft.com/office/powerpoint/2010/main" val="16729654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Performance management </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is the </a:t>
            </a:r>
            <a:r>
              <a:rPr lang="en-US" sz="1200" b="0" i="1" u="none" strike="noStrike" kern="1200" baseline="0" dirty="0" smtClean="0">
                <a:solidFill>
                  <a:schemeClr val="tx1"/>
                </a:solidFill>
                <a:latin typeface="+mn-lt"/>
                <a:ea typeface="+mn-ea"/>
                <a:cs typeface="+mn-cs"/>
              </a:rPr>
              <a:t>continuous </a:t>
            </a:r>
            <a:r>
              <a:rPr lang="en-US" sz="1200" b="0" i="0" u="none" strike="noStrike" kern="1200" baseline="0" dirty="0" smtClean="0">
                <a:solidFill>
                  <a:schemeClr val="tx1"/>
                </a:solidFill>
                <a:latin typeface="+mn-lt"/>
                <a:ea typeface="+mn-ea"/>
                <a:cs typeface="+mn-cs"/>
              </a:rPr>
              <a:t>process of identifying, measuring, and developing the performance of individuals and teams and </a:t>
            </a:r>
            <a:r>
              <a:rPr lang="en-US" sz="1200" b="0" i="1" u="none" strike="noStrike" kern="1200" baseline="0" dirty="0" smtClean="0">
                <a:solidFill>
                  <a:schemeClr val="tx1"/>
                </a:solidFill>
                <a:latin typeface="+mn-lt"/>
                <a:ea typeface="+mn-ea"/>
                <a:cs typeface="+mn-cs"/>
              </a:rPr>
              <a:t>aligning </a:t>
            </a:r>
            <a:r>
              <a:rPr lang="en-US" sz="1200" b="0" i="0" u="none" strike="noStrike" kern="1200" baseline="0" dirty="0" smtClean="0">
                <a:solidFill>
                  <a:schemeClr val="tx1"/>
                </a:solidFill>
                <a:latin typeface="+mn-lt"/>
                <a:ea typeface="+mn-ea"/>
                <a:cs typeface="+mn-cs"/>
              </a:rPr>
              <a:t>their performance with the organization’s </a:t>
            </a:r>
            <a:r>
              <a:rPr lang="en-US" sz="1200" b="0" i="1" u="none" strike="noStrike" kern="1200" baseline="0" dirty="0" smtClean="0">
                <a:solidFill>
                  <a:schemeClr val="tx1"/>
                </a:solidFill>
                <a:latin typeface="+mn-lt"/>
                <a:ea typeface="+mn-ea"/>
                <a:cs typeface="+mn-cs"/>
              </a:rPr>
              <a:t>goals.</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26</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Management experts have long argued that most performance appraisals neither motivate employees nor guide their development. Some proponents of the total quality management (TQM) movement even argued for eliminating performance appraisals altogether.</a:t>
            </a:r>
          </a:p>
          <a:p>
            <a:endParaRPr lang="en-US" sz="1200" b="0" i="1"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Total quality management </a:t>
            </a:r>
            <a:r>
              <a:rPr lang="en-US" sz="1200" b="0" i="0" u="none" strike="noStrike" kern="1200" baseline="0" dirty="0" smtClean="0">
                <a:solidFill>
                  <a:schemeClr val="tx1"/>
                </a:solidFill>
                <a:latin typeface="+mn-lt"/>
                <a:ea typeface="+mn-ea"/>
                <a:cs typeface="+mn-cs"/>
              </a:rPr>
              <a:t>(TQM) programs are organization-wide programs that integrate all functions and processes of the business such that all aspects of the business including design, planning, production, distribution, and field service are aimed at maximizing customer satisfaction through continuous improvements.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TQM programs are built on a philosophy encapsulated by several principles, such as: cease dependence on inspection to achieve quality; aim for continuous improvement; institute extensive training; drive out fear so that everyone may work effectively; remove barriers that rob employees of their pride of workmanship (in particular, the annual merit rating); and institute a vigorous program of self-improvement.</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27</a:t>
            </a:fld>
            <a:endParaRPr lang="en-US" dirty="0"/>
          </a:p>
        </p:txBody>
      </p:sp>
    </p:spTree>
    <p:extLst>
      <p:ext uri="{BB962C8B-B14F-4D97-AF65-F5344CB8AC3E}">
        <p14:creationId xmlns:p14="http://schemas.microsoft.com/office/powerpoint/2010/main" val="29316080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Again, in comparing performance management and performance appraisal, “the distinction is the contrast between a year-end event—the completion of the appraisal form—and a process that starts the year with performance planning and is integral to the way people are managed throughout the year.” </a:t>
            </a:r>
            <a:r>
              <a:rPr lang="en-US" sz="1200" b="1" i="0" u="none" strike="noStrike" kern="1200" baseline="0" dirty="0" smtClean="0">
                <a:solidFill>
                  <a:schemeClr val="tx1"/>
                </a:solidFill>
                <a:latin typeface="+mn-lt"/>
                <a:ea typeface="+mn-ea"/>
                <a:cs typeface="+mn-cs"/>
              </a:rPr>
              <a:t>Performance management </a:t>
            </a:r>
            <a:r>
              <a:rPr lang="en-US" sz="1200" b="0" i="0" u="none" strike="noStrike" kern="1200" baseline="0" dirty="0" smtClean="0">
                <a:solidFill>
                  <a:schemeClr val="tx1"/>
                </a:solidFill>
                <a:latin typeface="+mn-lt"/>
                <a:ea typeface="+mn-ea"/>
                <a:cs typeface="+mn-cs"/>
              </a:rPr>
              <a:t>is the </a:t>
            </a:r>
            <a:r>
              <a:rPr lang="en-US" sz="1200" b="0" i="1" u="none" strike="noStrike" kern="1200" baseline="0" dirty="0" smtClean="0">
                <a:solidFill>
                  <a:schemeClr val="tx1"/>
                </a:solidFill>
                <a:latin typeface="+mn-lt"/>
                <a:ea typeface="+mn-ea"/>
                <a:cs typeface="+mn-cs"/>
              </a:rPr>
              <a:t>continuous </a:t>
            </a:r>
            <a:r>
              <a:rPr lang="en-US" sz="1200" b="0" i="0" u="none" strike="noStrike" kern="1200" baseline="0" dirty="0" smtClean="0">
                <a:solidFill>
                  <a:schemeClr val="tx1"/>
                </a:solidFill>
                <a:latin typeface="+mn-lt"/>
                <a:ea typeface="+mn-ea"/>
                <a:cs typeface="+mn-cs"/>
              </a:rPr>
              <a:t>process of identifying, measuring, and developing the performance of individuals and teams and </a:t>
            </a:r>
            <a:r>
              <a:rPr lang="en-US" sz="1200" b="0" i="1" u="none" strike="noStrike" kern="1200" baseline="0" dirty="0" smtClean="0">
                <a:solidFill>
                  <a:schemeClr val="tx1"/>
                </a:solidFill>
                <a:latin typeface="+mn-lt"/>
                <a:ea typeface="+mn-ea"/>
                <a:cs typeface="+mn-cs"/>
              </a:rPr>
              <a:t>aligning </a:t>
            </a:r>
            <a:r>
              <a:rPr lang="en-US" sz="1200" b="0" i="0" u="none" strike="noStrike" kern="1200" baseline="0" dirty="0" smtClean="0">
                <a:solidFill>
                  <a:schemeClr val="tx1"/>
                </a:solidFill>
                <a:latin typeface="+mn-lt"/>
                <a:ea typeface="+mn-ea"/>
                <a:cs typeface="+mn-cs"/>
              </a:rPr>
              <a:t>their performance with the organization’s </a:t>
            </a:r>
            <a:r>
              <a:rPr lang="en-US" sz="1200" b="0" i="1" u="none" strike="noStrike" kern="1200" baseline="0" dirty="0" smtClean="0">
                <a:solidFill>
                  <a:schemeClr val="tx1"/>
                </a:solidFill>
                <a:latin typeface="+mn-lt"/>
                <a:ea typeface="+mn-ea"/>
                <a:cs typeface="+mn-cs"/>
              </a:rPr>
              <a:t>goals.</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28</a:t>
            </a:fld>
            <a:endParaRPr lang="en-US" dirty="0"/>
          </a:p>
        </p:txBody>
      </p:sp>
    </p:spTree>
    <p:extLst>
      <p:ext uri="{BB962C8B-B14F-4D97-AF65-F5344CB8AC3E}">
        <p14:creationId xmlns:p14="http://schemas.microsoft.com/office/powerpoint/2010/main" val="29316080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Trends Shaping HR: </a:t>
            </a:r>
            <a:r>
              <a:rPr lang="en-US" sz="1200" b="1" i="1" u="none" strike="noStrike" kern="1200" baseline="0" dirty="0" smtClean="0">
                <a:solidFill>
                  <a:schemeClr val="tx1"/>
                </a:solidFill>
                <a:latin typeface="+mn-lt"/>
                <a:ea typeface="+mn-ea"/>
                <a:cs typeface="+mn-cs"/>
              </a:rPr>
              <a:t>Digital and Social Media</a:t>
            </a:r>
          </a:p>
          <a:p>
            <a:endParaRPr lang="en-US" sz="1200" b="1" i="1"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Employers increasingly use digital technologies including cloud computing, gaming, and social media to support performance management. For example, with Oracle TBE Performance Management Cloud Service, management would:</a:t>
            </a:r>
          </a:p>
          <a:p>
            <a:r>
              <a:rPr lang="en-US" sz="1200" b="0" i="0" u="none" strike="noStrike" kern="1200" baseline="0" dirty="0" smtClean="0">
                <a:solidFill>
                  <a:schemeClr val="tx1"/>
                </a:solidFill>
                <a:latin typeface="+mn-lt"/>
                <a:ea typeface="+mn-ea"/>
                <a:cs typeface="+mn-cs"/>
              </a:rPr>
              <a:t>● First, </a:t>
            </a:r>
            <a:r>
              <a:rPr lang="en-US" sz="1200" b="0" i="1" u="none" strike="noStrike" kern="1200" baseline="0" dirty="0" smtClean="0">
                <a:solidFill>
                  <a:schemeClr val="tx1"/>
                </a:solidFill>
                <a:latin typeface="+mn-lt"/>
                <a:ea typeface="+mn-ea"/>
                <a:cs typeface="+mn-cs"/>
              </a:rPr>
              <a:t>assign financial and nonfinancial goals </a:t>
            </a:r>
            <a:r>
              <a:rPr lang="en-US" sz="1200" b="0" i="0" u="none" strike="noStrike" kern="1200" baseline="0" dirty="0" smtClean="0">
                <a:solidFill>
                  <a:schemeClr val="tx1"/>
                </a:solidFill>
                <a:latin typeface="+mn-lt"/>
                <a:ea typeface="+mn-ea"/>
                <a:cs typeface="+mn-cs"/>
              </a:rPr>
              <a:t>to each team’s activities, goals which support the company’s overall strategic goals. (Thus, an airline might measure ground crew aircraft turnaround time in terms of “improve turnaround time to 26 minutes per plane this year.”)</a:t>
            </a:r>
          </a:p>
          <a:p>
            <a:r>
              <a:rPr lang="en-US" sz="1200" b="0" i="0" u="none" strike="noStrike" kern="1200" baseline="0" dirty="0" smtClean="0">
                <a:solidFill>
                  <a:schemeClr val="tx1"/>
                </a:solidFill>
                <a:latin typeface="+mn-lt"/>
                <a:ea typeface="+mn-ea"/>
                <a:cs typeface="+mn-cs"/>
              </a:rPr>
              <a:t>● </a:t>
            </a:r>
            <a:r>
              <a:rPr lang="en-US" sz="1200" b="0" i="1" u="none" strike="noStrike" kern="1200" baseline="0" dirty="0" smtClean="0">
                <a:solidFill>
                  <a:schemeClr val="tx1"/>
                </a:solidFill>
                <a:latin typeface="+mn-lt"/>
                <a:ea typeface="+mn-ea"/>
                <a:cs typeface="+mn-cs"/>
              </a:rPr>
              <a:t>Inform all teams and employees </a:t>
            </a:r>
            <a:r>
              <a:rPr lang="en-US" sz="1200" b="0" i="0" u="none" strike="noStrike" kern="1200" baseline="0" dirty="0" smtClean="0">
                <a:solidFill>
                  <a:schemeClr val="tx1"/>
                </a:solidFill>
                <a:latin typeface="+mn-lt"/>
                <a:ea typeface="+mn-ea"/>
                <a:cs typeface="+mn-cs"/>
              </a:rPr>
              <a:t>of their goals.</a:t>
            </a:r>
          </a:p>
          <a:p>
            <a:r>
              <a:rPr lang="en-US" sz="1200" b="0" i="0" u="none" strike="noStrike" kern="1200" baseline="0" dirty="0" smtClean="0">
                <a:solidFill>
                  <a:schemeClr val="tx1"/>
                </a:solidFill>
                <a:latin typeface="+mn-lt"/>
                <a:ea typeface="+mn-ea"/>
                <a:cs typeface="+mn-cs"/>
              </a:rPr>
              <a:t>● </a:t>
            </a:r>
            <a:r>
              <a:rPr lang="en-US" sz="1200" b="0" i="1" u="none" strike="noStrike" kern="1200" baseline="0" dirty="0" smtClean="0">
                <a:solidFill>
                  <a:schemeClr val="tx1"/>
                </a:solidFill>
                <a:latin typeface="+mn-lt"/>
                <a:ea typeface="+mn-ea"/>
                <a:cs typeface="+mn-cs"/>
              </a:rPr>
              <a:t>Use IT-supported tools </a:t>
            </a:r>
            <a:r>
              <a:rPr lang="en-US" sz="1200" b="0" i="0" u="none" strike="noStrike" kern="1200" baseline="0" dirty="0" smtClean="0">
                <a:solidFill>
                  <a:schemeClr val="tx1"/>
                </a:solidFill>
                <a:latin typeface="+mn-lt"/>
                <a:ea typeface="+mn-ea"/>
                <a:cs typeface="+mn-cs"/>
              </a:rPr>
              <a:t>(cloud-based performance management software, HR scorecards, and digital dashboards) to continuously display, monitor, and assess each team’s and employee’s performance (see Figure 9-13). Oracle TBE Performance Management Cloud Service illustrates this.  Because the goals are “in the cloud” rather than embedded in documents, managers needn’t wait until the annual or semiannual reviews to revise them. And the system’s dashboards enable managers to continuously monitor each team or employee’s performance, let employees update progress toward goal achievement, and let employees and managers log comments so the process is real-time and interactive. For more details, see www.oracle.cocm/taleo-tbe.</a:t>
            </a:r>
          </a:p>
          <a:p>
            <a:r>
              <a:rPr lang="en-US" sz="1200" b="0" i="0" u="none" strike="noStrike" kern="1200" baseline="0" dirty="0" smtClean="0">
                <a:solidFill>
                  <a:schemeClr val="tx1"/>
                </a:solidFill>
                <a:latin typeface="+mn-lt"/>
                <a:ea typeface="+mn-ea"/>
                <a:cs typeface="+mn-cs"/>
              </a:rPr>
              <a:t>● Finally, if exceptions are noted, ensure you’ve </a:t>
            </a:r>
            <a:r>
              <a:rPr lang="en-US" sz="1200" b="0" i="1" u="none" strike="noStrike" kern="1200" baseline="0" dirty="0" smtClean="0">
                <a:solidFill>
                  <a:schemeClr val="tx1"/>
                </a:solidFill>
                <a:latin typeface="+mn-lt"/>
                <a:ea typeface="+mn-ea"/>
                <a:cs typeface="+mn-cs"/>
              </a:rPr>
              <a:t>taken corrective action </a:t>
            </a:r>
            <a:r>
              <a:rPr lang="en-US" sz="1200" b="0" i="0" u="none" strike="noStrike" kern="1200" baseline="0" dirty="0" smtClean="0">
                <a:solidFill>
                  <a:schemeClr val="tx1"/>
                </a:solidFill>
                <a:latin typeface="+mn-lt"/>
                <a:ea typeface="+mn-ea"/>
                <a:cs typeface="+mn-cs"/>
              </a:rPr>
              <a:t>before things swing out of control. Beyond the cloud, employers are also adopting social media and gaming-based performance appraisal and management tools. Social media tools allow almost everyone in the company (the “crowd,” as in “crowd appraisals”) to continuously appraise each other’s work. Workforce Rypple (http://work.com) is one such “social performance management platform.”  Basically, it supplements traditional appraisals. Employees and managers use it to set goals, and to provide feedback and recognition as tasks get done. For example, Washington-based LivingSocial employees use Rypple to comment on each other’s work. LivingSocial then uses these comments as an input to its formal employee appraisals. Solar energy company Sunrun also uses Rypple. A spokesman says: “It’s great for putting ideas out there, you can unveil objectives to the whole team, ask for opinions and suggestions and then work on them together. We do 360 feedback each week.”110 Saba Social Performance Management Software is another such tool.  Employers often combine such ongoing reviews with Globoforce (www.globoforce.com) type sites, which automate the process of instantaneously rewarding and recognizing colleagues. Dissatisfaction with its current performance appraisal process prompted Persistent Systems to have the gaming company eMee create a virtual appraisal game. Every Persistent Systems employee has a virtual avatar. Employees use them to give real-time feedback to each other, including virtual gifts and points (only immediate supervisors can give reprimands). The system apparently reduced turnover and improved performance. </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29</a:t>
            </a:fld>
            <a:endParaRPr lang="en-US" dirty="0"/>
          </a:p>
        </p:txBody>
      </p:sp>
    </p:spTree>
    <p:extLst>
      <p:ext uri="{BB962C8B-B14F-4D97-AF65-F5344CB8AC3E}">
        <p14:creationId xmlns:p14="http://schemas.microsoft.com/office/powerpoint/2010/main" val="986435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E0926760-F15F-462E-8D64-749C808E0CCD}" type="slidenum">
              <a:rPr lang="en-US" smtClean="0"/>
              <a:pPr/>
              <a:t>‹#›</a:t>
            </a:fld>
            <a:endParaRPr lang="en-US" dirty="0"/>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dirty="0" smtClean="0"/>
              <a:t>10/14/2013</a:t>
            </a: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r>
              <a:rPr lang="en-US" dirty="0" smtClean="0"/>
              <a:t>10/14/2013</a:t>
            </a:r>
            <a:endParaRPr lang="en-US" dirty="0"/>
          </a:p>
        </p:txBody>
      </p:sp>
      <p:sp>
        <p:nvSpPr>
          <p:cNvPr id="8" name="Footer Placeholder 7"/>
          <p:cNvSpPr>
            <a:spLocks noGrp="1"/>
          </p:cNvSpPr>
          <p:nvPr>
            <p:ph type="ftr" sz="quarter" idx="11"/>
          </p:nvPr>
        </p:nvSpPr>
        <p:spPr/>
        <p:txBody>
          <a:bodyPr/>
          <a:lstStyle/>
          <a:p>
            <a:r>
              <a:rPr lang="en-US" dirty="0" smtClean="0"/>
              <a:t>Copyright © 2017 Pearson Education, Ltd.</a:t>
            </a:r>
            <a:endParaRPr lang="en-US" dirty="0"/>
          </a:p>
        </p:txBody>
      </p:sp>
      <p:sp>
        <p:nvSpPr>
          <p:cNvPr id="9" name="Slide Number Placeholder 8"/>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r>
              <a:rPr lang="en-US" dirty="0" smtClean="0"/>
              <a:t>10/14/2013</a:t>
            </a:r>
            <a:endParaRPr lang="en-US" dirty="0"/>
          </a:p>
        </p:txBody>
      </p:sp>
      <p:sp>
        <p:nvSpPr>
          <p:cNvPr id="4" name="Footer Placeholder 3"/>
          <p:cNvSpPr>
            <a:spLocks noGrp="1"/>
          </p:cNvSpPr>
          <p:nvPr>
            <p:ph type="ftr" sz="quarter" idx="11"/>
          </p:nvPr>
        </p:nvSpPr>
        <p:spPr/>
        <p:txBody>
          <a:bodyPr/>
          <a:lstStyle/>
          <a:p>
            <a:r>
              <a:rPr lang="en-US" dirty="0" smtClean="0"/>
              <a:t>Copyright © 2017 Pearson Education, Ltd.</a:t>
            </a:r>
            <a:endParaRPr lang="en-US" dirty="0"/>
          </a:p>
        </p:txBody>
      </p:sp>
      <p:sp>
        <p:nvSpPr>
          <p:cNvPr id="5" name="Slide Number Placeholder 4"/>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4-</a:t>
            </a:r>
            <a:endParaRPr lang="en-US" dirty="0"/>
          </a:p>
        </p:txBody>
      </p:sp>
      <p:sp>
        <p:nvSpPr>
          <p:cNvPr id="2" name="Date Placeholder 1"/>
          <p:cNvSpPr>
            <a:spLocks noGrp="1"/>
          </p:cNvSpPr>
          <p:nvPr>
            <p:ph type="dt" sz="half" idx="10"/>
          </p:nvPr>
        </p:nvSpPr>
        <p:spPr/>
        <p:txBody>
          <a:bodyPr/>
          <a:lstStyle/>
          <a:p>
            <a:r>
              <a:rPr lang="en-US" dirty="0" smtClean="0"/>
              <a:t>10/14/2013</a:t>
            </a:r>
            <a:endParaRPr lang="en-US" dirty="0"/>
          </a:p>
        </p:txBody>
      </p:sp>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a:t>
            </a:fld>
            <a:endParaRPr lang="en-US" dirty="0"/>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dirty="0" smtClean="0"/>
              <a:t>10/14/2013</a:t>
            </a: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5" name="Date Placeholder 4"/>
          <p:cNvSpPr>
            <a:spLocks noGrp="1"/>
          </p:cNvSpPr>
          <p:nvPr>
            <p:ph type="dt" sz="half" idx="10"/>
          </p:nvPr>
        </p:nvSpPr>
        <p:spPr/>
        <p:txBody>
          <a:bodyPr/>
          <a:lstStyle/>
          <a:p>
            <a:r>
              <a:rPr lang="en-US" dirty="0" smtClean="0"/>
              <a:t>10/14/2013</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9</a:t>
            </a:r>
            <a:endParaRPr lang="en-US" dirty="0"/>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r>
              <a:rPr lang="en-US" dirty="0" smtClean="0"/>
              <a:t>10/14/2013</a:t>
            </a:r>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smtClean="0"/>
              <a:t>Copyright © 2017 Pearson Education, Ltd.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r>
              <a:rPr lang="en-US" dirty="0" smtClean="0"/>
              <a:t>9</a:t>
            </a:r>
            <a:fld id="{E0926760-F15F-462E-8D64-749C808E0CCD}" type="slidenum">
              <a:rPr lang="en-US" smtClean="0"/>
              <a:pPr/>
              <a:t>‹#›</a:t>
            </a:fld>
            <a:endParaRPr lang="en-US" dirty="0"/>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hf hdr="0" dt="0"/>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b="1" dirty="0" smtClean="0"/>
              <a:t>Copyright © 2017 Pearson Education, Ltd.</a:t>
            </a:r>
            <a:endParaRPr lang="en-US" dirty="0"/>
          </a:p>
        </p:txBody>
      </p:sp>
      <p:pic>
        <p:nvPicPr>
          <p:cNvPr id="6" name="Picture 5"/>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267200" y="2299778"/>
            <a:ext cx="4122420" cy="3477642"/>
          </a:xfrm>
          <a:prstGeom prst="rect">
            <a:avLst/>
          </a:prstGeom>
          <a:noFill/>
          <a:ln>
            <a:noFill/>
          </a:ln>
          <a:effectLst>
            <a:glow rad="635000">
              <a:schemeClr val="accent6">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866900" y="0"/>
            <a:ext cx="5562600" cy="1938992"/>
          </a:xfrm>
          <a:prstGeom prst="rect">
            <a:avLst/>
          </a:prstGeom>
          <a:noFill/>
        </p:spPr>
        <p:txBody>
          <a:bodyPr wrap="square" rtlCol="0">
            <a:spAutoFit/>
          </a:bodyPr>
          <a:lstStyle/>
          <a:p>
            <a:pPr algn="ctr"/>
            <a:r>
              <a:rPr lang="en-US" altLang="zh-HK" sz="3000" dirty="0"/>
              <a:t>BMMB 7007 HRM </a:t>
            </a:r>
            <a:r>
              <a:rPr lang="en-US" sz="30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Performance </a:t>
            </a:r>
            <a:r>
              <a:rPr lang="en-US" sz="3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Management and </a:t>
            </a:r>
            <a:endParaRPr lang="en-US" sz="30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0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Appraisal</a:t>
            </a:r>
            <a:endParaRPr lang="en-US" sz="3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9" name="Slide Number Placeholder 8"/>
          <p:cNvSpPr>
            <a:spLocks noGrp="1"/>
          </p:cNvSpPr>
          <p:nvPr>
            <p:ph type="sldNum" sz="quarter" idx="12"/>
          </p:nvPr>
        </p:nvSpPr>
        <p:spPr/>
        <p:txBody>
          <a:bodyPr/>
          <a:lstStyle/>
          <a:p>
            <a:r>
              <a:rPr lang="en-US" dirty="0" smtClean="0"/>
              <a:t>9-</a:t>
            </a:r>
            <a:fld id="{E0926760-F15F-462E-8D64-749C808E0CCD}" type="slidenum">
              <a:rPr lang="en-US" smtClean="0"/>
              <a:pPr/>
              <a:t>1</a:t>
            </a:fld>
            <a:endParaRPr lang="en-US" dirty="0"/>
          </a:p>
        </p:txBody>
      </p:sp>
      <p:pic>
        <p:nvPicPr>
          <p:cNvPr id="8" name="Picture 7"/>
          <p:cNvPicPr>
            <a:picLocks noChangeAspect="1"/>
          </p:cNvPicPr>
          <p:nvPr/>
        </p:nvPicPr>
        <p:blipFill>
          <a:blip r:embed="rId4" cstate="print"/>
          <a:stretch>
            <a:fillRect/>
          </a:stretch>
        </p:blipFill>
        <p:spPr>
          <a:xfrm>
            <a:off x="452903" y="1864166"/>
            <a:ext cx="3091359" cy="3917132"/>
          </a:xfrm>
          <a:prstGeom prst="rect">
            <a:avLst/>
          </a:prstGeom>
        </p:spPr>
      </p:pic>
    </p:spTree>
    <p:extLst>
      <p:ext uri="{BB962C8B-B14F-4D97-AF65-F5344CB8AC3E}">
        <p14:creationId xmlns:p14="http://schemas.microsoft.com/office/powerpoint/2010/main" val="37375100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r>
              <a:rPr lang="en-US" dirty="0" smtClean="0"/>
              <a:t>9-</a:t>
            </a:r>
            <a:fld id="{E0926760-F15F-462E-8D64-749C808E0CCD}" type="slidenum">
              <a:rPr lang="en-US" smtClean="0"/>
              <a:pPr/>
              <a:t>2</a:t>
            </a:fld>
            <a:endParaRPr lang="en-US" dirty="0"/>
          </a:p>
        </p:txBody>
      </p:sp>
      <p:sp>
        <p:nvSpPr>
          <p:cNvPr id="7" name="TextBox 6"/>
          <p:cNvSpPr txBox="1"/>
          <p:nvPr/>
        </p:nvSpPr>
        <p:spPr>
          <a:xfrm>
            <a:off x="1889760" y="762000"/>
            <a:ext cx="7010400" cy="923330"/>
          </a:xfrm>
          <a:prstGeom prst="rect">
            <a:avLst/>
          </a:prstGeom>
          <a:noFill/>
        </p:spPr>
        <p:txBody>
          <a:bodyPr wrap="square" rtlCol="0">
            <a:spAutoFit/>
          </a:bodyPr>
          <a:lstStyle/>
          <a:p>
            <a:r>
              <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p>
          <a:p>
            <a:endParaRPr lang="en-US" dirty="0"/>
          </a:p>
        </p:txBody>
      </p:sp>
      <p:sp>
        <p:nvSpPr>
          <p:cNvPr id="8" name="TextBox 7"/>
          <p:cNvSpPr txBox="1"/>
          <p:nvPr/>
        </p:nvSpPr>
        <p:spPr>
          <a:xfrm>
            <a:off x="228600" y="1837730"/>
            <a:ext cx="8671560" cy="3970318"/>
          </a:xfrm>
          <a:prstGeom prst="rect">
            <a:avLst/>
          </a:prstGeom>
          <a:noFill/>
        </p:spPr>
        <p:txBody>
          <a:bodyPr wrap="square" rtlCol="0">
            <a:spAutoFit/>
          </a:bodyPr>
          <a:lstStyle/>
          <a:p>
            <a:pPr>
              <a:lnSpc>
                <a:spcPct val="150000"/>
              </a:lnSpc>
            </a:pPr>
            <a:r>
              <a:rPr lang="en-US" sz="2800" b="1" dirty="0" smtClean="0">
                <a:latin typeface="Arial" panose="020B0604020202020204" pitchFamily="34" charset="0"/>
                <a:cs typeface="Arial" panose="020B0604020202020204" pitchFamily="34" charset="0"/>
              </a:rPr>
              <a:t>9-1.	Describe the performance appraisal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process.</a:t>
            </a:r>
          </a:p>
          <a:p>
            <a:pPr>
              <a:lnSpc>
                <a:spcPct val="150000"/>
              </a:lnSpc>
            </a:pPr>
            <a:r>
              <a:rPr lang="en-US" sz="2800" b="1" dirty="0" smtClean="0">
                <a:latin typeface="Arial" panose="020B0604020202020204" pitchFamily="34" charset="0"/>
                <a:cs typeface="Arial" panose="020B0604020202020204" pitchFamily="34" charset="0"/>
              </a:rPr>
              <a:t>9-2.	Define the pros and cons of at least eight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performance appraisal methods.</a:t>
            </a:r>
          </a:p>
          <a:p>
            <a:pPr>
              <a:lnSpc>
                <a:spcPct val="150000"/>
              </a:lnSpc>
            </a:pPr>
            <a:r>
              <a:rPr lang="en-US" sz="2800" b="1" dirty="0" smtClean="0">
                <a:latin typeface="Arial" panose="020B0604020202020204" pitchFamily="34" charset="0"/>
                <a:cs typeface="Arial" panose="020B0604020202020204" pitchFamily="34" charset="0"/>
              </a:rPr>
              <a:t>9-3.	Give examples of potential appraisal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problems and how to deal with them.</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92936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r>
              <a:rPr lang="en-US" dirty="0" smtClean="0"/>
              <a:t>9-</a:t>
            </a:r>
            <a:fld id="{E0926760-F15F-462E-8D64-749C808E0CCD}" type="slidenum">
              <a:rPr lang="en-US" smtClean="0"/>
              <a:pPr/>
              <a:t>3</a:t>
            </a:fld>
            <a:endParaRPr lang="en-US" dirty="0"/>
          </a:p>
        </p:txBody>
      </p:sp>
      <p:sp>
        <p:nvSpPr>
          <p:cNvPr id="7" name="TextBox 6"/>
          <p:cNvSpPr txBox="1"/>
          <p:nvPr/>
        </p:nvSpPr>
        <p:spPr>
          <a:xfrm>
            <a:off x="1181100" y="457200"/>
            <a:ext cx="6134100" cy="646331"/>
          </a:xfrm>
          <a:prstGeom prst="rect">
            <a:avLst/>
          </a:prstGeom>
          <a:noFill/>
        </p:spPr>
        <p:txBody>
          <a:bodyPr wrap="square" rtlCol="0">
            <a:spAutoFit/>
          </a:bodyPr>
          <a:lstStyle/>
          <a:p>
            <a:pPr algn="ctr"/>
            <a:r>
              <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p>
        </p:txBody>
      </p:sp>
      <p:sp>
        <p:nvSpPr>
          <p:cNvPr id="8" name="TextBox 7"/>
          <p:cNvSpPr txBox="1"/>
          <p:nvPr/>
        </p:nvSpPr>
        <p:spPr>
          <a:xfrm>
            <a:off x="152400" y="1103531"/>
            <a:ext cx="8534400" cy="5262979"/>
          </a:xfrm>
          <a:prstGeom prst="rect">
            <a:avLst/>
          </a:prstGeom>
          <a:noFill/>
        </p:spPr>
        <p:txBody>
          <a:bodyPr wrap="square" rtlCol="0">
            <a:spAutoFit/>
          </a:bodyPr>
          <a:lstStyle/>
          <a:p>
            <a:pPr>
              <a:lnSpc>
                <a:spcPct val="150000"/>
              </a:lnSpc>
            </a:pPr>
            <a:r>
              <a:rPr lang="en-US" sz="2800" b="1" dirty="0" smtClean="0">
                <a:latin typeface="Arial" panose="020B0604020202020204" pitchFamily="34" charset="0"/>
                <a:cs typeface="Arial" panose="020B0604020202020204" pitchFamily="34" charset="0"/>
              </a:rPr>
              <a:t> 9-4.	List steps to take in the appraisal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interview.</a:t>
            </a:r>
          </a:p>
          <a:p>
            <a:pPr>
              <a:lnSpc>
                <a:spcPct val="150000"/>
              </a:lnSpc>
            </a:pPr>
            <a:r>
              <a:rPr lang="en-US" sz="2800" b="1" dirty="0" smtClean="0">
                <a:latin typeface="Arial" panose="020B0604020202020204" pitchFamily="34" charset="0"/>
                <a:cs typeface="Arial" panose="020B0604020202020204" pitchFamily="34" charset="0"/>
              </a:rPr>
              <a:t> 9-5	Explain key points in how to use the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appraisal interview to boost employee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engagement.</a:t>
            </a:r>
          </a:p>
          <a:p>
            <a:pPr>
              <a:lnSpc>
                <a:spcPct val="150000"/>
              </a:lnSpc>
            </a:pPr>
            <a:r>
              <a:rPr lang="en-US" sz="2800" b="1" dirty="0" smtClean="0">
                <a:latin typeface="Arial" panose="020B0604020202020204" pitchFamily="34" charset="0"/>
                <a:cs typeface="Arial" panose="020B0604020202020204" pitchFamily="34" charset="0"/>
              </a:rPr>
              <a:t> 9-6	Explain </a:t>
            </a:r>
            <a:r>
              <a:rPr lang="en-US" sz="2800" b="1" dirty="0">
                <a:latin typeface="Arial" panose="020B0604020202020204" pitchFamily="34" charset="0"/>
                <a:cs typeface="Arial" panose="020B0604020202020204" pitchFamily="34" charset="0"/>
              </a:rPr>
              <a:t>how </a:t>
            </a:r>
            <a:r>
              <a:rPr lang="en-US" sz="2800" b="1" dirty="0" smtClean="0">
                <a:latin typeface="Arial" panose="020B0604020202020204" pitchFamily="34" charset="0"/>
                <a:cs typeface="Arial" panose="020B0604020202020204" pitchFamily="34" charset="0"/>
              </a:rPr>
              <a:t>you would take a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performance management approach to </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appraisal.</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22828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4</a:t>
            </a:fld>
            <a:endParaRPr lang="en-US" dirty="0"/>
          </a:p>
        </p:txBody>
      </p:sp>
      <p:sp>
        <p:nvSpPr>
          <p:cNvPr id="5" name="TextBox 4"/>
          <p:cNvSpPr txBox="1"/>
          <p:nvPr/>
        </p:nvSpPr>
        <p:spPr>
          <a:xfrm>
            <a:off x="1371600" y="1828800"/>
            <a:ext cx="6705600" cy="5109091"/>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are the </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appraisal </a:t>
            </a: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 What to be appraised? Are the criterion really linked to employees’ work performance?</a:t>
            </a:r>
          </a:p>
          <a:p>
            <a:pPr algn="ctr"/>
            <a:endParaRPr lang="en-US" sz="4400" b="1" dirty="0">
              <a:solidFill>
                <a:schemeClr val="accent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846391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r>
              <a:rPr lang="en-US" dirty="0" smtClean="0"/>
              <a:t>9-</a:t>
            </a:r>
            <a:fld id="{E0926760-F15F-462E-8D64-749C808E0CCD}" type="slidenum">
              <a:rPr lang="en-US" smtClean="0"/>
              <a:pPr/>
              <a:t>5</a:t>
            </a:fld>
            <a:endParaRPr lang="en-US" dirty="0"/>
          </a:p>
        </p:txBody>
      </p:sp>
      <p:sp>
        <p:nvSpPr>
          <p:cNvPr id="7" name="TextBox 6"/>
          <p:cNvSpPr txBox="1"/>
          <p:nvPr/>
        </p:nvSpPr>
        <p:spPr>
          <a:xfrm>
            <a:off x="701349" y="533400"/>
            <a:ext cx="7315200" cy="1200329"/>
          </a:xfrm>
          <a:prstGeom prst="rect">
            <a:avLst/>
          </a:prstGeom>
          <a:noFill/>
        </p:spPr>
        <p:txBody>
          <a:bodyPr wrap="square" rtlCol="0">
            <a:spAutoFit/>
          </a:bodyPr>
          <a:lstStyle/>
          <a:p>
            <a:pPr algn="ctr"/>
            <a:r>
              <a:rPr lang="en-US" sz="36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Basics </a:t>
            </a:r>
            <a:r>
              <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of Performance </a:t>
            </a:r>
            <a:r>
              <a:rPr lang="en-US" sz="36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Appraisal</a:t>
            </a:r>
            <a:endPar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8" name="TextBox 7"/>
          <p:cNvSpPr txBox="1"/>
          <p:nvPr/>
        </p:nvSpPr>
        <p:spPr>
          <a:xfrm>
            <a:off x="615298" y="1887376"/>
            <a:ext cx="8376302" cy="3093154"/>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The performance appraisal </a:t>
            </a:r>
            <a:r>
              <a:rPr lang="en-US" sz="2800" b="1" dirty="0" smtClean="0">
                <a:latin typeface="Arial" panose="020B0604020202020204" pitchFamily="34" charset="0"/>
                <a:cs typeface="Arial" panose="020B0604020202020204" pitchFamily="34" charset="0"/>
              </a:rPr>
              <a:t>process steps</a:t>
            </a: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Sets </a:t>
            </a:r>
            <a:r>
              <a:rPr lang="en-US" sz="2800" b="1" dirty="0">
                <a:latin typeface="Arial" panose="020B0604020202020204" pitchFamily="34" charset="0"/>
                <a:cs typeface="Arial" panose="020B0604020202020204" pitchFamily="34" charset="0"/>
              </a:rPr>
              <a:t>work </a:t>
            </a:r>
            <a:r>
              <a:rPr lang="en-US" sz="2800" b="1" dirty="0" smtClean="0">
                <a:latin typeface="Arial" panose="020B0604020202020204" pitchFamily="34" charset="0"/>
                <a:cs typeface="Arial" panose="020B0604020202020204" pitchFamily="34" charset="0"/>
              </a:rPr>
              <a:t>standards</a:t>
            </a:r>
            <a:endParaRPr lang="en-US" sz="2800" b="1" dirty="0">
              <a:latin typeface="Arial" panose="020B0604020202020204" pitchFamily="34" charset="0"/>
              <a:cs typeface="Arial" panose="020B0604020202020204" pitchFamily="34" charset="0"/>
            </a:endParaRP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Assesses performance </a:t>
            </a: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Provides feedback </a:t>
            </a:r>
            <a:r>
              <a:rPr lang="en-US" sz="2800" b="1" dirty="0">
                <a:latin typeface="Arial" panose="020B0604020202020204" pitchFamily="34" charset="0"/>
                <a:cs typeface="Arial" panose="020B0604020202020204" pitchFamily="34" charset="0"/>
              </a:rPr>
              <a:t>to the </a:t>
            </a:r>
            <a:r>
              <a:rPr lang="en-US" sz="2800" b="1" dirty="0" smtClean="0">
                <a:latin typeface="Arial" panose="020B0604020202020204" pitchFamily="34" charset="0"/>
                <a:cs typeface="Arial" panose="020B0604020202020204" pitchFamily="34" charset="0"/>
              </a:rPr>
              <a:t>employee</a:t>
            </a:r>
          </a:p>
          <a:p>
            <a:pPr marL="285750" indent="-285750">
              <a:lnSpc>
                <a:spcPct val="150000"/>
              </a:lnSpc>
              <a:buFont typeface="Arial" panose="020B0604020202020204" pitchFamily="34" charset="0"/>
              <a:buChar char="•"/>
            </a:pPr>
            <a:endParaRPr lang="en-US" dirty="0"/>
          </a:p>
        </p:txBody>
      </p:sp>
      <p:pic>
        <p:nvPicPr>
          <p:cNvPr id="2050" name="Picture 2" descr="C:\Users\abosto1\AppData\Local\Microsoft\Windows\Temporary Internet Files\Content.IE5\BGKCDPIV\appraisal_certification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6600" y="4572000"/>
            <a:ext cx="2452799" cy="1513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6696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r>
              <a:rPr lang="en-US" dirty="0" smtClean="0"/>
              <a:t>9-</a:t>
            </a:r>
            <a:fld id="{E0926760-F15F-462E-8D64-749C808E0CCD}" type="slidenum">
              <a:rPr lang="en-US" smtClean="0"/>
              <a:pPr/>
              <a:t>6</a:t>
            </a:fld>
            <a:endParaRPr lang="en-US" dirty="0"/>
          </a:p>
        </p:txBody>
      </p:sp>
      <p:sp>
        <p:nvSpPr>
          <p:cNvPr id="8" name="TextBox 7"/>
          <p:cNvSpPr txBox="1"/>
          <p:nvPr/>
        </p:nvSpPr>
        <p:spPr>
          <a:xfrm>
            <a:off x="1752600" y="990600"/>
            <a:ext cx="5410200" cy="369332"/>
          </a:xfrm>
          <a:prstGeom prst="rect">
            <a:avLst/>
          </a:prstGeom>
          <a:noFill/>
        </p:spPr>
        <p:txBody>
          <a:bodyPr wrap="square" rtlCol="0">
            <a:spAutoFit/>
          </a:bodyPr>
          <a:lstStyle/>
          <a:p>
            <a:pPr algn="ctr"/>
            <a:r>
              <a:rPr lang="en-US" dirty="0" smtClean="0"/>
              <a:t> </a:t>
            </a:r>
            <a:endParaRPr lang="en-US" dirty="0"/>
          </a:p>
        </p:txBody>
      </p:sp>
      <p:sp>
        <p:nvSpPr>
          <p:cNvPr id="9" name="TextBox 8"/>
          <p:cNvSpPr txBox="1"/>
          <p:nvPr/>
        </p:nvSpPr>
        <p:spPr>
          <a:xfrm>
            <a:off x="304800" y="1359932"/>
            <a:ext cx="7620000" cy="5047536"/>
          </a:xfrm>
          <a:prstGeom prst="rect">
            <a:avLst/>
          </a:prstGeom>
          <a:noFill/>
        </p:spPr>
        <p:txBody>
          <a:bodyPr wrap="square" rtlCol="0">
            <a:spAutoFit/>
          </a:bodyPr>
          <a:lstStyle/>
          <a:p>
            <a:pPr marL="0" lvl="1">
              <a:lnSpc>
                <a:spcPct val="150000"/>
              </a:lnSpc>
            </a:pPr>
            <a:r>
              <a:rPr lang="en-US" sz="2800" b="1" dirty="0" smtClean="0">
                <a:latin typeface="Arial" panose="020B0604020202020204" pitchFamily="34" charset="0"/>
                <a:cs typeface="Arial" panose="020B0604020202020204" pitchFamily="34" charset="0"/>
              </a:rPr>
              <a:t>     Five  reasons:</a:t>
            </a:r>
            <a:endParaRPr lang="en-US" sz="1200" dirty="0"/>
          </a:p>
          <a:p>
            <a:pPr marL="514350" indent="-514350">
              <a:buFont typeface="+mj-lt"/>
              <a:buAutoNum type="arabicPeriod"/>
            </a:pPr>
            <a:r>
              <a:rPr lang="en-US" sz="2800" b="1" dirty="0" smtClean="0">
                <a:latin typeface="Arial" panose="020B0604020202020204" pitchFamily="34" charset="0"/>
                <a:cs typeface="Arial" panose="020B0604020202020204" pitchFamily="34" charset="0"/>
              </a:rPr>
              <a:t>Used for pay</a:t>
            </a:r>
            <a:r>
              <a:rPr lang="en-US" sz="2800" b="1" dirty="0">
                <a:latin typeface="Arial" panose="020B0604020202020204" pitchFamily="34" charset="0"/>
                <a:cs typeface="Arial" panose="020B0604020202020204" pitchFamily="34" charset="0"/>
              </a:rPr>
              <a:t>, promotion, and retention </a:t>
            </a:r>
            <a:r>
              <a:rPr lang="en-US" sz="2800" b="1" dirty="0" smtClean="0">
                <a:latin typeface="Arial" panose="020B0604020202020204" pitchFamily="34" charset="0"/>
                <a:cs typeface="Arial" panose="020B0604020202020204" pitchFamily="34" charset="0"/>
              </a:rPr>
              <a:t>decisions</a:t>
            </a:r>
          </a:p>
          <a:p>
            <a:pPr marL="514350" indent="-514350">
              <a:buFont typeface="+mj-lt"/>
              <a:buAutoNum type="arabicPeriod"/>
            </a:pPr>
            <a:r>
              <a:rPr lang="en-US" sz="2800" b="1" dirty="0" smtClean="0">
                <a:latin typeface="Arial" panose="020B0604020202020204" pitchFamily="34" charset="0"/>
                <a:cs typeface="Arial" panose="020B0604020202020204" pitchFamily="34" charset="0"/>
              </a:rPr>
              <a:t>Links performance management to company goals</a:t>
            </a:r>
          </a:p>
          <a:p>
            <a:pPr marL="514350" indent="-514350">
              <a:buFont typeface="+mj-lt"/>
              <a:buAutoNum type="arabicPeriod"/>
            </a:pPr>
            <a:r>
              <a:rPr lang="en-US" sz="2800" b="1" dirty="0" smtClean="0">
                <a:latin typeface="Arial" panose="020B0604020202020204" pitchFamily="34" charset="0"/>
                <a:cs typeface="Arial" panose="020B0604020202020204" pitchFamily="34" charset="0"/>
              </a:rPr>
              <a:t>The </a:t>
            </a:r>
            <a:r>
              <a:rPr lang="en-US" sz="2800" b="1" dirty="0">
                <a:latin typeface="Arial" panose="020B0604020202020204" pitchFamily="34" charset="0"/>
                <a:cs typeface="Arial" panose="020B0604020202020204" pitchFamily="34" charset="0"/>
              </a:rPr>
              <a:t>manager </a:t>
            </a:r>
            <a:r>
              <a:rPr lang="en-US" sz="2800" b="1" dirty="0" smtClean="0">
                <a:latin typeface="Arial" panose="020B0604020202020204" pitchFamily="34" charset="0"/>
                <a:cs typeface="Arial" panose="020B0604020202020204" pitchFamily="34" charset="0"/>
              </a:rPr>
              <a:t>can correct deficiencies and reinforce strengths</a:t>
            </a:r>
            <a:endParaRPr lang="en-US" sz="2800" b="1" dirty="0">
              <a:latin typeface="Arial" panose="020B0604020202020204" pitchFamily="34" charset="0"/>
              <a:cs typeface="Arial" panose="020B0604020202020204" pitchFamily="34" charset="0"/>
            </a:endParaRPr>
          </a:p>
          <a:p>
            <a:pPr marL="514350" indent="-514350">
              <a:buFont typeface="+mj-lt"/>
              <a:buAutoNum type="arabicPeriod"/>
            </a:pPr>
            <a:r>
              <a:rPr lang="en-US" sz="2800" b="1" dirty="0" smtClean="0">
                <a:latin typeface="Arial" panose="020B0604020202020204" pitchFamily="34" charset="0"/>
                <a:cs typeface="Arial" panose="020B0604020202020204" pitchFamily="34" charset="0"/>
              </a:rPr>
              <a:t>With appraisals employee’s can review career plans</a:t>
            </a:r>
          </a:p>
          <a:p>
            <a:pPr marL="514350" indent="-514350">
              <a:buFont typeface="+mj-lt"/>
              <a:buAutoNum type="arabicPeriod"/>
            </a:pPr>
            <a:r>
              <a:rPr lang="en-US" sz="2800" b="1" dirty="0" smtClean="0">
                <a:latin typeface="Arial" panose="020B0604020202020204" pitchFamily="34" charset="0"/>
                <a:cs typeface="Arial" panose="020B0604020202020204" pitchFamily="34" charset="0"/>
              </a:rPr>
              <a:t>Training needs are identified</a:t>
            </a:r>
            <a:endParaRPr lang="en-US" sz="2800" b="1" dirty="0">
              <a:latin typeface="Arial" panose="020B0604020202020204" pitchFamily="34" charset="0"/>
              <a:cs typeface="Arial" panose="020B0604020202020204" pitchFamily="34" charset="0"/>
            </a:endParaRPr>
          </a:p>
          <a:p>
            <a:endParaRPr lang="en-US" sz="2800" b="1" dirty="0">
              <a:latin typeface="Arial" panose="020B0604020202020204" pitchFamily="34" charset="0"/>
              <a:cs typeface="Arial" panose="020B0604020202020204" pitchFamily="34" charset="0"/>
            </a:endParaRPr>
          </a:p>
        </p:txBody>
      </p:sp>
      <p:sp>
        <p:nvSpPr>
          <p:cNvPr id="2" name="TextBox 1"/>
          <p:cNvSpPr txBox="1"/>
          <p:nvPr/>
        </p:nvSpPr>
        <p:spPr>
          <a:xfrm>
            <a:off x="762000" y="247470"/>
            <a:ext cx="7391400" cy="584775"/>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Why Appraise Performance?</a:t>
            </a:r>
            <a:endParaRPr lang="en-US" sz="3200" dirty="0">
              <a:solidFill>
                <a:srgbClr val="0070C0"/>
              </a:solidFill>
            </a:endParaRPr>
          </a:p>
        </p:txBody>
      </p:sp>
    </p:spTree>
    <p:extLst>
      <p:ext uri="{BB962C8B-B14F-4D97-AF65-F5344CB8AC3E}">
        <p14:creationId xmlns:p14="http://schemas.microsoft.com/office/powerpoint/2010/main" val="5489185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r>
              <a:rPr lang="en-US" dirty="0" smtClean="0"/>
              <a:t>9-</a:t>
            </a:r>
            <a:fld id="{E0926760-F15F-462E-8D64-749C808E0CCD}" type="slidenum">
              <a:rPr lang="en-US" smtClean="0"/>
              <a:pPr/>
              <a:t>7</a:t>
            </a:fld>
            <a:endParaRPr lang="en-US" dirty="0"/>
          </a:p>
        </p:txBody>
      </p:sp>
      <p:sp>
        <p:nvSpPr>
          <p:cNvPr id="8" name="TextBox 7"/>
          <p:cNvSpPr txBox="1"/>
          <p:nvPr/>
        </p:nvSpPr>
        <p:spPr>
          <a:xfrm>
            <a:off x="1752600" y="990600"/>
            <a:ext cx="5410200" cy="369332"/>
          </a:xfrm>
          <a:prstGeom prst="rect">
            <a:avLst/>
          </a:prstGeom>
          <a:noFill/>
        </p:spPr>
        <p:txBody>
          <a:bodyPr wrap="square" rtlCol="0">
            <a:spAutoFit/>
          </a:bodyPr>
          <a:lstStyle/>
          <a:p>
            <a:pPr algn="ctr"/>
            <a:r>
              <a:rPr lang="en-US" dirty="0" smtClean="0"/>
              <a:t> </a:t>
            </a:r>
            <a:endParaRPr lang="en-US" dirty="0"/>
          </a:p>
        </p:txBody>
      </p:sp>
      <p:sp>
        <p:nvSpPr>
          <p:cNvPr id="2" name="TextBox 1"/>
          <p:cNvSpPr txBox="1"/>
          <p:nvPr/>
        </p:nvSpPr>
        <p:spPr>
          <a:xfrm>
            <a:off x="762000" y="247470"/>
            <a:ext cx="7391400" cy="1077218"/>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Defining the Employee’s Goals and Performance Standards</a:t>
            </a:r>
            <a:endParaRPr lang="en-US" sz="3200" dirty="0">
              <a:solidFill>
                <a:srgbClr val="0070C0"/>
              </a:solidFill>
            </a:endParaRPr>
          </a:p>
        </p:txBody>
      </p:sp>
      <p:sp>
        <p:nvSpPr>
          <p:cNvPr id="4" name="TextBox 3"/>
          <p:cNvSpPr txBox="1"/>
          <p:nvPr/>
        </p:nvSpPr>
        <p:spPr>
          <a:xfrm>
            <a:off x="1066800" y="1905000"/>
            <a:ext cx="3810000" cy="2246769"/>
          </a:xfrm>
          <a:prstGeom prst="rect">
            <a:avLst/>
          </a:prstGeom>
          <a:noFill/>
        </p:spPr>
        <p:txBody>
          <a:bodyPr wrap="square" rtlCol="0">
            <a:spAutoFit/>
          </a:bodyPr>
          <a:lstStyle/>
          <a:p>
            <a:pPr marL="457200" indent="-457200">
              <a:buFont typeface="+mj-lt"/>
              <a:buAutoNum type="arabicPeriod"/>
            </a:pPr>
            <a:r>
              <a:rPr lang="en-US" sz="2800" b="1" dirty="0" smtClean="0">
                <a:latin typeface="Arial" panose="020B0604020202020204" pitchFamily="34" charset="0"/>
                <a:cs typeface="Arial" panose="020B0604020202020204" pitchFamily="34" charset="0"/>
              </a:rPr>
              <a:t>Goals</a:t>
            </a:r>
          </a:p>
          <a:p>
            <a:pPr marL="457200" indent="-457200">
              <a:buFont typeface="+mj-lt"/>
              <a:buAutoNum type="arabicPeriod"/>
            </a:pPr>
            <a:r>
              <a:rPr lang="en-US" sz="2800" b="1" dirty="0" smtClean="0">
                <a:latin typeface="Arial" panose="020B0604020202020204" pitchFamily="34" charset="0"/>
                <a:cs typeface="Arial" panose="020B0604020202020204" pitchFamily="34" charset="0"/>
              </a:rPr>
              <a:t>Job dimensions or Traits</a:t>
            </a:r>
          </a:p>
          <a:p>
            <a:pPr marL="457200" indent="-457200">
              <a:buFont typeface="+mj-lt"/>
              <a:buAutoNum type="arabicPeriod"/>
            </a:pPr>
            <a:r>
              <a:rPr lang="en-US" sz="2800" b="1" dirty="0" smtClean="0">
                <a:latin typeface="Arial" panose="020B0604020202020204" pitchFamily="34" charset="0"/>
                <a:cs typeface="Arial" panose="020B0604020202020204" pitchFamily="34" charset="0"/>
              </a:rPr>
              <a:t>Behaviors or Competencies</a:t>
            </a:r>
            <a:endParaRPr lang="en-US" sz="2800" b="1" dirty="0">
              <a:latin typeface="Arial" panose="020B0604020202020204" pitchFamily="34" charset="0"/>
              <a:cs typeface="Arial" panose="020B0604020202020204" pitchFamily="34" charset="0"/>
            </a:endParaRPr>
          </a:p>
        </p:txBody>
      </p:sp>
      <p:pic>
        <p:nvPicPr>
          <p:cNvPr id="3074" name="Picture 2" descr="C:\Users\abosto1\AppData\Local\Microsoft\Windows\Temporary Internet Files\Content.IE5\XIANQQ85\standard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0717784">
            <a:off x="4540008" y="3548643"/>
            <a:ext cx="3515141" cy="2024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6237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r>
              <a:rPr lang="en-US" dirty="0" smtClean="0"/>
              <a:t>9-</a:t>
            </a:r>
            <a:fld id="{E0926760-F15F-462E-8D64-749C808E0CCD}" type="slidenum">
              <a:rPr lang="en-US" smtClean="0"/>
              <a:pPr/>
              <a:t>8</a:t>
            </a:fld>
            <a:endParaRPr lang="en-US" dirty="0"/>
          </a:p>
        </p:txBody>
      </p:sp>
      <p:sp>
        <p:nvSpPr>
          <p:cNvPr id="8" name="TextBox 7"/>
          <p:cNvSpPr txBox="1"/>
          <p:nvPr/>
        </p:nvSpPr>
        <p:spPr>
          <a:xfrm>
            <a:off x="1752600" y="990600"/>
            <a:ext cx="5410200" cy="369332"/>
          </a:xfrm>
          <a:prstGeom prst="rect">
            <a:avLst/>
          </a:prstGeom>
          <a:noFill/>
        </p:spPr>
        <p:txBody>
          <a:bodyPr wrap="square" rtlCol="0">
            <a:spAutoFit/>
          </a:bodyPr>
          <a:lstStyle/>
          <a:p>
            <a:pPr algn="ctr"/>
            <a:r>
              <a:rPr lang="en-US" dirty="0" smtClean="0"/>
              <a:t> </a:t>
            </a:r>
            <a:endParaRPr lang="en-US" dirty="0"/>
          </a:p>
        </p:txBody>
      </p:sp>
      <p:sp>
        <p:nvSpPr>
          <p:cNvPr id="2" name="TextBox 1"/>
          <p:cNvSpPr txBox="1"/>
          <p:nvPr/>
        </p:nvSpPr>
        <p:spPr>
          <a:xfrm>
            <a:off x="762000" y="247470"/>
            <a:ext cx="7391400" cy="584775"/>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Who Should Do the Appraising?</a:t>
            </a:r>
            <a:endParaRPr lang="en-US" sz="3200" dirty="0">
              <a:solidFill>
                <a:srgbClr val="0070C0"/>
              </a:solidFill>
            </a:endParaRPr>
          </a:p>
        </p:txBody>
      </p:sp>
      <p:sp>
        <p:nvSpPr>
          <p:cNvPr id="4" name="TextBox 3"/>
          <p:cNvSpPr txBox="1"/>
          <p:nvPr/>
        </p:nvSpPr>
        <p:spPr>
          <a:xfrm>
            <a:off x="914400" y="1175266"/>
            <a:ext cx="3962400" cy="4616648"/>
          </a:xfrm>
          <a:prstGeom prst="rect">
            <a:avLst/>
          </a:prstGeom>
          <a:noFill/>
        </p:spPr>
        <p:txBody>
          <a:bodyPr wrap="square" rtlCol="0">
            <a:spAutoFit/>
          </a:bodyPr>
          <a:lstStyle/>
          <a:p>
            <a:pPr marL="457200" indent="-457200">
              <a:lnSpc>
                <a:spcPct val="150000"/>
              </a:lnSpc>
              <a:buFont typeface="+mj-lt"/>
              <a:buAutoNum type="arabicPeriod"/>
            </a:pPr>
            <a:r>
              <a:rPr lang="en-US" sz="2800" b="1" dirty="0" smtClean="0">
                <a:latin typeface="Arial" panose="020B0604020202020204" pitchFamily="34" charset="0"/>
                <a:cs typeface="Arial" panose="020B0604020202020204" pitchFamily="34" charset="0"/>
              </a:rPr>
              <a:t>Peer Appraisals</a:t>
            </a:r>
          </a:p>
          <a:p>
            <a:pPr marL="457200" indent="-457200">
              <a:lnSpc>
                <a:spcPct val="150000"/>
              </a:lnSpc>
              <a:buFont typeface="+mj-lt"/>
              <a:buAutoNum type="arabicPeriod"/>
            </a:pPr>
            <a:r>
              <a:rPr lang="en-US" sz="2800" b="1" dirty="0" smtClean="0">
                <a:latin typeface="Arial" panose="020B0604020202020204" pitchFamily="34" charset="0"/>
                <a:cs typeface="Arial" panose="020B0604020202020204" pitchFamily="34" charset="0"/>
              </a:rPr>
              <a:t>Rating Committees</a:t>
            </a:r>
          </a:p>
          <a:p>
            <a:pPr marL="457200" indent="-457200">
              <a:lnSpc>
                <a:spcPct val="150000"/>
              </a:lnSpc>
              <a:buFont typeface="+mj-lt"/>
              <a:buAutoNum type="arabicPeriod"/>
            </a:pPr>
            <a:r>
              <a:rPr lang="en-US" sz="2800" b="1" dirty="0" smtClean="0">
                <a:latin typeface="Arial" panose="020B0604020202020204" pitchFamily="34" charset="0"/>
                <a:cs typeface="Arial" panose="020B0604020202020204" pitchFamily="34" charset="0"/>
              </a:rPr>
              <a:t>Self Ratings</a:t>
            </a:r>
          </a:p>
          <a:p>
            <a:pPr marL="457200" indent="-457200">
              <a:lnSpc>
                <a:spcPct val="150000"/>
              </a:lnSpc>
              <a:buFont typeface="+mj-lt"/>
              <a:buAutoNum type="arabicPeriod"/>
            </a:pPr>
            <a:r>
              <a:rPr lang="en-US" sz="2800" b="1" dirty="0" smtClean="0">
                <a:latin typeface="Arial" panose="020B0604020202020204" pitchFamily="34" charset="0"/>
                <a:cs typeface="Arial" panose="020B0604020202020204" pitchFamily="34" charset="0"/>
              </a:rPr>
              <a:t>Appraisal by Subordinates</a:t>
            </a:r>
          </a:p>
          <a:p>
            <a:pPr marL="457200" indent="-457200">
              <a:lnSpc>
                <a:spcPct val="150000"/>
              </a:lnSpc>
              <a:buFont typeface="+mj-lt"/>
              <a:buAutoNum type="arabicPeriod"/>
            </a:pPr>
            <a:r>
              <a:rPr lang="en-US" sz="2800" b="1" dirty="0" smtClean="0">
                <a:latin typeface="Arial" panose="020B0604020202020204" pitchFamily="34" charset="0"/>
                <a:cs typeface="Arial" panose="020B0604020202020204" pitchFamily="34" charset="0"/>
              </a:rPr>
              <a:t>360-Degree Feedback</a:t>
            </a:r>
            <a:endParaRPr lang="en-US" sz="2800" b="1" dirty="0">
              <a:latin typeface="Arial" panose="020B0604020202020204" pitchFamily="34" charset="0"/>
              <a:cs typeface="Arial" panose="020B0604020202020204" pitchFamily="34" charset="0"/>
            </a:endParaRPr>
          </a:p>
        </p:txBody>
      </p:sp>
      <p:pic>
        <p:nvPicPr>
          <p:cNvPr id="4098" name="Picture 2" descr="C:\Users\abosto1\AppData\Local\Microsoft\Windows\Temporary Internet Files\Content.IE5\XIANQQ85\XCBY9IWJQCB0LKGHyaWtTnl2uIk[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19724" y="1905000"/>
            <a:ext cx="2428875"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75708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9</a:t>
            </a:fld>
            <a:endParaRPr lang="en-US" dirty="0"/>
          </a:p>
        </p:txBody>
      </p:sp>
      <p:sp>
        <p:nvSpPr>
          <p:cNvPr id="5" name="TextBox 4"/>
          <p:cNvSpPr txBox="1"/>
          <p:nvPr/>
        </p:nvSpPr>
        <p:spPr>
          <a:xfrm>
            <a:off x="838200" y="1295400"/>
            <a:ext cx="7467600" cy="2400657"/>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Discuss the pros and cons of FIVE performance appraisal methods.</a:t>
            </a:r>
          </a:p>
          <a:p>
            <a:pPr algn="ctr"/>
            <a:endParaRPr lang="en-US" dirty="0"/>
          </a:p>
        </p:txBody>
      </p:sp>
    </p:spTree>
    <p:extLst>
      <p:ext uri="{BB962C8B-B14F-4D97-AF65-F5344CB8AC3E}">
        <p14:creationId xmlns:p14="http://schemas.microsoft.com/office/powerpoint/2010/main" val="28911011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10</a:t>
            </a:fld>
            <a:endParaRPr lang="en-US" dirty="0"/>
          </a:p>
        </p:txBody>
      </p:sp>
      <p:sp>
        <p:nvSpPr>
          <p:cNvPr id="5" name="TextBox 4"/>
          <p:cNvSpPr txBox="1"/>
          <p:nvPr/>
        </p:nvSpPr>
        <p:spPr>
          <a:xfrm>
            <a:off x="1019175" y="685800"/>
            <a:ext cx="7086600" cy="1200329"/>
          </a:xfrm>
          <a:prstGeom prst="rect">
            <a:avLst/>
          </a:prstGeom>
          <a:noFill/>
        </p:spPr>
        <p:txBody>
          <a:bodyPr wrap="square" rtlCol="0">
            <a:spAutoFit/>
          </a:bodyPr>
          <a:lstStyle/>
          <a:p>
            <a:pPr algn="ctr"/>
            <a:r>
              <a:rPr lang="en-US" sz="36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Techniques for Appraising Performance</a:t>
            </a:r>
            <a:endPar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TextBox 1"/>
          <p:cNvSpPr txBox="1"/>
          <p:nvPr/>
        </p:nvSpPr>
        <p:spPr>
          <a:xfrm>
            <a:off x="533400" y="2133600"/>
            <a:ext cx="4876800" cy="2031325"/>
          </a:xfrm>
          <a:prstGeom prst="rect">
            <a:avLst/>
          </a:prstGeom>
          <a:noFill/>
        </p:spPr>
        <p:txBody>
          <a:bodyPr wrap="square" rtlCol="0">
            <a:spAutoFit/>
          </a:bodyPr>
          <a:lstStyle/>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Graphic Rating Scale</a:t>
            </a: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Paired Comparison </a:t>
            </a: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Critical Incident Method </a:t>
            </a:r>
            <a:endParaRPr lang="en-US" sz="2800" b="1" dirty="0">
              <a:latin typeface="Arial" panose="020B0604020202020204" pitchFamily="34" charset="0"/>
              <a:cs typeface="Arial" panose="020B0604020202020204" pitchFamily="34" charset="0"/>
            </a:endParaRPr>
          </a:p>
        </p:txBody>
      </p:sp>
      <p:pic>
        <p:nvPicPr>
          <p:cNvPr id="5122" name="Picture 2" descr="C:\Users\abosto1\AppData\Local\Microsoft\Windows\Temporary Internet Files\Content.IE5\XIANQQ85\iStock_000001171305XSmall[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11952" y="2590800"/>
            <a:ext cx="2667000" cy="2100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695819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11</a:t>
            </a:fld>
            <a:endParaRPr lang="en-US" dirty="0"/>
          </a:p>
        </p:txBody>
      </p:sp>
      <p:sp>
        <p:nvSpPr>
          <p:cNvPr id="5" name="TextBox 4"/>
          <p:cNvSpPr txBox="1"/>
          <p:nvPr/>
        </p:nvSpPr>
        <p:spPr>
          <a:xfrm>
            <a:off x="1019175" y="685800"/>
            <a:ext cx="7086600" cy="1200329"/>
          </a:xfrm>
          <a:prstGeom prst="rect">
            <a:avLst/>
          </a:prstGeom>
          <a:noFill/>
        </p:spPr>
        <p:txBody>
          <a:bodyPr wrap="square" rtlCol="0">
            <a:spAutoFit/>
          </a:bodyPr>
          <a:lstStyle/>
          <a:p>
            <a:pPr algn="ctr"/>
            <a:r>
              <a:rPr lang="en-US" sz="36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Techniques for Appraising Performance continued</a:t>
            </a:r>
            <a:endPar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TextBox 1"/>
          <p:cNvSpPr txBox="1"/>
          <p:nvPr/>
        </p:nvSpPr>
        <p:spPr>
          <a:xfrm>
            <a:off x="533400" y="2133600"/>
            <a:ext cx="4876800" cy="2677656"/>
          </a:xfrm>
          <a:prstGeom prst="rect">
            <a:avLst/>
          </a:prstGeom>
          <a:noFill/>
        </p:spPr>
        <p:txBody>
          <a:bodyPr wrap="square" rtlCol="0">
            <a:spAutoFit/>
          </a:bodyPr>
          <a:lstStyle/>
          <a:p>
            <a:pPr>
              <a:lnSpc>
                <a:spcPct val="150000"/>
              </a:lnSpc>
            </a:pPr>
            <a:r>
              <a:rPr lang="en-US" sz="2800" b="1" dirty="0">
                <a:latin typeface="Arial" panose="020B0604020202020204" pitchFamily="34" charset="0"/>
                <a:cs typeface="Arial" panose="020B0604020202020204" pitchFamily="34" charset="0"/>
              </a:rPr>
              <a:t>4</a:t>
            </a:r>
            <a:r>
              <a:rPr lang="en-US" sz="2800" b="1" dirty="0" smtClean="0">
                <a:latin typeface="Arial" panose="020B0604020202020204" pitchFamily="34" charset="0"/>
                <a:cs typeface="Arial" panose="020B0604020202020204" pitchFamily="34" charset="0"/>
              </a:rPr>
              <a:t>. Behavior Anchored Rating Scale </a:t>
            </a:r>
          </a:p>
          <a:p>
            <a:pPr>
              <a:lnSpc>
                <a:spcPct val="150000"/>
              </a:lnSpc>
            </a:pPr>
            <a:r>
              <a:rPr lang="en-US" sz="2800" b="1" dirty="0" smtClean="0">
                <a:latin typeface="Arial" panose="020B0604020202020204" pitchFamily="34" charset="0"/>
                <a:cs typeface="Arial" panose="020B0604020202020204" pitchFamily="34" charset="0"/>
              </a:rPr>
              <a:t>5. Management by Objectives (MBO)</a:t>
            </a:r>
          </a:p>
        </p:txBody>
      </p:sp>
      <p:pic>
        <p:nvPicPr>
          <p:cNvPr id="5122" name="Picture 2" descr="C:\Users\abosto1\AppData\Local\Microsoft\Windows\Temporary Internet Files\Content.IE5\XIANQQ85\iStock_000001171305XSmall[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11952" y="2590800"/>
            <a:ext cx="2667000" cy="2100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6420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9</a:t>
            </a:r>
            <a:r>
              <a:rPr lang="en-US" dirty="0" smtClean="0"/>
              <a:t>-</a:t>
            </a:r>
            <a:fld id="{E0926760-F15F-462E-8D64-749C808E0CCD}" type="slidenum">
              <a:rPr lang="en-US" smtClean="0"/>
              <a:pPr/>
              <a:t>12</a:t>
            </a:fld>
            <a:endParaRPr lang="en-US" dirty="0"/>
          </a:p>
        </p:txBody>
      </p:sp>
      <p:sp>
        <p:nvSpPr>
          <p:cNvPr id="5" name="TextBox 4"/>
          <p:cNvSpPr txBox="1"/>
          <p:nvPr/>
        </p:nvSpPr>
        <p:spPr>
          <a:xfrm>
            <a:off x="457200" y="381000"/>
            <a:ext cx="7772400" cy="1200329"/>
          </a:xfrm>
          <a:prstGeom prst="rect">
            <a:avLst/>
          </a:prstGeom>
          <a:noFill/>
        </p:spPr>
        <p:txBody>
          <a:bodyPr wrap="square" rtlCol="0">
            <a:spAutoFit/>
          </a:bodyPr>
          <a:lstStyle/>
          <a:p>
            <a:pPr algn="ctr"/>
            <a:r>
              <a:rPr lang="en-US" sz="36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Computerized and Web-Based Performance Appraisal</a:t>
            </a:r>
            <a:endParaRPr lang="en-US" sz="36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8580" y="2133600"/>
            <a:ext cx="7446637" cy="350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744854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9</a:t>
            </a:r>
            <a:r>
              <a:rPr lang="en-US" dirty="0" smtClean="0"/>
              <a:t>-</a:t>
            </a:r>
            <a:fld id="{E0926760-F15F-462E-8D64-749C808E0CCD}" type="slidenum">
              <a:rPr lang="en-US" smtClean="0"/>
              <a:pPr/>
              <a:t>13</a:t>
            </a:fld>
            <a:endParaRPr lang="en-US" dirty="0"/>
          </a:p>
        </p:txBody>
      </p:sp>
      <p:sp>
        <p:nvSpPr>
          <p:cNvPr id="5" name="TextBox 4"/>
          <p:cNvSpPr txBox="1"/>
          <p:nvPr/>
        </p:nvSpPr>
        <p:spPr>
          <a:xfrm>
            <a:off x="457200" y="371856"/>
            <a:ext cx="7772400" cy="1200329"/>
          </a:xfrm>
          <a:prstGeom prst="rect">
            <a:avLst/>
          </a:prstGeom>
          <a:noFill/>
        </p:spPr>
        <p:txBody>
          <a:bodyPr wrap="square" rtlCol="0">
            <a:spAutoFit/>
          </a:bodyPr>
          <a:lstStyle/>
          <a:p>
            <a:pPr algn="ctr"/>
            <a:r>
              <a:rPr lang="en-US" sz="36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Electronic Performance Monitoring – Any drawbacks?</a:t>
            </a:r>
            <a:endParaRPr lang="en-US" sz="36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050" name="Picture 2" descr="C:\Users\abosto1\AppData\Local\Microsoft\Windows\Temporary Internet Files\Content.IE5\XIANQQ85\internet_privacy[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4600" y="2133600"/>
            <a:ext cx="3962400"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62613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r>
              <a:rPr lang="en-US" b="1" smtClean="0"/>
              <a:t>Copyright © 2017 Pearson Education, Ltd.</a:t>
            </a:r>
            <a:endParaRPr lang="en-US" dirty="0"/>
          </a:p>
        </p:txBody>
      </p:sp>
      <p:sp>
        <p:nvSpPr>
          <p:cNvPr id="3" name="投影片編號版面配置區 2"/>
          <p:cNvSpPr>
            <a:spLocks noGrp="1"/>
          </p:cNvSpPr>
          <p:nvPr>
            <p:ph type="sldNum" sz="quarter" idx="12"/>
          </p:nvPr>
        </p:nvSpPr>
        <p:spPr/>
        <p:txBody>
          <a:bodyPr/>
          <a:lstStyle/>
          <a:p>
            <a:r>
              <a:rPr lang="en-US" smtClean="0"/>
              <a:t>9-</a:t>
            </a:r>
            <a:fld id="{E0926760-F15F-462E-8D64-749C808E0CCD}" type="slidenum">
              <a:rPr lang="en-US" smtClean="0"/>
              <a:pPr/>
              <a:t>14</a:t>
            </a:fld>
            <a:endParaRPr lang="en-US" dirty="0"/>
          </a:p>
        </p:txBody>
      </p:sp>
      <p:sp>
        <p:nvSpPr>
          <p:cNvPr id="4" name="標題 3"/>
          <p:cNvSpPr>
            <a:spLocks noGrp="1"/>
          </p:cNvSpPr>
          <p:nvPr>
            <p:ph type="title" idx="4294967295"/>
          </p:nvPr>
        </p:nvSpPr>
        <p:spPr>
          <a:xfrm>
            <a:off x="1211094" y="152400"/>
            <a:ext cx="7696200" cy="2895600"/>
          </a:xfrm>
        </p:spPr>
        <p:txBody>
          <a:bodyPr/>
          <a:lstStyle/>
          <a:p>
            <a:r>
              <a:rPr lang="en-US" altLang="zh-HK" dirty="0" smtClean="0"/>
              <a:t>360 degree feedback </a:t>
            </a:r>
            <a:endParaRPr lang="zh-HK" altLang="en-US" dirty="0"/>
          </a:p>
        </p:txBody>
      </p:sp>
      <p:sp>
        <p:nvSpPr>
          <p:cNvPr id="5" name="文字版面配置區 4"/>
          <p:cNvSpPr>
            <a:spLocks noGrp="1"/>
          </p:cNvSpPr>
          <p:nvPr>
            <p:ph type="body" idx="4294967295"/>
          </p:nvPr>
        </p:nvSpPr>
        <p:spPr>
          <a:xfrm>
            <a:off x="1219200" y="2590800"/>
            <a:ext cx="7696200" cy="3089275"/>
          </a:xfrm>
        </p:spPr>
        <p:txBody>
          <a:bodyPr>
            <a:normAutofit/>
          </a:bodyPr>
          <a:lstStyle/>
          <a:p>
            <a:r>
              <a:rPr lang="en-US" altLang="zh-HK" dirty="0" smtClean="0"/>
              <a:t>-A</a:t>
            </a:r>
            <a:r>
              <a:rPr lang="zh-HK" altLang="zh-HK" dirty="0" smtClean="0"/>
              <a:t> </a:t>
            </a:r>
            <a:r>
              <a:rPr lang="zh-HK" altLang="zh-HK" b="1" dirty="0"/>
              <a:t>system</a:t>
            </a:r>
            <a:r>
              <a:rPr lang="zh-HK" altLang="zh-HK" dirty="0"/>
              <a:t> or process in which employees receive confidential, anonymous </a:t>
            </a:r>
            <a:r>
              <a:rPr lang="zh-HK" altLang="zh-HK" b="1" dirty="0"/>
              <a:t>feedback</a:t>
            </a:r>
            <a:r>
              <a:rPr lang="zh-HK" altLang="zh-HK" dirty="0"/>
              <a:t> from the people who work around them. This typically includes the employee's manager, peers, and direct reports</a:t>
            </a:r>
            <a:endParaRPr lang="zh-HK" altLang="en-US" dirty="0"/>
          </a:p>
        </p:txBody>
      </p:sp>
    </p:spTree>
    <p:extLst>
      <p:ext uri="{BB962C8B-B14F-4D97-AF65-F5344CB8AC3E}">
        <p14:creationId xmlns:p14="http://schemas.microsoft.com/office/powerpoint/2010/main" val="2171355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15</a:t>
            </a:fld>
            <a:endParaRPr lang="en-US" dirty="0"/>
          </a:p>
        </p:txBody>
      </p:sp>
      <p:sp>
        <p:nvSpPr>
          <p:cNvPr id="5" name="TextBox 4"/>
          <p:cNvSpPr txBox="1"/>
          <p:nvPr/>
        </p:nvSpPr>
        <p:spPr>
          <a:xfrm>
            <a:off x="1143000" y="345182"/>
            <a:ext cx="6096000" cy="1077218"/>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Dealing with </a:t>
            </a: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Rater Error Appraisal Problems</a:t>
            </a: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762000" y="1371600"/>
            <a:ext cx="5943600" cy="2954655"/>
          </a:xfrm>
          <a:prstGeom prst="rect">
            <a:avLst/>
          </a:prstGeom>
          <a:noFill/>
        </p:spPr>
        <p:txBody>
          <a:bodyPr wrap="square" rtlCol="0">
            <a:spAutoFit/>
          </a:bodyPr>
          <a:lstStyle/>
          <a:p>
            <a:pPr marL="457200" lvl="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Potential appraisal problems</a:t>
            </a: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Unclear standards</a:t>
            </a: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Halo </a:t>
            </a:r>
            <a:r>
              <a:rPr lang="en-US" sz="2800" b="1" dirty="0" smtClean="0">
                <a:latin typeface="Arial" panose="020B0604020202020204" pitchFamily="34" charset="0"/>
                <a:cs typeface="Arial" panose="020B0604020202020204" pitchFamily="34" charset="0"/>
              </a:rPr>
              <a:t>Effect</a:t>
            </a:r>
            <a:endParaRPr lang="en-US" sz="2800" b="1" dirty="0">
              <a:latin typeface="Arial" panose="020B0604020202020204" pitchFamily="34" charset="0"/>
              <a:cs typeface="Arial" panose="020B0604020202020204" pitchFamily="34" charset="0"/>
            </a:endParaRPr>
          </a:p>
          <a:p>
            <a:pPr marL="914400" lvl="1" indent="-457200">
              <a:lnSpc>
                <a:spcPct val="150000"/>
              </a:lnSpc>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Leniency </a:t>
            </a:r>
            <a:r>
              <a:rPr lang="en-US" sz="2800" b="1" dirty="0">
                <a:latin typeface="Arial" panose="020B0604020202020204" pitchFamily="34" charset="0"/>
                <a:cs typeface="Arial" panose="020B0604020202020204" pitchFamily="34" charset="0"/>
              </a:rPr>
              <a:t>or </a:t>
            </a:r>
            <a:r>
              <a:rPr lang="en-US" sz="2800" b="1" dirty="0" smtClean="0">
                <a:latin typeface="Arial" panose="020B0604020202020204" pitchFamily="34" charset="0"/>
                <a:cs typeface="Arial" panose="020B0604020202020204" pitchFamily="34" charset="0"/>
              </a:rPr>
              <a:t>Strictness</a:t>
            </a:r>
            <a:endParaRPr lang="en-US" sz="2800" b="1" dirty="0">
              <a:latin typeface="Arial" panose="020B0604020202020204" pitchFamily="34" charset="0"/>
              <a:cs typeface="Arial" panose="020B0604020202020204" pitchFamily="34" charset="0"/>
            </a:endParaRPr>
          </a:p>
          <a:p>
            <a:endParaRPr lang="en-US" dirty="0"/>
          </a:p>
        </p:txBody>
      </p:sp>
      <p:pic>
        <p:nvPicPr>
          <p:cNvPr id="4098" name="Picture 2" descr="C:\Users\abosto1\AppData\Local\Microsoft\Windows\Temporary Internet Files\Content.IE5\XIANQQ85\fixing-exe-error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8400" y="2743200"/>
            <a:ext cx="2286000" cy="204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649085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096000"/>
            <a:ext cx="2895600" cy="6254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9</a:t>
            </a:r>
            <a:r>
              <a:rPr lang="en-US" dirty="0" smtClean="0"/>
              <a:t>-</a:t>
            </a:r>
            <a:fld id="{E0926760-F15F-462E-8D64-749C808E0CCD}" type="slidenum">
              <a:rPr lang="en-US" smtClean="0"/>
              <a:pPr/>
              <a:t>16</a:t>
            </a:fld>
            <a:endParaRPr lang="en-US" dirty="0"/>
          </a:p>
        </p:txBody>
      </p:sp>
      <p:sp>
        <p:nvSpPr>
          <p:cNvPr id="5" name="TextBox 4"/>
          <p:cNvSpPr txBox="1"/>
          <p:nvPr/>
        </p:nvSpPr>
        <p:spPr>
          <a:xfrm>
            <a:off x="990600" y="678828"/>
            <a:ext cx="7010400" cy="1446550"/>
          </a:xfrm>
          <a:prstGeom prst="rect">
            <a:avLst/>
          </a:prstGeom>
          <a:noFill/>
        </p:spPr>
        <p:txBody>
          <a:bodyPr wrap="square" rtlCol="0">
            <a:spAutoFit/>
          </a:bodyPr>
          <a:lstStyle/>
          <a:p>
            <a:pPr algn="ctr"/>
            <a:endPar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Problem of Bias</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074"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3201" y="2802486"/>
            <a:ext cx="3602885" cy="2836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00380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17</a:t>
            </a:fld>
            <a:endParaRPr lang="en-US" dirty="0"/>
          </a:p>
        </p:txBody>
      </p:sp>
      <p:sp>
        <p:nvSpPr>
          <p:cNvPr id="5" name="TextBox 4"/>
          <p:cNvSpPr txBox="1"/>
          <p:nvPr/>
        </p:nvSpPr>
        <p:spPr>
          <a:xfrm>
            <a:off x="1371600" y="381000"/>
            <a:ext cx="5943600" cy="646331"/>
          </a:xfrm>
          <a:prstGeom prst="rect">
            <a:avLst/>
          </a:prstGeom>
          <a:noFill/>
        </p:spPr>
        <p:txBody>
          <a:bodyPr wrap="square" rtlCol="0">
            <a:spAutoFit/>
          </a:bodyPr>
          <a:lstStyle/>
          <a:p>
            <a:pPr algn="ctr"/>
            <a:r>
              <a:rPr lang="en-US" sz="36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Need for Fairness</a:t>
            </a:r>
            <a:endPar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2" name="TextBox 1"/>
          <p:cNvSpPr txBox="1"/>
          <p:nvPr/>
        </p:nvSpPr>
        <p:spPr>
          <a:xfrm>
            <a:off x="762000" y="1447800"/>
            <a:ext cx="7772400" cy="369332"/>
          </a:xfrm>
          <a:prstGeom prst="rect">
            <a:avLst/>
          </a:prstGeom>
          <a:noFill/>
        </p:spPr>
        <p:txBody>
          <a:bodyPr wrap="square" rtlCol="0">
            <a:spAutoFit/>
          </a:bodyPr>
          <a:lstStyle/>
          <a:p>
            <a:endParaRPr lang="en-US"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 y="1295400"/>
            <a:ext cx="8534400" cy="4343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39645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r>
              <a:rPr lang="en-US" dirty="0" smtClean="0"/>
              <a:t>9-</a:t>
            </a:r>
            <a:fld id="{E0926760-F15F-462E-8D64-749C808E0CCD}" type="slidenum">
              <a:rPr lang="en-US" smtClean="0"/>
              <a:pPr/>
              <a:t>18</a:t>
            </a:fld>
            <a:endParaRPr lang="en-US" dirty="0"/>
          </a:p>
        </p:txBody>
      </p:sp>
      <p:sp>
        <p:nvSpPr>
          <p:cNvPr id="7" name="Rectangle 6"/>
          <p:cNvSpPr/>
          <p:nvPr/>
        </p:nvSpPr>
        <p:spPr>
          <a:xfrm>
            <a:off x="738995" y="2057400"/>
            <a:ext cx="6957205" cy="1446550"/>
          </a:xfrm>
          <a:prstGeom prst="rect">
            <a:avLst/>
          </a:prstGeom>
        </p:spPr>
        <p:txBody>
          <a:bodyPr wrap="square">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steps to take in the </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appraisal </a:t>
            </a: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interview?</a:t>
            </a:r>
            <a:endParaRPr lang="en-US" sz="4400" b="1" dirty="0">
              <a:solidFill>
                <a:schemeClr val="accent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527137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9</a:t>
            </a:r>
            <a:r>
              <a:rPr lang="en-US" dirty="0" smtClean="0"/>
              <a:t>-</a:t>
            </a:r>
            <a:fld id="{E0926760-F15F-462E-8D64-749C808E0CCD}" type="slidenum">
              <a:rPr lang="en-US" smtClean="0"/>
              <a:pPr/>
              <a:t>19</a:t>
            </a:fld>
            <a:endParaRPr lang="en-US" dirty="0"/>
          </a:p>
        </p:txBody>
      </p:sp>
      <p:sp>
        <p:nvSpPr>
          <p:cNvPr id="4" name="Rectangle 3"/>
          <p:cNvSpPr/>
          <p:nvPr/>
        </p:nvSpPr>
        <p:spPr>
          <a:xfrm>
            <a:off x="748000" y="1547443"/>
            <a:ext cx="8001000" cy="2893100"/>
          </a:xfrm>
          <a:prstGeom prst="rect">
            <a:avLst/>
          </a:prstGeom>
        </p:spPr>
        <p:txBody>
          <a:bodyPr wrap="square">
            <a:spAutoFit/>
          </a:bodyPr>
          <a:lstStyle/>
          <a:p>
            <a:pPr algn="ct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i="1" dirty="0" smtClean="0">
                <a:solidFill>
                  <a:srgbClr val="C00000"/>
                </a:solidFill>
                <a:latin typeface="Arial" panose="020B0604020202020204" pitchFamily="34" charset="0"/>
                <a:cs typeface="Arial" panose="020B0604020202020204" pitchFamily="34" charset="0"/>
              </a:rPr>
              <a:t>Appraisal Interview</a:t>
            </a:r>
            <a:r>
              <a:rPr lang="en-US" sz="2800" i="1" dirty="0" smtClean="0">
                <a:latin typeface="Arial" panose="020B0604020202020204" pitchFamily="34" charset="0"/>
                <a:cs typeface="Arial" panose="020B0604020202020204" pitchFamily="34" charset="0"/>
              </a:rPr>
              <a:t> – </a:t>
            </a:r>
            <a:r>
              <a:rPr lang="en-US" sz="2800" b="1" dirty="0" smtClean="0">
                <a:latin typeface="Arial" panose="020B0604020202020204" pitchFamily="34" charset="0"/>
                <a:cs typeface="Arial" panose="020B0604020202020204" pitchFamily="34" charset="0"/>
              </a:rPr>
              <a:t>an interview in which the supervisor and subordinate review the appraisal and make plans to remedy deficiencies and reinforce strengths. </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5" name="Rectangle 4"/>
          <p:cNvSpPr/>
          <p:nvPr/>
        </p:nvSpPr>
        <p:spPr>
          <a:xfrm>
            <a:off x="1227488" y="622012"/>
            <a:ext cx="6679201" cy="584775"/>
          </a:xfrm>
          <a:prstGeom prst="rect">
            <a:avLst/>
          </a:prstGeom>
        </p:spPr>
        <p:txBody>
          <a:bodyPr wrap="none">
            <a:spAutoFit/>
          </a:bodyPr>
          <a:lstStyle/>
          <a:p>
            <a:pPr algn="ct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Managing the Appraisal Interview</a:t>
            </a: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385875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20</a:t>
            </a:fld>
            <a:endParaRPr lang="en-US" dirty="0"/>
          </a:p>
        </p:txBody>
      </p:sp>
      <p:sp>
        <p:nvSpPr>
          <p:cNvPr id="5" name="TextBox 4"/>
          <p:cNvSpPr txBox="1"/>
          <p:nvPr/>
        </p:nvSpPr>
        <p:spPr>
          <a:xfrm>
            <a:off x="1549400" y="381000"/>
            <a:ext cx="5943600" cy="1846659"/>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effective ways of conducting Appraisal </a:t>
            </a:r>
            <a:r>
              <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Interview</a:t>
            </a:r>
          </a:p>
          <a:p>
            <a:pPr algn="ctr"/>
            <a:endParaRPr lang="en-US" dirty="0"/>
          </a:p>
        </p:txBody>
      </p:sp>
      <p:sp>
        <p:nvSpPr>
          <p:cNvPr id="6" name="TextBox 5"/>
          <p:cNvSpPr txBox="1"/>
          <p:nvPr/>
        </p:nvSpPr>
        <p:spPr>
          <a:xfrm>
            <a:off x="990600" y="1905000"/>
            <a:ext cx="4267200" cy="3323987"/>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Prepare</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Plan</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Measure Success</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Date to Complete</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Coach</a:t>
            </a:r>
            <a:endParaRPr lang="en-US" sz="2800" b="1" dirty="0">
              <a:latin typeface="Arial" panose="020B0604020202020204" pitchFamily="34" charset="0"/>
              <a:cs typeface="Arial" panose="020B0604020202020204" pitchFamily="34" charset="0"/>
            </a:endParaRPr>
          </a:p>
        </p:txBody>
      </p:sp>
      <p:pic>
        <p:nvPicPr>
          <p:cNvPr id="6146" name="Picture 2" descr="C:\Users\abosto1\AppData\Local\Microsoft\Windows\Temporary Internet Files\Content.IE5\BGKCDPIV\dreamstime_l_329153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2438400"/>
            <a:ext cx="3171587" cy="3171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802115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21</a:t>
            </a:fld>
            <a:endParaRPr lang="en-US" dirty="0"/>
          </a:p>
        </p:txBody>
      </p:sp>
      <p:sp>
        <p:nvSpPr>
          <p:cNvPr id="5" name="TextBox 4"/>
          <p:cNvSpPr txBox="1"/>
          <p:nvPr/>
        </p:nvSpPr>
        <p:spPr>
          <a:xfrm>
            <a:off x="1905000" y="388491"/>
            <a:ext cx="5486400" cy="1077218"/>
          </a:xfrm>
          <a:prstGeom prst="rect">
            <a:avLst/>
          </a:prstGeom>
          <a:noFill/>
        </p:spPr>
        <p:txBody>
          <a:bodyPr wrap="square" rtlCol="0">
            <a:spAutoFit/>
          </a:bodyPr>
          <a:lstStyle/>
          <a:p>
            <a:pPr algn="ct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Guidelines to Conducting the </a:t>
            </a:r>
            <a:r>
              <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Appraisal Interview</a:t>
            </a:r>
          </a:p>
        </p:txBody>
      </p:sp>
      <p:sp>
        <p:nvSpPr>
          <p:cNvPr id="7" name="TextBox 6"/>
          <p:cNvSpPr txBox="1"/>
          <p:nvPr/>
        </p:nvSpPr>
        <p:spPr>
          <a:xfrm>
            <a:off x="532039" y="2667000"/>
            <a:ext cx="2209800" cy="369332"/>
          </a:xfrm>
          <a:prstGeom prst="rect">
            <a:avLst/>
          </a:prstGeom>
          <a:noFill/>
        </p:spPr>
        <p:txBody>
          <a:bodyPr wrap="square" rtlCol="0">
            <a:spAutoFit/>
          </a:bodyPr>
          <a:lstStyle/>
          <a:p>
            <a:endParaRPr lang="en-US" dirty="0"/>
          </a:p>
        </p:txBody>
      </p:sp>
      <p:sp>
        <p:nvSpPr>
          <p:cNvPr id="8" name="TextBox 7"/>
          <p:cNvSpPr txBox="1"/>
          <p:nvPr/>
        </p:nvSpPr>
        <p:spPr>
          <a:xfrm>
            <a:off x="532039" y="1828800"/>
            <a:ext cx="5030561" cy="2954655"/>
          </a:xfrm>
          <a:prstGeom prst="rect">
            <a:avLst/>
          </a:prstGeom>
          <a:noFill/>
        </p:spPr>
        <p:txBody>
          <a:bodyPr wrap="square" rtlCol="0">
            <a:spAutoFit/>
          </a:bodyPr>
          <a:lstStyle/>
          <a:p>
            <a:pPr marL="914400" lvl="1" indent="-457200">
              <a:lnSpc>
                <a:spcPct val="150000"/>
              </a:lnSpc>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Objective </a:t>
            </a:r>
            <a:r>
              <a:rPr lang="en-US" sz="2800" b="1" dirty="0">
                <a:latin typeface="Arial" panose="020B0604020202020204" pitchFamily="34" charset="0"/>
                <a:cs typeface="Arial" panose="020B0604020202020204" pitchFamily="34" charset="0"/>
              </a:rPr>
              <a:t>data</a:t>
            </a: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Don’t get personal</a:t>
            </a: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Encouragement</a:t>
            </a: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Agreement</a:t>
            </a:r>
          </a:p>
          <a:p>
            <a:endParaRPr lang="en-US" dirty="0"/>
          </a:p>
        </p:txBody>
      </p:sp>
      <p:pic>
        <p:nvPicPr>
          <p:cNvPr id="7170" name="Picture 2" descr="C:\Users\abosto1\AppData\Local\Microsoft\Windows\Temporary Internet Files\Content.IE5\Z59TMWV9\a-la-croisee-des-chemins[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2757178"/>
            <a:ext cx="3276600" cy="2838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995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22</a:t>
            </a:fld>
            <a:endParaRPr lang="en-US" dirty="0"/>
          </a:p>
        </p:txBody>
      </p:sp>
      <p:sp>
        <p:nvSpPr>
          <p:cNvPr id="5" name="TextBox 4"/>
          <p:cNvSpPr txBox="1"/>
          <p:nvPr/>
        </p:nvSpPr>
        <p:spPr>
          <a:xfrm>
            <a:off x="1447800" y="533400"/>
            <a:ext cx="5791200" cy="1077218"/>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to Handle a Defensive Subordinate</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762000" y="2286000"/>
            <a:ext cx="5410200" cy="3231654"/>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Recognize behavior</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Never Attack defenses</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Postpone Action</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Recognize Limitations</a:t>
            </a:r>
            <a:endParaRPr lang="en-US" sz="2800" b="1" dirty="0">
              <a:latin typeface="Arial" panose="020B0604020202020204" pitchFamily="34" charset="0"/>
              <a:cs typeface="Arial" panose="020B0604020202020204" pitchFamily="34" charset="0"/>
            </a:endParaRPr>
          </a:p>
          <a:p>
            <a:endParaRPr lang="en-US" dirty="0"/>
          </a:p>
          <a:p>
            <a:endParaRPr lang="en-US" dirty="0"/>
          </a:p>
        </p:txBody>
      </p:sp>
      <p:pic>
        <p:nvPicPr>
          <p:cNvPr id="8194" name="Picture 2" descr="C:\Users\abosto1\AppData\Local\Microsoft\Windows\Temporary Internet Files\Content.IE5\QV9GBMDD\Spear_364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94020" y="1957848"/>
            <a:ext cx="3429000" cy="3520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30677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23</a:t>
            </a:fld>
            <a:endParaRPr lang="en-US" dirty="0"/>
          </a:p>
        </p:txBody>
      </p:sp>
      <p:sp>
        <p:nvSpPr>
          <p:cNvPr id="5" name="TextBox 4"/>
          <p:cNvSpPr txBox="1"/>
          <p:nvPr/>
        </p:nvSpPr>
        <p:spPr>
          <a:xfrm>
            <a:off x="1447800" y="533400"/>
            <a:ext cx="5791200" cy="1446550"/>
          </a:xfrm>
          <a:prstGeom prst="rect">
            <a:avLst/>
          </a:prstGeom>
          <a:noFill/>
        </p:spPr>
        <p:txBody>
          <a:bodyPr wrap="square" rtlCol="0">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to Criticize a Subordinate</a:t>
            </a:r>
            <a:endParaRPr lang="en-US" sz="44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9218" name="Picture 2" descr="C:\Users\abosto1\AppData\Local\Microsoft\Windows\Temporary Internet Files\Content.IE5\BGKCDPIV\Yelling_Boss_jefe_griton[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67000" y="2133600"/>
            <a:ext cx="3352799" cy="32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0668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24</a:t>
            </a:fld>
            <a:endParaRPr lang="en-US" dirty="0"/>
          </a:p>
        </p:txBody>
      </p:sp>
      <p:sp>
        <p:nvSpPr>
          <p:cNvPr id="5" name="TextBox 4"/>
          <p:cNvSpPr txBox="1"/>
          <p:nvPr/>
        </p:nvSpPr>
        <p:spPr>
          <a:xfrm>
            <a:off x="914400" y="533400"/>
            <a:ext cx="7010400" cy="1446550"/>
          </a:xfrm>
          <a:prstGeom prst="rect">
            <a:avLst/>
          </a:prstGeom>
          <a:noFill/>
        </p:spPr>
        <p:txBody>
          <a:bodyPr wrap="square" rtlCol="0">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to Handle a Formal Written Warning</a:t>
            </a:r>
            <a:endParaRPr lang="en-US" sz="44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0242" name="Picture 2" descr="C:\Users\abosto1\AppData\Local\Microsoft\Windows\Temporary Internet Files\Content.IE5\XIANQQ85\editar[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2774" y="2438400"/>
            <a:ext cx="3013652" cy="3047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49897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r>
              <a:rPr lang="en-US" b="1" smtClean="0"/>
              <a:t>Copyright © 2017 Pearson Education, Ltd.</a:t>
            </a:r>
            <a:endParaRPr lang="en-US" dirty="0"/>
          </a:p>
        </p:txBody>
      </p:sp>
      <p:sp>
        <p:nvSpPr>
          <p:cNvPr id="3" name="投影片編號版面配置區 2"/>
          <p:cNvSpPr>
            <a:spLocks noGrp="1"/>
          </p:cNvSpPr>
          <p:nvPr>
            <p:ph type="sldNum" sz="quarter" idx="12"/>
          </p:nvPr>
        </p:nvSpPr>
        <p:spPr/>
        <p:txBody>
          <a:bodyPr/>
          <a:lstStyle/>
          <a:p>
            <a:r>
              <a:rPr lang="en-US" smtClean="0"/>
              <a:t>9-</a:t>
            </a:r>
            <a:fld id="{E0926760-F15F-462E-8D64-749C808E0CCD}" type="slidenum">
              <a:rPr lang="en-US" smtClean="0"/>
              <a:pPr/>
              <a:t>25</a:t>
            </a:fld>
            <a:endParaRPr lang="en-US" dirty="0"/>
          </a:p>
        </p:txBody>
      </p:sp>
      <p:sp>
        <p:nvSpPr>
          <p:cNvPr id="5" name="標題 4"/>
          <p:cNvSpPr>
            <a:spLocks noGrp="1"/>
          </p:cNvSpPr>
          <p:nvPr>
            <p:ph type="title"/>
          </p:nvPr>
        </p:nvSpPr>
        <p:spPr/>
        <p:txBody>
          <a:bodyPr/>
          <a:lstStyle/>
          <a:p>
            <a:r>
              <a:rPr lang="en-US" altLang="zh-HK" dirty="0" smtClean="0"/>
              <a:t>How to handle employee objective to negative performance appraisal?</a:t>
            </a:r>
            <a:endParaRPr lang="zh-HK" altLang="en-US" dirty="0"/>
          </a:p>
        </p:txBody>
      </p:sp>
      <p:sp>
        <p:nvSpPr>
          <p:cNvPr id="6" name="文字版面配置區 5"/>
          <p:cNvSpPr>
            <a:spLocks noGrp="1"/>
          </p:cNvSpPr>
          <p:nvPr>
            <p:ph type="body" idx="1"/>
          </p:nvPr>
        </p:nvSpPr>
        <p:spPr/>
        <p:txBody>
          <a:bodyPr/>
          <a:lstStyle/>
          <a:p>
            <a:endParaRPr lang="zh-HK" altLang="en-US"/>
          </a:p>
        </p:txBody>
      </p:sp>
    </p:spTree>
    <p:extLst>
      <p:ext uri="{BB962C8B-B14F-4D97-AF65-F5344CB8AC3E}">
        <p14:creationId xmlns:p14="http://schemas.microsoft.com/office/powerpoint/2010/main" val="19957440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9</a:t>
            </a:r>
            <a:r>
              <a:rPr lang="en-US" dirty="0" smtClean="0"/>
              <a:t>-</a:t>
            </a:r>
            <a:fld id="{E0926760-F15F-462E-8D64-749C808E0CCD}" type="slidenum">
              <a:rPr lang="en-US" smtClean="0"/>
              <a:pPr/>
              <a:t>26</a:t>
            </a:fld>
            <a:endParaRPr lang="en-US" dirty="0"/>
          </a:p>
        </p:txBody>
      </p:sp>
      <p:sp>
        <p:nvSpPr>
          <p:cNvPr id="4" name="Rectangle 3"/>
          <p:cNvSpPr/>
          <p:nvPr/>
        </p:nvSpPr>
        <p:spPr>
          <a:xfrm>
            <a:off x="748000" y="1547443"/>
            <a:ext cx="8001000" cy="3718967"/>
          </a:xfrm>
          <a:prstGeom prst="rect">
            <a:avLst/>
          </a:prstGeom>
        </p:spPr>
        <p:txBody>
          <a:bodyPr wrap="square">
            <a:spAutoFit/>
          </a:bodyPr>
          <a:lstStyle/>
          <a:p>
            <a:pPr algn="ct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i="1" dirty="0" smtClean="0">
                <a:solidFill>
                  <a:srgbClr val="C00000"/>
                </a:solidFill>
                <a:latin typeface="Arial" panose="020B0604020202020204" pitchFamily="34" charset="0"/>
                <a:cs typeface="Arial" panose="020B0604020202020204" pitchFamily="34" charset="0"/>
              </a:rPr>
              <a:t>Performance Management</a:t>
            </a: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is the continuous process of identifying, measuring, and developing the performance of individuals and teams and aligning their performance with the organization’s goals. </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5" name="Rectangle 4"/>
          <p:cNvSpPr/>
          <p:nvPr/>
        </p:nvSpPr>
        <p:spPr>
          <a:xfrm>
            <a:off x="1912353" y="622012"/>
            <a:ext cx="5309467" cy="584775"/>
          </a:xfrm>
          <a:prstGeom prst="rect">
            <a:avLst/>
          </a:prstGeom>
        </p:spPr>
        <p:txBody>
          <a:bodyPr wrap="none">
            <a:spAutoFit/>
          </a:bodyPr>
          <a:lstStyle/>
          <a:p>
            <a:pPr algn="ctr"/>
            <a:r>
              <a:rPr lang="en-US" sz="32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Performance Management</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411829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27</a:t>
            </a:fld>
            <a:endParaRPr lang="en-US" dirty="0"/>
          </a:p>
        </p:txBody>
      </p:sp>
      <p:sp>
        <p:nvSpPr>
          <p:cNvPr id="5" name="TextBox 4"/>
          <p:cNvSpPr txBox="1"/>
          <p:nvPr/>
        </p:nvSpPr>
        <p:spPr>
          <a:xfrm>
            <a:off x="1295400" y="545592"/>
            <a:ext cx="7086600" cy="1354217"/>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Total Quality Management and Performance Appraisal</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solidFill>
                <a:srgbClr val="0070C0"/>
              </a:solidFill>
            </a:endParaRPr>
          </a:p>
        </p:txBody>
      </p:sp>
      <p:sp>
        <p:nvSpPr>
          <p:cNvPr id="6" name="TextBox 5"/>
          <p:cNvSpPr txBox="1"/>
          <p:nvPr/>
        </p:nvSpPr>
        <p:spPr>
          <a:xfrm>
            <a:off x="381000" y="1676400"/>
            <a:ext cx="4457700" cy="3970318"/>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Cease Dependence</a:t>
            </a:r>
          </a:p>
          <a:p>
            <a:pPr marL="457200" indent="-457200">
              <a:lnSpc>
                <a:spcPct val="150000"/>
              </a:lnSpc>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Continuous Improvement</a:t>
            </a:r>
          </a:p>
          <a:p>
            <a:pPr marL="457200" indent="-457200">
              <a:lnSpc>
                <a:spcPct val="150000"/>
              </a:lnSpc>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Extensive Training</a:t>
            </a:r>
          </a:p>
          <a:p>
            <a:pPr marL="457200" indent="-457200">
              <a:lnSpc>
                <a:spcPct val="150000"/>
              </a:lnSpc>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Drive out Fear</a:t>
            </a:r>
          </a:p>
          <a:p>
            <a:pPr marL="457200" indent="-457200">
              <a:lnSpc>
                <a:spcPct val="150000"/>
              </a:lnSpc>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Remove Barriers</a:t>
            </a:r>
          </a:p>
          <a:p>
            <a:pPr marL="457200" indent="-457200">
              <a:lnSpc>
                <a:spcPct val="150000"/>
              </a:lnSpc>
              <a:buFont typeface="Arial" panose="020B0604020202020204" pitchFamily="34" charset="0"/>
              <a:buChar char="•"/>
            </a:pPr>
            <a:r>
              <a:rPr lang="en-US" sz="2400" b="1" dirty="0" smtClean="0">
                <a:latin typeface="Arial" panose="020B0604020202020204" pitchFamily="34" charset="0"/>
                <a:cs typeface="Arial" panose="020B0604020202020204" pitchFamily="34" charset="0"/>
              </a:rPr>
              <a:t>Self Improvement</a:t>
            </a:r>
            <a:endParaRPr lang="en-US" sz="2400" b="1" dirty="0">
              <a:latin typeface="Arial" panose="020B0604020202020204" pitchFamily="34" charset="0"/>
              <a:cs typeface="Arial" panose="020B0604020202020204" pitchFamily="34" charset="0"/>
            </a:endParaRPr>
          </a:p>
          <a:p>
            <a:endParaRPr lang="en-US"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pic>
        <p:nvPicPr>
          <p:cNvPr id="12290" name="Picture 2" descr="C:\Users\abosto1\AppData\Local\Microsoft\Windows\Temporary Internet Files\Content.IE5\BGKCDPIV\Committed to Quality Seal Final[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6042" y="2080260"/>
            <a:ext cx="3162598" cy="31625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38416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9-</a:t>
            </a:r>
            <a:fld id="{E0926760-F15F-462E-8D64-749C808E0CCD}" type="slidenum">
              <a:rPr lang="en-US" smtClean="0"/>
              <a:pPr/>
              <a:t>28</a:t>
            </a:fld>
            <a:endParaRPr lang="en-US" dirty="0"/>
          </a:p>
        </p:txBody>
      </p:sp>
      <p:sp>
        <p:nvSpPr>
          <p:cNvPr id="5" name="TextBox 4"/>
          <p:cNvSpPr txBox="1"/>
          <p:nvPr/>
        </p:nvSpPr>
        <p:spPr>
          <a:xfrm>
            <a:off x="1066800" y="533400"/>
            <a:ext cx="7239000" cy="3939540"/>
          </a:xfrm>
          <a:prstGeom prst="rect">
            <a:avLst/>
          </a:prstGeom>
          <a:noFill/>
        </p:spPr>
        <p:txBody>
          <a:bodyPr wrap="square" rtlCol="0">
            <a:spAutoFit/>
          </a:bodyPr>
          <a:lstStyle/>
          <a:p>
            <a:pPr algn="ctr"/>
            <a:endParaRPr lang="en-US" sz="36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6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Performance Management?</a:t>
            </a:r>
          </a:p>
          <a:p>
            <a:pPr algn="ctr"/>
            <a:endPar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
        <p:nvSpPr>
          <p:cNvPr id="6" name="TextBox 5"/>
          <p:cNvSpPr txBox="1"/>
          <p:nvPr/>
        </p:nvSpPr>
        <p:spPr>
          <a:xfrm>
            <a:off x="381000" y="1676400"/>
            <a:ext cx="7924800" cy="646331"/>
          </a:xfrm>
          <a:prstGeom prst="rect">
            <a:avLst/>
          </a:prstGeom>
          <a:noFill/>
        </p:spPr>
        <p:txBody>
          <a:bodyPr wrap="square" rtlCol="0">
            <a:spAutoFit/>
          </a:bodyPr>
          <a:lstStyle/>
          <a:p>
            <a:endParaRPr lang="en-US"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81355095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9</a:t>
            </a:r>
            <a:r>
              <a:rPr lang="en-US" dirty="0" smtClean="0"/>
              <a:t>-</a:t>
            </a:r>
            <a:fld id="{E0926760-F15F-462E-8D64-749C808E0CCD}" type="slidenum">
              <a:rPr lang="en-US" smtClean="0"/>
              <a:pPr/>
              <a:t>29</a:t>
            </a:fld>
            <a:endParaRPr lang="en-US" dirty="0"/>
          </a:p>
        </p:txBody>
      </p:sp>
      <p:sp>
        <p:nvSpPr>
          <p:cNvPr id="4" name="Rectangle 3"/>
          <p:cNvSpPr/>
          <p:nvPr/>
        </p:nvSpPr>
        <p:spPr>
          <a:xfrm>
            <a:off x="1828800" y="2438400"/>
            <a:ext cx="6019800" cy="2677656"/>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Digital Technology use in Performance Management</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dirty="0" smtClean="0">
                <a:latin typeface="Arial" panose="020B0604020202020204" pitchFamily="34" charset="0"/>
                <a:cs typeface="Arial" panose="020B0604020202020204" pitchFamily="34" charset="0"/>
              </a:rPr>
              <a:t>Did your company use </a:t>
            </a:r>
            <a:r>
              <a:rPr lang="en-US" sz="3200" smtClean="0">
                <a:latin typeface="Arial" panose="020B0604020202020204" pitchFamily="34" charset="0"/>
                <a:cs typeface="Arial" panose="020B0604020202020204" pitchFamily="34" charset="0"/>
              </a:rPr>
              <a:t>digital technology?</a:t>
            </a:r>
            <a:endParaRPr lang="en-US" sz="3200" dirty="0" smtClean="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Trends Shaping HR: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Digital and Social Media</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23436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Custom 3">
      <a:dk1>
        <a:sysClr val="windowText" lastClr="000000"/>
      </a:dk1>
      <a:lt1>
        <a:sysClr val="window" lastClr="FFFFFF"/>
      </a:lt1>
      <a:dk2>
        <a:srgbClr val="564B3C"/>
      </a:dk2>
      <a:lt2>
        <a:srgbClr val="FAF0DB"/>
      </a:lt2>
      <a:accent1>
        <a:srgbClr val="7030A0"/>
      </a:accent1>
      <a:accent2>
        <a:srgbClr val="CF543F"/>
      </a:accent2>
      <a:accent3>
        <a:srgbClr val="FF6600"/>
      </a:accent3>
      <a:accent4>
        <a:srgbClr val="FF6600"/>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3069</TotalTime>
  <Words>4324</Words>
  <Application>Microsoft Office PowerPoint</Application>
  <PresentationFormat>如螢幕大小 (4:3)</PresentationFormat>
  <Paragraphs>322</Paragraphs>
  <Slides>29</Slides>
  <Notes>27</Notes>
  <HiddenSlides>0</HiddenSlides>
  <MMClips>0</MMClips>
  <ScaleCrop>false</ScaleCrop>
  <HeadingPairs>
    <vt:vector size="4" baseType="variant">
      <vt:variant>
        <vt:lpstr>佈景主題</vt:lpstr>
      </vt:variant>
      <vt:variant>
        <vt:i4>1</vt:i4>
      </vt:variant>
      <vt:variant>
        <vt:lpstr>投影片標題</vt:lpstr>
      </vt:variant>
      <vt:variant>
        <vt:i4>29</vt:i4>
      </vt:variant>
    </vt:vector>
  </HeadingPairs>
  <TitlesOfParts>
    <vt:vector size="30" baseType="lpstr">
      <vt:lpstr>Apothecary</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360 degree feedback </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How to handle employee objective to negative performance appraisal?</vt:lpstr>
      <vt:lpstr>PowerPoint 簡報</vt:lpstr>
      <vt:lpstr>PowerPoint 簡報</vt:lpstr>
      <vt:lpstr>PowerPoint 簡報</vt:lpstr>
      <vt:lpstr>PowerPoint 簡報</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KIRKWOOD PUBLIC</dc:creator>
  <cp:lastModifiedBy>STEPHANIELEUNG</cp:lastModifiedBy>
  <cp:revision>254</cp:revision>
  <dcterms:created xsi:type="dcterms:W3CDTF">2013-12-12T00:18:44Z</dcterms:created>
  <dcterms:modified xsi:type="dcterms:W3CDTF">2019-10-25T09:12:00Z</dcterms:modified>
</cp:coreProperties>
</file>