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6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7920" autoAdjust="0"/>
  </p:normalViewPr>
  <p:slideViewPr>
    <p:cSldViewPr snapToGrid="0">
      <p:cViewPr varScale="1">
        <p:scale>
          <a:sx n="77" d="100"/>
          <a:sy n="77" d="100"/>
        </p:scale>
        <p:origin x="112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5B6245-23B7-4DF1-9CBA-2FC57844D5DE}" type="datetimeFigureOut">
              <a:rPr lang="en-GB" smtClean="0"/>
              <a:t>19/09/2023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B854BA-67CA-4411-8A4C-7AD80136DD38}" type="slidenum">
              <a:rPr lang="en-GB" smtClean="0"/>
              <a:t>‹#›</a:t>
            </a:fld>
            <a:endParaRPr lang="en-GB"/>
          </a:p>
        </p:txBody>
      </p:sp>
    </p:spTree>
    <p:extLst>
      <p:ext uri="{BB962C8B-B14F-4D97-AF65-F5344CB8AC3E}">
        <p14:creationId xmlns:p14="http://schemas.microsoft.com/office/powerpoint/2010/main" val="38639887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170 (1) Road Traffic Act 1988 imposes obligations on drivers of MPV’s who are involved in road accidents.</a:t>
            </a:r>
          </a:p>
        </p:txBody>
      </p:sp>
      <p:sp>
        <p:nvSpPr>
          <p:cNvPr id="4" name="Slide Number Placeholder 3"/>
          <p:cNvSpPr>
            <a:spLocks noGrp="1"/>
          </p:cNvSpPr>
          <p:nvPr>
            <p:ph type="sldNum" sz="quarter" idx="5"/>
          </p:nvPr>
        </p:nvSpPr>
        <p:spPr/>
        <p:txBody>
          <a:bodyPr/>
          <a:lstStyle/>
          <a:p>
            <a:fld id="{18B854BA-67CA-4411-8A4C-7AD80136DD38}" type="slidenum">
              <a:rPr lang="en-GB" smtClean="0"/>
              <a:t>3</a:t>
            </a:fld>
            <a:endParaRPr lang="en-GB"/>
          </a:p>
        </p:txBody>
      </p:sp>
    </p:spTree>
    <p:extLst>
      <p:ext uri="{BB962C8B-B14F-4D97-AF65-F5344CB8AC3E}">
        <p14:creationId xmlns:p14="http://schemas.microsoft.com/office/powerpoint/2010/main" val="17988139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does not even have to be a collision. </a:t>
            </a:r>
          </a:p>
          <a:p>
            <a:endParaRPr lang="en-GB" dirty="0"/>
          </a:p>
          <a:p>
            <a:r>
              <a:rPr lang="en-GB" dirty="0"/>
              <a:t>if a motor vehicle parked at the side of the road develops an electrical fault, catches fire and as a result a vehicle parked in front of it also catches fire the ‘accident’ falls within the definition as far as the legislation is concerned. </a:t>
            </a:r>
          </a:p>
        </p:txBody>
      </p:sp>
      <p:sp>
        <p:nvSpPr>
          <p:cNvPr id="4" name="Slide Number Placeholder 3"/>
          <p:cNvSpPr>
            <a:spLocks noGrp="1"/>
          </p:cNvSpPr>
          <p:nvPr>
            <p:ph type="sldNum" sz="quarter" idx="5"/>
          </p:nvPr>
        </p:nvSpPr>
        <p:spPr/>
        <p:txBody>
          <a:bodyPr/>
          <a:lstStyle/>
          <a:p>
            <a:fld id="{18B854BA-67CA-4411-8A4C-7AD80136DD38}" type="slidenum">
              <a:rPr lang="en-GB" smtClean="0"/>
              <a:t>5</a:t>
            </a:fld>
            <a:endParaRPr lang="en-GB"/>
          </a:p>
        </p:txBody>
      </p:sp>
    </p:spTree>
    <p:extLst>
      <p:ext uri="{BB962C8B-B14F-4D97-AF65-F5344CB8AC3E}">
        <p14:creationId xmlns:p14="http://schemas.microsoft.com/office/powerpoint/2010/main" val="21282899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car with a flat battery is still a ‘mechanically propelled vehicle’</a:t>
            </a:r>
          </a:p>
          <a:p>
            <a:r>
              <a:rPr lang="en-GB" dirty="0"/>
              <a:t>This is an objective test relating to the vehicle’s design and NOT the intention of the owner</a:t>
            </a:r>
          </a:p>
        </p:txBody>
      </p:sp>
      <p:sp>
        <p:nvSpPr>
          <p:cNvPr id="4" name="Slide Number Placeholder 3"/>
          <p:cNvSpPr>
            <a:spLocks noGrp="1"/>
          </p:cNvSpPr>
          <p:nvPr>
            <p:ph type="sldNum" sz="quarter" idx="5"/>
          </p:nvPr>
        </p:nvSpPr>
        <p:spPr/>
        <p:txBody>
          <a:bodyPr/>
          <a:lstStyle/>
          <a:p>
            <a:fld id="{18B854BA-67CA-4411-8A4C-7AD80136DD38}" type="slidenum">
              <a:rPr lang="en-GB" smtClean="0"/>
              <a:t>6</a:t>
            </a:fld>
            <a:endParaRPr lang="en-GB"/>
          </a:p>
        </p:txBody>
      </p:sp>
    </p:spTree>
    <p:extLst>
      <p:ext uri="{BB962C8B-B14F-4D97-AF65-F5344CB8AC3E}">
        <p14:creationId xmlns:p14="http://schemas.microsoft.com/office/powerpoint/2010/main" val="12132476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Whether the public has access is a question of fact. If only a restricted section of the public (such as members of a club) has access to a ‘road’ then it is not enough to make it a ‘road’ under the Road Traffic Act. </a:t>
            </a:r>
          </a:p>
          <a:p>
            <a:endParaRPr lang="en-GB" dirty="0"/>
          </a:p>
          <a:p>
            <a:r>
              <a:rPr lang="en-GB" dirty="0"/>
              <a:t>Any access enjoyed by the public must be with the agreement of the landowner.</a:t>
            </a:r>
          </a:p>
          <a:p>
            <a:r>
              <a:rPr lang="en-GB" dirty="0"/>
              <a:t> Members of the public must not have obtained access ‘either by overcoming a physical obstruction or in defiance of prohibition, express or implied’. </a:t>
            </a:r>
          </a:p>
          <a:p>
            <a:r>
              <a:rPr lang="en-GB" dirty="0"/>
              <a:t>Therefore, roads are capable of being closed or cordoned of in a way that alters their status. Car parks and forecourts may in exceptional cases be shown to be roads and it will ultimately be for a court to decide. </a:t>
            </a:r>
          </a:p>
          <a:p>
            <a:r>
              <a:rPr lang="en-GB" dirty="0"/>
              <a:t>Whilst car parks may not often be held to be roads, they may fall into the category of ‘public places’. Generally a road stretches to boundary fences or grass verges adjacent to it, including any pavements. </a:t>
            </a:r>
          </a:p>
          <a:p>
            <a:r>
              <a:rPr lang="en-GB" dirty="0"/>
              <a:t>If a vehicle is partly on a road and partly on some other privately owned land it can be treated as being ‘on a road’ for the purposes of road traffic legislation</a:t>
            </a:r>
          </a:p>
          <a:p>
            <a:endParaRPr lang="en-GB" dirty="0"/>
          </a:p>
          <a:p>
            <a:r>
              <a:rPr lang="en-GB" dirty="0"/>
              <a:t>In order to prove that a place is in fact a ‘public place’ it must be shown that: • </a:t>
            </a:r>
          </a:p>
          <a:p>
            <a:r>
              <a:rPr lang="en-GB" dirty="0"/>
              <a:t>those people who are admitted to the place in question are members of the public and are admitted as such, not as members of some special or particular ‘class’ of the public or as a result of some special characteristic not shared by the public at large; and •</a:t>
            </a:r>
          </a:p>
          <a:p>
            <a:r>
              <a:rPr lang="en-GB" dirty="0"/>
              <a:t> those people are admitted with the permission, either express or implied, of the owner of the land in question</a:t>
            </a:r>
          </a:p>
        </p:txBody>
      </p:sp>
      <p:sp>
        <p:nvSpPr>
          <p:cNvPr id="4" name="Slide Number Placeholder 3"/>
          <p:cNvSpPr>
            <a:spLocks noGrp="1"/>
          </p:cNvSpPr>
          <p:nvPr>
            <p:ph type="sldNum" sz="quarter" idx="5"/>
          </p:nvPr>
        </p:nvSpPr>
        <p:spPr/>
        <p:txBody>
          <a:bodyPr/>
          <a:lstStyle/>
          <a:p>
            <a:fld id="{18B854BA-67CA-4411-8A4C-7AD80136DD38}" type="slidenum">
              <a:rPr lang="en-GB" smtClean="0"/>
              <a:t>7</a:t>
            </a:fld>
            <a:endParaRPr lang="en-GB"/>
          </a:p>
        </p:txBody>
      </p:sp>
    </p:spTree>
    <p:extLst>
      <p:ext uri="{BB962C8B-B14F-4D97-AF65-F5344CB8AC3E}">
        <p14:creationId xmlns:p14="http://schemas.microsoft.com/office/powerpoint/2010/main" val="6672462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B854BA-67CA-4411-8A4C-7AD80136DD38}" type="slidenum">
              <a:rPr lang="en-GB" smtClean="0"/>
              <a:t>8</a:t>
            </a:fld>
            <a:endParaRPr lang="en-GB"/>
          </a:p>
        </p:txBody>
      </p:sp>
    </p:spTree>
    <p:extLst>
      <p:ext uri="{BB962C8B-B14F-4D97-AF65-F5344CB8AC3E}">
        <p14:creationId xmlns:p14="http://schemas.microsoft.com/office/powerpoint/2010/main" val="21016601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Injury under Section 170 Road Traffic Act 1988, has been held to: Include shock and it would appear that psychological harm may well amount to an ‘injury’ for these purposes. </a:t>
            </a:r>
          </a:p>
          <a:p>
            <a:endParaRPr lang="en-GB" dirty="0"/>
          </a:p>
          <a:p>
            <a:r>
              <a:rPr lang="en-GB" dirty="0"/>
              <a:t>If only the driver is injured, the provisions will not apply, however they do if a passenger in the driver’s vehicle is injured.</a:t>
            </a:r>
          </a:p>
        </p:txBody>
      </p:sp>
      <p:sp>
        <p:nvSpPr>
          <p:cNvPr id="4" name="Slide Number Placeholder 3"/>
          <p:cNvSpPr>
            <a:spLocks noGrp="1"/>
          </p:cNvSpPr>
          <p:nvPr>
            <p:ph type="sldNum" sz="quarter" idx="5"/>
          </p:nvPr>
        </p:nvSpPr>
        <p:spPr/>
        <p:txBody>
          <a:bodyPr/>
          <a:lstStyle/>
          <a:p>
            <a:fld id="{18B854BA-67CA-4411-8A4C-7AD80136DD38}" type="slidenum">
              <a:rPr lang="en-GB" smtClean="0"/>
              <a:t>9</a:t>
            </a:fld>
            <a:endParaRPr lang="en-GB"/>
          </a:p>
        </p:txBody>
      </p:sp>
    </p:spTree>
    <p:extLst>
      <p:ext uri="{BB962C8B-B14F-4D97-AF65-F5344CB8AC3E}">
        <p14:creationId xmlns:p14="http://schemas.microsoft.com/office/powerpoint/2010/main" val="22074325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possible for more than one person to be the ‘driver’ of the vehicle. • Where one person sits in the driving seat while another reaches across and operates the steering wheel, both can be ‘drivers’ of the vehicle. • A learner driver and their instructor may both be the drivers of a vehicle. Under the legislation relating to accidents, the ‘driver’ of a vehicle is under an obligation in relation to that vehicle while it remains on a road and that duty can continue even after the person leaves the vehicle for a short time. </a:t>
            </a:r>
          </a:p>
          <a:p>
            <a:endParaRPr lang="en-GB" dirty="0"/>
          </a:p>
          <a:p>
            <a:endParaRPr lang="en-GB" dirty="0"/>
          </a:p>
          <a:p>
            <a:r>
              <a:rPr lang="en-GB" dirty="0"/>
              <a:t>The term ‘driver’ includes a person who takes the vehicle out on the road and remains the driver until they finish their journey even though they may have stopped and switched off the engine some minutes before the accident. This definition was established in the case of Jones v Prothero (1952</a:t>
            </a:r>
          </a:p>
        </p:txBody>
      </p:sp>
      <p:sp>
        <p:nvSpPr>
          <p:cNvPr id="4" name="Slide Number Placeholder 3"/>
          <p:cNvSpPr>
            <a:spLocks noGrp="1"/>
          </p:cNvSpPr>
          <p:nvPr>
            <p:ph type="sldNum" sz="quarter" idx="5"/>
          </p:nvPr>
        </p:nvSpPr>
        <p:spPr/>
        <p:txBody>
          <a:bodyPr/>
          <a:lstStyle/>
          <a:p>
            <a:fld id="{18B854BA-67CA-4411-8A4C-7AD80136DD38}" type="slidenum">
              <a:rPr lang="en-GB" smtClean="0"/>
              <a:t>10</a:t>
            </a:fld>
            <a:endParaRPr lang="en-GB"/>
          </a:p>
        </p:txBody>
      </p:sp>
    </p:spTree>
    <p:extLst>
      <p:ext uri="{BB962C8B-B14F-4D97-AF65-F5344CB8AC3E}">
        <p14:creationId xmlns:p14="http://schemas.microsoft.com/office/powerpoint/2010/main" val="5471484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damage to another ‘vehicle’ does not restrict the other vehicle to being ‘a mechanically propelled vehicle’. </a:t>
            </a:r>
          </a:p>
          <a:p>
            <a:endParaRPr lang="en-GB" dirty="0"/>
          </a:p>
          <a:p>
            <a:r>
              <a:rPr lang="en-GB" dirty="0"/>
              <a:t>Therefore, an accident between a mechanically propelled vehicle and a pedal cycle is included, though if the cyclist collides with a parked vehicle the responsibility is only on the owner of the car! An accident between two pedal cycles by definition is not included</a:t>
            </a:r>
          </a:p>
        </p:txBody>
      </p:sp>
      <p:sp>
        <p:nvSpPr>
          <p:cNvPr id="4" name="Slide Number Placeholder 3"/>
          <p:cNvSpPr>
            <a:spLocks noGrp="1"/>
          </p:cNvSpPr>
          <p:nvPr>
            <p:ph type="sldNum" sz="quarter" idx="5"/>
          </p:nvPr>
        </p:nvSpPr>
        <p:spPr/>
        <p:txBody>
          <a:bodyPr/>
          <a:lstStyle/>
          <a:p>
            <a:fld id="{18B854BA-67CA-4411-8A4C-7AD80136DD38}" type="slidenum">
              <a:rPr lang="en-GB" smtClean="0"/>
              <a:t>11</a:t>
            </a:fld>
            <a:endParaRPr lang="en-GB"/>
          </a:p>
        </p:txBody>
      </p:sp>
    </p:spTree>
    <p:extLst>
      <p:ext uri="{BB962C8B-B14F-4D97-AF65-F5344CB8AC3E}">
        <p14:creationId xmlns:p14="http://schemas.microsoft.com/office/powerpoint/2010/main" val="27981306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Notice the term damage is used rather than killed. </a:t>
            </a:r>
          </a:p>
          <a:p>
            <a:r>
              <a:rPr lang="en-GB" dirty="0"/>
              <a:t>This is because animals are, in most cases, considered to be property. </a:t>
            </a:r>
          </a:p>
          <a:p>
            <a:r>
              <a:rPr lang="en-GB" dirty="0"/>
              <a:t>The list of animals under Sec 170(8) does not include one of the most common ‘victims’ of road traffic collisions, cats. </a:t>
            </a:r>
          </a:p>
          <a:p>
            <a:r>
              <a:rPr lang="en-GB" dirty="0"/>
              <a:t>This is because the animals listed are seen as of some financial/economic value</a:t>
            </a:r>
          </a:p>
        </p:txBody>
      </p:sp>
      <p:sp>
        <p:nvSpPr>
          <p:cNvPr id="4" name="Slide Number Placeholder 3"/>
          <p:cNvSpPr>
            <a:spLocks noGrp="1"/>
          </p:cNvSpPr>
          <p:nvPr>
            <p:ph type="sldNum" sz="quarter" idx="5"/>
          </p:nvPr>
        </p:nvSpPr>
        <p:spPr/>
        <p:txBody>
          <a:bodyPr/>
          <a:lstStyle/>
          <a:p>
            <a:fld id="{18B854BA-67CA-4411-8A4C-7AD80136DD38}" type="slidenum">
              <a:rPr lang="en-GB" smtClean="0"/>
              <a:t>12</a:t>
            </a:fld>
            <a:endParaRPr lang="en-GB"/>
          </a:p>
        </p:txBody>
      </p:sp>
    </p:spTree>
    <p:extLst>
      <p:ext uri="{BB962C8B-B14F-4D97-AF65-F5344CB8AC3E}">
        <p14:creationId xmlns:p14="http://schemas.microsoft.com/office/powerpoint/2010/main" val="41603921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Roadside property - includes property constructed on, fixed to, growing in, or otherwise forming part of the land on which the road is situated or land adjacent thereto. If a street lamp, road sign or other highway furniture is damaged there may be nobody available to whom the motorist can supply his details at the scene, in which case he must report the accident to the police. Trees, crops and plants are property within this section.</a:t>
            </a:r>
          </a:p>
        </p:txBody>
      </p:sp>
      <p:sp>
        <p:nvSpPr>
          <p:cNvPr id="4" name="Slide Number Placeholder 3"/>
          <p:cNvSpPr>
            <a:spLocks noGrp="1"/>
          </p:cNvSpPr>
          <p:nvPr>
            <p:ph type="sldNum" sz="quarter" idx="5"/>
          </p:nvPr>
        </p:nvSpPr>
        <p:spPr/>
        <p:txBody>
          <a:bodyPr/>
          <a:lstStyle/>
          <a:p>
            <a:fld id="{18B854BA-67CA-4411-8A4C-7AD80136DD38}" type="slidenum">
              <a:rPr lang="en-GB" smtClean="0"/>
              <a:t>15</a:t>
            </a:fld>
            <a:endParaRPr lang="en-GB"/>
          </a:p>
        </p:txBody>
      </p:sp>
    </p:spTree>
    <p:extLst>
      <p:ext uri="{BB962C8B-B14F-4D97-AF65-F5344CB8AC3E}">
        <p14:creationId xmlns:p14="http://schemas.microsoft.com/office/powerpoint/2010/main" val="18795055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damage can be to private property but the vehicle must have been travelling along a road, or other public place, immediately before the incident. Damage does not have to be permanent or beyond repair, but the physical appearance must have been altered in some way</a:t>
            </a:r>
          </a:p>
        </p:txBody>
      </p:sp>
      <p:sp>
        <p:nvSpPr>
          <p:cNvPr id="4" name="Slide Number Placeholder 3"/>
          <p:cNvSpPr>
            <a:spLocks noGrp="1"/>
          </p:cNvSpPr>
          <p:nvPr>
            <p:ph type="sldNum" sz="quarter" idx="5"/>
          </p:nvPr>
        </p:nvSpPr>
        <p:spPr/>
        <p:txBody>
          <a:bodyPr/>
          <a:lstStyle/>
          <a:p>
            <a:fld id="{18B854BA-67CA-4411-8A4C-7AD80136DD38}" type="slidenum">
              <a:rPr lang="en-GB" smtClean="0"/>
              <a:t>16</a:t>
            </a:fld>
            <a:endParaRPr lang="en-GB"/>
          </a:p>
        </p:txBody>
      </p:sp>
    </p:spTree>
    <p:extLst>
      <p:ext uri="{BB962C8B-B14F-4D97-AF65-F5344CB8AC3E}">
        <p14:creationId xmlns:p14="http://schemas.microsoft.com/office/powerpoint/2010/main" val="28489826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 185 Road Traffic Act 1988, defines a ‘trailer’ as a vehicle drawn by a motor vehicle. When a motor vehicle is towed by another motor vehicle, the former still falls within the category of motor vehicle but can also be regarded as a ‘trailer’ </a:t>
            </a:r>
          </a:p>
        </p:txBody>
      </p:sp>
      <p:sp>
        <p:nvSpPr>
          <p:cNvPr id="4" name="Slide Number Placeholder 3"/>
          <p:cNvSpPr>
            <a:spLocks noGrp="1"/>
          </p:cNvSpPr>
          <p:nvPr>
            <p:ph type="sldNum" sz="quarter" idx="5"/>
          </p:nvPr>
        </p:nvSpPr>
        <p:spPr/>
        <p:txBody>
          <a:bodyPr/>
          <a:lstStyle/>
          <a:p>
            <a:fld id="{18B854BA-67CA-4411-8A4C-7AD80136DD38}" type="slidenum">
              <a:rPr lang="en-GB" smtClean="0"/>
              <a:t>17</a:t>
            </a:fld>
            <a:endParaRPr lang="en-GB"/>
          </a:p>
        </p:txBody>
      </p:sp>
    </p:spTree>
    <p:extLst>
      <p:ext uri="{BB962C8B-B14F-4D97-AF65-F5344CB8AC3E}">
        <p14:creationId xmlns:p14="http://schemas.microsoft.com/office/powerpoint/2010/main" val="19932087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 the Road Traffic Act 1988, there are certain obligations placed upon the driver or drivers of vehicles involved in RTCs. </a:t>
            </a:r>
          </a:p>
          <a:p>
            <a:endParaRPr lang="en-GB" dirty="0"/>
          </a:p>
          <a:p>
            <a:r>
              <a:rPr lang="en-GB" dirty="0"/>
              <a:t>There are circumstances where these obligations can be waived, however it is important to understand when these circumstances apply</a:t>
            </a:r>
          </a:p>
          <a:p>
            <a:r>
              <a:rPr lang="en-GB" dirty="0"/>
              <a:t> The collision must have been brought about owing to the vehicle’s presence on a ‘road’ or ‘other public place’, Therefore Sec.170 does not apply to accidents which occur on private premises</a:t>
            </a:r>
          </a:p>
        </p:txBody>
      </p:sp>
      <p:sp>
        <p:nvSpPr>
          <p:cNvPr id="4" name="Slide Number Placeholder 3"/>
          <p:cNvSpPr>
            <a:spLocks noGrp="1"/>
          </p:cNvSpPr>
          <p:nvPr>
            <p:ph type="sldNum" sz="quarter" idx="5"/>
          </p:nvPr>
        </p:nvSpPr>
        <p:spPr/>
        <p:txBody>
          <a:bodyPr/>
          <a:lstStyle/>
          <a:p>
            <a:fld id="{18B854BA-67CA-4411-8A4C-7AD80136DD38}" type="slidenum">
              <a:rPr lang="en-GB" smtClean="0"/>
              <a:t>18</a:t>
            </a:fld>
            <a:endParaRPr lang="en-GB"/>
          </a:p>
        </p:txBody>
      </p:sp>
    </p:spTree>
    <p:extLst>
      <p:ext uri="{BB962C8B-B14F-4D97-AF65-F5344CB8AC3E}">
        <p14:creationId xmlns:p14="http://schemas.microsoft.com/office/powerpoint/2010/main" val="18070937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Stopping’. The driver must stop and remain at the scene for such time as is sufficient to enable any person who has a right to do so, and reasonable grounds for so doing, to obtain from the driver directly and personally </a:t>
            </a:r>
          </a:p>
          <a:p>
            <a:endParaRPr lang="en-GB" dirty="0"/>
          </a:p>
          <a:p>
            <a:r>
              <a:rPr lang="en-GB" dirty="0"/>
              <a:t>The driver does not have to wait indefinitely The driver does not have to make any enquiries at the scene to discover whether there is anyone in close proximity entitled to the statutory information The requirement to provide details is not fulfilled if that person knows the driver personally The person having ‘reasonable grounds’ cannot be defined as the scope is so wide.</a:t>
            </a:r>
          </a:p>
          <a:p>
            <a:endParaRPr lang="en-GB" dirty="0"/>
          </a:p>
          <a:p>
            <a:r>
              <a:rPr lang="en-GB" dirty="0"/>
              <a:t> It would obviously include the driver, passengers of other vehicles, owners of damaged property or their representatives. T</a:t>
            </a:r>
          </a:p>
          <a:p>
            <a:endParaRPr lang="en-GB" dirty="0"/>
          </a:p>
          <a:p>
            <a:r>
              <a:rPr lang="en-GB" dirty="0"/>
              <a:t>he offence of failing to stop at the scene of an accident is a serious one. It is committed whether or not the driver reports the accident to the police later. A driver who has had too much to drink might well not want to stop at the scene to have their excess alcohol discovered. They would rather report the accident some hours later to the police, however, they cannot do so and escape conviction for this offence</a:t>
            </a:r>
          </a:p>
        </p:txBody>
      </p:sp>
      <p:sp>
        <p:nvSpPr>
          <p:cNvPr id="4" name="Slide Number Placeholder 3"/>
          <p:cNvSpPr>
            <a:spLocks noGrp="1"/>
          </p:cNvSpPr>
          <p:nvPr>
            <p:ph type="sldNum" sz="quarter" idx="5"/>
          </p:nvPr>
        </p:nvSpPr>
        <p:spPr/>
        <p:txBody>
          <a:bodyPr/>
          <a:lstStyle/>
          <a:p>
            <a:fld id="{18B854BA-67CA-4411-8A4C-7AD80136DD38}" type="slidenum">
              <a:rPr lang="en-GB" smtClean="0"/>
              <a:t>19</a:t>
            </a:fld>
            <a:endParaRPr lang="en-GB"/>
          </a:p>
        </p:txBody>
      </p:sp>
    </p:spTree>
    <p:extLst>
      <p:ext uri="{BB962C8B-B14F-4D97-AF65-F5344CB8AC3E}">
        <p14:creationId xmlns:p14="http://schemas.microsoft.com/office/powerpoint/2010/main" val="4186117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Non-Personal Injury (NPI) RTC The driver(s) involved must: • STOP • Give name and address • Name and address of owner (if different) • Vehicle details To any person having reasonable grounds for requiring them </a:t>
            </a:r>
          </a:p>
          <a:p>
            <a:endParaRPr lang="en-GB" dirty="0"/>
          </a:p>
          <a:p>
            <a:endParaRPr lang="en-GB" dirty="0"/>
          </a:p>
          <a:p>
            <a:r>
              <a:rPr lang="en-GB" dirty="0"/>
              <a:t>Personal Injury (PI) RTC The driver(s) involved must • STOP • Comply with requirements as above &amp; • Produce certificate of insurance to a Constable or person having reasonable grounds for requiring such If these rules are complied with no further action is required by either driver </a:t>
            </a:r>
          </a:p>
          <a:p>
            <a:endParaRPr lang="en-GB" dirty="0"/>
          </a:p>
          <a:p>
            <a:r>
              <a:rPr lang="en-GB" dirty="0"/>
              <a:t>A vehicle could be involved in an RTC involving serious injury and the fact that all the details could be exchanged could mean that the police would not be involved </a:t>
            </a:r>
          </a:p>
        </p:txBody>
      </p:sp>
      <p:sp>
        <p:nvSpPr>
          <p:cNvPr id="4" name="Slide Number Placeholder 3"/>
          <p:cNvSpPr>
            <a:spLocks noGrp="1"/>
          </p:cNvSpPr>
          <p:nvPr>
            <p:ph type="sldNum" sz="quarter" idx="5"/>
          </p:nvPr>
        </p:nvSpPr>
        <p:spPr/>
        <p:txBody>
          <a:bodyPr/>
          <a:lstStyle/>
          <a:p>
            <a:fld id="{18B854BA-67CA-4411-8A4C-7AD80136DD38}" type="slidenum">
              <a:rPr lang="en-GB" smtClean="0"/>
              <a:t>21</a:t>
            </a:fld>
            <a:endParaRPr lang="en-GB"/>
          </a:p>
        </p:txBody>
      </p:sp>
    </p:spTree>
    <p:extLst>
      <p:ext uri="{BB962C8B-B14F-4D97-AF65-F5344CB8AC3E}">
        <p14:creationId xmlns:p14="http://schemas.microsoft.com/office/powerpoint/2010/main" val="21764465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 driver does not give his/her name and address, (and produce a certificate of insurance if required), then he/she must report the accident to a police officer or at a police station. </a:t>
            </a:r>
          </a:p>
          <a:p>
            <a:endParaRPr lang="en-GB" dirty="0"/>
          </a:p>
          <a:p>
            <a:r>
              <a:rPr lang="en-GB" dirty="0"/>
              <a:t>This must be done as soon as reasonably practical (which will be a question of fact for the court to decide in each circumstance) and in any case within 24 hours of the occurrence of the incident. This latter requirement does not give the driver up to 24 hours to report the accident – that report should be made as soon as is reasonably practical. </a:t>
            </a:r>
          </a:p>
          <a:p>
            <a:endParaRPr lang="en-GB" dirty="0"/>
          </a:p>
          <a:p>
            <a:r>
              <a:rPr lang="en-GB" dirty="0"/>
              <a:t>The duty to report is not discharged if the driver waits until the police call at his/her house and then tells them, neither is it discharged if the driver tells a friend who happens to be a police officer. PSC will inform any person who contacts the police of the procedure that they must follow and that they will commit an offence if they do not comply. </a:t>
            </a:r>
          </a:p>
          <a:p>
            <a:endParaRPr lang="en-GB" dirty="0"/>
          </a:p>
          <a:p>
            <a:r>
              <a:rPr lang="en-GB" dirty="0"/>
              <a:t>Any report must be made in person, telephoning a police station is not enough</a:t>
            </a:r>
          </a:p>
        </p:txBody>
      </p:sp>
      <p:sp>
        <p:nvSpPr>
          <p:cNvPr id="4" name="Slide Number Placeholder 3"/>
          <p:cNvSpPr>
            <a:spLocks noGrp="1"/>
          </p:cNvSpPr>
          <p:nvPr>
            <p:ph type="sldNum" sz="quarter" idx="5"/>
          </p:nvPr>
        </p:nvSpPr>
        <p:spPr/>
        <p:txBody>
          <a:bodyPr/>
          <a:lstStyle/>
          <a:p>
            <a:fld id="{18B854BA-67CA-4411-8A4C-7AD80136DD38}" type="slidenum">
              <a:rPr lang="en-GB" smtClean="0"/>
              <a:t>22</a:t>
            </a:fld>
            <a:endParaRPr lang="en-GB"/>
          </a:p>
        </p:txBody>
      </p:sp>
    </p:spTree>
    <p:extLst>
      <p:ext uri="{BB962C8B-B14F-4D97-AF65-F5344CB8AC3E}">
        <p14:creationId xmlns:p14="http://schemas.microsoft.com/office/powerpoint/2010/main" val="33827869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not ‘driving’ offences and Sec 170 is not limited to situations where the accident is caused by ‘driving’ the vehicle concerned. </a:t>
            </a:r>
          </a:p>
          <a:p>
            <a:endParaRPr lang="en-GB" dirty="0"/>
          </a:p>
          <a:p>
            <a:r>
              <a:rPr lang="en-GB" dirty="0"/>
              <a:t>Whether a defendant was the driver of a relevant vehicle at the relevant time is a question of fact for the court to determine. In doing so, the Court may take into account facts such as those outlines in R v </a:t>
            </a:r>
            <a:r>
              <a:rPr lang="en-GB" dirty="0" err="1"/>
              <a:t>Cawthorn</a:t>
            </a:r>
            <a:r>
              <a:rPr lang="en-GB" dirty="0"/>
              <a:t>, e.g. that the defendant had been driving the vehicle before the accident, that he had parked the vehicle – returning to it immediately after the accident – and that he had left his hazard warning lights on indicating that his journey was not finished</a:t>
            </a:r>
          </a:p>
          <a:p>
            <a:endParaRPr lang="en-GB" dirty="0"/>
          </a:p>
          <a:p>
            <a:r>
              <a:rPr lang="en-GB" dirty="0"/>
              <a:t> If a driver fails to stop and fails to report an accident they commit two offences. Triable summarily only - 6 months' imprisonment and/or fine. Discretionary Disqualification. </a:t>
            </a:r>
          </a:p>
          <a:p>
            <a:endParaRPr lang="en-GB" dirty="0"/>
          </a:p>
          <a:p>
            <a:r>
              <a:rPr lang="en-GB" dirty="0"/>
              <a:t>Section 170 places a clear obligation on the driver involved in an accident resulting in damage or injury to report the accident to the police This requirement is not negated either by police attendance at the incident or by the driver being taken to hospital.</a:t>
            </a:r>
          </a:p>
        </p:txBody>
      </p:sp>
      <p:sp>
        <p:nvSpPr>
          <p:cNvPr id="4" name="Slide Number Placeholder 3"/>
          <p:cNvSpPr>
            <a:spLocks noGrp="1"/>
          </p:cNvSpPr>
          <p:nvPr>
            <p:ph type="sldNum" sz="quarter" idx="5"/>
          </p:nvPr>
        </p:nvSpPr>
        <p:spPr/>
        <p:txBody>
          <a:bodyPr/>
          <a:lstStyle/>
          <a:p>
            <a:fld id="{18B854BA-67CA-4411-8A4C-7AD80136DD38}" type="slidenum">
              <a:rPr lang="en-GB" smtClean="0"/>
              <a:t>23</a:t>
            </a:fld>
            <a:endParaRPr lang="en-GB"/>
          </a:p>
        </p:txBody>
      </p:sp>
    </p:spTree>
    <p:extLst>
      <p:ext uri="{BB962C8B-B14F-4D97-AF65-F5344CB8AC3E}">
        <p14:creationId xmlns:p14="http://schemas.microsoft.com/office/powerpoint/2010/main" val="13471201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A5E01-9355-A27D-0BCC-43645BA94F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EEF8CC2-8A0F-3251-872A-DA94DEB2E1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829E2C4-53DB-8D69-EBF0-952CC4B616C0}"/>
              </a:ext>
            </a:extLst>
          </p:cNvPr>
          <p:cNvSpPr>
            <a:spLocks noGrp="1"/>
          </p:cNvSpPr>
          <p:nvPr>
            <p:ph type="dt" sz="half" idx="10"/>
          </p:nvPr>
        </p:nvSpPr>
        <p:spPr/>
        <p:txBody>
          <a:bodyPr/>
          <a:lstStyle/>
          <a:p>
            <a:fld id="{7F660DAB-ED50-4126-875B-286FA1614A75}" type="datetimeFigureOut">
              <a:rPr lang="en-GB" smtClean="0"/>
              <a:t>19/09/2023</a:t>
            </a:fld>
            <a:endParaRPr lang="en-GB"/>
          </a:p>
        </p:txBody>
      </p:sp>
      <p:sp>
        <p:nvSpPr>
          <p:cNvPr id="5" name="Footer Placeholder 4">
            <a:extLst>
              <a:ext uri="{FF2B5EF4-FFF2-40B4-BE49-F238E27FC236}">
                <a16:creationId xmlns:a16="http://schemas.microsoft.com/office/drawing/2014/main" id="{B5DB1A47-38CD-8361-6200-2DB348D17B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3BD0A0-F2EC-DE11-A1B8-35372284420D}"/>
              </a:ext>
            </a:extLst>
          </p:cNvPr>
          <p:cNvSpPr>
            <a:spLocks noGrp="1"/>
          </p:cNvSpPr>
          <p:nvPr>
            <p:ph type="sldNum" sz="quarter" idx="12"/>
          </p:nvPr>
        </p:nvSpPr>
        <p:spPr/>
        <p:txBody>
          <a:bodyPr/>
          <a:lstStyle/>
          <a:p>
            <a:fld id="{4545D6AB-2524-45D5-8648-1DE28C3A0067}" type="slidenum">
              <a:rPr lang="en-GB" smtClean="0"/>
              <a:t>‹#›</a:t>
            </a:fld>
            <a:endParaRPr lang="en-GB"/>
          </a:p>
        </p:txBody>
      </p:sp>
    </p:spTree>
    <p:extLst>
      <p:ext uri="{BB962C8B-B14F-4D97-AF65-F5344CB8AC3E}">
        <p14:creationId xmlns:p14="http://schemas.microsoft.com/office/powerpoint/2010/main" val="469797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4CB03-8F90-C6FE-DE2C-2CA83B77C4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D4E758-748E-AEDF-52A8-50EBBCE1C5F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1D7BD6-301F-978D-6D4A-7A1A171F3A81}"/>
              </a:ext>
            </a:extLst>
          </p:cNvPr>
          <p:cNvSpPr>
            <a:spLocks noGrp="1"/>
          </p:cNvSpPr>
          <p:nvPr>
            <p:ph type="dt" sz="half" idx="10"/>
          </p:nvPr>
        </p:nvSpPr>
        <p:spPr/>
        <p:txBody>
          <a:bodyPr/>
          <a:lstStyle/>
          <a:p>
            <a:fld id="{7F660DAB-ED50-4126-875B-286FA1614A75}" type="datetimeFigureOut">
              <a:rPr lang="en-GB" smtClean="0"/>
              <a:t>19/09/2023</a:t>
            </a:fld>
            <a:endParaRPr lang="en-GB"/>
          </a:p>
        </p:txBody>
      </p:sp>
      <p:sp>
        <p:nvSpPr>
          <p:cNvPr id="5" name="Footer Placeholder 4">
            <a:extLst>
              <a:ext uri="{FF2B5EF4-FFF2-40B4-BE49-F238E27FC236}">
                <a16:creationId xmlns:a16="http://schemas.microsoft.com/office/drawing/2014/main" id="{040D000F-00C7-2CE1-C97E-475AC3C2C7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37998E-AAFE-D4BA-5D40-AE10AB413CDC}"/>
              </a:ext>
            </a:extLst>
          </p:cNvPr>
          <p:cNvSpPr>
            <a:spLocks noGrp="1"/>
          </p:cNvSpPr>
          <p:nvPr>
            <p:ph type="sldNum" sz="quarter" idx="12"/>
          </p:nvPr>
        </p:nvSpPr>
        <p:spPr/>
        <p:txBody>
          <a:bodyPr/>
          <a:lstStyle/>
          <a:p>
            <a:fld id="{4545D6AB-2524-45D5-8648-1DE28C3A0067}" type="slidenum">
              <a:rPr lang="en-GB" smtClean="0"/>
              <a:t>‹#›</a:t>
            </a:fld>
            <a:endParaRPr lang="en-GB"/>
          </a:p>
        </p:txBody>
      </p:sp>
    </p:spTree>
    <p:extLst>
      <p:ext uri="{BB962C8B-B14F-4D97-AF65-F5344CB8AC3E}">
        <p14:creationId xmlns:p14="http://schemas.microsoft.com/office/powerpoint/2010/main" val="3444386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6C2AD-FDC7-F0E7-06FE-CB5B8D49D3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52D98B-15EF-EDB5-AB6A-C8D2083A20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482BF60-8E2D-5C05-0693-5BD7AC998C87}"/>
              </a:ext>
            </a:extLst>
          </p:cNvPr>
          <p:cNvSpPr>
            <a:spLocks noGrp="1"/>
          </p:cNvSpPr>
          <p:nvPr>
            <p:ph type="dt" sz="half" idx="10"/>
          </p:nvPr>
        </p:nvSpPr>
        <p:spPr/>
        <p:txBody>
          <a:bodyPr/>
          <a:lstStyle/>
          <a:p>
            <a:fld id="{7F660DAB-ED50-4126-875B-286FA1614A75}" type="datetimeFigureOut">
              <a:rPr lang="en-GB" smtClean="0"/>
              <a:t>19/09/2023</a:t>
            </a:fld>
            <a:endParaRPr lang="en-GB"/>
          </a:p>
        </p:txBody>
      </p:sp>
      <p:sp>
        <p:nvSpPr>
          <p:cNvPr id="5" name="Footer Placeholder 4">
            <a:extLst>
              <a:ext uri="{FF2B5EF4-FFF2-40B4-BE49-F238E27FC236}">
                <a16:creationId xmlns:a16="http://schemas.microsoft.com/office/drawing/2014/main" id="{AB61E3D3-41AC-C3B5-2175-6DFFFFE66F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1E2092-5174-1367-CD50-16E292146FC8}"/>
              </a:ext>
            </a:extLst>
          </p:cNvPr>
          <p:cNvSpPr>
            <a:spLocks noGrp="1"/>
          </p:cNvSpPr>
          <p:nvPr>
            <p:ph type="sldNum" sz="quarter" idx="12"/>
          </p:nvPr>
        </p:nvSpPr>
        <p:spPr/>
        <p:txBody>
          <a:bodyPr/>
          <a:lstStyle/>
          <a:p>
            <a:fld id="{4545D6AB-2524-45D5-8648-1DE28C3A0067}" type="slidenum">
              <a:rPr lang="en-GB" smtClean="0"/>
              <a:t>‹#›</a:t>
            </a:fld>
            <a:endParaRPr lang="en-GB"/>
          </a:p>
        </p:txBody>
      </p:sp>
    </p:spTree>
    <p:extLst>
      <p:ext uri="{BB962C8B-B14F-4D97-AF65-F5344CB8AC3E}">
        <p14:creationId xmlns:p14="http://schemas.microsoft.com/office/powerpoint/2010/main" val="21715084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82F82-9BB0-94D0-7EEB-5E47B2513F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D2C273-C0EE-D361-4CA2-AD87FF2FE2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110625-0ABC-DFB6-68FA-F44D8F08322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D3E359-013B-DFB2-5981-A6B2CB7B312F}"/>
              </a:ext>
            </a:extLst>
          </p:cNvPr>
          <p:cNvSpPr>
            <a:spLocks noGrp="1"/>
          </p:cNvSpPr>
          <p:nvPr>
            <p:ph type="dt" sz="half" idx="10"/>
          </p:nvPr>
        </p:nvSpPr>
        <p:spPr/>
        <p:txBody>
          <a:bodyPr/>
          <a:lstStyle/>
          <a:p>
            <a:fld id="{7F660DAB-ED50-4126-875B-286FA1614A75}" type="datetimeFigureOut">
              <a:rPr lang="en-GB" smtClean="0"/>
              <a:t>19/09/2023</a:t>
            </a:fld>
            <a:endParaRPr lang="en-GB"/>
          </a:p>
        </p:txBody>
      </p:sp>
      <p:sp>
        <p:nvSpPr>
          <p:cNvPr id="6" name="Footer Placeholder 5">
            <a:extLst>
              <a:ext uri="{FF2B5EF4-FFF2-40B4-BE49-F238E27FC236}">
                <a16:creationId xmlns:a16="http://schemas.microsoft.com/office/drawing/2014/main" id="{020D0EB6-5632-17C8-2F02-E4CA7A2B83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88C09D-66B6-BD27-BD49-9D2AE0D80A3D}"/>
              </a:ext>
            </a:extLst>
          </p:cNvPr>
          <p:cNvSpPr>
            <a:spLocks noGrp="1"/>
          </p:cNvSpPr>
          <p:nvPr>
            <p:ph type="sldNum" sz="quarter" idx="12"/>
          </p:nvPr>
        </p:nvSpPr>
        <p:spPr/>
        <p:txBody>
          <a:bodyPr/>
          <a:lstStyle/>
          <a:p>
            <a:fld id="{4545D6AB-2524-45D5-8648-1DE28C3A0067}" type="slidenum">
              <a:rPr lang="en-GB" smtClean="0"/>
              <a:t>‹#›</a:t>
            </a:fld>
            <a:endParaRPr lang="en-GB"/>
          </a:p>
        </p:txBody>
      </p:sp>
    </p:spTree>
    <p:extLst>
      <p:ext uri="{BB962C8B-B14F-4D97-AF65-F5344CB8AC3E}">
        <p14:creationId xmlns:p14="http://schemas.microsoft.com/office/powerpoint/2010/main" val="1844176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0B23B-ED74-B774-3AE4-A91BDEEC1F1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3BF3F1-1F80-B7BC-1DD6-592B02372F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468797-336B-2B48-810B-40E2A777D3C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3832FD-4D88-7306-D1F2-F8644025B5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EBCD6D6-36AB-92F2-C86A-E541D7FA65A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75F025C-1686-1455-88EE-254B7FC7B24E}"/>
              </a:ext>
            </a:extLst>
          </p:cNvPr>
          <p:cNvSpPr>
            <a:spLocks noGrp="1"/>
          </p:cNvSpPr>
          <p:nvPr>
            <p:ph type="dt" sz="half" idx="10"/>
          </p:nvPr>
        </p:nvSpPr>
        <p:spPr/>
        <p:txBody>
          <a:bodyPr/>
          <a:lstStyle/>
          <a:p>
            <a:fld id="{7F660DAB-ED50-4126-875B-286FA1614A75}" type="datetimeFigureOut">
              <a:rPr lang="en-GB" smtClean="0"/>
              <a:t>19/09/2023</a:t>
            </a:fld>
            <a:endParaRPr lang="en-GB"/>
          </a:p>
        </p:txBody>
      </p:sp>
      <p:sp>
        <p:nvSpPr>
          <p:cNvPr id="8" name="Footer Placeholder 7">
            <a:extLst>
              <a:ext uri="{FF2B5EF4-FFF2-40B4-BE49-F238E27FC236}">
                <a16:creationId xmlns:a16="http://schemas.microsoft.com/office/drawing/2014/main" id="{F99B9245-F7B3-8349-F96E-D12D6A3108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5E467D-BDC4-ED3A-82B3-A8830BA1D0BB}"/>
              </a:ext>
            </a:extLst>
          </p:cNvPr>
          <p:cNvSpPr>
            <a:spLocks noGrp="1"/>
          </p:cNvSpPr>
          <p:nvPr>
            <p:ph type="sldNum" sz="quarter" idx="12"/>
          </p:nvPr>
        </p:nvSpPr>
        <p:spPr/>
        <p:txBody>
          <a:bodyPr/>
          <a:lstStyle/>
          <a:p>
            <a:fld id="{4545D6AB-2524-45D5-8648-1DE28C3A0067}" type="slidenum">
              <a:rPr lang="en-GB" smtClean="0"/>
              <a:t>‹#›</a:t>
            </a:fld>
            <a:endParaRPr lang="en-GB"/>
          </a:p>
        </p:txBody>
      </p:sp>
    </p:spTree>
    <p:extLst>
      <p:ext uri="{BB962C8B-B14F-4D97-AF65-F5344CB8AC3E}">
        <p14:creationId xmlns:p14="http://schemas.microsoft.com/office/powerpoint/2010/main" val="3779237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B205-44C9-0A20-333E-3EA8B696AF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57E72E0-7D09-1ECC-66C7-7C6B1B9FDF76}"/>
              </a:ext>
            </a:extLst>
          </p:cNvPr>
          <p:cNvSpPr>
            <a:spLocks noGrp="1"/>
          </p:cNvSpPr>
          <p:nvPr>
            <p:ph type="dt" sz="half" idx="10"/>
          </p:nvPr>
        </p:nvSpPr>
        <p:spPr/>
        <p:txBody>
          <a:bodyPr/>
          <a:lstStyle/>
          <a:p>
            <a:fld id="{7F660DAB-ED50-4126-875B-286FA1614A75}" type="datetimeFigureOut">
              <a:rPr lang="en-GB" smtClean="0"/>
              <a:t>19/09/2023</a:t>
            </a:fld>
            <a:endParaRPr lang="en-GB"/>
          </a:p>
        </p:txBody>
      </p:sp>
      <p:sp>
        <p:nvSpPr>
          <p:cNvPr id="4" name="Footer Placeholder 3">
            <a:extLst>
              <a:ext uri="{FF2B5EF4-FFF2-40B4-BE49-F238E27FC236}">
                <a16:creationId xmlns:a16="http://schemas.microsoft.com/office/drawing/2014/main" id="{15060107-00A6-8658-2A14-B27BDCD87B5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346C76A-ABBC-0FE4-E46D-E764F360B39E}"/>
              </a:ext>
            </a:extLst>
          </p:cNvPr>
          <p:cNvSpPr>
            <a:spLocks noGrp="1"/>
          </p:cNvSpPr>
          <p:nvPr>
            <p:ph type="sldNum" sz="quarter" idx="12"/>
          </p:nvPr>
        </p:nvSpPr>
        <p:spPr/>
        <p:txBody>
          <a:bodyPr/>
          <a:lstStyle/>
          <a:p>
            <a:fld id="{4545D6AB-2524-45D5-8648-1DE28C3A0067}" type="slidenum">
              <a:rPr lang="en-GB" smtClean="0"/>
              <a:t>‹#›</a:t>
            </a:fld>
            <a:endParaRPr lang="en-GB"/>
          </a:p>
        </p:txBody>
      </p:sp>
    </p:spTree>
    <p:extLst>
      <p:ext uri="{BB962C8B-B14F-4D97-AF65-F5344CB8AC3E}">
        <p14:creationId xmlns:p14="http://schemas.microsoft.com/office/powerpoint/2010/main" val="3546466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49B392-1633-F97D-8D91-47022BD8C12F}"/>
              </a:ext>
            </a:extLst>
          </p:cNvPr>
          <p:cNvSpPr>
            <a:spLocks noGrp="1"/>
          </p:cNvSpPr>
          <p:nvPr>
            <p:ph type="dt" sz="half" idx="10"/>
          </p:nvPr>
        </p:nvSpPr>
        <p:spPr/>
        <p:txBody>
          <a:bodyPr/>
          <a:lstStyle/>
          <a:p>
            <a:fld id="{7F660DAB-ED50-4126-875B-286FA1614A75}" type="datetimeFigureOut">
              <a:rPr lang="en-GB" smtClean="0"/>
              <a:t>19/09/2023</a:t>
            </a:fld>
            <a:endParaRPr lang="en-GB"/>
          </a:p>
        </p:txBody>
      </p:sp>
      <p:sp>
        <p:nvSpPr>
          <p:cNvPr id="3" name="Footer Placeholder 2">
            <a:extLst>
              <a:ext uri="{FF2B5EF4-FFF2-40B4-BE49-F238E27FC236}">
                <a16:creationId xmlns:a16="http://schemas.microsoft.com/office/drawing/2014/main" id="{1D922E16-9B70-987A-15C6-83D05218AAB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F8A7427-3115-613D-7EE1-46D526C763BB}"/>
              </a:ext>
            </a:extLst>
          </p:cNvPr>
          <p:cNvSpPr>
            <a:spLocks noGrp="1"/>
          </p:cNvSpPr>
          <p:nvPr>
            <p:ph type="sldNum" sz="quarter" idx="12"/>
          </p:nvPr>
        </p:nvSpPr>
        <p:spPr/>
        <p:txBody>
          <a:bodyPr/>
          <a:lstStyle/>
          <a:p>
            <a:fld id="{4545D6AB-2524-45D5-8648-1DE28C3A0067}" type="slidenum">
              <a:rPr lang="en-GB" smtClean="0"/>
              <a:t>‹#›</a:t>
            </a:fld>
            <a:endParaRPr lang="en-GB"/>
          </a:p>
        </p:txBody>
      </p:sp>
    </p:spTree>
    <p:extLst>
      <p:ext uri="{BB962C8B-B14F-4D97-AF65-F5344CB8AC3E}">
        <p14:creationId xmlns:p14="http://schemas.microsoft.com/office/powerpoint/2010/main" val="421569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D55F5-153D-E090-3B16-7A43D588C8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2FCFB3C-E07C-4EB9-67DE-35D6C7E6FC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C9CA68A-F326-1A0B-1A62-8BCE8C5967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B30A5C-06CE-2692-2B9F-1DC86C2FEFE6}"/>
              </a:ext>
            </a:extLst>
          </p:cNvPr>
          <p:cNvSpPr>
            <a:spLocks noGrp="1"/>
          </p:cNvSpPr>
          <p:nvPr>
            <p:ph type="dt" sz="half" idx="10"/>
          </p:nvPr>
        </p:nvSpPr>
        <p:spPr/>
        <p:txBody>
          <a:bodyPr/>
          <a:lstStyle/>
          <a:p>
            <a:fld id="{7F660DAB-ED50-4126-875B-286FA1614A75}" type="datetimeFigureOut">
              <a:rPr lang="en-GB" smtClean="0"/>
              <a:t>19/09/2023</a:t>
            </a:fld>
            <a:endParaRPr lang="en-GB"/>
          </a:p>
        </p:txBody>
      </p:sp>
      <p:sp>
        <p:nvSpPr>
          <p:cNvPr id="6" name="Footer Placeholder 5">
            <a:extLst>
              <a:ext uri="{FF2B5EF4-FFF2-40B4-BE49-F238E27FC236}">
                <a16:creationId xmlns:a16="http://schemas.microsoft.com/office/drawing/2014/main" id="{B527852D-FBB7-8091-2FE0-5B08355761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C33F44-BC07-C8ED-D39F-7AB8C89CC15D}"/>
              </a:ext>
            </a:extLst>
          </p:cNvPr>
          <p:cNvSpPr>
            <a:spLocks noGrp="1"/>
          </p:cNvSpPr>
          <p:nvPr>
            <p:ph type="sldNum" sz="quarter" idx="12"/>
          </p:nvPr>
        </p:nvSpPr>
        <p:spPr/>
        <p:txBody>
          <a:bodyPr/>
          <a:lstStyle/>
          <a:p>
            <a:fld id="{4545D6AB-2524-45D5-8648-1DE28C3A0067}" type="slidenum">
              <a:rPr lang="en-GB" smtClean="0"/>
              <a:t>‹#›</a:t>
            </a:fld>
            <a:endParaRPr lang="en-GB"/>
          </a:p>
        </p:txBody>
      </p:sp>
    </p:spTree>
    <p:extLst>
      <p:ext uri="{BB962C8B-B14F-4D97-AF65-F5344CB8AC3E}">
        <p14:creationId xmlns:p14="http://schemas.microsoft.com/office/powerpoint/2010/main" val="40612704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BC029-81F3-5C74-FBBC-5F7CBADBC9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A028B9B-34B2-0B2F-16D0-E2A15E7972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5C26C5-85C2-413E-933A-3C4DFF3DE8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2C6F6C-E70D-9143-7E3F-9E8F36C6419D}"/>
              </a:ext>
            </a:extLst>
          </p:cNvPr>
          <p:cNvSpPr>
            <a:spLocks noGrp="1"/>
          </p:cNvSpPr>
          <p:nvPr>
            <p:ph type="dt" sz="half" idx="10"/>
          </p:nvPr>
        </p:nvSpPr>
        <p:spPr/>
        <p:txBody>
          <a:bodyPr/>
          <a:lstStyle/>
          <a:p>
            <a:fld id="{7F660DAB-ED50-4126-875B-286FA1614A75}" type="datetimeFigureOut">
              <a:rPr lang="en-GB" smtClean="0"/>
              <a:t>19/09/2023</a:t>
            </a:fld>
            <a:endParaRPr lang="en-GB"/>
          </a:p>
        </p:txBody>
      </p:sp>
      <p:sp>
        <p:nvSpPr>
          <p:cNvPr id="6" name="Footer Placeholder 5">
            <a:extLst>
              <a:ext uri="{FF2B5EF4-FFF2-40B4-BE49-F238E27FC236}">
                <a16:creationId xmlns:a16="http://schemas.microsoft.com/office/drawing/2014/main" id="{33D28038-4105-4146-1044-634A5E6527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2FA1AB-701E-3267-C4AC-97C178C8CE16}"/>
              </a:ext>
            </a:extLst>
          </p:cNvPr>
          <p:cNvSpPr>
            <a:spLocks noGrp="1"/>
          </p:cNvSpPr>
          <p:nvPr>
            <p:ph type="sldNum" sz="quarter" idx="12"/>
          </p:nvPr>
        </p:nvSpPr>
        <p:spPr/>
        <p:txBody>
          <a:bodyPr/>
          <a:lstStyle/>
          <a:p>
            <a:fld id="{4545D6AB-2524-45D5-8648-1DE28C3A0067}" type="slidenum">
              <a:rPr lang="en-GB" smtClean="0"/>
              <a:t>‹#›</a:t>
            </a:fld>
            <a:endParaRPr lang="en-GB"/>
          </a:p>
        </p:txBody>
      </p:sp>
    </p:spTree>
    <p:extLst>
      <p:ext uri="{BB962C8B-B14F-4D97-AF65-F5344CB8AC3E}">
        <p14:creationId xmlns:p14="http://schemas.microsoft.com/office/powerpoint/2010/main" val="3740698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23D37-A324-298F-70E1-B95E125017B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7281D5-8231-94F5-9F9A-FA79DAE13F7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DD3E3F-BD6E-0D62-EE88-9B5FE2372D3B}"/>
              </a:ext>
            </a:extLst>
          </p:cNvPr>
          <p:cNvSpPr>
            <a:spLocks noGrp="1"/>
          </p:cNvSpPr>
          <p:nvPr>
            <p:ph type="dt" sz="half" idx="10"/>
          </p:nvPr>
        </p:nvSpPr>
        <p:spPr/>
        <p:txBody>
          <a:bodyPr/>
          <a:lstStyle/>
          <a:p>
            <a:fld id="{7F660DAB-ED50-4126-875B-286FA1614A75}" type="datetimeFigureOut">
              <a:rPr lang="en-GB" smtClean="0"/>
              <a:t>19/09/2023</a:t>
            </a:fld>
            <a:endParaRPr lang="en-GB"/>
          </a:p>
        </p:txBody>
      </p:sp>
      <p:sp>
        <p:nvSpPr>
          <p:cNvPr id="5" name="Footer Placeholder 4">
            <a:extLst>
              <a:ext uri="{FF2B5EF4-FFF2-40B4-BE49-F238E27FC236}">
                <a16:creationId xmlns:a16="http://schemas.microsoft.com/office/drawing/2014/main" id="{A0EB9CAF-E6DE-C569-7F83-04AD8B3506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8CB831-9133-ED4F-10DA-142E7055C284}"/>
              </a:ext>
            </a:extLst>
          </p:cNvPr>
          <p:cNvSpPr>
            <a:spLocks noGrp="1"/>
          </p:cNvSpPr>
          <p:nvPr>
            <p:ph type="sldNum" sz="quarter" idx="12"/>
          </p:nvPr>
        </p:nvSpPr>
        <p:spPr/>
        <p:txBody>
          <a:bodyPr/>
          <a:lstStyle/>
          <a:p>
            <a:fld id="{4545D6AB-2524-45D5-8648-1DE28C3A0067}" type="slidenum">
              <a:rPr lang="en-GB" smtClean="0"/>
              <a:t>‹#›</a:t>
            </a:fld>
            <a:endParaRPr lang="en-GB"/>
          </a:p>
        </p:txBody>
      </p:sp>
    </p:spTree>
    <p:extLst>
      <p:ext uri="{BB962C8B-B14F-4D97-AF65-F5344CB8AC3E}">
        <p14:creationId xmlns:p14="http://schemas.microsoft.com/office/powerpoint/2010/main" val="2093741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1A3F767-C737-D693-5783-B2B9F6CE942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DC05E4-8A44-CFE8-5CC6-1B297CD872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062460-AC17-BDD4-9B94-015D1A90B3DD}"/>
              </a:ext>
            </a:extLst>
          </p:cNvPr>
          <p:cNvSpPr>
            <a:spLocks noGrp="1"/>
          </p:cNvSpPr>
          <p:nvPr>
            <p:ph type="dt" sz="half" idx="10"/>
          </p:nvPr>
        </p:nvSpPr>
        <p:spPr/>
        <p:txBody>
          <a:bodyPr/>
          <a:lstStyle/>
          <a:p>
            <a:fld id="{7F660DAB-ED50-4126-875B-286FA1614A75}" type="datetimeFigureOut">
              <a:rPr lang="en-GB" smtClean="0"/>
              <a:t>19/09/2023</a:t>
            </a:fld>
            <a:endParaRPr lang="en-GB"/>
          </a:p>
        </p:txBody>
      </p:sp>
      <p:sp>
        <p:nvSpPr>
          <p:cNvPr id="5" name="Footer Placeholder 4">
            <a:extLst>
              <a:ext uri="{FF2B5EF4-FFF2-40B4-BE49-F238E27FC236}">
                <a16:creationId xmlns:a16="http://schemas.microsoft.com/office/drawing/2014/main" id="{94DB900E-ED97-A7D9-C7E6-0E4C4634B8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3E4A03-4B15-F18B-0A49-045B09524AEF}"/>
              </a:ext>
            </a:extLst>
          </p:cNvPr>
          <p:cNvSpPr>
            <a:spLocks noGrp="1"/>
          </p:cNvSpPr>
          <p:nvPr>
            <p:ph type="sldNum" sz="quarter" idx="12"/>
          </p:nvPr>
        </p:nvSpPr>
        <p:spPr/>
        <p:txBody>
          <a:bodyPr/>
          <a:lstStyle/>
          <a:p>
            <a:fld id="{4545D6AB-2524-45D5-8648-1DE28C3A0067}" type="slidenum">
              <a:rPr lang="en-GB" smtClean="0"/>
              <a:t>‹#›</a:t>
            </a:fld>
            <a:endParaRPr lang="en-GB"/>
          </a:p>
        </p:txBody>
      </p:sp>
    </p:spTree>
    <p:extLst>
      <p:ext uri="{BB962C8B-B14F-4D97-AF65-F5344CB8AC3E}">
        <p14:creationId xmlns:p14="http://schemas.microsoft.com/office/powerpoint/2010/main" val="15218409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D0DD37-1765-B391-5F9A-51BC1FC2FE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2D7446-0BA5-AEC2-3A01-A974B05E5F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8A3B89-E92D-68F0-92DD-BDFA1BCA56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660DAB-ED50-4126-875B-286FA1614A75}" type="datetimeFigureOut">
              <a:rPr lang="en-GB" smtClean="0"/>
              <a:t>19/09/2023</a:t>
            </a:fld>
            <a:endParaRPr lang="en-GB"/>
          </a:p>
        </p:txBody>
      </p:sp>
      <p:sp>
        <p:nvSpPr>
          <p:cNvPr id="5" name="Footer Placeholder 4">
            <a:extLst>
              <a:ext uri="{FF2B5EF4-FFF2-40B4-BE49-F238E27FC236}">
                <a16:creationId xmlns:a16="http://schemas.microsoft.com/office/drawing/2014/main" id="{D4A29430-7813-0E03-DCDC-DF20E76417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580AFC9-2D6A-8333-E613-409EBDFC4F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45D6AB-2524-45D5-8648-1DE28C3A0067}" type="slidenum">
              <a:rPr lang="en-GB" smtClean="0"/>
              <a:t>‹#›</a:t>
            </a:fld>
            <a:endParaRPr lang="en-GB"/>
          </a:p>
        </p:txBody>
      </p:sp>
    </p:spTree>
    <p:extLst>
      <p:ext uri="{BB962C8B-B14F-4D97-AF65-F5344CB8AC3E}">
        <p14:creationId xmlns:p14="http://schemas.microsoft.com/office/powerpoint/2010/main" val="11285747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air of police officers standing on the street&#10;&#10;Description automatically generated">
            <a:extLst>
              <a:ext uri="{FF2B5EF4-FFF2-40B4-BE49-F238E27FC236}">
                <a16:creationId xmlns:a16="http://schemas.microsoft.com/office/drawing/2014/main" id="{C7F22D8C-675C-B66A-20AF-2E9E2C663929}"/>
              </a:ext>
            </a:extLst>
          </p:cNvPr>
          <p:cNvPicPr>
            <a:picLocks noChangeAspect="1"/>
          </p:cNvPicPr>
          <p:nvPr/>
        </p:nvPicPr>
        <p:blipFill rotWithShape="1">
          <a:blip r:embed="rId2"/>
          <a:srcRect l="3904" r="17489" b="-1"/>
          <a:stretch/>
        </p:blipFill>
        <p:spPr>
          <a:xfrm>
            <a:off x="2522358" y="10"/>
            <a:ext cx="9669642" cy="6857990"/>
          </a:xfrm>
          <a:prstGeom prst="rect">
            <a:avLst/>
          </a:prstGeom>
        </p:spPr>
      </p:pic>
      <p:sp>
        <p:nvSpPr>
          <p:cNvPr id="12" name="Rectangle 11">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441ACB-4087-F82C-C2D0-F4AD653A07B5}"/>
              </a:ext>
            </a:extLst>
          </p:cNvPr>
          <p:cNvSpPr>
            <a:spLocks noGrp="1"/>
          </p:cNvSpPr>
          <p:nvPr>
            <p:ph type="ctrTitle"/>
          </p:nvPr>
        </p:nvSpPr>
        <p:spPr>
          <a:xfrm>
            <a:off x="952228" y="743447"/>
            <a:ext cx="3973385" cy="3692028"/>
          </a:xfrm>
          <a:noFill/>
        </p:spPr>
        <p:txBody>
          <a:bodyPr>
            <a:normAutofit/>
          </a:bodyPr>
          <a:lstStyle/>
          <a:p>
            <a:pPr algn="l"/>
            <a:r>
              <a:rPr lang="en-GB" sz="5200"/>
              <a:t>Road Traffic Collisions &amp; Driver Obligations</a:t>
            </a:r>
          </a:p>
        </p:txBody>
      </p:sp>
    </p:spTree>
    <p:extLst>
      <p:ext uri="{BB962C8B-B14F-4D97-AF65-F5344CB8AC3E}">
        <p14:creationId xmlns:p14="http://schemas.microsoft.com/office/powerpoint/2010/main" val="248340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229CA6-3C27-86EB-B8A0-CB2715B817DE}"/>
              </a:ext>
            </a:extLst>
          </p:cNvPr>
          <p:cNvSpPr>
            <a:spLocks noGrp="1"/>
          </p:cNvSpPr>
          <p:nvPr>
            <p:ph type="title"/>
          </p:nvPr>
        </p:nvSpPr>
        <p:spPr>
          <a:xfrm>
            <a:off x="6257089" y="793102"/>
            <a:ext cx="5224523" cy="503853"/>
          </a:xfrm>
        </p:spPr>
        <p:txBody>
          <a:bodyPr>
            <a:normAutofit fontScale="90000"/>
          </a:bodyPr>
          <a:lstStyle/>
          <a:p>
            <a:r>
              <a:rPr lang="en-GB" sz="4000" dirty="0"/>
              <a:t>Objectives</a:t>
            </a:r>
          </a:p>
        </p:txBody>
      </p:sp>
      <p:pic>
        <p:nvPicPr>
          <p:cNvPr id="5" name="Picture 4" descr="Colourful lights on the road">
            <a:extLst>
              <a:ext uri="{FF2B5EF4-FFF2-40B4-BE49-F238E27FC236}">
                <a16:creationId xmlns:a16="http://schemas.microsoft.com/office/drawing/2014/main" id="{F64C05BC-CB80-24F8-E3F5-F3C02F3221D6}"/>
              </a:ext>
            </a:extLst>
          </p:cNvPr>
          <p:cNvPicPr>
            <a:picLocks noChangeAspect="1"/>
          </p:cNvPicPr>
          <p:nvPr/>
        </p:nvPicPr>
        <p:blipFill rotWithShape="1">
          <a:blip r:embed="rId2"/>
          <a:srcRect l="14189" r="9782"/>
          <a:stretch/>
        </p:blipFill>
        <p:spPr>
          <a:xfrm>
            <a:off x="-1" y="891540"/>
            <a:ext cx="5776079" cy="5071110"/>
          </a:xfrm>
          <a:prstGeom prst="rect">
            <a:avLst/>
          </a:prstGeom>
          <a:effectLst>
            <a:outerShdw blurRad="406400" dist="317500" dir="5400000" sx="89000" sy="89000" rotWithShape="0">
              <a:prstClr val="black">
                <a:alpha val="15000"/>
              </a:prstClr>
            </a:outerShdw>
          </a:effectLst>
        </p:spPr>
      </p:pic>
      <p:sp>
        <p:nvSpPr>
          <p:cNvPr id="3" name="Content Placeholder 2">
            <a:extLst>
              <a:ext uri="{FF2B5EF4-FFF2-40B4-BE49-F238E27FC236}">
                <a16:creationId xmlns:a16="http://schemas.microsoft.com/office/drawing/2014/main" id="{46BDA63A-21FF-75A2-F5D4-957BFF4A8013}"/>
              </a:ext>
            </a:extLst>
          </p:cNvPr>
          <p:cNvSpPr>
            <a:spLocks noGrp="1"/>
          </p:cNvSpPr>
          <p:nvPr>
            <p:ph idx="1"/>
          </p:nvPr>
        </p:nvSpPr>
        <p:spPr>
          <a:xfrm>
            <a:off x="6257089" y="1427584"/>
            <a:ext cx="5224521" cy="4535067"/>
          </a:xfrm>
        </p:spPr>
        <p:txBody>
          <a:bodyPr>
            <a:noAutofit/>
          </a:bodyPr>
          <a:lstStyle/>
          <a:p>
            <a:pPr marL="514350" indent="-514350">
              <a:buAutoNum type="arabicPeriod"/>
            </a:pPr>
            <a:r>
              <a:rPr lang="en-GB" sz="1800" dirty="0"/>
              <a:t>State the definition of a Road Traffic Collision as defined under Section 170 Road Traffic Act 1988. </a:t>
            </a:r>
          </a:p>
          <a:p>
            <a:pPr marL="514350" indent="-514350">
              <a:buAutoNum type="arabicPeriod"/>
            </a:pPr>
            <a:r>
              <a:rPr lang="en-GB" sz="1800" dirty="0"/>
              <a:t>Describe the difference between a ‘reportable’ and ‘non-reportable’ Road Traffic Collision.</a:t>
            </a:r>
          </a:p>
          <a:p>
            <a:pPr marL="514350" indent="-514350">
              <a:buAutoNum type="arabicPeriod"/>
            </a:pPr>
            <a:r>
              <a:rPr lang="en-GB" sz="1800" dirty="0"/>
              <a:t>Define the terms – ‘Owing to the Presence’, ‘Mechanically Propelled Vehicle’, ‘Road’, ‘Public Place’, ‘Personal injury is caused to’, ‘Driver’, ‘Damage is caused to’ and ‘Trailer’.</a:t>
            </a:r>
          </a:p>
          <a:p>
            <a:pPr marL="514350" indent="-514350">
              <a:buAutoNum type="arabicPeriod"/>
            </a:pPr>
            <a:r>
              <a:rPr lang="en-GB" sz="1800" dirty="0"/>
              <a:t> Explain the responsibilities of drivers as identified by Section 170 Road Traffic Act 1988. </a:t>
            </a:r>
          </a:p>
          <a:p>
            <a:pPr marL="514350" indent="-514350">
              <a:buAutoNum type="arabicPeriod"/>
            </a:pPr>
            <a:r>
              <a:rPr lang="en-GB" sz="1800" dirty="0"/>
              <a:t> Explain the offence of ‘Failing to Stop/Report an Accident’ contrary to Section 170(4) Road Traffic Act 1988.</a:t>
            </a:r>
          </a:p>
          <a:p>
            <a:pPr marL="514350" indent="-514350">
              <a:buAutoNum type="arabicPeriod"/>
            </a:pPr>
            <a:r>
              <a:rPr lang="en-GB" sz="1800" dirty="0"/>
              <a:t> Explain the offence of ‘Failing to produce proof of insurance after an injury accident’ contrary to Section 170(7) Road Traffic Act 1988.</a:t>
            </a:r>
          </a:p>
        </p:txBody>
      </p:sp>
    </p:spTree>
    <p:extLst>
      <p:ext uri="{BB962C8B-B14F-4D97-AF65-F5344CB8AC3E}">
        <p14:creationId xmlns:p14="http://schemas.microsoft.com/office/powerpoint/2010/main" val="1625460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E06CA6-C4C2-14F2-6A8F-770CE03048EE}"/>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Road Traffic Collisions - Section 170(1) Road Traffic Act 1988</a:t>
            </a:r>
          </a:p>
        </p:txBody>
      </p:sp>
      <p:pic>
        <p:nvPicPr>
          <p:cNvPr id="5" name="Content Placeholder 4" descr="A white text with red text&#10;&#10;Description automatically generated">
            <a:extLst>
              <a:ext uri="{FF2B5EF4-FFF2-40B4-BE49-F238E27FC236}">
                <a16:creationId xmlns:a16="http://schemas.microsoft.com/office/drawing/2014/main" id="{B119F90C-F32A-3151-912E-2F42834EE03E}"/>
              </a:ext>
            </a:extLst>
          </p:cNvPr>
          <p:cNvPicPr>
            <a:picLocks noGrp="1" noChangeAspect="1"/>
          </p:cNvPicPr>
          <p:nvPr>
            <p:ph idx="1"/>
          </p:nvPr>
        </p:nvPicPr>
        <p:blipFill>
          <a:blip r:embed="rId3"/>
          <a:stretch>
            <a:fillRect/>
          </a:stretch>
        </p:blipFill>
        <p:spPr>
          <a:xfrm>
            <a:off x="864811" y="1675227"/>
            <a:ext cx="10462378" cy="4394199"/>
          </a:xfrm>
          <a:prstGeom prst="rect">
            <a:avLst/>
          </a:prstGeom>
        </p:spPr>
      </p:pic>
    </p:spTree>
    <p:extLst>
      <p:ext uri="{BB962C8B-B14F-4D97-AF65-F5344CB8AC3E}">
        <p14:creationId xmlns:p14="http://schemas.microsoft.com/office/powerpoint/2010/main" val="1151460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A03A446-5533-AB83-C5D6-2867C9D043F8}"/>
              </a:ext>
            </a:extLst>
          </p:cNvPr>
          <p:cNvPicPr>
            <a:picLocks noChangeAspect="1"/>
          </p:cNvPicPr>
          <p:nvPr/>
        </p:nvPicPr>
        <p:blipFill rotWithShape="1">
          <a:blip r:embed="rId2"/>
          <a:srcRect l="27704" r="13722"/>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8CC648-527F-4050-2111-2FF530CFD49A}"/>
              </a:ext>
            </a:extLst>
          </p:cNvPr>
          <p:cNvSpPr>
            <a:spLocks noGrp="1"/>
          </p:cNvSpPr>
          <p:nvPr>
            <p:ph type="title"/>
          </p:nvPr>
        </p:nvSpPr>
        <p:spPr>
          <a:xfrm>
            <a:off x="6115317" y="405685"/>
            <a:ext cx="5464968" cy="1559301"/>
          </a:xfrm>
        </p:spPr>
        <p:txBody>
          <a:bodyPr>
            <a:normAutofit/>
          </a:bodyPr>
          <a:lstStyle/>
          <a:p>
            <a:r>
              <a:rPr lang="en-GB" sz="3400"/>
              <a:t>Reportable and Non-Reportable Road Traffic Collisions</a:t>
            </a:r>
          </a:p>
        </p:txBody>
      </p:sp>
      <p:sp>
        <p:nvSpPr>
          <p:cNvPr id="3" name="Content Placeholder 2">
            <a:extLst>
              <a:ext uri="{FF2B5EF4-FFF2-40B4-BE49-F238E27FC236}">
                <a16:creationId xmlns:a16="http://schemas.microsoft.com/office/drawing/2014/main" id="{964F5767-6697-8A7A-690E-E5B37F9EEDE7}"/>
              </a:ext>
            </a:extLst>
          </p:cNvPr>
          <p:cNvSpPr>
            <a:spLocks noGrp="1"/>
          </p:cNvSpPr>
          <p:nvPr>
            <p:ph idx="1"/>
          </p:nvPr>
        </p:nvSpPr>
        <p:spPr>
          <a:xfrm>
            <a:off x="6115317" y="2285999"/>
            <a:ext cx="5247340" cy="3954079"/>
          </a:xfrm>
        </p:spPr>
        <p:txBody>
          <a:bodyPr anchor="ctr">
            <a:normAutofit/>
          </a:bodyPr>
          <a:lstStyle/>
          <a:p>
            <a:r>
              <a:rPr lang="en-GB" sz="2400" dirty="0"/>
              <a:t>If the collision falls within the definition, then the collision is classed as reportable and there are certain responsibilities on the driver or drivers involved in the collision. </a:t>
            </a:r>
          </a:p>
          <a:p>
            <a:r>
              <a:rPr lang="en-GB" sz="2400" dirty="0"/>
              <a:t>Basically, if the damage or injury only involves the driver or owner of the vehicle then there is no requirement to report the matter to the police. </a:t>
            </a:r>
          </a:p>
        </p:txBody>
      </p:sp>
    </p:spTree>
    <p:extLst>
      <p:ext uri="{BB962C8B-B14F-4D97-AF65-F5344CB8AC3E}">
        <p14:creationId xmlns:p14="http://schemas.microsoft.com/office/powerpoint/2010/main" val="3875796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B35BF-5485-464E-0454-F4D591DB063A}"/>
              </a:ext>
            </a:extLst>
          </p:cNvPr>
          <p:cNvSpPr>
            <a:spLocks noGrp="1"/>
          </p:cNvSpPr>
          <p:nvPr>
            <p:ph type="title"/>
          </p:nvPr>
        </p:nvSpPr>
        <p:spPr/>
        <p:txBody>
          <a:bodyPr/>
          <a:lstStyle/>
          <a:p>
            <a:r>
              <a:rPr lang="en-GB" dirty="0"/>
              <a:t>Owing to the Presence</a:t>
            </a:r>
          </a:p>
        </p:txBody>
      </p:sp>
      <p:sp>
        <p:nvSpPr>
          <p:cNvPr id="3" name="Content Placeholder 2">
            <a:extLst>
              <a:ext uri="{FF2B5EF4-FFF2-40B4-BE49-F238E27FC236}">
                <a16:creationId xmlns:a16="http://schemas.microsoft.com/office/drawing/2014/main" id="{55E8D7BA-D951-D677-3381-8EB673EA915E}"/>
              </a:ext>
            </a:extLst>
          </p:cNvPr>
          <p:cNvSpPr>
            <a:spLocks noGrp="1"/>
          </p:cNvSpPr>
          <p:nvPr>
            <p:ph idx="1"/>
          </p:nvPr>
        </p:nvSpPr>
        <p:spPr/>
        <p:txBody>
          <a:bodyPr/>
          <a:lstStyle/>
          <a:p>
            <a:r>
              <a:rPr lang="en-GB" dirty="0"/>
              <a:t>The accident must have been as a result of a Mechanically Propelled Vehicle (MPV) being present at the scene</a:t>
            </a:r>
          </a:p>
          <a:p>
            <a:r>
              <a:rPr lang="en-GB" dirty="0"/>
              <a:t>The definition of an RTC does not mention blame, that is for the officer to investigate and decide upon</a:t>
            </a:r>
          </a:p>
          <a:p>
            <a:r>
              <a:rPr lang="en-GB" dirty="0"/>
              <a:t>‘Owing to the presence’ means the vehicle has to be on the road or other public place and that vehicle being there has to be the cause of the injury or damage</a:t>
            </a:r>
          </a:p>
          <a:p>
            <a:r>
              <a:rPr lang="en-GB" dirty="0"/>
              <a:t>A parked and unattended vehicle will be ‘present’</a:t>
            </a:r>
          </a:p>
        </p:txBody>
      </p:sp>
    </p:spTree>
    <p:extLst>
      <p:ext uri="{BB962C8B-B14F-4D97-AF65-F5344CB8AC3E}">
        <p14:creationId xmlns:p14="http://schemas.microsoft.com/office/powerpoint/2010/main" val="1643360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17EAE-A98F-788A-9648-87F618544586}"/>
              </a:ext>
            </a:extLst>
          </p:cNvPr>
          <p:cNvSpPr>
            <a:spLocks noGrp="1"/>
          </p:cNvSpPr>
          <p:nvPr>
            <p:ph type="title"/>
          </p:nvPr>
        </p:nvSpPr>
        <p:spPr>
          <a:xfrm>
            <a:off x="762000" y="1138036"/>
            <a:ext cx="3893126" cy="1402470"/>
          </a:xfrm>
        </p:spPr>
        <p:txBody>
          <a:bodyPr anchor="t">
            <a:normAutofit/>
          </a:bodyPr>
          <a:lstStyle/>
          <a:p>
            <a:r>
              <a:rPr lang="en-GB" sz="3000"/>
              <a:t>Mechanically Propelled Vehicle (MPV) </a:t>
            </a:r>
          </a:p>
        </p:txBody>
      </p:sp>
      <p:cxnSp>
        <p:nvCxnSpPr>
          <p:cNvPr id="14" name="Straight Connector 13">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0E37B70-B1F1-B81A-0630-97D27E0EDEEB}"/>
              </a:ext>
            </a:extLst>
          </p:cNvPr>
          <p:cNvSpPr>
            <a:spLocks noGrp="1"/>
          </p:cNvSpPr>
          <p:nvPr>
            <p:ph idx="1"/>
          </p:nvPr>
        </p:nvSpPr>
        <p:spPr>
          <a:xfrm>
            <a:off x="762001" y="2551176"/>
            <a:ext cx="3893126" cy="3591207"/>
          </a:xfrm>
        </p:spPr>
        <p:txBody>
          <a:bodyPr>
            <a:normAutofit/>
          </a:bodyPr>
          <a:lstStyle/>
          <a:p>
            <a:r>
              <a:rPr lang="en-GB" sz="2000"/>
              <a:t>A vehicle constructed so that it can be propelled mechanically</a:t>
            </a:r>
          </a:p>
          <a:p>
            <a:r>
              <a:rPr lang="en-GB" sz="2000"/>
              <a:t>The test of whether a vehicle is ‘mechanically propelled’ is one of construction rather than use.</a:t>
            </a:r>
          </a:p>
          <a:p>
            <a:r>
              <a:rPr lang="en-GB" sz="2000"/>
              <a:t>Removing an engine from a vehicle does not stop it from being ‘mechanically propelled’ if you can show that the engine can be easily replaced.</a:t>
            </a:r>
          </a:p>
        </p:txBody>
      </p:sp>
      <p:pic>
        <p:nvPicPr>
          <p:cNvPr id="5" name="Picture 4" descr="A white car on a road&#10;&#10;Description automatically generated">
            <a:extLst>
              <a:ext uri="{FF2B5EF4-FFF2-40B4-BE49-F238E27FC236}">
                <a16:creationId xmlns:a16="http://schemas.microsoft.com/office/drawing/2014/main" id="{B43176FB-DBC9-F27D-823E-4A5139AB6DB6}"/>
              </a:ext>
            </a:extLst>
          </p:cNvPr>
          <p:cNvPicPr>
            <a:picLocks noChangeAspect="1"/>
          </p:cNvPicPr>
          <p:nvPr/>
        </p:nvPicPr>
        <p:blipFill rotWithShape="1">
          <a:blip r:embed="rId3"/>
          <a:srcRect t="1792"/>
          <a:stretch/>
        </p:blipFill>
        <p:spPr>
          <a:xfrm>
            <a:off x="5344391" y="10"/>
            <a:ext cx="6847609" cy="4488855"/>
          </a:xfrm>
          <a:prstGeom prst="rect">
            <a:avLst/>
          </a:prstGeom>
        </p:spPr>
      </p:pic>
      <p:pic>
        <p:nvPicPr>
          <p:cNvPr id="9" name="Picture 8" descr="A blue and white golf cart&#10;&#10;Description automatically generated">
            <a:extLst>
              <a:ext uri="{FF2B5EF4-FFF2-40B4-BE49-F238E27FC236}">
                <a16:creationId xmlns:a16="http://schemas.microsoft.com/office/drawing/2014/main" id="{2FC6B659-84B6-F107-55CD-D1392DD4C3AF}"/>
              </a:ext>
            </a:extLst>
          </p:cNvPr>
          <p:cNvPicPr>
            <a:picLocks noChangeAspect="1"/>
          </p:cNvPicPr>
          <p:nvPr/>
        </p:nvPicPr>
        <p:blipFill rotWithShape="1">
          <a:blip r:embed="rId4"/>
          <a:srcRect t="2514" r="-1" b="13890"/>
          <a:stretch/>
        </p:blipFill>
        <p:spPr>
          <a:xfrm>
            <a:off x="5344392" y="4488874"/>
            <a:ext cx="3424845" cy="2369126"/>
          </a:xfrm>
          <a:prstGeom prst="rect">
            <a:avLst/>
          </a:prstGeom>
        </p:spPr>
      </p:pic>
      <p:pic>
        <p:nvPicPr>
          <p:cNvPr id="7" name="Picture 6" descr="A truck on the road&#10;&#10;Description automatically generated">
            <a:extLst>
              <a:ext uri="{FF2B5EF4-FFF2-40B4-BE49-F238E27FC236}">
                <a16:creationId xmlns:a16="http://schemas.microsoft.com/office/drawing/2014/main" id="{E641100E-FEEE-8294-C7AE-19F1D585D004}"/>
              </a:ext>
            </a:extLst>
          </p:cNvPr>
          <p:cNvPicPr>
            <a:picLocks noChangeAspect="1"/>
          </p:cNvPicPr>
          <p:nvPr/>
        </p:nvPicPr>
        <p:blipFill rotWithShape="1">
          <a:blip r:embed="rId5"/>
          <a:srcRect r="10373" b="1"/>
          <a:stretch/>
        </p:blipFill>
        <p:spPr>
          <a:xfrm>
            <a:off x="8767155" y="4488873"/>
            <a:ext cx="3424845" cy="2369127"/>
          </a:xfrm>
          <a:prstGeom prst="rect">
            <a:avLst/>
          </a:prstGeom>
        </p:spPr>
      </p:pic>
    </p:spTree>
    <p:extLst>
      <p:ext uri="{BB962C8B-B14F-4D97-AF65-F5344CB8AC3E}">
        <p14:creationId xmlns:p14="http://schemas.microsoft.com/office/powerpoint/2010/main" val="1607501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A1AA7-2D16-7579-6450-5DC0C045E063}"/>
              </a:ext>
            </a:extLst>
          </p:cNvPr>
          <p:cNvSpPr>
            <a:spLocks noGrp="1"/>
          </p:cNvSpPr>
          <p:nvPr>
            <p:ph type="title"/>
          </p:nvPr>
        </p:nvSpPr>
        <p:spPr>
          <a:xfrm>
            <a:off x="761840" y="1138265"/>
            <a:ext cx="4544762" cy="1401183"/>
          </a:xfrm>
        </p:spPr>
        <p:txBody>
          <a:bodyPr anchor="t">
            <a:normAutofit/>
          </a:bodyPr>
          <a:lstStyle/>
          <a:p>
            <a:r>
              <a:rPr lang="en-GB" sz="3200" dirty="0"/>
              <a:t>Road and Public Place</a:t>
            </a:r>
          </a:p>
        </p:txBody>
      </p:sp>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11A338C-5576-2A76-574A-8D033125021F}"/>
              </a:ext>
            </a:extLst>
          </p:cNvPr>
          <p:cNvSpPr>
            <a:spLocks noGrp="1"/>
          </p:cNvSpPr>
          <p:nvPr>
            <p:ph idx="1"/>
          </p:nvPr>
        </p:nvSpPr>
        <p:spPr>
          <a:xfrm>
            <a:off x="761840" y="2551176"/>
            <a:ext cx="4544762" cy="3602935"/>
          </a:xfrm>
        </p:spPr>
        <p:txBody>
          <a:bodyPr>
            <a:normAutofit/>
          </a:bodyPr>
          <a:lstStyle/>
          <a:p>
            <a:r>
              <a:rPr lang="en-GB" sz="2400" dirty="0"/>
              <a:t>Any highway and any other road to which the public has access, and includes bridges over which the road passes</a:t>
            </a:r>
          </a:p>
          <a:p>
            <a:endParaRPr lang="en-GB" sz="2400" dirty="0"/>
          </a:p>
          <a:p>
            <a:r>
              <a:rPr lang="en-GB" sz="2400" dirty="0"/>
              <a:t>Any place to which the public have access whether on payment or otherwise </a:t>
            </a:r>
          </a:p>
        </p:txBody>
      </p:sp>
      <p:pic>
        <p:nvPicPr>
          <p:cNvPr id="5" name="Picture 4">
            <a:extLst>
              <a:ext uri="{FF2B5EF4-FFF2-40B4-BE49-F238E27FC236}">
                <a16:creationId xmlns:a16="http://schemas.microsoft.com/office/drawing/2014/main" id="{5DDB38B8-463E-E42C-F8E0-F2F8F37379D1}"/>
              </a:ext>
            </a:extLst>
          </p:cNvPr>
          <p:cNvPicPr>
            <a:picLocks noChangeAspect="1"/>
          </p:cNvPicPr>
          <p:nvPr/>
        </p:nvPicPr>
        <p:blipFill>
          <a:blip r:embed="rId3"/>
          <a:stretch>
            <a:fillRect/>
          </a:stretch>
        </p:blipFill>
        <p:spPr>
          <a:xfrm>
            <a:off x="6082748" y="1762875"/>
            <a:ext cx="5334160" cy="3333850"/>
          </a:xfrm>
          <a:prstGeom prst="rect">
            <a:avLst/>
          </a:prstGeom>
        </p:spPr>
      </p:pic>
    </p:spTree>
    <p:extLst>
      <p:ext uri="{BB962C8B-B14F-4D97-AF65-F5344CB8AC3E}">
        <p14:creationId xmlns:p14="http://schemas.microsoft.com/office/powerpoint/2010/main" val="12446177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13487DC-979B-FE21-B2BE-FBCD4CBE55F5}"/>
              </a:ext>
            </a:extLst>
          </p:cNvPr>
          <p:cNvPicPr>
            <a:picLocks noChangeAspect="1"/>
          </p:cNvPicPr>
          <p:nvPr/>
        </p:nvPicPr>
        <p:blipFill rotWithShape="1">
          <a:blip r:embed="rId3"/>
          <a:srcRect l="18960" r="39229"/>
          <a:stretch/>
        </p:blipFill>
        <p:spPr>
          <a:xfrm>
            <a:off x="-1" y="-2"/>
            <a:ext cx="5410198" cy="6858002"/>
          </a:xfrm>
          <a:prstGeom prst="rect">
            <a:avLst/>
          </a:prstGeom>
        </p:spPr>
      </p:pic>
      <p:sp useBgFill="1">
        <p:nvSpPr>
          <p:cNvPr id="17" name="Rectangle 16">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D6025A-5067-0195-56CC-50F7D8FAC9AC}"/>
              </a:ext>
            </a:extLst>
          </p:cNvPr>
          <p:cNvSpPr>
            <a:spLocks noGrp="1"/>
          </p:cNvSpPr>
          <p:nvPr>
            <p:ph type="title"/>
          </p:nvPr>
        </p:nvSpPr>
        <p:spPr>
          <a:xfrm>
            <a:off x="6115317" y="405686"/>
            <a:ext cx="5464968" cy="759236"/>
          </a:xfrm>
        </p:spPr>
        <p:txBody>
          <a:bodyPr>
            <a:normAutofit/>
          </a:bodyPr>
          <a:lstStyle/>
          <a:p>
            <a:r>
              <a:rPr lang="en-GB" sz="4000" dirty="0"/>
              <a:t>Public Place continued</a:t>
            </a:r>
          </a:p>
        </p:txBody>
      </p:sp>
      <p:sp>
        <p:nvSpPr>
          <p:cNvPr id="3" name="Content Placeholder 2">
            <a:extLst>
              <a:ext uri="{FF2B5EF4-FFF2-40B4-BE49-F238E27FC236}">
                <a16:creationId xmlns:a16="http://schemas.microsoft.com/office/drawing/2014/main" id="{B2038DEF-32D0-BECF-0721-A10A765AFA1E}"/>
              </a:ext>
            </a:extLst>
          </p:cNvPr>
          <p:cNvSpPr>
            <a:spLocks noGrp="1"/>
          </p:cNvSpPr>
          <p:nvPr>
            <p:ph idx="1"/>
          </p:nvPr>
        </p:nvSpPr>
        <p:spPr>
          <a:xfrm>
            <a:off x="6115317" y="1665962"/>
            <a:ext cx="5247340" cy="4574116"/>
          </a:xfrm>
        </p:spPr>
        <p:txBody>
          <a:bodyPr anchor="ctr">
            <a:noAutofit/>
          </a:bodyPr>
          <a:lstStyle/>
          <a:p>
            <a:r>
              <a:rPr lang="en-GB" sz="2000" dirty="0"/>
              <a:t>Some places which have been held to be a ‘public place’ include: </a:t>
            </a:r>
          </a:p>
          <a:p>
            <a:r>
              <a:rPr lang="en-GB" sz="2000" dirty="0"/>
              <a:t>A privately owned caravan site open to campers  </a:t>
            </a:r>
          </a:p>
          <a:p>
            <a:r>
              <a:rPr lang="en-GB" sz="2000" dirty="0"/>
              <a:t>A school playground used outside of school hours as a leisure park by members of the public </a:t>
            </a:r>
          </a:p>
          <a:p>
            <a:r>
              <a:rPr lang="en-GB" sz="2000" dirty="0"/>
              <a:t>A field used in connection with an agricultural show </a:t>
            </a:r>
          </a:p>
          <a:p>
            <a:r>
              <a:rPr lang="en-GB" sz="2000" dirty="0"/>
              <a:t> A car park attached to commercial premises intended only for the use of customers but accessible from a public place and with no restrictions placed on people entering the car park. </a:t>
            </a:r>
          </a:p>
          <a:p>
            <a:r>
              <a:rPr lang="en-GB" sz="2000" dirty="0"/>
              <a:t>Whether a place is a ‘public place’ will be a question of fact for the Court. </a:t>
            </a:r>
          </a:p>
        </p:txBody>
      </p:sp>
    </p:spTree>
    <p:extLst>
      <p:ext uri="{BB962C8B-B14F-4D97-AF65-F5344CB8AC3E}">
        <p14:creationId xmlns:p14="http://schemas.microsoft.com/office/powerpoint/2010/main" val="819578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68B305-0BDC-39D8-FEE0-554D75891DBD}"/>
              </a:ext>
            </a:extLst>
          </p:cNvPr>
          <p:cNvSpPr>
            <a:spLocks noGrp="1"/>
          </p:cNvSpPr>
          <p:nvPr>
            <p:ph type="title"/>
          </p:nvPr>
        </p:nvSpPr>
        <p:spPr>
          <a:xfrm>
            <a:off x="6803409" y="762001"/>
            <a:ext cx="4156512" cy="1708244"/>
          </a:xfrm>
        </p:spPr>
        <p:txBody>
          <a:bodyPr anchor="ctr">
            <a:normAutofit/>
          </a:bodyPr>
          <a:lstStyle/>
          <a:p>
            <a:r>
              <a:rPr lang="en-GB" sz="4000"/>
              <a:t>Personal injury is caused to </a:t>
            </a:r>
          </a:p>
        </p:txBody>
      </p:sp>
      <p:pic>
        <p:nvPicPr>
          <p:cNvPr id="5" name="Picture 4">
            <a:extLst>
              <a:ext uri="{FF2B5EF4-FFF2-40B4-BE49-F238E27FC236}">
                <a16:creationId xmlns:a16="http://schemas.microsoft.com/office/drawing/2014/main" id="{F478DF2E-1B3A-85A0-7BB0-2E4F1A196EE4}"/>
              </a:ext>
            </a:extLst>
          </p:cNvPr>
          <p:cNvPicPr>
            <a:picLocks noChangeAspect="1"/>
          </p:cNvPicPr>
          <p:nvPr/>
        </p:nvPicPr>
        <p:blipFill rotWithShape="1">
          <a:blip r:embed="rId3"/>
          <a:srcRect l="36974" r="23471"/>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119D579F-DD5A-FC96-AB8F-F625BEAD7A70}"/>
              </a:ext>
            </a:extLst>
          </p:cNvPr>
          <p:cNvSpPr>
            <a:spLocks noGrp="1"/>
          </p:cNvSpPr>
          <p:nvPr>
            <p:ph idx="1"/>
          </p:nvPr>
        </p:nvSpPr>
        <p:spPr>
          <a:xfrm>
            <a:off x="6803409" y="2470245"/>
            <a:ext cx="4156512" cy="3769835"/>
          </a:xfrm>
        </p:spPr>
        <p:txBody>
          <a:bodyPr anchor="ctr">
            <a:normAutofit/>
          </a:bodyPr>
          <a:lstStyle/>
          <a:p>
            <a:r>
              <a:rPr lang="en-GB" sz="2400" dirty="0"/>
              <a:t>A person other than the driver of that MPV</a:t>
            </a:r>
          </a:p>
          <a:p>
            <a:r>
              <a:rPr lang="en-GB" sz="2400" dirty="0"/>
              <a:t>A passenger in that MPV</a:t>
            </a:r>
          </a:p>
          <a:p>
            <a:r>
              <a:rPr lang="en-GB" sz="2400" dirty="0"/>
              <a:t>The driver or rider of another vehicle</a:t>
            </a:r>
          </a:p>
          <a:p>
            <a:r>
              <a:rPr lang="en-GB" sz="2400" dirty="0"/>
              <a:t>A pedestrian</a:t>
            </a:r>
          </a:p>
          <a:p>
            <a:endParaRPr lang="en-GB" sz="2000" dirty="0"/>
          </a:p>
          <a:p>
            <a:endParaRPr lang="en-GB" sz="2000" dirty="0"/>
          </a:p>
        </p:txBody>
      </p:sp>
    </p:spTree>
    <p:extLst>
      <p:ext uri="{BB962C8B-B14F-4D97-AF65-F5344CB8AC3E}">
        <p14:creationId xmlns:p14="http://schemas.microsoft.com/office/powerpoint/2010/main" val="2768112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8E476-2B25-CD00-A161-5A68E78E2B0E}"/>
              </a:ext>
            </a:extLst>
          </p:cNvPr>
          <p:cNvSpPr>
            <a:spLocks noGrp="1"/>
          </p:cNvSpPr>
          <p:nvPr>
            <p:ph type="title"/>
          </p:nvPr>
        </p:nvSpPr>
        <p:spPr>
          <a:xfrm>
            <a:off x="762000" y="1138036"/>
            <a:ext cx="4085665" cy="1402470"/>
          </a:xfrm>
        </p:spPr>
        <p:txBody>
          <a:bodyPr anchor="t">
            <a:normAutofit/>
          </a:bodyPr>
          <a:lstStyle/>
          <a:p>
            <a:r>
              <a:rPr lang="en-GB" sz="3200"/>
              <a:t>Driver</a:t>
            </a:r>
          </a:p>
        </p:txBody>
      </p:sp>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AA93410-B553-BD01-9204-C20FE2EADE7C}"/>
              </a:ext>
            </a:extLst>
          </p:cNvPr>
          <p:cNvSpPr>
            <a:spLocks noGrp="1"/>
          </p:cNvSpPr>
          <p:nvPr>
            <p:ph idx="1"/>
          </p:nvPr>
        </p:nvSpPr>
        <p:spPr>
          <a:xfrm>
            <a:off x="762000" y="1929008"/>
            <a:ext cx="4085665" cy="4213375"/>
          </a:xfrm>
        </p:spPr>
        <p:txBody>
          <a:bodyPr>
            <a:noAutofit/>
          </a:bodyPr>
          <a:lstStyle/>
          <a:p>
            <a:r>
              <a:rPr lang="en-GB" sz="2400" dirty="0"/>
              <a:t>Not defined in Road Traffic Act 1988 </a:t>
            </a:r>
          </a:p>
          <a:p>
            <a:r>
              <a:rPr lang="en-GB" sz="2400" dirty="0"/>
              <a:t>In charge of the propulsion and steering of the vehicle</a:t>
            </a:r>
          </a:p>
          <a:p>
            <a:r>
              <a:rPr lang="en-GB" sz="2400" dirty="0"/>
              <a:t>The primary consideration as to whether a person is driving is a question of fact, dependant on the degree and extent to which the person has control of the direction and movement of the vehicle. </a:t>
            </a:r>
          </a:p>
        </p:txBody>
      </p:sp>
      <p:pic>
        <p:nvPicPr>
          <p:cNvPr id="5" name="Picture 4">
            <a:extLst>
              <a:ext uri="{FF2B5EF4-FFF2-40B4-BE49-F238E27FC236}">
                <a16:creationId xmlns:a16="http://schemas.microsoft.com/office/drawing/2014/main" id="{8C0A8608-52B4-D917-68F7-B48A38BABDB9}"/>
              </a:ext>
            </a:extLst>
          </p:cNvPr>
          <p:cNvPicPr>
            <a:picLocks noChangeAspect="1"/>
          </p:cNvPicPr>
          <p:nvPr/>
        </p:nvPicPr>
        <p:blipFill rotWithShape="1">
          <a:blip r:embed="rId3"/>
          <a:srcRect l="15611" r="22869" b="-1"/>
          <a:stretch/>
        </p:blipFill>
        <p:spPr>
          <a:xfrm>
            <a:off x="5650992" y="10"/>
            <a:ext cx="6541008" cy="6857990"/>
          </a:xfrm>
          <a:prstGeom prst="rect">
            <a:avLst/>
          </a:prstGeom>
        </p:spPr>
      </p:pic>
    </p:spTree>
    <p:extLst>
      <p:ext uri="{BB962C8B-B14F-4D97-AF65-F5344CB8AC3E}">
        <p14:creationId xmlns:p14="http://schemas.microsoft.com/office/powerpoint/2010/main" val="15504577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4F968DE-FAB5-7FBF-8EF6-98D0EEC60100}"/>
              </a:ext>
            </a:extLst>
          </p:cNvPr>
          <p:cNvPicPr>
            <a:picLocks noChangeAspect="1"/>
          </p:cNvPicPr>
          <p:nvPr/>
        </p:nvPicPr>
        <p:blipFill rotWithShape="1">
          <a:blip r:embed="rId3"/>
          <a:srcRect l="21000" r="27060" b="1"/>
          <a:stretch/>
        </p:blipFill>
        <p:spPr>
          <a:xfrm>
            <a:off x="6103027" y="10"/>
            <a:ext cx="6088971" cy="6857990"/>
          </a:xfrm>
          <a:prstGeom prst="rect">
            <a:avLst/>
          </a:prstGeom>
        </p:spPr>
      </p:pic>
      <p:sp useBgFill="1">
        <p:nvSpPr>
          <p:cNvPr id="12" name="Rectangle 11">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20DEC8-CED4-5A7E-B760-9D006098C0A9}"/>
              </a:ext>
            </a:extLst>
          </p:cNvPr>
          <p:cNvSpPr>
            <a:spLocks noGrp="1"/>
          </p:cNvSpPr>
          <p:nvPr>
            <p:ph type="title"/>
          </p:nvPr>
        </p:nvSpPr>
        <p:spPr>
          <a:xfrm>
            <a:off x="761801" y="328512"/>
            <a:ext cx="4778387" cy="1628970"/>
          </a:xfrm>
        </p:spPr>
        <p:txBody>
          <a:bodyPr anchor="ctr">
            <a:normAutofit/>
          </a:bodyPr>
          <a:lstStyle/>
          <a:p>
            <a:r>
              <a:rPr lang="en-GB" sz="4000"/>
              <a:t>Damage is caused to </a:t>
            </a:r>
          </a:p>
        </p:txBody>
      </p:sp>
      <p:sp>
        <p:nvSpPr>
          <p:cNvPr id="3" name="Content Placeholder 2">
            <a:extLst>
              <a:ext uri="{FF2B5EF4-FFF2-40B4-BE49-F238E27FC236}">
                <a16:creationId xmlns:a16="http://schemas.microsoft.com/office/drawing/2014/main" id="{082D7737-675C-2E49-521C-8CDC84DA5A48}"/>
              </a:ext>
            </a:extLst>
          </p:cNvPr>
          <p:cNvSpPr>
            <a:spLocks noGrp="1"/>
          </p:cNvSpPr>
          <p:nvPr>
            <p:ph idx="1"/>
          </p:nvPr>
        </p:nvSpPr>
        <p:spPr>
          <a:xfrm>
            <a:off x="761801" y="2884929"/>
            <a:ext cx="4659756" cy="3374137"/>
          </a:xfrm>
        </p:spPr>
        <p:txBody>
          <a:bodyPr anchor="ctr">
            <a:normAutofit/>
          </a:bodyPr>
          <a:lstStyle/>
          <a:p>
            <a:r>
              <a:rPr lang="en-GB" sz="2400" dirty="0"/>
              <a:t>A vehicle other than that MPV (or trailer being drawn by it) </a:t>
            </a:r>
          </a:p>
          <a:p>
            <a:endParaRPr lang="en-GB" sz="2400" dirty="0"/>
          </a:p>
          <a:p>
            <a:r>
              <a:rPr lang="en-GB" sz="2400" dirty="0"/>
              <a:t>The vehicle damaged does not need to be a MPV </a:t>
            </a:r>
          </a:p>
          <a:p>
            <a:endParaRPr lang="en-GB" sz="2400" dirty="0"/>
          </a:p>
          <a:p>
            <a:r>
              <a:rPr lang="en-GB" sz="2400" dirty="0"/>
              <a:t>It can be a pedal cycle</a:t>
            </a:r>
          </a:p>
        </p:txBody>
      </p:sp>
    </p:spTree>
    <p:extLst>
      <p:ext uri="{BB962C8B-B14F-4D97-AF65-F5344CB8AC3E}">
        <p14:creationId xmlns:p14="http://schemas.microsoft.com/office/powerpoint/2010/main" val="40184806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B94A6-D127-E1DA-7F84-576BD193446E}"/>
              </a:ext>
            </a:extLst>
          </p:cNvPr>
          <p:cNvSpPr>
            <a:spLocks noGrp="1"/>
          </p:cNvSpPr>
          <p:nvPr>
            <p:ph type="title"/>
          </p:nvPr>
        </p:nvSpPr>
        <p:spPr>
          <a:xfrm>
            <a:off x="762000" y="1138036"/>
            <a:ext cx="3962400" cy="1402470"/>
          </a:xfrm>
        </p:spPr>
        <p:txBody>
          <a:bodyPr anchor="t">
            <a:normAutofit/>
          </a:bodyPr>
          <a:lstStyle/>
          <a:p>
            <a:r>
              <a:rPr lang="en-GB" sz="2700"/>
              <a:t>Damage is caused to an animal other than one in or on the MPV or trailer</a:t>
            </a:r>
          </a:p>
        </p:txBody>
      </p:sp>
      <p:cxnSp>
        <p:nvCxnSpPr>
          <p:cNvPr id="14" name="Straight Connector 13">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B412032-2D56-2604-A1B2-0E7680C9E505}"/>
              </a:ext>
            </a:extLst>
          </p:cNvPr>
          <p:cNvSpPr>
            <a:spLocks noGrp="1"/>
          </p:cNvSpPr>
          <p:nvPr>
            <p:ph idx="1"/>
          </p:nvPr>
        </p:nvSpPr>
        <p:spPr>
          <a:xfrm>
            <a:off x="762001" y="2551176"/>
            <a:ext cx="3962400" cy="3591207"/>
          </a:xfrm>
        </p:spPr>
        <p:txBody>
          <a:bodyPr>
            <a:normAutofit/>
          </a:bodyPr>
          <a:lstStyle/>
          <a:p>
            <a:r>
              <a:rPr lang="en-GB" sz="2000"/>
              <a:t>Cattle</a:t>
            </a:r>
          </a:p>
          <a:p>
            <a:r>
              <a:rPr lang="en-GB" sz="2000"/>
              <a:t>Horse</a:t>
            </a:r>
          </a:p>
          <a:p>
            <a:r>
              <a:rPr lang="en-GB" sz="2000"/>
              <a:t>Ass</a:t>
            </a:r>
          </a:p>
          <a:p>
            <a:r>
              <a:rPr lang="en-GB" sz="2000"/>
              <a:t>Mule </a:t>
            </a:r>
          </a:p>
          <a:p>
            <a:r>
              <a:rPr lang="en-GB" sz="2000"/>
              <a:t>Pig</a:t>
            </a:r>
          </a:p>
          <a:p>
            <a:r>
              <a:rPr lang="en-GB" sz="2000"/>
              <a:t>Sheep</a:t>
            </a:r>
          </a:p>
          <a:p>
            <a:r>
              <a:rPr lang="en-GB" sz="2000"/>
              <a:t>Dog</a:t>
            </a:r>
          </a:p>
          <a:p>
            <a:r>
              <a:rPr lang="en-GB" sz="2000"/>
              <a:t>Goat</a:t>
            </a:r>
          </a:p>
        </p:txBody>
      </p:sp>
      <p:sp>
        <p:nvSpPr>
          <p:cNvPr id="16" name="Rectangle 15">
            <a:extLst>
              <a:ext uri="{FF2B5EF4-FFF2-40B4-BE49-F238E27FC236}">
                <a16:creationId xmlns:a16="http://schemas.microsoft.com/office/drawing/2014/main" id="{2AB11B05-5E59-5B88-D8DB-0E975DEAE4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4727" y="0"/>
            <a:ext cx="6927273" cy="6876532"/>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ow and calf in a field&#10;&#10;Description automatically generated">
            <a:extLst>
              <a:ext uri="{FF2B5EF4-FFF2-40B4-BE49-F238E27FC236}">
                <a16:creationId xmlns:a16="http://schemas.microsoft.com/office/drawing/2014/main" id="{19FD2E91-1900-260C-C7AD-81833103F88D}"/>
              </a:ext>
            </a:extLst>
          </p:cNvPr>
          <p:cNvPicPr>
            <a:picLocks noChangeAspect="1"/>
          </p:cNvPicPr>
          <p:nvPr/>
        </p:nvPicPr>
        <p:blipFill>
          <a:blip r:embed="rId3"/>
          <a:stretch>
            <a:fillRect/>
          </a:stretch>
        </p:blipFill>
        <p:spPr>
          <a:xfrm>
            <a:off x="6096000" y="1766380"/>
            <a:ext cx="2658860" cy="3330988"/>
          </a:xfrm>
          <a:prstGeom prst="rect">
            <a:avLst/>
          </a:prstGeom>
        </p:spPr>
      </p:pic>
      <p:pic>
        <p:nvPicPr>
          <p:cNvPr id="5" name="Picture 4" descr="A pig standing on a white background&#10;&#10;Description automatically generated">
            <a:extLst>
              <a:ext uri="{FF2B5EF4-FFF2-40B4-BE49-F238E27FC236}">
                <a16:creationId xmlns:a16="http://schemas.microsoft.com/office/drawing/2014/main" id="{710045B4-FF14-16D5-6DA0-FF15A64FAAEE}"/>
              </a:ext>
            </a:extLst>
          </p:cNvPr>
          <p:cNvPicPr>
            <a:picLocks noChangeAspect="1"/>
          </p:cNvPicPr>
          <p:nvPr/>
        </p:nvPicPr>
        <p:blipFill>
          <a:blip r:embed="rId4"/>
          <a:stretch>
            <a:fillRect/>
          </a:stretch>
        </p:blipFill>
        <p:spPr>
          <a:xfrm>
            <a:off x="8935278" y="1854858"/>
            <a:ext cx="2378539" cy="1486586"/>
          </a:xfrm>
          <a:prstGeom prst="rect">
            <a:avLst/>
          </a:prstGeom>
        </p:spPr>
      </p:pic>
      <p:pic>
        <p:nvPicPr>
          <p:cNvPr id="9" name="Picture 8" descr="A close up of a sheep&#10;&#10;Description automatically generated">
            <a:extLst>
              <a:ext uri="{FF2B5EF4-FFF2-40B4-BE49-F238E27FC236}">
                <a16:creationId xmlns:a16="http://schemas.microsoft.com/office/drawing/2014/main" id="{DFF1B2F7-B2A4-1EBC-793C-861592A3020E}"/>
              </a:ext>
            </a:extLst>
          </p:cNvPr>
          <p:cNvPicPr>
            <a:picLocks noChangeAspect="1"/>
          </p:cNvPicPr>
          <p:nvPr/>
        </p:nvPicPr>
        <p:blipFill>
          <a:blip r:embed="rId5"/>
          <a:stretch>
            <a:fillRect/>
          </a:stretch>
        </p:blipFill>
        <p:spPr>
          <a:xfrm>
            <a:off x="8935278" y="3524333"/>
            <a:ext cx="2378538" cy="1980132"/>
          </a:xfrm>
          <a:prstGeom prst="rect">
            <a:avLst/>
          </a:prstGeom>
        </p:spPr>
      </p:pic>
    </p:spTree>
    <p:extLst>
      <p:ext uri="{BB962C8B-B14F-4D97-AF65-F5344CB8AC3E}">
        <p14:creationId xmlns:p14="http://schemas.microsoft.com/office/powerpoint/2010/main" val="41951553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4F483-4D90-C959-DD48-7A984DB5A06D}"/>
              </a:ext>
            </a:extLst>
          </p:cNvPr>
          <p:cNvSpPr>
            <a:spLocks noGrp="1"/>
          </p:cNvSpPr>
          <p:nvPr>
            <p:ph type="title"/>
          </p:nvPr>
        </p:nvSpPr>
        <p:spPr>
          <a:xfrm>
            <a:off x="6823878" y="741391"/>
            <a:ext cx="4491821" cy="1049831"/>
          </a:xfrm>
        </p:spPr>
        <p:txBody>
          <a:bodyPr anchor="b">
            <a:normAutofit/>
          </a:bodyPr>
          <a:lstStyle/>
          <a:p>
            <a:r>
              <a:rPr lang="en-GB" sz="3200" dirty="0"/>
              <a:t>Damage is caused to</a:t>
            </a:r>
          </a:p>
        </p:txBody>
      </p:sp>
      <p:pic>
        <p:nvPicPr>
          <p:cNvPr id="5" name="Picture 4">
            <a:extLst>
              <a:ext uri="{FF2B5EF4-FFF2-40B4-BE49-F238E27FC236}">
                <a16:creationId xmlns:a16="http://schemas.microsoft.com/office/drawing/2014/main" id="{5E8CB2CF-8EFA-6C47-C8E4-6FEE9B2EAD8D}"/>
              </a:ext>
            </a:extLst>
          </p:cNvPr>
          <p:cNvPicPr>
            <a:picLocks noChangeAspect="1"/>
          </p:cNvPicPr>
          <p:nvPr/>
        </p:nvPicPr>
        <p:blipFill rotWithShape="1">
          <a:blip r:embed="rId2"/>
          <a:srcRect l="9775" r="26446" b="-2"/>
          <a:stretch/>
        </p:blipFill>
        <p:spPr>
          <a:xfrm>
            <a:off x="20" y="10"/>
            <a:ext cx="6095980" cy="6857990"/>
          </a:xfrm>
          <a:prstGeom prst="rect">
            <a:avLst/>
          </a:prstGeom>
        </p:spPr>
      </p:pic>
      <p:grpSp>
        <p:nvGrpSpPr>
          <p:cNvPr id="10" name="Group 9">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1" name="Rectangle 10">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00983080-3367-7A86-FB7F-2347FD97225D}"/>
              </a:ext>
            </a:extLst>
          </p:cNvPr>
          <p:cNvSpPr>
            <a:spLocks noGrp="1"/>
          </p:cNvSpPr>
          <p:nvPr>
            <p:ph idx="1"/>
          </p:nvPr>
        </p:nvSpPr>
        <p:spPr>
          <a:xfrm>
            <a:off x="6823878" y="2533476"/>
            <a:ext cx="4491820" cy="3447832"/>
          </a:xfrm>
        </p:spPr>
        <p:txBody>
          <a:bodyPr anchor="t">
            <a:normAutofit/>
          </a:bodyPr>
          <a:lstStyle/>
          <a:p>
            <a:r>
              <a:rPr lang="en-GB" sz="2400" dirty="0"/>
              <a:t>Any property constructed on the land on which the road is situated or land adjacent to it </a:t>
            </a:r>
          </a:p>
          <a:p>
            <a:pPr marL="0" indent="0">
              <a:buNone/>
            </a:pPr>
            <a:endParaRPr lang="en-GB" sz="2400" dirty="0"/>
          </a:p>
          <a:p>
            <a:pPr marL="0" indent="0">
              <a:buNone/>
            </a:pPr>
            <a:r>
              <a:rPr lang="en-GB" sz="2400" dirty="0"/>
              <a:t>Can include:</a:t>
            </a:r>
          </a:p>
          <a:p>
            <a:pPr marL="0" indent="0">
              <a:buNone/>
            </a:pPr>
            <a:r>
              <a:rPr lang="en-GB" sz="2400" dirty="0"/>
              <a:t>• Buildings </a:t>
            </a:r>
          </a:p>
          <a:p>
            <a:pPr marL="0" indent="0">
              <a:buNone/>
            </a:pPr>
            <a:r>
              <a:rPr lang="en-GB" sz="2400" dirty="0"/>
              <a:t>• Walls</a:t>
            </a:r>
          </a:p>
        </p:txBody>
      </p:sp>
    </p:spTree>
    <p:extLst>
      <p:ext uri="{BB962C8B-B14F-4D97-AF65-F5344CB8AC3E}">
        <p14:creationId xmlns:p14="http://schemas.microsoft.com/office/powerpoint/2010/main" val="1756231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0E9AF4B-5772-FDE4-A2D9-3F325DE389AA}"/>
              </a:ext>
            </a:extLst>
          </p:cNvPr>
          <p:cNvSpPr>
            <a:spLocks noGrp="1"/>
          </p:cNvSpPr>
          <p:nvPr>
            <p:ph idx="1"/>
          </p:nvPr>
        </p:nvSpPr>
        <p:spPr>
          <a:xfrm>
            <a:off x="761840" y="1327760"/>
            <a:ext cx="4544762" cy="4826352"/>
          </a:xfrm>
        </p:spPr>
        <p:txBody>
          <a:bodyPr>
            <a:noAutofit/>
          </a:bodyPr>
          <a:lstStyle/>
          <a:p>
            <a:r>
              <a:rPr lang="en-GB" sz="2400" dirty="0"/>
              <a:t>The damage to another ‘vehicle’ does not restrict the other vehicle to being ‘a mechanically propelled vehicle’. </a:t>
            </a:r>
          </a:p>
          <a:p>
            <a:r>
              <a:rPr lang="en-GB" sz="2400" dirty="0"/>
              <a:t>Therefore, an accident between a mechanically propelled vehicle and a pedal cycle is included, though if the cyclist collides with a parked vehicle the responsibility is only on the owner of the car!</a:t>
            </a:r>
          </a:p>
          <a:p>
            <a:r>
              <a:rPr lang="en-GB" sz="2400" dirty="0"/>
              <a:t> An accident between two pedal cycles by definition is not included</a:t>
            </a:r>
          </a:p>
        </p:txBody>
      </p:sp>
      <p:pic>
        <p:nvPicPr>
          <p:cNvPr id="5" name="Picture 4">
            <a:extLst>
              <a:ext uri="{FF2B5EF4-FFF2-40B4-BE49-F238E27FC236}">
                <a16:creationId xmlns:a16="http://schemas.microsoft.com/office/drawing/2014/main" id="{D5381EB7-A865-0A1C-0A39-4FB3B3372967}"/>
              </a:ext>
            </a:extLst>
          </p:cNvPr>
          <p:cNvPicPr>
            <a:picLocks noChangeAspect="1"/>
          </p:cNvPicPr>
          <p:nvPr/>
        </p:nvPicPr>
        <p:blipFill>
          <a:blip r:embed="rId2"/>
          <a:stretch>
            <a:fillRect/>
          </a:stretch>
        </p:blipFill>
        <p:spPr>
          <a:xfrm>
            <a:off x="6082748" y="862424"/>
            <a:ext cx="5334160" cy="5134752"/>
          </a:xfrm>
          <a:prstGeom prst="rect">
            <a:avLst/>
          </a:prstGeom>
        </p:spPr>
      </p:pic>
    </p:spTree>
    <p:extLst>
      <p:ext uri="{BB962C8B-B14F-4D97-AF65-F5344CB8AC3E}">
        <p14:creationId xmlns:p14="http://schemas.microsoft.com/office/powerpoint/2010/main" val="20542948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6C78D-398C-5B6F-BC41-20542520C985}"/>
              </a:ext>
            </a:extLst>
          </p:cNvPr>
          <p:cNvSpPr>
            <a:spLocks noGrp="1"/>
          </p:cNvSpPr>
          <p:nvPr>
            <p:ph type="title"/>
          </p:nvPr>
        </p:nvSpPr>
        <p:spPr>
          <a:xfrm>
            <a:off x="8153400" y="1128094"/>
            <a:ext cx="3434180" cy="1415270"/>
          </a:xfrm>
        </p:spPr>
        <p:txBody>
          <a:bodyPr anchor="t">
            <a:normAutofit/>
          </a:bodyPr>
          <a:lstStyle/>
          <a:p>
            <a:r>
              <a:rPr lang="en-GB" sz="3200"/>
              <a:t>Damage is caused to</a:t>
            </a:r>
          </a:p>
        </p:txBody>
      </p:sp>
      <p:pic>
        <p:nvPicPr>
          <p:cNvPr id="5" name="Picture 4">
            <a:extLst>
              <a:ext uri="{FF2B5EF4-FFF2-40B4-BE49-F238E27FC236}">
                <a16:creationId xmlns:a16="http://schemas.microsoft.com/office/drawing/2014/main" id="{63D875BB-4963-8AC4-709C-297AC01723F8}"/>
              </a:ext>
            </a:extLst>
          </p:cNvPr>
          <p:cNvPicPr>
            <a:picLocks noChangeAspect="1"/>
          </p:cNvPicPr>
          <p:nvPr/>
        </p:nvPicPr>
        <p:blipFill rotWithShape="1">
          <a:blip r:embed="rId3"/>
          <a:srcRect l="30436" r="-1" b="-1"/>
          <a:stretch/>
        </p:blipFill>
        <p:spPr>
          <a:xfrm>
            <a:off x="-9885" y="10"/>
            <a:ext cx="6535946" cy="6857990"/>
          </a:xfrm>
          <a:prstGeom prst="rect">
            <a:avLst/>
          </a:prstGeom>
        </p:spPr>
      </p:pic>
      <p:cxnSp>
        <p:nvCxnSpPr>
          <p:cNvPr id="10" name="Straight Connector 9">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45BC22-3AA9-206D-6885-A10EA57A1E51}"/>
              </a:ext>
            </a:extLst>
          </p:cNvPr>
          <p:cNvSpPr>
            <a:spLocks noGrp="1"/>
          </p:cNvSpPr>
          <p:nvPr>
            <p:ph idx="1"/>
          </p:nvPr>
        </p:nvSpPr>
        <p:spPr>
          <a:xfrm>
            <a:off x="7014575" y="2543364"/>
            <a:ext cx="4573005" cy="3599019"/>
          </a:xfrm>
        </p:spPr>
        <p:txBody>
          <a:bodyPr>
            <a:normAutofit lnSpcReduction="10000"/>
          </a:bodyPr>
          <a:lstStyle/>
          <a:p>
            <a:pPr marL="0" indent="0">
              <a:buNone/>
            </a:pPr>
            <a:r>
              <a:rPr lang="en-GB" sz="2400" dirty="0"/>
              <a:t>Any property </a:t>
            </a:r>
          </a:p>
          <a:p>
            <a:pPr marL="0" indent="0">
              <a:buNone/>
            </a:pPr>
            <a:r>
              <a:rPr lang="en-GB" sz="2400" dirty="0"/>
              <a:t>• fixed to or </a:t>
            </a:r>
          </a:p>
          <a:p>
            <a:pPr marL="0" indent="0">
              <a:buNone/>
            </a:pPr>
            <a:r>
              <a:rPr lang="en-GB" sz="2400" dirty="0"/>
              <a:t>• growing in the land on which the road is situated or land adjacent to it </a:t>
            </a:r>
          </a:p>
          <a:p>
            <a:pPr marL="0" indent="0">
              <a:buNone/>
            </a:pPr>
            <a:r>
              <a:rPr lang="en-GB" sz="2400" dirty="0"/>
              <a:t>Can include: </a:t>
            </a:r>
          </a:p>
          <a:p>
            <a:pPr marL="0" indent="0">
              <a:buNone/>
            </a:pPr>
            <a:r>
              <a:rPr lang="en-GB" sz="2400" dirty="0"/>
              <a:t>• Traffic signs </a:t>
            </a:r>
          </a:p>
          <a:p>
            <a:pPr marL="0" indent="0">
              <a:buNone/>
            </a:pPr>
            <a:r>
              <a:rPr lang="en-GB" sz="2400" dirty="0"/>
              <a:t>• Bollards </a:t>
            </a:r>
          </a:p>
          <a:p>
            <a:pPr marL="0" indent="0">
              <a:buNone/>
            </a:pPr>
            <a:r>
              <a:rPr lang="en-GB" sz="2400" dirty="0"/>
              <a:t>• Trees</a:t>
            </a:r>
          </a:p>
          <a:p>
            <a:pPr marL="0" indent="0">
              <a:buNone/>
            </a:pPr>
            <a:endParaRPr lang="en-GB" sz="2000" dirty="0"/>
          </a:p>
        </p:txBody>
      </p:sp>
    </p:spTree>
    <p:extLst>
      <p:ext uri="{BB962C8B-B14F-4D97-AF65-F5344CB8AC3E}">
        <p14:creationId xmlns:p14="http://schemas.microsoft.com/office/powerpoint/2010/main" val="15199053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3718E-71A4-3FBC-E9B4-FED9427E9F4E}"/>
              </a:ext>
            </a:extLst>
          </p:cNvPr>
          <p:cNvSpPr>
            <a:spLocks noGrp="1"/>
          </p:cNvSpPr>
          <p:nvPr>
            <p:ph type="title"/>
          </p:nvPr>
        </p:nvSpPr>
        <p:spPr>
          <a:xfrm>
            <a:off x="761840" y="1138265"/>
            <a:ext cx="4544762" cy="1401183"/>
          </a:xfrm>
        </p:spPr>
        <p:txBody>
          <a:bodyPr anchor="t">
            <a:normAutofit/>
          </a:bodyPr>
          <a:lstStyle/>
          <a:p>
            <a:r>
              <a:rPr lang="en-GB" sz="3200"/>
              <a:t>Damage is caused to</a:t>
            </a:r>
          </a:p>
        </p:txBody>
      </p:sp>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A1E8B8-7538-8D9D-315A-C4C6E9509E2F}"/>
              </a:ext>
            </a:extLst>
          </p:cNvPr>
          <p:cNvSpPr>
            <a:spLocks noGrp="1"/>
          </p:cNvSpPr>
          <p:nvPr>
            <p:ph idx="1"/>
          </p:nvPr>
        </p:nvSpPr>
        <p:spPr>
          <a:xfrm>
            <a:off x="761840" y="1954060"/>
            <a:ext cx="4544762" cy="4200051"/>
          </a:xfrm>
        </p:spPr>
        <p:txBody>
          <a:bodyPr>
            <a:noAutofit/>
          </a:bodyPr>
          <a:lstStyle/>
          <a:p>
            <a:r>
              <a:rPr lang="en-GB" sz="2400" dirty="0"/>
              <a:t>Any property otherwise forming part of the land on which the road is situated or land adjacent to it.</a:t>
            </a:r>
          </a:p>
          <a:p>
            <a:endParaRPr lang="en-GB" sz="2400" dirty="0"/>
          </a:p>
          <a:p>
            <a:r>
              <a:rPr lang="en-GB" sz="2400" dirty="0"/>
              <a:t>Can include:</a:t>
            </a:r>
          </a:p>
          <a:p>
            <a:pPr marL="0" indent="0">
              <a:buNone/>
            </a:pPr>
            <a:r>
              <a:rPr lang="en-GB" sz="2400" dirty="0"/>
              <a:t> • Hedges </a:t>
            </a:r>
          </a:p>
          <a:p>
            <a:pPr marL="0" indent="0">
              <a:buNone/>
            </a:pPr>
            <a:r>
              <a:rPr lang="en-GB" sz="2400" dirty="0"/>
              <a:t>• Fences </a:t>
            </a:r>
          </a:p>
          <a:p>
            <a:pPr marL="0" indent="0">
              <a:buNone/>
            </a:pPr>
            <a:r>
              <a:rPr lang="en-GB" sz="2400" dirty="0"/>
              <a:t>• Lawns </a:t>
            </a:r>
          </a:p>
        </p:txBody>
      </p:sp>
      <p:pic>
        <p:nvPicPr>
          <p:cNvPr id="5" name="Picture 4">
            <a:extLst>
              <a:ext uri="{FF2B5EF4-FFF2-40B4-BE49-F238E27FC236}">
                <a16:creationId xmlns:a16="http://schemas.microsoft.com/office/drawing/2014/main" id="{5B72839F-91AD-B716-EC37-BCE41E708C88}"/>
              </a:ext>
            </a:extLst>
          </p:cNvPr>
          <p:cNvPicPr>
            <a:picLocks noChangeAspect="1"/>
          </p:cNvPicPr>
          <p:nvPr/>
        </p:nvPicPr>
        <p:blipFill>
          <a:blip r:embed="rId3"/>
          <a:stretch>
            <a:fillRect/>
          </a:stretch>
        </p:blipFill>
        <p:spPr>
          <a:xfrm>
            <a:off x="6096000" y="1838856"/>
            <a:ext cx="5334160" cy="3627228"/>
          </a:xfrm>
          <a:prstGeom prst="rect">
            <a:avLst/>
          </a:prstGeom>
        </p:spPr>
      </p:pic>
    </p:spTree>
    <p:extLst>
      <p:ext uri="{BB962C8B-B14F-4D97-AF65-F5344CB8AC3E}">
        <p14:creationId xmlns:p14="http://schemas.microsoft.com/office/powerpoint/2010/main" val="9264398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EEB8ED6-9142-4A11-B029-18DDE98C4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E0A2C0-721C-0778-1F27-727A45224795}"/>
              </a:ext>
            </a:extLst>
          </p:cNvPr>
          <p:cNvSpPr>
            <a:spLocks noGrp="1"/>
          </p:cNvSpPr>
          <p:nvPr>
            <p:ph type="title"/>
          </p:nvPr>
        </p:nvSpPr>
        <p:spPr>
          <a:xfrm>
            <a:off x="838200" y="365126"/>
            <a:ext cx="10515600" cy="1288784"/>
          </a:xfrm>
        </p:spPr>
        <p:txBody>
          <a:bodyPr>
            <a:normAutofit/>
          </a:bodyPr>
          <a:lstStyle/>
          <a:p>
            <a:r>
              <a:rPr lang="en-GB" sz="4000"/>
              <a:t>Trailer</a:t>
            </a:r>
          </a:p>
        </p:txBody>
      </p:sp>
      <p:pic>
        <p:nvPicPr>
          <p:cNvPr id="5" name="Picture 4">
            <a:extLst>
              <a:ext uri="{FF2B5EF4-FFF2-40B4-BE49-F238E27FC236}">
                <a16:creationId xmlns:a16="http://schemas.microsoft.com/office/drawing/2014/main" id="{AA2382AB-BDE7-0133-A117-AC78A2CD6BED}"/>
              </a:ext>
            </a:extLst>
          </p:cNvPr>
          <p:cNvPicPr>
            <a:picLocks noChangeAspect="1"/>
          </p:cNvPicPr>
          <p:nvPr/>
        </p:nvPicPr>
        <p:blipFill rotWithShape="1">
          <a:blip r:embed="rId3"/>
          <a:srcRect l="7401" r="3615"/>
          <a:stretch/>
        </p:blipFill>
        <p:spPr>
          <a:xfrm>
            <a:off x="838200" y="1825625"/>
            <a:ext cx="6151651" cy="4303465"/>
          </a:xfrm>
          <a:prstGeom prst="rect">
            <a:avLst/>
          </a:prstGeom>
        </p:spPr>
      </p:pic>
      <p:sp>
        <p:nvSpPr>
          <p:cNvPr id="3" name="Content Placeholder 2">
            <a:extLst>
              <a:ext uri="{FF2B5EF4-FFF2-40B4-BE49-F238E27FC236}">
                <a16:creationId xmlns:a16="http://schemas.microsoft.com/office/drawing/2014/main" id="{BF808D9A-2551-22D8-54C1-3F9EDEB99A79}"/>
              </a:ext>
            </a:extLst>
          </p:cNvPr>
          <p:cNvSpPr>
            <a:spLocks noGrp="1"/>
          </p:cNvSpPr>
          <p:nvPr>
            <p:ph idx="1"/>
          </p:nvPr>
        </p:nvSpPr>
        <p:spPr>
          <a:xfrm>
            <a:off x="7552944" y="1825625"/>
            <a:ext cx="3800856" cy="4303464"/>
          </a:xfrm>
        </p:spPr>
        <p:txBody>
          <a:bodyPr>
            <a:normAutofit/>
          </a:bodyPr>
          <a:lstStyle/>
          <a:p>
            <a:r>
              <a:rPr lang="en-GB" sz="2400" dirty="0"/>
              <a:t>A vehicle drawn by a motor vehicle</a:t>
            </a:r>
          </a:p>
          <a:p>
            <a:r>
              <a:rPr lang="en-GB" sz="2400" dirty="0"/>
              <a:t>When a motor vehicle is towed by another motor vehicle, the former still falls within the category of motor vehicle but can also be regarded as a ‘trailer’ </a:t>
            </a:r>
          </a:p>
          <a:p>
            <a:endParaRPr lang="en-GB" sz="2000" dirty="0"/>
          </a:p>
        </p:txBody>
      </p:sp>
    </p:spTree>
    <p:extLst>
      <p:ext uri="{BB962C8B-B14F-4D97-AF65-F5344CB8AC3E}">
        <p14:creationId xmlns:p14="http://schemas.microsoft.com/office/powerpoint/2010/main" val="18997917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EEB8ED6-9142-4A11-B029-18DDE98C4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A37312-C56C-AB02-1ED0-8C2D184A15DB}"/>
              </a:ext>
            </a:extLst>
          </p:cNvPr>
          <p:cNvSpPr>
            <a:spLocks noGrp="1"/>
          </p:cNvSpPr>
          <p:nvPr>
            <p:ph type="title"/>
          </p:nvPr>
        </p:nvSpPr>
        <p:spPr>
          <a:xfrm>
            <a:off x="838200" y="365126"/>
            <a:ext cx="10515600" cy="1288784"/>
          </a:xfrm>
        </p:spPr>
        <p:txBody>
          <a:bodyPr>
            <a:normAutofit/>
          </a:bodyPr>
          <a:lstStyle/>
          <a:p>
            <a:r>
              <a:rPr lang="en-GB" sz="4000"/>
              <a:t>Road Traffic Collisions</a:t>
            </a:r>
          </a:p>
        </p:txBody>
      </p:sp>
      <p:pic>
        <p:nvPicPr>
          <p:cNvPr id="5" name="Picture 4">
            <a:extLst>
              <a:ext uri="{FF2B5EF4-FFF2-40B4-BE49-F238E27FC236}">
                <a16:creationId xmlns:a16="http://schemas.microsoft.com/office/drawing/2014/main" id="{6DC7D9FE-5D24-F5FC-A79D-6C193006DF5E}"/>
              </a:ext>
            </a:extLst>
          </p:cNvPr>
          <p:cNvPicPr>
            <a:picLocks noChangeAspect="1"/>
          </p:cNvPicPr>
          <p:nvPr/>
        </p:nvPicPr>
        <p:blipFill rotWithShape="1">
          <a:blip r:embed="rId3"/>
          <a:srcRect t="62" r="-1" b="-1"/>
          <a:stretch/>
        </p:blipFill>
        <p:spPr>
          <a:xfrm>
            <a:off x="838200" y="1825625"/>
            <a:ext cx="6151651" cy="4303465"/>
          </a:xfrm>
          <a:prstGeom prst="rect">
            <a:avLst/>
          </a:prstGeom>
        </p:spPr>
      </p:pic>
      <p:sp>
        <p:nvSpPr>
          <p:cNvPr id="3" name="Content Placeholder 2">
            <a:extLst>
              <a:ext uri="{FF2B5EF4-FFF2-40B4-BE49-F238E27FC236}">
                <a16:creationId xmlns:a16="http://schemas.microsoft.com/office/drawing/2014/main" id="{32103277-82E2-2FA5-4E8D-2ADF234C3766}"/>
              </a:ext>
            </a:extLst>
          </p:cNvPr>
          <p:cNvSpPr>
            <a:spLocks noGrp="1"/>
          </p:cNvSpPr>
          <p:nvPr>
            <p:ph idx="1"/>
          </p:nvPr>
        </p:nvSpPr>
        <p:spPr>
          <a:xfrm>
            <a:off x="7552944" y="1825625"/>
            <a:ext cx="3800856" cy="4303464"/>
          </a:xfrm>
        </p:spPr>
        <p:txBody>
          <a:bodyPr>
            <a:normAutofit/>
          </a:bodyPr>
          <a:lstStyle/>
          <a:p>
            <a:pPr marL="0" indent="0">
              <a:buNone/>
            </a:pPr>
            <a:r>
              <a:rPr lang="en-GB" sz="2400" dirty="0"/>
              <a:t>Section 170 Road Traffic Act 1988 </a:t>
            </a:r>
          </a:p>
          <a:p>
            <a:pPr marL="0" indent="0">
              <a:buNone/>
            </a:pPr>
            <a:endParaRPr lang="en-GB" sz="2400" dirty="0"/>
          </a:p>
          <a:p>
            <a:pPr marL="0" indent="0">
              <a:buNone/>
            </a:pPr>
            <a:r>
              <a:rPr lang="en-GB" sz="2400" dirty="0"/>
              <a:t>Driver MUST </a:t>
            </a:r>
          </a:p>
          <a:p>
            <a:pPr marL="0" indent="0">
              <a:buNone/>
            </a:pPr>
            <a:r>
              <a:rPr lang="en-GB" sz="2400" dirty="0"/>
              <a:t>STOP </a:t>
            </a:r>
          </a:p>
          <a:p>
            <a:pPr marL="0" indent="0">
              <a:buNone/>
            </a:pPr>
            <a:r>
              <a:rPr lang="en-GB" sz="2400" dirty="0"/>
              <a:t>Provide details to any person having reasonable grounds to require them </a:t>
            </a:r>
          </a:p>
        </p:txBody>
      </p:sp>
    </p:spTree>
    <p:extLst>
      <p:ext uri="{BB962C8B-B14F-4D97-AF65-F5344CB8AC3E}">
        <p14:creationId xmlns:p14="http://schemas.microsoft.com/office/powerpoint/2010/main" val="20753176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EEB8ED6-9142-4A11-B029-18DDE98C4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32DA1C-693D-8DAF-CFC3-74986728F61B}"/>
              </a:ext>
            </a:extLst>
          </p:cNvPr>
          <p:cNvSpPr>
            <a:spLocks noGrp="1"/>
          </p:cNvSpPr>
          <p:nvPr>
            <p:ph type="title"/>
          </p:nvPr>
        </p:nvSpPr>
        <p:spPr>
          <a:xfrm>
            <a:off x="838200" y="365126"/>
            <a:ext cx="10515600" cy="1288784"/>
          </a:xfrm>
        </p:spPr>
        <p:txBody>
          <a:bodyPr>
            <a:normAutofit/>
          </a:bodyPr>
          <a:lstStyle/>
          <a:p>
            <a:r>
              <a:rPr lang="en-GB" sz="4000"/>
              <a:t>Section 170 Road Traffic Act 1988 </a:t>
            </a:r>
          </a:p>
        </p:txBody>
      </p:sp>
      <p:pic>
        <p:nvPicPr>
          <p:cNvPr id="5" name="Picture 4">
            <a:extLst>
              <a:ext uri="{FF2B5EF4-FFF2-40B4-BE49-F238E27FC236}">
                <a16:creationId xmlns:a16="http://schemas.microsoft.com/office/drawing/2014/main" id="{7B5C10D8-F449-CC8E-3BC3-3B30A6F0CEAA}"/>
              </a:ext>
            </a:extLst>
          </p:cNvPr>
          <p:cNvPicPr>
            <a:picLocks noChangeAspect="1"/>
          </p:cNvPicPr>
          <p:nvPr/>
        </p:nvPicPr>
        <p:blipFill rotWithShape="1">
          <a:blip r:embed="rId3"/>
          <a:srcRect r="3868"/>
          <a:stretch/>
        </p:blipFill>
        <p:spPr>
          <a:xfrm>
            <a:off x="838200" y="1825625"/>
            <a:ext cx="6151651" cy="4303465"/>
          </a:xfrm>
          <a:prstGeom prst="rect">
            <a:avLst/>
          </a:prstGeom>
        </p:spPr>
      </p:pic>
      <p:sp>
        <p:nvSpPr>
          <p:cNvPr id="3" name="Content Placeholder 2">
            <a:extLst>
              <a:ext uri="{FF2B5EF4-FFF2-40B4-BE49-F238E27FC236}">
                <a16:creationId xmlns:a16="http://schemas.microsoft.com/office/drawing/2014/main" id="{EB2A1849-A83E-5650-6919-71F9C8523884}"/>
              </a:ext>
            </a:extLst>
          </p:cNvPr>
          <p:cNvSpPr>
            <a:spLocks noGrp="1"/>
          </p:cNvSpPr>
          <p:nvPr>
            <p:ph idx="1"/>
          </p:nvPr>
        </p:nvSpPr>
        <p:spPr>
          <a:xfrm>
            <a:off x="7552944" y="1825625"/>
            <a:ext cx="3800856" cy="4303464"/>
          </a:xfrm>
        </p:spPr>
        <p:txBody>
          <a:bodyPr>
            <a:normAutofit/>
          </a:bodyPr>
          <a:lstStyle/>
          <a:p>
            <a:pPr marL="0" indent="0">
              <a:buNone/>
            </a:pPr>
            <a:r>
              <a:rPr lang="en-GB" sz="2400" dirty="0"/>
              <a:t>The driver </a:t>
            </a:r>
            <a:r>
              <a:rPr lang="en-GB" sz="2400" dirty="0">
                <a:solidFill>
                  <a:srgbClr val="FF0000"/>
                </a:solidFill>
              </a:rPr>
              <a:t>must stop </a:t>
            </a:r>
            <a:r>
              <a:rPr lang="en-GB" sz="2400" dirty="0"/>
              <a:t>and </a:t>
            </a:r>
            <a:r>
              <a:rPr lang="en-GB" sz="2400" dirty="0">
                <a:solidFill>
                  <a:srgbClr val="FF0000"/>
                </a:solidFill>
              </a:rPr>
              <a:t>remain</a:t>
            </a:r>
            <a:r>
              <a:rPr lang="en-GB" sz="2400" dirty="0"/>
              <a:t> at the</a:t>
            </a:r>
          </a:p>
          <a:p>
            <a:pPr marL="0" indent="0">
              <a:buNone/>
            </a:pPr>
            <a:r>
              <a:rPr lang="en-GB" sz="2400" dirty="0"/>
              <a:t> scene long enough to allow any person </a:t>
            </a:r>
          </a:p>
          <a:p>
            <a:pPr marL="0" indent="0">
              <a:buNone/>
            </a:pPr>
            <a:r>
              <a:rPr lang="en-GB" sz="2400" dirty="0">
                <a:solidFill>
                  <a:srgbClr val="FF0000"/>
                </a:solidFill>
              </a:rPr>
              <a:t>having reasonable grounds </a:t>
            </a:r>
            <a:r>
              <a:rPr lang="en-GB" sz="2400" dirty="0"/>
              <a:t>to do so </a:t>
            </a:r>
          </a:p>
          <a:p>
            <a:pPr marL="0" indent="0">
              <a:buNone/>
            </a:pPr>
            <a:r>
              <a:rPr lang="en-GB" sz="2400" dirty="0"/>
              <a:t>to ask for details.</a:t>
            </a:r>
          </a:p>
        </p:txBody>
      </p:sp>
    </p:spTree>
    <p:extLst>
      <p:ext uri="{BB962C8B-B14F-4D97-AF65-F5344CB8AC3E}">
        <p14:creationId xmlns:p14="http://schemas.microsoft.com/office/powerpoint/2010/main" val="16882729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DF0150-D017-2B47-2629-8BCD541A0E86}"/>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6100" kern="1200">
                <a:solidFill>
                  <a:schemeClr val="tx1"/>
                </a:solidFill>
                <a:latin typeface="+mj-lt"/>
                <a:ea typeface="+mj-ea"/>
                <a:cs typeface="+mj-cs"/>
              </a:rPr>
              <a:t>What details should be provided?</a:t>
            </a:r>
          </a:p>
        </p:txBody>
      </p:sp>
      <p:sp>
        <p:nvSpPr>
          <p:cNvPr id="19"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blue and red text&#10;&#10;Description automatically generated">
            <a:extLst>
              <a:ext uri="{FF2B5EF4-FFF2-40B4-BE49-F238E27FC236}">
                <a16:creationId xmlns:a16="http://schemas.microsoft.com/office/drawing/2014/main" id="{A9A78101-7D91-1D75-83C1-4F33E0E72264}"/>
              </a:ext>
            </a:extLst>
          </p:cNvPr>
          <p:cNvPicPr>
            <a:picLocks noChangeAspect="1"/>
          </p:cNvPicPr>
          <p:nvPr/>
        </p:nvPicPr>
        <p:blipFill rotWithShape="1">
          <a:blip r:embed="rId2"/>
          <a:srcRect r="10659" b="1"/>
          <a:stretch/>
        </p:blipFill>
        <p:spPr>
          <a:xfrm>
            <a:off x="3531183" y="2633472"/>
            <a:ext cx="5126585" cy="3586353"/>
          </a:xfrm>
          <a:prstGeom prst="rect">
            <a:avLst/>
          </a:prstGeom>
        </p:spPr>
      </p:pic>
    </p:spTree>
    <p:extLst>
      <p:ext uri="{BB962C8B-B14F-4D97-AF65-F5344CB8AC3E}">
        <p14:creationId xmlns:p14="http://schemas.microsoft.com/office/powerpoint/2010/main" val="5751531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2468898-5A6E-4D55-85EC-308E785EE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BE8E29-0BCC-A6C5-795C-62FC7E5E8E1F}"/>
              </a:ext>
            </a:extLst>
          </p:cNvPr>
          <p:cNvSpPr>
            <a:spLocks noGrp="1"/>
          </p:cNvSpPr>
          <p:nvPr>
            <p:ph type="title"/>
          </p:nvPr>
        </p:nvSpPr>
        <p:spPr>
          <a:xfrm>
            <a:off x="429768" y="411480"/>
            <a:ext cx="11201400" cy="1106424"/>
          </a:xfrm>
        </p:spPr>
        <p:txBody>
          <a:bodyPr>
            <a:normAutofit/>
          </a:bodyPr>
          <a:lstStyle/>
          <a:p>
            <a:r>
              <a:rPr lang="en-GB" sz="3600"/>
              <a:t>Details to be provided</a:t>
            </a:r>
          </a:p>
        </p:txBody>
      </p:sp>
      <p:sp>
        <p:nvSpPr>
          <p:cNvPr id="12" name="Rectangle 11">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845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 name="Picture 4">
            <a:extLst>
              <a:ext uri="{FF2B5EF4-FFF2-40B4-BE49-F238E27FC236}">
                <a16:creationId xmlns:a16="http://schemas.microsoft.com/office/drawing/2014/main" id="{2C5A0028-1194-1736-83F4-FDA066DBB943}"/>
              </a:ext>
            </a:extLst>
          </p:cNvPr>
          <p:cNvPicPr>
            <a:picLocks noChangeAspect="1"/>
          </p:cNvPicPr>
          <p:nvPr/>
        </p:nvPicPr>
        <p:blipFill>
          <a:blip r:embed="rId3"/>
          <a:stretch>
            <a:fillRect/>
          </a:stretch>
        </p:blipFill>
        <p:spPr>
          <a:xfrm>
            <a:off x="429768" y="1824445"/>
            <a:ext cx="6702552" cy="4306389"/>
          </a:xfrm>
          <a:prstGeom prst="rect">
            <a:avLst/>
          </a:prstGeom>
        </p:spPr>
      </p:pic>
      <p:sp useBgFill="1">
        <p:nvSpPr>
          <p:cNvPr id="14" name="Rectangle 13">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8D4E922-4D99-C8E6-8A66-6743AC1D0FE0}"/>
              </a:ext>
            </a:extLst>
          </p:cNvPr>
          <p:cNvSpPr>
            <a:spLocks noGrp="1"/>
          </p:cNvSpPr>
          <p:nvPr>
            <p:ph idx="1"/>
          </p:nvPr>
        </p:nvSpPr>
        <p:spPr>
          <a:xfrm>
            <a:off x="7938752" y="1459616"/>
            <a:ext cx="3455097" cy="4520560"/>
          </a:xfrm>
        </p:spPr>
        <p:txBody>
          <a:bodyPr anchor="ctr">
            <a:normAutofit/>
          </a:bodyPr>
          <a:lstStyle/>
          <a:p>
            <a:pPr marL="0" indent="0">
              <a:buNone/>
            </a:pPr>
            <a:r>
              <a:rPr lang="en-GB" sz="2400" dirty="0"/>
              <a:t>Driver’s Name &amp; Address</a:t>
            </a:r>
          </a:p>
          <a:p>
            <a:pPr marL="0" indent="0">
              <a:buNone/>
            </a:pPr>
            <a:endParaRPr lang="en-GB" sz="2400" dirty="0"/>
          </a:p>
          <a:p>
            <a:pPr marL="0" indent="0">
              <a:buNone/>
            </a:pPr>
            <a:r>
              <a:rPr lang="en-GB" sz="2400" dirty="0"/>
              <a:t> Owner’s Name &amp; Address </a:t>
            </a:r>
          </a:p>
          <a:p>
            <a:pPr marL="0" indent="0">
              <a:buNone/>
            </a:pPr>
            <a:endParaRPr lang="en-GB" sz="2400" dirty="0"/>
          </a:p>
          <a:p>
            <a:pPr marL="0" indent="0">
              <a:buNone/>
            </a:pPr>
            <a:r>
              <a:rPr lang="en-GB" sz="2400" dirty="0"/>
              <a:t>Registration Number or ID number of MPV</a:t>
            </a:r>
          </a:p>
          <a:p>
            <a:pPr marL="0" indent="0">
              <a:buNone/>
            </a:pPr>
            <a:endParaRPr lang="en-GB" sz="2400" dirty="0"/>
          </a:p>
          <a:p>
            <a:pPr marL="0" indent="0">
              <a:buNone/>
            </a:pPr>
            <a:r>
              <a:rPr lang="en-GB" sz="2400" dirty="0"/>
              <a:t> If PERSONAL INJURY RTC, include Insurance details</a:t>
            </a:r>
            <a:endParaRPr lang="en-GB" sz="2400" b="1" dirty="0"/>
          </a:p>
        </p:txBody>
      </p:sp>
    </p:spTree>
    <p:extLst>
      <p:ext uri="{BB962C8B-B14F-4D97-AF65-F5344CB8AC3E}">
        <p14:creationId xmlns:p14="http://schemas.microsoft.com/office/powerpoint/2010/main" val="17932815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0276A0-F94A-E0DC-6F9C-D5CB3529F05B}"/>
              </a:ext>
            </a:extLst>
          </p:cNvPr>
          <p:cNvSpPr>
            <a:spLocks noGrp="1"/>
          </p:cNvSpPr>
          <p:nvPr>
            <p:ph type="title"/>
          </p:nvPr>
        </p:nvSpPr>
        <p:spPr>
          <a:xfrm>
            <a:off x="429768" y="411480"/>
            <a:ext cx="11201400" cy="1106424"/>
          </a:xfrm>
        </p:spPr>
        <p:txBody>
          <a:bodyPr>
            <a:normAutofit/>
          </a:bodyPr>
          <a:lstStyle/>
          <a:p>
            <a:r>
              <a:rPr lang="en-GB" sz="3600"/>
              <a:t>What if details are not provided?</a:t>
            </a:r>
          </a:p>
        </p:txBody>
      </p:sp>
      <p:sp>
        <p:nvSpPr>
          <p:cNvPr id="12" name="Rectangle 11">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98711361-BBC9-DC5B-A385-3C7E167A4F6B}"/>
              </a:ext>
            </a:extLst>
          </p:cNvPr>
          <p:cNvPicPr>
            <a:picLocks noChangeAspect="1"/>
          </p:cNvPicPr>
          <p:nvPr/>
        </p:nvPicPr>
        <p:blipFill rotWithShape="1">
          <a:blip r:embed="rId3"/>
          <a:srcRect l="18053"/>
          <a:stretch/>
        </p:blipFill>
        <p:spPr>
          <a:xfrm>
            <a:off x="429768" y="1721922"/>
            <a:ext cx="6704891" cy="4520559"/>
          </a:xfrm>
          <a:prstGeom prst="rect">
            <a:avLst/>
          </a:prstGeom>
        </p:spPr>
      </p:pic>
      <p:sp useBgFill="1">
        <p:nvSpPr>
          <p:cNvPr id="14" name="Rectangle 13">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E2ACBD0-B951-3F65-2D5A-7362D53B42D2}"/>
              </a:ext>
            </a:extLst>
          </p:cNvPr>
          <p:cNvSpPr>
            <a:spLocks noGrp="1"/>
          </p:cNvSpPr>
          <p:nvPr>
            <p:ph idx="1"/>
          </p:nvPr>
        </p:nvSpPr>
        <p:spPr>
          <a:xfrm>
            <a:off x="7938752" y="2020824"/>
            <a:ext cx="3455097" cy="3959352"/>
          </a:xfrm>
        </p:spPr>
        <p:txBody>
          <a:bodyPr anchor="ctr">
            <a:normAutofit/>
          </a:bodyPr>
          <a:lstStyle/>
          <a:p>
            <a:pPr marL="0" indent="0">
              <a:buNone/>
            </a:pPr>
            <a:r>
              <a:rPr lang="en-GB" sz="2400" dirty="0"/>
              <a:t>The driver MUST report it IN PERSON to</a:t>
            </a:r>
          </a:p>
          <a:p>
            <a:pPr marL="0" indent="0">
              <a:buNone/>
            </a:pPr>
            <a:r>
              <a:rPr lang="en-GB" sz="2400" dirty="0"/>
              <a:t> a Police Officer OR at a Police Station </a:t>
            </a:r>
          </a:p>
          <a:p>
            <a:pPr marL="0" indent="0">
              <a:buNone/>
            </a:pPr>
            <a:r>
              <a:rPr lang="en-GB" sz="2400" dirty="0"/>
              <a:t>as soon as reasonably practicable</a:t>
            </a:r>
          </a:p>
          <a:p>
            <a:pPr marL="0" indent="0">
              <a:buNone/>
            </a:pPr>
            <a:r>
              <a:rPr lang="en-GB" sz="2400" dirty="0"/>
              <a:t> or in any case </a:t>
            </a:r>
          </a:p>
          <a:p>
            <a:endParaRPr lang="en-GB" sz="2400" dirty="0"/>
          </a:p>
          <a:p>
            <a:pPr marL="0" indent="0">
              <a:buNone/>
            </a:pPr>
            <a:r>
              <a:rPr lang="en-GB" sz="2400" dirty="0"/>
              <a:t>WITHIN 24 HOURS </a:t>
            </a:r>
          </a:p>
        </p:txBody>
      </p:sp>
    </p:spTree>
    <p:extLst>
      <p:ext uri="{BB962C8B-B14F-4D97-AF65-F5344CB8AC3E}">
        <p14:creationId xmlns:p14="http://schemas.microsoft.com/office/powerpoint/2010/main" val="2088695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518C79-BC04-BEDD-0364-BF01D32730DA}"/>
              </a:ext>
            </a:extLst>
          </p:cNvPr>
          <p:cNvSpPr>
            <a:spLocks noGrp="1"/>
          </p:cNvSpPr>
          <p:nvPr>
            <p:ph type="title"/>
          </p:nvPr>
        </p:nvSpPr>
        <p:spPr>
          <a:xfrm>
            <a:off x="630936" y="639520"/>
            <a:ext cx="3429000" cy="1719072"/>
          </a:xfrm>
        </p:spPr>
        <p:txBody>
          <a:bodyPr anchor="b">
            <a:normAutofit/>
          </a:bodyPr>
          <a:lstStyle/>
          <a:p>
            <a:r>
              <a:rPr lang="en-GB" sz="5400"/>
              <a:t>Legislation</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F801E6-23F6-0085-23E7-7209696E1B1A}"/>
              </a:ext>
            </a:extLst>
          </p:cNvPr>
          <p:cNvSpPr>
            <a:spLocks noGrp="1"/>
          </p:cNvSpPr>
          <p:nvPr>
            <p:ph idx="1"/>
          </p:nvPr>
        </p:nvSpPr>
        <p:spPr>
          <a:xfrm>
            <a:off x="630936" y="2807208"/>
            <a:ext cx="3429000" cy="3410712"/>
          </a:xfrm>
        </p:spPr>
        <p:txBody>
          <a:bodyPr anchor="t">
            <a:normAutofit/>
          </a:bodyPr>
          <a:lstStyle/>
          <a:p>
            <a:pPr marL="0" indent="0">
              <a:buNone/>
            </a:pPr>
            <a:r>
              <a:rPr lang="en-GB" sz="2200" dirty="0"/>
              <a:t>Fail to Stop/Report an Accident S170(4) Road Traffic Act 1988</a:t>
            </a:r>
          </a:p>
          <a:p>
            <a:pPr marL="0" indent="0">
              <a:buNone/>
            </a:pPr>
            <a:r>
              <a:rPr lang="en-GB" sz="2200" dirty="0"/>
              <a:t> Fail to Produce Proof of Insurance after Injury Accident</a:t>
            </a:r>
          </a:p>
          <a:p>
            <a:pPr marL="0" indent="0">
              <a:buNone/>
            </a:pPr>
            <a:r>
              <a:rPr lang="en-GB" sz="2200"/>
              <a:t> S170(7) Road Traffic Act 1988</a:t>
            </a:r>
          </a:p>
        </p:txBody>
      </p:sp>
      <p:pic>
        <p:nvPicPr>
          <p:cNvPr id="5" name="Picture 4">
            <a:extLst>
              <a:ext uri="{FF2B5EF4-FFF2-40B4-BE49-F238E27FC236}">
                <a16:creationId xmlns:a16="http://schemas.microsoft.com/office/drawing/2014/main" id="{646A89C0-D7FF-CC28-71E6-5AB93A9D9E9C}"/>
              </a:ext>
            </a:extLst>
          </p:cNvPr>
          <p:cNvPicPr>
            <a:picLocks noChangeAspect="1"/>
          </p:cNvPicPr>
          <p:nvPr/>
        </p:nvPicPr>
        <p:blipFill>
          <a:blip r:embed="rId3"/>
          <a:stretch>
            <a:fillRect/>
          </a:stretch>
        </p:blipFill>
        <p:spPr>
          <a:xfrm>
            <a:off x="4654296" y="1176661"/>
            <a:ext cx="6903720" cy="4504677"/>
          </a:xfrm>
          <a:prstGeom prst="rect">
            <a:avLst/>
          </a:prstGeom>
        </p:spPr>
      </p:pic>
    </p:spTree>
    <p:extLst>
      <p:ext uri="{BB962C8B-B14F-4D97-AF65-F5344CB8AC3E}">
        <p14:creationId xmlns:p14="http://schemas.microsoft.com/office/powerpoint/2010/main" val="28543587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1FEE2DC2-E801-AE4D-8749-6D0105DD60B3}"/>
              </a:ext>
            </a:extLst>
          </p:cNvPr>
          <p:cNvPicPr>
            <a:picLocks noChangeAspect="1"/>
          </p:cNvPicPr>
          <p:nvPr/>
        </p:nvPicPr>
        <p:blipFill rotWithShape="1">
          <a:blip r:embed="rId2"/>
          <a:srcRect l="22895" r="2" b="2"/>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49C512-029A-A10E-432C-27CA2D6D6AA1}"/>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Any Questions</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935485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TotalTime>
  <Words>2830</Words>
  <Application>Microsoft Office PowerPoint</Application>
  <PresentationFormat>Widescreen</PresentationFormat>
  <Paragraphs>197</Paragraphs>
  <Slides>24</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Road Traffic Collisions &amp; Driver Obligations</vt:lpstr>
      <vt:lpstr>Objectives</vt:lpstr>
      <vt:lpstr>Road Traffic Collisions - Section 170(1) Road Traffic Act 1988</vt:lpstr>
      <vt:lpstr>Reportable and Non-Reportable Road Traffic Collisions</vt:lpstr>
      <vt:lpstr>Owing to the Presence</vt:lpstr>
      <vt:lpstr>Mechanically Propelled Vehicle (MPV) </vt:lpstr>
      <vt:lpstr>Road and Public Place</vt:lpstr>
      <vt:lpstr>Public Place continued</vt:lpstr>
      <vt:lpstr>Personal injury is caused to </vt:lpstr>
      <vt:lpstr>Driver</vt:lpstr>
      <vt:lpstr>Damage is caused to </vt:lpstr>
      <vt:lpstr>Damage is caused to an animal other than one in or on the MPV or trailer</vt:lpstr>
      <vt:lpstr>Damage is caused to</vt:lpstr>
      <vt:lpstr>PowerPoint Presentation</vt:lpstr>
      <vt:lpstr>Damage is caused to</vt:lpstr>
      <vt:lpstr>Damage is caused to</vt:lpstr>
      <vt:lpstr>Trailer</vt:lpstr>
      <vt:lpstr>Road Traffic Collisions</vt:lpstr>
      <vt:lpstr>Section 170 Road Traffic Act 1988 </vt:lpstr>
      <vt:lpstr>What details should be provided?</vt:lpstr>
      <vt:lpstr>Details to be provided</vt:lpstr>
      <vt:lpstr>What if details are not provided?</vt:lpstr>
      <vt:lpstr>Legislation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Road Traffic Collisions &amp; Driver Obligations</dc:title>
  <dc:creator>Kelly Andrews</dc:creator>
  <cp:lastModifiedBy>Kelly Andrews</cp:lastModifiedBy>
  <cp:revision>1</cp:revision>
  <dcterms:created xsi:type="dcterms:W3CDTF">2023-09-19T09:53:25Z</dcterms:created>
  <dcterms:modified xsi:type="dcterms:W3CDTF">2023-09-19T11:21:38Z</dcterms:modified>
</cp:coreProperties>
</file>