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57" r:id="rId2"/>
    <p:sldId id="271" r:id="rId3"/>
    <p:sldId id="267" r:id="rId4"/>
    <p:sldId id="265" r:id="rId5"/>
    <p:sldId id="268" r:id="rId6"/>
    <p:sldId id="269" r:id="rId7"/>
    <p:sldId id="272" r:id="rId8"/>
    <p:sldId id="270" r:id="rId9"/>
    <p:sldId id="273" r:id="rId10"/>
    <p:sldId id="262" r:id="rId11"/>
    <p:sldId id="260" r:id="rId12"/>
    <p:sldId id="259" r:id="rId13"/>
    <p:sldId id="261" r:id="rId14"/>
    <p:sldId id="264" r:id="rId15"/>
    <p:sldId id="263" r:id="rId16"/>
    <p:sldId id="258" r:id="rId17"/>
    <p:sldId id="274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58FDD47-9636-4BD3-893B-A19CA5E4A102}">
          <p14:sldIdLst>
            <p14:sldId id="257"/>
            <p14:sldId id="271"/>
            <p14:sldId id="267"/>
            <p14:sldId id="265"/>
            <p14:sldId id="268"/>
            <p14:sldId id="269"/>
            <p14:sldId id="272"/>
            <p14:sldId id="270"/>
            <p14:sldId id="273"/>
            <p14:sldId id="262"/>
            <p14:sldId id="260"/>
            <p14:sldId id="259"/>
            <p14:sldId id="261"/>
            <p14:sldId id="264"/>
            <p14:sldId id="263"/>
            <p14:sldId id="258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CDF6F-6560-4C86-BDEC-AE481CDFE056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E2805-6348-4432-B990-7A03A4118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439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E2805-6348-4432-B990-7A03A41186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10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E2805-6348-4432-B990-7A03A41186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827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464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76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5322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448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859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749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961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74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9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4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82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187947F-7F9A-4ABF-9D81-9768C3278EE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6611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capistmagazine.com/forums/read/7.410037-This-is-What-The-1940s-Thought-2011-Would-Look-Like#&amp;gid=gallery_1542&amp;pid=1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aleofuture.gizmodo.com/asimovs-2014-predictions-were-shockingly-conservative-1221478312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uturelapse.com/2015/02/cities-of-future-past-futurama-of-1964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sciencetech/article-3282480/Back-Future-2045-30-years-ll-talking-buildings-self-driving-planes-return-using-pens-paper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sunday-telegraph-at-50/8306153/Sunday-Telegraph-at-50-what-will-the-world-be-like-in-another-50-years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6000" dirty="0" smtClean="0"/>
              <a:t>Introduction to Automotive Engineering / Manufacturing &amp; Materials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January 2017</a:t>
            </a:r>
            <a:endParaRPr lang="en-GB" dirty="0"/>
          </a:p>
          <a:p>
            <a:r>
              <a:rPr lang="en-GB" dirty="0" smtClean="0"/>
              <a:t>Engineer In Society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843" y="5445224"/>
            <a:ext cx="2431455" cy="103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42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Engineer?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 person who designs, builds or maintains engines, machines or structures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 person who controls an engine, especially on an aircraft or ship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4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Engineer in Society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780928"/>
            <a:ext cx="1390650" cy="233362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252415"/>
            <a:ext cx="2333625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74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Engineer in Society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204864"/>
            <a:ext cx="4190454" cy="325774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6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208" y="1846263"/>
            <a:ext cx="4392034" cy="402272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3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 of Engineers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Safety and Welfare of the Public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Professional Ethics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Legal Liabilities of Engineers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Environmental Responsibilities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Quality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Communications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395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 Registration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i="1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 smtClean="0"/>
              <a:t>Provides </a:t>
            </a:r>
            <a:r>
              <a:rPr lang="en-GB" i="1" dirty="0"/>
              <a:t>a </a:t>
            </a:r>
            <a:r>
              <a:rPr lang="en-GB" i="1" dirty="0" smtClean="0"/>
              <a:t>benchmark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i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</a:t>
            </a:r>
            <a:r>
              <a:rPr lang="en-GB" i="1" dirty="0" smtClean="0"/>
              <a:t>Competence </a:t>
            </a:r>
            <a:r>
              <a:rPr lang="en-GB" i="1" dirty="0"/>
              <a:t>and commitment is independently and thoroughly assessed </a:t>
            </a:r>
            <a:r>
              <a:rPr lang="en-GB" i="1" dirty="0" smtClean="0"/>
              <a:t>by </a:t>
            </a:r>
            <a:r>
              <a:rPr lang="en-GB" i="1" dirty="0"/>
              <a:t>their peers</a:t>
            </a:r>
            <a:r>
              <a:rPr lang="en-GB" i="1" dirty="0" smtClean="0"/>
              <a:t>.</a:t>
            </a:r>
          </a:p>
          <a:p>
            <a:endParaRPr lang="en-GB" b="1" i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 smtClean="0"/>
              <a:t> Possess </a:t>
            </a:r>
            <a:r>
              <a:rPr lang="en-GB" i="1" dirty="0"/>
              <a:t>and maintain the knowledge, skills and commitment required to meet the engineering and technological needs of </a:t>
            </a:r>
            <a:r>
              <a:rPr lang="en-GB" i="1" dirty="0" smtClean="0"/>
              <a:t>today</a:t>
            </a:r>
            <a:endParaRPr lang="en-GB" i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78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UK-SPEC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Standard for Professional Engineering Competence (UK-SPEC)</a:t>
            </a:r>
          </a:p>
          <a:p>
            <a:r>
              <a:rPr lang="en-GB" i="1" dirty="0" smtClean="0"/>
              <a:t>Five generic areas of competence and commitment </a:t>
            </a:r>
          </a:p>
          <a:p>
            <a:endParaRPr lang="en-GB" i="1" dirty="0" smtClean="0"/>
          </a:p>
          <a:p>
            <a:pPr lvl="1"/>
            <a:r>
              <a:rPr lang="en-GB" dirty="0"/>
              <a:t>A – Knowledge and understanding</a:t>
            </a:r>
          </a:p>
          <a:p>
            <a:pPr lvl="1"/>
            <a:r>
              <a:rPr lang="en-GB" dirty="0"/>
              <a:t>B – Design and development of processes, systems, services and products</a:t>
            </a:r>
          </a:p>
          <a:p>
            <a:pPr lvl="1"/>
            <a:r>
              <a:rPr lang="en-GB" dirty="0"/>
              <a:t>C – Responsibility, management or leadership</a:t>
            </a:r>
          </a:p>
          <a:p>
            <a:pPr lvl="1"/>
            <a:r>
              <a:rPr lang="en-GB" dirty="0"/>
              <a:t>D – Communication and inter-personal skills</a:t>
            </a:r>
          </a:p>
          <a:p>
            <a:pPr lvl="1"/>
            <a:r>
              <a:rPr lang="en-GB" dirty="0"/>
              <a:t>E – Professional commitment</a:t>
            </a:r>
          </a:p>
          <a:p>
            <a:endParaRPr lang="en-GB" i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1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is our responsibility as engineers to the future?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15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Technologies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this mean for the world? </a:t>
            </a:r>
          </a:p>
          <a:p>
            <a:endParaRPr lang="en-GB" dirty="0"/>
          </a:p>
          <a:p>
            <a:r>
              <a:rPr lang="en-GB" dirty="0" smtClean="0"/>
              <a:t>Do we just keep on developing?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48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the 1940’s thought 2011 would be?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559" y="1846263"/>
            <a:ext cx="5351331" cy="402272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95536" y="5868988"/>
            <a:ext cx="856895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Bogos, S (2013) </a:t>
            </a:r>
            <a:r>
              <a:rPr lang="en-GB" sz="1050" i="1" dirty="0" smtClean="0"/>
              <a:t>This is what the 1940’s Thought 2011 Would Look Like </a:t>
            </a:r>
            <a:r>
              <a:rPr lang="en-GB" sz="1050" dirty="0" smtClean="0"/>
              <a:t>Escapist Magazine</a:t>
            </a:r>
            <a:r>
              <a:rPr lang="en-GB" sz="1050" i="1" dirty="0" smtClean="0"/>
              <a:t> </a:t>
            </a:r>
            <a:r>
              <a:rPr lang="en-GB" sz="1050" i="1" dirty="0">
                <a:hlinkClick r:id="rId3"/>
              </a:rPr>
              <a:t>http://www.escapistmagazine.com/forums/read/7.410037-This-is-What-The-1940s-Thought-2011-Would-Look-Like#&amp;</a:t>
            </a:r>
            <a:r>
              <a:rPr lang="en-GB" sz="1050" i="1" dirty="0" smtClean="0">
                <a:hlinkClick r:id="rId3"/>
              </a:rPr>
              <a:t>gid=gallery_1542&amp;pid=1</a:t>
            </a:r>
            <a:r>
              <a:rPr lang="en-GB" sz="1050" i="1" dirty="0" smtClean="0"/>
              <a:t> [Accessed 18</a:t>
            </a:r>
            <a:r>
              <a:rPr lang="en-GB" sz="1050" i="1" baseline="30000" dirty="0" smtClean="0"/>
              <a:t>th</a:t>
            </a:r>
            <a:r>
              <a:rPr lang="en-GB" sz="1050" i="1" dirty="0" smtClean="0"/>
              <a:t> Jan 2017]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0450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1950’s thought the future would be like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011" y="1846263"/>
            <a:ext cx="4388427" cy="4022725"/>
          </a:xfrm>
        </p:spPr>
      </p:pic>
      <p:sp>
        <p:nvSpPr>
          <p:cNvPr id="8" name="TextBox 7"/>
          <p:cNvSpPr txBox="1"/>
          <p:nvPr/>
        </p:nvSpPr>
        <p:spPr>
          <a:xfrm>
            <a:off x="755576" y="5868988"/>
            <a:ext cx="79928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Novak, M (2013) </a:t>
            </a:r>
            <a:r>
              <a:rPr lang="en-GB" sz="1050" i="1" dirty="0" smtClean="0"/>
              <a:t>Asimov’s 2014 Predictions were shockingly Conservative for 1964</a:t>
            </a:r>
            <a:r>
              <a:rPr lang="en-GB" sz="1050" dirty="0" smtClean="0"/>
              <a:t> Paleo Future </a:t>
            </a:r>
            <a:r>
              <a:rPr lang="en-GB" sz="1050" dirty="0">
                <a:hlinkClick r:id="rId3"/>
              </a:rPr>
              <a:t>http://</a:t>
            </a:r>
            <a:r>
              <a:rPr lang="en-GB" sz="1050" dirty="0" smtClean="0">
                <a:hlinkClick r:id="rId3"/>
              </a:rPr>
              <a:t>paleofuture.gizmodo.com/asimovs-2014-predictions-were-shockingly-conservative-1221478312</a:t>
            </a:r>
            <a:r>
              <a:rPr lang="en-GB" sz="1050" dirty="0" smtClean="0"/>
              <a:t> [Accessed 18th Jan 2017)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78248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 – as displayed at the 1964 World’s Fair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408" y="1846263"/>
            <a:ext cx="5363633" cy="4022725"/>
          </a:xfrm>
        </p:spPr>
      </p:pic>
      <p:sp>
        <p:nvSpPr>
          <p:cNvPr id="10" name="TextBox 9"/>
          <p:cNvSpPr txBox="1"/>
          <p:nvPr/>
        </p:nvSpPr>
        <p:spPr>
          <a:xfrm>
            <a:off x="467544" y="5868988"/>
            <a:ext cx="82089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 smtClean="0"/>
              <a:t>Canonigo</a:t>
            </a:r>
            <a:r>
              <a:rPr lang="en-GB" sz="1050" dirty="0" smtClean="0"/>
              <a:t>, J.P (2015) </a:t>
            </a:r>
            <a:r>
              <a:rPr lang="en-GB" sz="1050" i="1" dirty="0" smtClean="0"/>
              <a:t>Cities of Future Past </a:t>
            </a:r>
            <a:r>
              <a:rPr lang="en-GB" sz="1050" dirty="0" smtClean="0"/>
              <a:t>Future </a:t>
            </a:r>
            <a:r>
              <a:rPr lang="en-GB" sz="1050" dirty="0"/>
              <a:t>Lapse </a:t>
            </a:r>
            <a:r>
              <a:rPr lang="en-GB" sz="1050" dirty="0">
                <a:hlinkClick r:id="rId3"/>
              </a:rPr>
              <a:t>http://</a:t>
            </a:r>
            <a:r>
              <a:rPr lang="en-GB" sz="1050" dirty="0" smtClean="0">
                <a:hlinkClick r:id="rId3"/>
              </a:rPr>
              <a:t>www.futurelapse.com/2015/02/cities-of-future-past-futurama-of-1964.html</a:t>
            </a:r>
            <a:r>
              <a:rPr lang="en-GB" sz="1050" dirty="0" smtClean="0"/>
              <a:t> [Accessed 18th Jan 2017]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38940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2015’s view of 2045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593" y="1846263"/>
            <a:ext cx="2843263" cy="402272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9512" y="5868988"/>
            <a:ext cx="88569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 smtClean="0"/>
              <a:t>Woollaston</a:t>
            </a:r>
            <a:r>
              <a:rPr lang="en-GB" sz="1050" dirty="0" smtClean="0"/>
              <a:t>, V (2015) </a:t>
            </a:r>
            <a:r>
              <a:rPr lang="en-GB" sz="1050" i="1" dirty="0" smtClean="0"/>
              <a:t>Back to the Future, again…2045</a:t>
            </a:r>
            <a:r>
              <a:rPr lang="en-GB" sz="1050" dirty="0" smtClean="0"/>
              <a:t> </a:t>
            </a:r>
            <a:r>
              <a:rPr lang="en-GB" sz="1050" dirty="0" err="1" smtClean="0"/>
              <a:t>MailOnline</a:t>
            </a:r>
            <a:r>
              <a:rPr lang="en-GB" sz="1050" dirty="0"/>
              <a:t> </a:t>
            </a:r>
            <a:r>
              <a:rPr lang="en-GB" sz="1050" dirty="0">
                <a:hlinkClick r:id="rId3"/>
              </a:rPr>
              <a:t>http://</a:t>
            </a:r>
            <a:r>
              <a:rPr lang="en-GB" sz="1050" dirty="0" smtClean="0">
                <a:hlinkClick r:id="rId3"/>
              </a:rPr>
              <a:t>www.dailymail.co.uk/sciencetech/article-3282480/Back-Future-2045-30-years-ll-talking-buildings-self-driving-planes-return-using-pens-paper.html</a:t>
            </a:r>
            <a:r>
              <a:rPr lang="en-GB" sz="1050" dirty="0" smtClean="0"/>
              <a:t> [Accessed 18th Jan 2017]</a:t>
            </a:r>
          </a:p>
        </p:txBody>
      </p:sp>
    </p:spTree>
    <p:extLst>
      <p:ext uri="{BB962C8B-B14F-4D97-AF65-F5344CB8AC3E}">
        <p14:creationId xmlns:p14="http://schemas.microsoft.com/office/powerpoint/2010/main" val="274094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2011’s vision for the 2061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0192" y="1846263"/>
            <a:ext cx="6428065" cy="402272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4398" y="5868988"/>
            <a:ext cx="867808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Sunday Telegraph (2011) </a:t>
            </a:r>
            <a:r>
              <a:rPr lang="en-GB" sz="1050" i="1" dirty="0" smtClean="0"/>
              <a:t>Sunday Telegraph at 50: What will the world be like in another 50 years? </a:t>
            </a:r>
            <a:r>
              <a:rPr lang="en-GB" sz="1050" dirty="0" smtClean="0"/>
              <a:t>Sunday Telegraph Online 6</a:t>
            </a:r>
            <a:r>
              <a:rPr lang="en-GB" sz="1050" baseline="30000" dirty="0" smtClean="0"/>
              <a:t>th</a:t>
            </a:r>
            <a:r>
              <a:rPr lang="en-GB" sz="1050" dirty="0"/>
              <a:t> Feb 2011 </a:t>
            </a:r>
            <a:r>
              <a:rPr lang="en-GB" sz="1050" dirty="0">
                <a:hlinkClick r:id="rId3"/>
              </a:rPr>
              <a:t>http://</a:t>
            </a:r>
            <a:r>
              <a:rPr lang="en-GB" sz="1050" dirty="0" smtClean="0">
                <a:hlinkClick r:id="rId3"/>
              </a:rPr>
              <a:t>www.telegraph.co.uk/news/sunday-telegraph-at-50/8306153/Sunday-Telegraph-at-50-what-will-the-world-be-like-in-another-50-years.html</a:t>
            </a:r>
            <a:r>
              <a:rPr lang="en-GB" sz="1050" dirty="0" smtClean="0"/>
              <a:t> [Accessed 18th Jan 2017)</a:t>
            </a:r>
          </a:p>
        </p:txBody>
      </p:sp>
    </p:spTree>
    <p:extLst>
      <p:ext uri="{BB962C8B-B14F-4D97-AF65-F5344CB8AC3E}">
        <p14:creationId xmlns:p14="http://schemas.microsoft.com/office/powerpoint/2010/main" val="11258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Future???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 we think the future will be like? </a:t>
            </a:r>
          </a:p>
          <a:p>
            <a:endParaRPr lang="en-GB" dirty="0"/>
          </a:p>
          <a:p>
            <a:r>
              <a:rPr lang="en-GB" dirty="0" smtClean="0"/>
              <a:t>What materials will be using? </a:t>
            </a:r>
          </a:p>
          <a:p>
            <a:endParaRPr lang="en-GB" dirty="0"/>
          </a:p>
          <a:p>
            <a:r>
              <a:rPr lang="en-GB" dirty="0" smtClean="0"/>
              <a:t>What technology will have evolved? </a:t>
            </a:r>
          </a:p>
          <a:p>
            <a:endParaRPr lang="en-GB" dirty="0"/>
          </a:p>
          <a:p>
            <a:r>
              <a:rPr lang="en-GB" dirty="0" smtClean="0"/>
              <a:t>What will have become obsolete?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25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Debate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a group of @80 engineers, what do we think the future of these areas will be?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Transport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Cities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Education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Welfare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200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IMechE</a:t>
            </a:r>
            <a:r>
              <a:rPr lang="en-GB" dirty="0" smtClean="0"/>
              <a:t> Talk &amp; Signing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sz="2400" dirty="0" smtClean="0"/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Friday 3</a:t>
            </a:r>
            <a:r>
              <a:rPr lang="en-GB" sz="2400" baseline="30000" dirty="0" smtClean="0"/>
              <a:t>rd</a:t>
            </a:r>
            <a:r>
              <a:rPr lang="en-GB" sz="2400" dirty="0" smtClean="0"/>
              <a:t> February </a:t>
            </a:r>
          </a:p>
          <a:p>
            <a:pPr algn="ctr"/>
            <a:r>
              <a:rPr lang="en-GB" sz="2400" dirty="0" smtClean="0"/>
              <a:t>1.30pm</a:t>
            </a:r>
          </a:p>
          <a:p>
            <a:pPr algn="ctr"/>
            <a:r>
              <a:rPr lang="en-GB" sz="2400" dirty="0" smtClean="0"/>
              <a:t>Conference Room</a:t>
            </a:r>
          </a:p>
          <a:p>
            <a:pPr algn="ctr"/>
            <a:r>
              <a:rPr lang="en-GB" sz="2400" dirty="0" smtClean="0"/>
              <a:t>Free lunch from 12.30pm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19/01/2017</a:t>
            </a: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915336"/>
            <a:ext cx="2772147" cy="134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3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405</TotalTime>
  <Words>457</Words>
  <Application>Microsoft Office PowerPoint</Application>
  <PresentationFormat>On-screen Show (4:3)</PresentationFormat>
  <Paragraphs>94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Retrospect</vt:lpstr>
      <vt:lpstr>Introduction to Automotive Engineering / Manufacturing &amp; Materials</vt:lpstr>
      <vt:lpstr>What is an Engineer?</vt:lpstr>
      <vt:lpstr>Engineer in Society</vt:lpstr>
      <vt:lpstr>Engineer in Society</vt:lpstr>
      <vt:lpstr>PowerPoint Presentation</vt:lpstr>
      <vt:lpstr>Responsibilities of Engineers</vt:lpstr>
      <vt:lpstr>Professional Registration</vt:lpstr>
      <vt:lpstr>UK-SPEC</vt:lpstr>
      <vt:lpstr>The Future?</vt:lpstr>
      <vt:lpstr>New Technologies</vt:lpstr>
      <vt:lpstr>What the 1940’s thought 2011 would be?</vt:lpstr>
      <vt:lpstr>How 1950’s thought the future would be like</vt:lpstr>
      <vt:lpstr>The future – as displayed at the 1964 World’s Fair</vt:lpstr>
      <vt:lpstr>2015’s view of 2045</vt:lpstr>
      <vt:lpstr>2011’s vision for the 2061</vt:lpstr>
      <vt:lpstr>Future???</vt:lpstr>
      <vt:lpstr>Debate </vt:lpstr>
      <vt:lpstr>IMechE Talk &amp; Signing up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Manufacturing Technology</dc:title>
  <dc:creator>Kerry Tudor</dc:creator>
  <cp:lastModifiedBy>Kerry Tudor</cp:lastModifiedBy>
  <cp:revision>22</cp:revision>
  <dcterms:created xsi:type="dcterms:W3CDTF">2014-10-17T10:45:56Z</dcterms:created>
  <dcterms:modified xsi:type="dcterms:W3CDTF">2017-01-19T13:28:06Z</dcterms:modified>
</cp:coreProperties>
</file>