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67" r:id="rId2"/>
    <p:sldId id="257" r:id="rId3"/>
    <p:sldId id="268" r:id="rId4"/>
    <p:sldId id="275" r:id="rId5"/>
    <p:sldId id="269" r:id="rId6"/>
    <p:sldId id="270" r:id="rId7"/>
    <p:sldId id="271" r:id="rId8"/>
    <p:sldId id="272" r:id="rId9"/>
    <p:sldId id="273" r:id="rId10"/>
    <p:sldId id="274" r:id="rId11"/>
    <p:sldId id="276" r:id="rId12"/>
    <p:sldId id="277" r:id="rId13"/>
    <p:sldId id="278" r:id="rId14"/>
    <p:sldId id="280" r:id="rId15"/>
    <p:sldId id="279" r:id="rId16"/>
    <p:sldId id="281" r:id="rId17"/>
    <p:sldId id="282" r:id="rId18"/>
    <p:sldId id="283" r:id="rId19"/>
    <p:sldId id="28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50000"/>
    <p:restoredTop sz="86352"/>
  </p:normalViewPr>
  <p:slideViewPr>
    <p:cSldViewPr snapToGrid="0" snapToObjects="1">
      <p:cViewPr varScale="1">
        <p:scale>
          <a:sx n="110" d="100"/>
          <a:sy n="110" d="100"/>
        </p:scale>
        <p:origin x="153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97" d="100"/>
          <a:sy n="97" d="100"/>
        </p:scale>
        <p:origin x="3688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80864D-7A60-1B44-B10E-A20C0E749228}" type="datetimeFigureOut">
              <a:rPr lang="en-US" smtClean="0"/>
              <a:t>10/9/19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792E3E-A9CC-1742-8A30-F3CD78E124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51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92E3E-A9CC-1742-8A30-F3CD78E124D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7171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92E3E-A9CC-1742-8A30-F3CD78E124D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697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Area of Learning and Experience / </a:t>
            </a:r>
            <a:r>
              <a:rPr lang="en-US" dirty="0" err="1"/>
              <a:t>Maes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 </a:t>
            </a:r>
            <a:r>
              <a:rPr lang="en-US" dirty="0" err="1"/>
              <a:t>Phrofiad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92E3E-A9CC-1742-8A30-F3CD78E124D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039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792E3E-A9CC-1742-8A30-F3CD78E124D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265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CEA23-F452-704F-AAAF-76601B2A95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640806-BA48-3F4B-807A-94FAA3D57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E4D1D0-AF53-AF46-A222-34B5CCF4F2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B9A0C-0DC0-9640-92DC-F76C78737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5D6BD-938B-5140-A593-0DA844FBF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9761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5C817-6C4E-0C48-91A7-9367C4210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16ECA-6217-BD4E-9D72-074DF9AE65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C7C24D-5E5D-D04D-8EE0-168BFD6B35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CCFB46-F530-4E44-8A10-2C78974DFF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3C2FB-D85C-C845-BEA7-1E5C43BBB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695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314A1-6988-654F-819D-A264BCB8C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1F724-F7DF-1B49-B0C6-454C07D89B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1039E-E5E6-B643-A21A-DCCC03B31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D00F0-5EAD-554D-98D6-AE9356433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B9E2D7-DF98-0247-8508-DA7E54E380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898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B09F6-04C7-7E4A-A2BE-0F0F1D8E9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B58AD1-FA10-1044-9C4D-3A026BA562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4775F2-B619-2542-BFAB-9F599FFEAD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4A02F-D76E-F842-BEA7-B09BB6A7DE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06C92B-D8DB-FA40-A0C6-FAA0931CFB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ED4FA2-7858-E44B-BC04-FA4AE421C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513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4EFD1-B69D-DE46-973B-7A50FFB4C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0F59D-1929-4E4C-9A69-A0B7EC39AA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C6922B-A3F4-1347-9655-709BA1E38D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E9BEDA-1E1C-3645-AEEC-77A4E58D0B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EDBCA-F1A8-A34E-AC88-935890E52A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24117D-E296-3C40-9E06-F3DEEEA62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1D85E0-613D-FF43-BF2B-BEEE0FD36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F789A9-26C7-A14D-AC80-9889605C5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011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B0EDC-BD8A-104C-95DA-BD06840A1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2BA848-4F26-684E-8A06-8DEFD5643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21068E-0998-CA4E-9DCF-CE223B70A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837F1-B0C8-954B-BA69-775AEBE89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603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F48E7D-86C6-314C-A6C0-699992C6F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AE52EE-9FF3-8446-B0D7-7F6BE4867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D24D0-4B66-9A42-B386-384B88992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317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59486-917C-6C47-A109-9A1AFC7E8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CECA8-2EFD-2644-9F97-24675FAE23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0509E-E842-5F40-830E-4D31FC4AC2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FD9F05-73CD-3844-B794-F9FC60F96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08EF6C-DEC3-654F-8E78-3C9D6A115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222289-3DAB-FC45-A20C-349017278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661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E5DE5-DCC7-5243-88A6-052C4BB648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3E586E9-076E-6543-836D-2ED19FA149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2E464D-79B3-BC48-A413-5C6045F985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BAA30-F19A-074B-B19E-199F63085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06E8F-DBA7-7F46-8377-D3DAC83B2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1F72DF-6691-B644-B5C4-331D4DF2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062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78280-EA6F-3248-B0D3-57D10FB45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BFE0B7-2E37-684A-BC7A-5113FB2BDF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971C1C-822D-0E40-8437-CF28F1A4B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BF14E2-C023-E349-A05D-E14E69F56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E9CE56-F39C-6340-B89F-DE521EBC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67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D37DFB-2D72-7849-997E-D935F09704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B944DF-94C0-4444-AF3E-C44962ABD1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B34A5E-BFD5-344C-9CC1-858FB9521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32D4D-3325-8746-A0D3-6F3094C00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8E77B-93C9-974B-AE2A-AB429CFE4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33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5764C6-5618-DB4C-BD20-C6B182A6B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999FB-A798-5B4F-AA7C-14F4F34207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AB590-08B4-D646-B8A4-2C41BF4A79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F915B-56C7-594F-BF73-0617EA311E71}" type="datetimeFigureOut">
              <a:rPr lang="en-US" smtClean="0"/>
              <a:t>10/9/19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8641B-8911-6347-94E5-E36511BA85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CBB1C1-A6B7-514E-B1B5-4A0A73A65E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29288F-D46C-1349-AC15-3F1F377AA4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76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file:////var/folders/mz/1k8w61g11zg97xj895xj1b_h0000gq/T/com.microsoft.Word/WebArchiveCopyPasteTempFiles/Swansea_50_rgb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hyperlink" Target="https://www.google.co.uk/imgres?imgurl=https%3A%2F%2Fi.pinimg.com%2Foriginals%2F47%2F67%2Fbc%2F4767bc80fc93fa7dbcbb0a31a3307917.jpg&amp;imgrefurl=https%3A%2F%2Fwww.pinterest.com%2Fpin%2F482377810058409178%2F&amp;docid=J3uEDhZ3Efel9M&amp;tbnid=ejBx2YcaVcrYOM%3A&amp;vet=10ahUKEwjU-Y6qko3lAhUfUhUIHXgkB1AQMwhVKAkwCQ..i&amp;w=300&amp;h=245&amp;itg=1&amp;client=safari&amp;bih=765&amp;biw=1096&amp;q=van%20der%20steen%20artist&amp;ved=0ahUKEwjU-Y6qko3lAhUfUhUIHXgkB1AQMwhVKAkwCQ&amp;iact=mrc&amp;uact=8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jpeg"/><Relationship Id="rId4" Type="http://schemas.openxmlformats.org/officeDocument/2006/relationships/image" Target="file:////var/folders/mz/1k8w61g11zg97xj895xj1b_h0000gq/T/com.microsoft.Word/WebArchiveCopyPasteTempFiles/Swansea_50_rgb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file:////var/folders/mz/1k8w61g11zg97xj895xj1b_h0000gq/T/com.microsoft.Word/WebArchiveCopyPasteTempFiles/Swansea_50_rgb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tiff"/><Relationship Id="rId4" Type="http://schemas.openxmlformats.org/officeDocument/2006/relationships/image" Target="file:////var/folders/mz/1k8w61g11zg97xj895xj1b_h0000gq/T/com.microsoft.Word/WebArchiveCopyPasteTempFiles/Swansea_50_rgb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file:////var/folders/mz/1k8w61g11zg97xj895xj1b_h0000gq/T/com.microsoft.Word/WebArchiveCopyPasteTempFiles/Swansea_50_rgb.jpg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894940" y="200433"/>
            <a:ext cx="10202857" cy="255454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4800" dirty="0">
                <a:latin typeface="Arial Rounded MT Bold" panose="020F0704030504030204" pitchFamily="34" charset="77"/>
              </a:rPr>
              <a:t>TAR CYNRADD CELF &amp; DYLUNIO</a:t>
            </a:r>
          </a:p>
          <a:p>
            <a:pPr algn="ctr"/>
            <a:r>
              <a:rPr lang="en-US" sz="4800" dirty="0">
                <a:solidFill>
                  <a:srgbClr val="0070C0"/>
                </a:solidFill>
                <a:latin typeface="Arial Rounded MT Bold" panose="020F0704030504030204" pitchFamily="34" charset="77"/>
              </a:rPr>
              <a:t>PGCE PRIMARY ART &amp; DESIGN</a:t>
            </a: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65143" y="3012758"/>
            <a:ext cx="11062452" cy="193899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endParaRPr lang="en-US" sz="3600" dirty="0"/>
          </a:p>
          <a:p>
            <a:pPr algn="ctr"/>
            <a:r>
              <a:rPr lang="en-GB" altLang="en-US" sz="2800" b="1" dirty="0">
                <a:latin typeface="Arial Rounded MT Bold" panose="020F0704030504030204" pitchFamily="34" charset="77"/>
              </a:rPr>
              <a:t>CELF &amp; DYLUNIO </a:t>
            </a:r>
            <a:r>
              <a:rPr lang="en-GB" altLang="en-US" sz="2800" b="1" dirty="0" err="1">
                <a:latin typeface="Arial Rounded MT Bold" panose="020F0704030504030204" pitchFamily="34" charset="77"/>
              </a:rPr>
              <a:t>yn</a:t>
            </a:r>
            <a:r>
              <a:rPr lang="en-GB" altLang="en-US" sz="2800" b="1" dirty="0">
                <a:latin typeface="Arial Rounded MT Bold" panose="020F0704030504030204" pitchFamily="34" charset="77"/>
              </a:rPr>
              <a:t> y </a:t>
            </a:r>
            <a:r>
              <a:rPr lang="en-GB" altLang="en-US" sz="2800" b="1" dirty="0" err="1">
                <a:latin typeface="Arial Rounded MT Bold" panose="020F0704030504030204" pitchFamily="34" charset="77"/>
              </a:rPr>
              <a:t>Cwricwlwm</a:t>
            </a:r>
            <a:r>
              <a:rPr lang="en-GB" altLang="en-US" sz="2800" b="1" dirty="0">
                <a:latin typeface="Arial Rounded MT Bold" panose="020F0704030504030204" pitchFamily="34" charset="77"/>
              </a:rPr>
              <a:t> </a:t>
            </a:r>
            <a:r>
              <a:rPr lang="en-GB" altLang="en-US" sz="2800" b="1" dirty="0" err="1">
                <a:latin typeface="Arial Rounded MT Bold" panose="020F0704030504030204" pitchFamily="34" charset="77"/>
              </a:rPr>
              <a:t>Cenedlaethol</a:t>
            </a:r>
            <a:r>
              <a:rPr lang="en-GB" altLang="en-US" sz="2800" b="1" dirty="0">
                <a:latin typeface="Arial Rounded MT Bold" panose="020F0704030504030204" pitchFamily="34" charset="77"/>
              </a:rPr>
              <a:t> </a:t>
            </a:r>
            <a:r>
              <a:rPr lang="en-GB" altLang="en-US" sz="2800" b="1" dirty="0" err="1">
                <a:latin typeface="Arial Rounded MT Bold" panose="020F0704030504030204" pitchFamily="34" charset="77"/>
              </a:rPr>
              <a:t>yng</a:t>
            </a:r>
            <a:r>
              <a:rPr lang="en-GB" altLang="en-US" sz="2800" b="1" dirty="0">
                <a:latin typeface="Arial Rounded MT Bold" panose="020F0704030504030204" pitchFamily="34" charset="77"/>
              </a:rPr>
              <a:t> </a:t>
            </a:r>
            <a:r>
              <a:rPr lang="en-GB" altLang="en-US" sz="2800" b="1" dirty="0" err="1">
                <a:latin typeface="Arial Rounded MT Bold" panose="020F0704030504030204" pitchFamily="34" charset="77"/>
              </a:rPr>
              <a:t>Nghymru</a:t>
            </a:r>
            <a:endParaRPr lang="en-US" altLang="en-US" sz="2800" b="1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2800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Art &amp; Design in the National Curriculum in Wales</a:t>
            </a:r>
          </a:p>
          <a:p>
            <a:pPr algn="ctr"/>
            <a:endParaRPr lang="en-US" sz="2800" dirty="0">
              <a:solidFill>
                <a:srgbClr val="FF0000"/>
              </a:solidFill>
              <a:latin typeface="Arial Rounded MT Bold" panose="020F0704030504030204" pitchFamily="34" charset="77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6BD104D-17C7-0C4E-9D75-98A648BA1A4F}"/>
              </a:ext>
            </a:extLst>
          </p:cNvPr>
          <p:cNvSpPr txBox="1"/>
          <p:nvPr/>
        </p:nvSpPr>
        <p:spPr>
          <a:xfrm>
            <a:off x="13243755" y="9891971"/>
            <a:ext cx="3285637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Rectangle 11">
            <a:extLst>
              <a:ext uri="{FF2B5EF4-FFF2-40B4-BE49-F238E27FC236}">
                <a16:creationId xmlns:a16="http://schemas.microsoft.com/office/drawing/2014/main" id="{5B51FB2F-F9BF-A543-952E-A6B11DC085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1798" y="455453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2298" name="Picture 1">
            <a:extLst>
              <a:ext uri="{FF2B5EF4-FFF2-40B4-BE49-F238E27FC236}">
                <a16:creationId xmlns:a16="http://schemas.microsoft.com/office/drawing/2014/main" id="{2394CD24-5405-8244-9AA9-CBF8D72C7C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3494" y="5344179"/>
            <a:ext cx="3594100" cy="1149350"/>
          </a:xfrm>
          <a:prstGeom prst="rect">
            <a:avLst/>
          </a:prstGeom>
          <a:noFill/>
          <a:ln w="5715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6" name="Rectangle 12">
            <a:extLst>
              <a:ext uri="{FF2B5EF4-FFF2-40B4-BE49-F238E27FC236}">
                <a16:creationId xmlns:a16="http://schemas.microsoft.com/office/drawing/2014/main" id="{D4BADC00-0244-BA4A-B9E3-E51553D6E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1798" y="501173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412432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24325" algn="l"/>
              </a:tabLst>
            </a:pPr>
            <a:br>
              <a:rPr kumimoji="0" lang="cy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</a:br>
            <a:endParaRPr kumimoji="0" lang="cy-GB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124325" algn="l"/>
              </a:tabLst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0031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775098" y="244595"/>
            <a:ext cx="6911161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 err="1">
                <a:latin typeface="Arial Rounded MT Bold" panose="020F0704030504030204" pitchFamily="34" charset="77"/>
              </a:rPr>
              <a:t>Sesiwn</a:t>
            </a:r>
            <a:r>
              <a:rPr lang="en-US" sz="3200" dirty="0">
                <a:latin typeface="Arial Rounded MT Bold" panose="020F0704030504030204" pitchFamily="34" charset="77"/>
              </a:rPr>
              <a:t> </a:t>
            </a:r>
            <a:r>
              <a:rPr lang="en-US" sz="3200" dirty="0" err="1">
                <a:latin typeface="Arial Rounded MT Bold" panose="020F0704030504030204" pitchFamily="34" charset="77"/>
              </a:rPr>
              <a:t>Gelf</a:t>
            </a:r>
            <a:r>
              <a:rPr lang="en-US" sz="3200" dirty="0">
                <a:latin typeface="Arial Rounded MT Bold" panose="020F0704030504030204" pitchFamily="34" charset="77"/>
              </a:rPr>
              <a:t> – Art Session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700567" y="1186249"/>
            <a:ext cx="5155314" cy="52014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diwedd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(2008);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Arddangosfa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Straeon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Abertawe’;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Ffyrdd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drefnu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ymweliad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âg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oriel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Technegau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sbarduno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plant i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siarad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Gelf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gynnal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wedi’i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seilio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arddangosfa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gymryd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gweithdy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203802" y="1186249"/>
            <a:ext cx="5640277" cy="49244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will have developed tour knowledge and understanding of the following:</a:t>
            </a:r>
          </a:p>
          <a:p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National Curriculum for Art (2008);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Expressive Arts;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The ‘Swansea Stories’ exhibition;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Ways to organise a visit to an exhibition for children;</a:t>
            </a:r>
          </a:p>
          <a:p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Techniques to encourage children to talk about Art;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How to run a practical session based on an exhibition by participating in a workshop.</a:t>
            </a:r>
          </a:p>
        </p:txBody>
      </p:sp>
    </p:spTree>
    <p:extLst>
      <p:ext uri="{BB962C8B-B14F-4D97-AF65-F5344CB8AC3E}">
        <p14:creationId xmlns:p14="http://schemas.microsoft.com/office/powerpoint/2010/main" val="4196300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1339703" y="497160"/>
            <a:ext cx="10191011" cy="110799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en-US" sz="24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Y </a:t>
            </a:r>
            <a:r>
              <a:rPr lang="en-US" sz="2400" dirty="0" err="1">
                <a:latin typeface="Arial Rounded MT Bold" panose="020F0704030504030204" pitchFamily="34" charset="77"/>
              </a:rPr>
              <a:t>Cwricwlwm</a:t>
            </a:r>
            <a:r>
              <a:rPr lang="en-US" sz="2400" dirty="0">
                <a:latin typeface="Arial Rounded MT Bold" panose="020F0704030504030204" pitchFamily="34" charset="77"/>
              </a:rPr>
              <a:t> </a:t>
            </a:r>
            <a:r>
              <a:rPr lang="en-US" sz="2400" dirty="0" err="1">
                <a:latin typeface="Arial Rounded MT Bold" panose="020F0704030504030204" pitchFamily="34" charset="77"/>
              </a:rPr>
              <a:t>Cenedlaethol</a:t>
            </a:r>
            <a:r>
              <a:rPr lang="en-US" sz="2400" dirty="0">
                <a:latin typeface="Arial Rounded MT Bold" panose="020F0704030504030204" pitchFamily="34" charset="77"/>
              </a:rPr>
              <a:t>  - </a:t>
            </a:r>
            <a:r>
              <a:rPr lang="en-US" sz="2400" dirty="0" err="1">
                <a:latin typeface="Arial Rounded MT Bold" panose="020F0704030504030204" pitchFamily="34" charset="77"/>
              </a:rPr>
              <a:t>Celf</a:t>
            </a:r>
            <a:r>
              <a:rPr lang="en-US" sz="2400" dirty="0">
                <a:latin typeface="Arial Rounded MT Bold" panose="020F0704030504030204" pitchFamily="34" charset="77"/>
              </a:rPr>
              <a:t> / The National Curriculum – Art</a:t>
            </a:r>
          </a:p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753730" y="1838478"/>
            <a:ext cx="5155314" cy="471513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wedi’u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strwythuro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ddilyn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un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canlynol</a:t>
            </a: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ARDALOEDD FFOCWS (</a:t>
            </a:r>
            <a:r>
              <a:rPr lang="en-GB" alt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DEALL, YMCHWILIO &amp; GWNEUD.</a:t>
            </a: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RHAGLENNI ASTUDIO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egluro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ddylai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ran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YSTOD.</a:t>
            </a: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80000"/>
              </a:lnSpc>
              <a:buFont typeface="Arial" panose="020B0604020202020204" pitchFamily="34" charset="0"/>
              <a:buChar char="•"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TARGEDAU CYRHAEDDIAD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‘n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gosod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safonnau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ddisgwylir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berfformiad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disgybl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LEFELAU DISGRIFIAD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324600" y="1857286"/>
            <a:ext cx="5206114" cy="464742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All subjects within the National Curriculum have been structured to the same pattern and include the following:</a:t>
            </a:r>
          </a:p>
          <a:p>
            <a:pPr>
              <a:lnSpc>
                <a:spcPct val="80000"/>
              </a:lnSpc>
            </a:pPr>
            <a:endParaRPr lang="en-GB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 AREAS  (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) in Art: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UNDERSTANDING, INVESTIGATING &amp; MAKING.</a:t>
            </a: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PROGRAMMES OF STUDY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– set out what pupils should be taught in terms of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RANGE.</a:t>
            </a: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ATTAINMENT TARGETS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– set out the expected standards of pupils’ performance in </a:t>
            </a: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LEVEL DESCRIPTORS.</a:t>
            </a: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endParaRPr lang="en-US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068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445386" y="612557"/>
            <a:ext cx="11085327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Arial Rounded MT Bold" panose="020F0704030504030204" pitchFamily="34" charset="77"/>
              </a:rPr>
              <a:t>Sgiliau</a:t>
            </a:r>
            <a:r>
              <a:rPr lang="en-US" sz="4000" b="1" dirty="0">
                <a:latin typeface="Arial Rounded MT Bold" panose="020F0704030504030204" pitchFamily="34" charset="77"/>
              </a:rPr>
              <a:t> – </a:t>
            </a:r>
            <a:r>
              <a:rPr lang="en-US" sz="4000" b="1" dirty="0" err="1">
                <a:latin typeface="Arial Rounded MT Bold" panose="020F0704030504030204" pitchFamily="34" charset="77"/>
              </a:rPr>
              <a:t>Cyd-blethu</a:t>
            </a:r>
            <a:r>
              <a:rPr lang="en-US" sz="4000" b="1" dirty="0">
                <a:latin typeface="Arial Rounded MT Bold" panose="020F0704030504030204" pitchFamily="34" charset="77"/>
              </a:rPr>
              <a:t> / Skills - Interwoven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94602"/>
            <a:ext cx="5155314" cy="403187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 </a:t>
            </a:r>
            <a:r>
              <a:rPr lang="en-US" sz="3200" dirty="0" err="1">
                <a:latin typeface="Arial Rounded MT Bold" panose="020F0704030504030204" pitchFamily="34" charset="77"/>
              </a:rPr>
              <a:t>Deall</a:t>
            </a:r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3200" dirty="0" err="1">
                <a:latin typeface="Arial Rounded MT Bold" panose="020F0704030504030204" pitchFamily="34" charset="77"/>
              </a:rPr>
              <a:t>Ymchwilio</a:t>
            </a:r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3200" dirty="0" err="1">
                <a:latin typeface="Arial Rounded MT Bold" panose="020F0704030504030204" pitchFamily="34" charset="77"/>
              </a:rPr>
              <a:t>Gwneud</a:t>
            </a:r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324600" y="1857286"/>
            <a:ext cx="5206114" cy="415498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 Rounded MT Bold" panose="020F0704030504030204" pitchFamily="34" charset="77"/>
              </a:rPr>
              <a:t> </a:t>
            </a:r>
            <a:r>
              <a:rPr lang="en-US" sz="3200" dirty="0">
                <a:latin typeface="Arial Rounded MT Bold" panose="020F0704030504030204" pitchFamily="34" charset="77"/>
              </a:rPr>
              <a:t>UNDERSTANDING</a:t>
            </a:r>
          </a:p>
          <a:p>
            <a:pPr algn="ctr"/>
            <a:endParaRPr lang="en-US" dirty="0">
              <a:latin typeface="Arial Rounded MT Bold" panose="020F0704030504030204" pitchFamily="34" charset="77"/>
            </a:endParaRPr>
          </a:p>
          <a:p>
            <a:pPr algn="ctr"/>
            <a:endParaRPr lang="en-US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INVESTIGATING</a:t>
            </a:r>
          </a:p>
          <a:p>
            <a:pPr algn="ctr"/>
            <a:endParaRPr lang="en-US" dirty="0">
              <a:latin typeface="Arial Rounded MT Bold" panose="020F0704030504030204" pitchFamily="34" charset="77"/>
            </a:endParaRPr>
          </a:p>
          <a:p>
            <a:pPr algn="ctr"/>
            <a:endParaRPr lang="en-US" dirty="0">
              <a:latin typeface="Arial Rounded MT Bold" panose="020F0704030504030204" pitchFamily="34" charset="77"/>
            </a:endParaRP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MAKING</a:t>
            </a:r>
          </a:p>
          <a:p>
            <a:pPr algn="ctr"/>
            <a:endParaRPr lang="en-US" sz="3200" dirty="0">
              <a:latin typeface="Arial Rounded MT Bold" panose="020F0704030504030204" pitchFamily="34" charset="77"/>
            </a:endParaRPr>
          </a:p>
        </p:txBody>
      </p:sp>
      <p:sp>
        <p:nvSpPr>
          <p:cNvPr id="9" name="Down Arrow 8">
            <a:extLst>
              <a:ext uri="{FF2B5EF4-FFF2-40B4-BE49-F238E27FC236}">
                <a16:creationId xmlns:a16="http://schemas.microsoft.com/office/drawing/2014/main" id="{F7603F27-6576-8547-AD63-7792DA8B4F8B}"/>
              </a:ext>
            </a:extLst>
          </p:cNvPr>
          <p:cNvSpPr/>
          <p:nvPr/>
        </p:nvSpPr>
        <p:spPr>
          <a:xfrm>
            <a:off x="2780727" y="244121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own Arrow 9">
            <a:extLst>
              <a:ext uri="{FF2B5EF4-FFF2-40B4-BE49-F238E27FC236}">
                <a16:creationId xmlns:a16="http://schemas.microsoft.com/office/drawing/2014/main" id="{42F4864E-4C4D-BD47-82A5-852BAE81FEA8}"/>
              </a:ext>
            </a:extLst>
          </p:cNvPr>
          <p:cNvSpPr/>
          <p:nvPr/>
        </p:nvSpPr>
        <p:spPr>
          <a:xfrm>
            <a:off x="2780727" y="397427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09859567-B294-BB4E-BD1B-DE8C08D03BB2}"/>
              </a:ext>
            </a:extLst>
          </p:cNvPr>
          <p:cNvSpPr/>
          <p:nvPr/>
        </p:nvSpPr>
        <p:spPr>
          <a:xfrm>
            <a:off x="8685341" y="2441216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Down Arrow 11">
            <a:extLst>
              <a:ext uri="{FF2B5EF4-FFF2-40B4-BE49-F238E27FC236}">
                <a16:creationId xmlns:a16="http://schemas.microsoft.com/office/drawing/2014/main" id="{C5D97CAC-65D4-CC48-99B5-4F73B77E6113}"/>
              </a:ext>
            </a:extLst>
          </p:cNvPr>
          <p:cNvSpPr/>
          <p:nvPr/>
        </p:nvSpPr>
        <p:spPr>
          <a:xfrm>
            <a:off x="8685341" y="4048977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001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633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520995" y="612557"/>
            <a:ext cx="10621926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Beth </a:t>
            </a:r>
            <a:r>
              <a:rPr lang="en-US" sz="4000" b="1" dirty="0" err="1"/>
              <a:t>yw</a:t>
            </a:r>
            <a:r>
              <a:rPr lang="en-US" sz="4000" b="1" dirty="0"/>
              <a:t> DEALL? / What is UNDERSTANDING?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57286"/>
            <a:ext cx="5155314" cy="39703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 err="1"/>
              <a:t>Dylid</a:t>
            </a:r>
            <a:r>
              <a:rPr lang="en-GB" b="1" dirty="0"/>
              <a:t> </a:t>
            </a:r>
            <a:r>
              <a:rPr lang="en-GB" b="1" dirty="0" err="1"/>
              <a:t>rhoi</a:t>
            </a:r>
            <a:r>
              <a:rPr lang="en-GB" b="1" dirty="0"/>
              <a:t> </a:t>
            </a:r>
            <a:r>
              <a:rPr lang="en-GB" b="1" dirty="0" err="1"/>
              <a:t>cyfleoedd</a:t>
            </a:r>
            <a:r>
              <a:rPr lang="en-GB" b="1" dirty="0"/>
              <a:t> </a:t>
            </a:r>
            <a:r>
              <a:rPr lang="en-GB" b="1" dirty="0" err="1"/>
              <a:t>i’r</a:t>
            </a:r>
            <a:r>
              <a:rPr lang="en-GB" b="1" dirty="0"/>
              <a:t> </a:t>
            </a:r>
            <a:r>
              <a:rPr lang="en-GB" b="1" dirty="0" err="1"/>
              <a:t>disgyblion</a:t>
            </a:r>
            <a:r>
              <a:rPr lang="en-GB" b="1" dirty="0"/>
              <a:t>: </a:t>
            </a:r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 err="1"/>
              <a:t>Ddisgrifio</a:t>
            </a:r>
            <a:r>
              <a:rPr lang="en-GB" dirty="0"/>
              <a:t> a </a:t>
            </a:r>
            <a:r>
              <a:rPr lang="en-GB" dirty="0" err="1"/>
              <a:t>thynnu</a:t>
            </a:r>
            <a:r>
              <a:rPr lang="en-GB" dirty="0"/>
              <a:t> </a:t>
            </a:r>
            <a:r>
              <a:rPr lang="en-GB" dirty="0" err="1"/>
              <a:t>cymariaethau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</a:t>
            </a:r>
          </a:p>
          <a:p>
            <a:r>
              <a:rPr lang="en-GB" dirty="0"/>
              <a:t> </a:t>
            </a:r>
            <a:endParaRPr lang="en-GB" b="1" dirty="0"/>
          </a:p>
          <a:p>
            <a:r>
              <a:rPr lang="en-GB" dirty="0"/>
              <a:t>2. </a:t>
            </a:r>
            <a:r>
              <a:rPr lang="en-GB" dirty="0" err="1"/>
              <a:t>Archwilio</a:t>
            </a:r>
            <a:r>
              <a:rPr lang="en-GB" dirty="0"/>
              <a:t> ac </a:t>
            </a:r>
            <a:r>
              <a:rPr lang="en-GB" dirty="0" err="1"/>
              <a:t>arbrofi</a:t>
            </a:r>
            <a:r>
              <a:rPr lang="en-GB" dirty="0"/>
              <a:t> </a:t>
            </a:r>
            <a:r>
              <a:rPr lang="en-GB" dirty="0" err="1"/>
              <a:t>â’r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gan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artistiaid</a:t>
            </a:r>
            <a:r>
              <a:rPr lang="en-GB" dirty="0"/>
              <a:t>, </a:t>
            </a:r>
            <a:r>
              <a:rPr lang="en-GB" dirty="0" err="1"/>
              <a:t>crefftwyr</a:t>
            </a:r>
            <a:r>
              <a:rPr lang="en-GB" dirty="0"/>
              <a:t> a </a:t>
            </a:r>
            <a:r>
              <a:rPr lang="en-GB" dirty="0" err="1"/>
              <a:t>dylunwyr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o </a:t>
            </a:r>
            <a:r>
              <a:rPr lang="en-GB" dirty="0" err="1"/>
              <a:t>wahanol</a:t>
            </a:r>
            <a:endParaRPr lang="en-GB" dirty="0"/>
          </a:p>
          <a:p>
            <a:r>
              <a:rPr lang="en-GB" dirty="0"/>
              <a:t>     </a:t>
            </a:r>
            <a:r>
              <a:rPr lang="en-GB" dirty="0" err="1"/>
              <a:t>gyfnodau</a:t>
            </a:r>
            <a:r>
              <a:rPr lang="en-GB" dirty="0"/>
              <a:t>,  </a:t>
            </a:r>
            <a:r>
              <a:rPr lang="en-GB" dirty="0" err="1"/>
              <a:t>lleoedd</a:t>
            </a:r>
            <a:r>
              <a:rPr lang="en-GB" dirty="0"/>
              <a:t> a </a:t>
            </a:r>
            <a:r>
              <a:rPr lang="en-GB" dirty="0" err="1"/>
              <a:t>diwylliannau</a:t>
            </a:r>
            <a:r>
              <a:rPr lang="en-GB" dirty="0"/>
              <a:t>.</a:t>
            </a:r>
          </a:p>
          <a:p>
            <a:endParaRPr lang="en-GB" b="1" dirty="0"/>
          </a:p>
          <a:p>
            <a:r>
              <a:rPr lang="en-GB" dirty="0"/>
              <a:t>3. </a:t>
            </a:r>
            <a:r>
              <a:rPr lang="en-GB" dirty="0" err="1"/>
              <a:t>Gwerthuso’r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a </a:t>
            </a:r>
            <a:r>
              <a:rPr lang="en-GB" dirty="0" err="1"/>
              <a:t>ddefnyddiwyd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Gwaith</a:t>
            </a:r>
          </a:p>
          <a:p>
            <a:r>
              <a:rPr lang="en-GB" dirty="0"/>
              <a:t>  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cyd-ddisgyblion</a:t>
            </a:r>
            <a:r>
              <a:rPr lang="en-GB" dirty="0"/>
              <a:t> a </a:t>
            </a:r>
            <a:r>
              <a:rPr lang="en-GB" dirty="0" err="1"/>
              <a:t>gwerthuso</a:t>
            </a:r>
            <a:endParaRPr lang="en-GB" dirty="0"/>
          </a:p>
          <a:p>
            <a:r>
              <a:rPr lang="en-GB" dirty="0"/>
              <a:t>   </a:t>
            </a:r>
            <a:r>
              <a:rPr lang="en-GB" dirty="0" err="1"/>
              <a:t>canlyniadau’r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hwnnw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, </a:t>
            </a:r>
            <a:r>
              <a:rPr lang="en-GB" dirty="0" err="1"/>
              <a:t>darllen</a:t>
            </a:r>
            <a:r>
              <a:rPr lang="en-GB" dirty="0"/>
              <a:t>,</a:t>
            </a:r>
          </a:p>
          <a:p>
            <a:r>
              <a:rPr lang="en-GB" dirty="0"/>
              <a:t>   </a:t>
            </a:r>
            <a:r>
              <a:rPr lang="en-GB" dirty="0" err="1"/>
              <a:t>ysgrifennu</a:t>
            </a:r>
            <a:r>
              <a:rPr lang="en-GB" dirty="0"/>
              <a:t> a </a:t>
            </a:r>
            <a:r>
              <a:rPr lang="en-GB" dirty="0" err="1"/>
              <a:t>myfyrio</a:t>
            </a:r>
            <a:r>
              <a:rPr lang="en-GB" dirty="0"/>
              <a:t>.  </a:t>
            </a:r>
          </a:p>
          <a:p>
            <a:endParaRPr lang="en-GB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324600" y="1857286"/>
            <a:ext cx="5206114" cy="387798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Pupils should be given opportunities to: </a:t>
            </a:r>
          </a:p>
          <a:p>
            <a:endParaRPr lang="en-GB" sz="2400" dirty="0"/>
          </a:p>
          <a:p>
            <a:pPr marL="342900" indent="-342900">
              <a:buAutoNum type="arabicPeriod"/>
            </a:pPr>
            <a:r>
              <a:rPr lang="en-GB" dirty="0"/>
              <a:t>Describe and make comparisons between their own work and that of others.</a:t>
            </a:r>
          </a:p>
          <a:p>
            <a:endParaRPr lang="en-GB" dirty="0"/>
          </a:p>
          <a:p>
            <a:r>
              <a:rPr lang="en-GB" dirty="0"/>
              <a:t>2. Experiment with and examine the methods used by</a:t>
            </a:r>
          </a:p>
          <a:p>
            <a:r>
              <a:rPr lang="en-GB" dirty="0"/>
              <a:t>    other artists, craftworkers and designers from</a:t>
            </a:r>
          </a:p>
          <a:p>
            <a:r>
              <a:rPr lang="en-GB" dirty="0"/>
              <a:t>   different periods, places and cultures. </a:t>
            </a:r>
          </a:p>
          <a:p>
            <a:endParaRPr lang="en-GB" b="1" dirty="0"/>
          </a:p>
          <a:p>
            <a:r>
              <a:rPr lang="en-GB" dirty="0"/>
              <a:t>3. Evaluate the methods and results of their own</a:t>
            </a:r>
          </a:p>
          <a:p>
            <a:r>
              <a:rPr lang="en-GB" dirty="0"/>
              <a:t>    work and that of their fellow pupils through </a:t>
            </a:r>
            <a:br>
              <a:rPr lang="en-GB" dirty="0"/>
            </a:br>
            <a:r>
              <a:rPr lang="en-GB" dirty="0"/>
              <a:t>   discussion, reading, writing and reflection. </a:t>
            </a:r>
            <a:endParaRPr lang="en-GB" altLang="en-US" sz="2400" b="1" dirty="0"/>
          </a:p>
          <a:p>
            <a:endParaRPr lang="en-GB" alt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99483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68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445386" y="368440"/>
            <a:ext cx="11271692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Beth </a:t>
            </a:r>
            <a:r>
              <a:rPr lang="en-US" sz="4000" b="1" dirty="0" err="1"/>
              <a:t>yw</a:t>
            </a:r>
            <a:r>
              <a:rPr lang="en-US" sz="4000" b="1" dirty="0"/>
              <a:t> YMCHWILIO? / What is INVESTIGATING?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241733"/>
            <a:ext cx="5155314" cy="477053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Ddethol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chofnodi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sail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arsylwi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y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cof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grewyd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ynghyd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ddefnyddiau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deunyddiau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cyfeirio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themâu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theimladau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casglu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rhyngrwyd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llyfrgell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oriel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prosiect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rywogaethau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perygl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adw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braslunio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theimladau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•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themâu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• 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â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phrosesau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chyfryngau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•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ymholi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510964" y="1241733"/>
            <a:ext cx="5206114" cy="501675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Pupils should be given opportunities to: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Select and record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from observation, experience, memory and imagination.</a:t>
            </a:r>
          </a:p>
          <a:p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Investigate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natural and made environment, along with the world of imagination using a variety of materials.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reference materials and resources to develop ideas themes and feelings,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e.g. collect information for a design project from the internet, library or local gallery about endangered species. </a:t>
            </a:r>
          </a:p>
          <a:p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4. Keep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 sketchbook to: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 ideas and feelings;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explore themes;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experiment with processes and media;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research and enquire.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300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584643" y="102073"/>
            <a:ext cx="10946071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 Rounded MT Bold" panose="020F0704030504030204" pitchFamily="34" charset="77"/>
              </a:rPr>
              <a:t>Beth </a:t>
            </a:r>
            <a:r>
              <a:rPr lang="en-US" sz="4000" b="1" dirty="0" err="1">
                <a:latin typeface="Arial Rounded MT Bold" panose="020F0704030504030204" pitchFamily="34" charset="77"/>
              </a:rPr>
              <a:t>yw</a:t>
            </a:r>
            <a:r>
              <a:rPr lang="en-US" sz="4000" b="1" dirty="0">
                <a:latin typeface="Arial Rounded MT Bold" panose="020F0704030504030204" pitchFamily="34" charset="77"/>
              </a:rPr>
              <a:t> GWNEUD? / What is MAKING?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584643" y="1024390"/>
            <a:ext cx="5155314" cy="56477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Dylid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rhoi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disgyblion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arbrofi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chymhwyso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elfennau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weledol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cyffyrddol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crefft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llinellau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hir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llinellau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byr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llinellau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tonnog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llinellau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trwm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tôn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tonau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golau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canolig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thywyll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lliw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thrydyddol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cydweddu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â’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gilydd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cynnes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oer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;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patrwm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naturiol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ddiwylliannau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patrymau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ailadroddus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gwead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gweadau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garw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llyfn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ddefnyddiau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siâp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fyd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natur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, y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dychymyg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ffurf</a:t>
            </a: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e.e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siapiau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tri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dimensiwn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 err="1">
                <a:latin typeface="Arial" panose="020B0604020202020204" pitchFamily="34" charset="0"/>
                <a:cs typeface="Arial" panose="020B0604020202020204" pitchFamily="34" charset="0"/>
              </a:rPr>
              <a:t>amrywiol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500" b="1" dirty="0" err="1">
                <a:latin typeface="Arial" panose="020B0604020202020204" pitchFamily="34" charset="0"/>
                <a:cs typeface="Arial" panose="020B0604020202020204" pitchFamily="34" charset="0"/>
              </a:rPr>
              <a:t>Dylunio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delweddau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thri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ddimensiwn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Defnyddio’u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ddefnyddiau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offer a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thechnegau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a’u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amdanynt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arbrofol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fynegiannol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5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223886" y="1030871"/>
            <a:ext cx="5206114" cy="567847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Pupils should be given opportunities to: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Explore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experiment with and apply the elements of the visual, tactile and sensory language of art, craft and design which include: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line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long lines, short lines, wavy lines, heavy lines;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tone,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light, medium and dark tones;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colour,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primary and tertiary, matching colours, cold, warm;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pattern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natural, made patterns, patterns from other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      cultures, repetitive patterns;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texture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rough and smooth textures in a range of materials;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shape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shapes from nature, from the made world, and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       from their imagination; 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form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e.g. various three-dimensional shapes.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2. Design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and make two and three dimensional images. </a:t>
            </a:r>
          </a:p>
          <a:p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Use their experience and knowledge of different materials, tools and techniques experimentally and expressively. </a:t>
            </a:r>
          </a:p>
        </p:txBody>
      </p:sp>
    </p:spTree>
    <p:extLst>
      <p:ext uri="{BB962C8B-B14F-4D97-AF65-F5344CB8AC3E}">
        <p14:creationId xmlns:p14="http://schemas.microsoft.com/office/powerpoint/2010/main" val="30968648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445387" y="612557"/>
            <a:ext cx="1108532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latin typeface="Arial Rounded MT Bold" panose="020F0704030504030204" pitchFamily="34" charset="77"/>
              </a:rPr>
              <a:t>Cathod</a:t>
            </a:r>
            <a:r>
              <a:rPr lang="en-US" sz="3600" b="1" dirty="0">
                <a:latin typeface="Arial Rounded MT Bold" panose="020F0704030504030204" pitchFamily="34" charset="77"/>
              </a:rPr>
              <a:t> Van der Steen / Van der Steen’s Cats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57286"/>
            <a:ext cx="5155314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324600" y="1857286"/>
            <a:ext cx="5206114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2" descr="Image result for van der steen artist">
            <a:hlinkClick r:id="rId4"/>
            <a:extLst>
              <a:ext uri="{FF2B5EF4-FFF2-40B4-BE49-F238E27FC236}">
                <a16:creationId xmlns:a16="http://schemas.microsoft.com/office/drawing/2014/main" id="{2CB6C622-7A31-1841-B2D4-E42503E15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57286"/>
            <a:ext cx="5143500" cy="4268876"/>
          </a:xfrm>
          <a:prstGeom prst="rect">
            <a:avLst/>
          </a:prstGeom>
          <a:noFill/>
          <a:ln w="7620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5" descr="f5ab619009a0297bbbf45110">
            <a:extLst>
              <a:ext uri="{FF2B5EF4-FFF2-40B4-BE49-F238E27FC236}">
                <a16:creationId xmlns:a16="http://schemas.microsoft.com/office/drawing/2014/main" id="{ED629DC9-EC0B-214E-BE2A-9E1DAC4B3F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/>
          <a:srcRect l="19444" t="16667" r="19444" b="8333"/>
          <a:stretch>
            <a:fillRect/>
          </a:stretch>
        </p:blipFill>
        <p:spPr bwMode="auto">
          <a:xfrm>
            <a:off x="6324600" y="1867919"/>
            <a:ext cx="5206114" cy="4268876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60211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407286" y="251778"/>
            <a:ext cx="11022714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 Rounded MT Bold" panose="020F0704030504030204" pitchFamily="34" charset="77"/>
              </a:rPr>
              <a:t>DEALL /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07286" y="1350963"/>
            <a:ext cx="5155314" cy="480131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223886" y="1350963"/>
            <a:ext cx="5206114" cy="480131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6" descr="http://www.askart.com/AskART/photos/TPF20090212_7139/149.jpg">
            <a:extLst>
              <a:ext uri="{FF2B5EF4-FFF2-40B4-BE49-F238E27FC236}">
                <a16:creationId xmlns:a16="http://schemas.microsoft.com/office/drawing/2014/main" id="{FA288C15-C663-6F44-B288-8316AA83BD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287" y="1350963"/>
            <a:ext cx="5155313" cy="4801314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http://www.galeriehilt.ch/images/vandersteen%20e323.JPG">
            <a:extLst>
              <a:ext uri="{FF2B5EF4-FFF2-40B4-BE49-F238E27FC236}">
                <a16:creationId xmlns:a16="http://schemas.microsoft.com/office/drawing/2014/main" id="{97F05E5A-7EAD-0E4D-A83B-9D2731DE6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3886" y="1350964"/>
            <a:ext cx="5206114" cy="4801314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7935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2017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308591" y="340949"/>
            <a:ext cx="1121215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 Rounded MT Bold" panose="020F0704030504030204" pitchFamily="34" charset="77"/>
              </a:rPr>
              <a:t>DEALL /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12183" y="1354321"/>
            <a:ext cx="2820328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7932556" y="1305341"/>
            <a:ext cx="3588193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6" descr="Scan10002">
            <a:extLst>
              <a:ext uri="{FF2B5EF4-FFF2-40B4-BE49-F238E27FC236}">
                <a16:creationId xmlns:a16="http://schemas.microsoft.com/office/drawing/2014/main" id="{674225E9-3461-804D-819B-9D2A064B8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554" y="1350963"/>
            <a:ext cx="3073991" cy="4275804"/>
          </a:xfrm>
          <a:prstGeom prst="rect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A2DA106-FDE0-8146-B74A-0D244D1E82D6}"/>
              </a:ext>
            </a:extLst>
          </p:cNvPr>
          <p:cNvSpPr txBox="1"/>
          <p:nvPr/>
        </p:nvSpPr>
        <p:spPr>
          <a:xfrm>
            <a:off x="3835234" y="1350963"/>
            <a:ext cx="3547730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11" name="Picture 4" descr="Scan10004">
            <a:extLst>
              <a:ext uri="{FF2B5EF4-FFF2-40B4-BE49-F238E27FC236}">
                <a16:creationId xmlns:a16="http://schemas.microsoft.com/office/drawing/2014/main" id="{AB7A45A8-E55E-AE4B-BD95-EE638DBCC6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234" y="1376092"/>
            <a:ext cx="3537767" cy="4225546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 descr="Scan10003">
            <a:extLst>
              <a:ext uri="{FF2B5EF4-FFF2-40B4-BE49-F238E27FC236}">
                <a16:creationId xmlns:a16="http://schemas.microsoft.com/office/drawing/2014/main" id="{44B42D0C-F69E-CF44-B509-745E383463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519" y="1376092"/>
            <a:ext cx="3588193" cy="4225546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4E9701D-9A3A-BD41-AB2A-E858C459D3DF}"/>
              </a:ext>
            </a:extLst>
          </p:cNvPr>
          <p:cNvSpPr txBox="1"/>
          <p:nvPr/>
        </p:nvSpPr>
        <p:spPr>
          <a:xfrm>
            <a:off x="318555" y="5975498"/>
            <a:ext cx="11212158" cy="64633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           Beth </a:t>
            </a:r>
            <a:r>
              <a:rPr lang="en-US" dirty="0" err="1"/>
              <a:t>fedrwch</a:t>
            </a:r>
            <a:r>
              <a:rPr lang="en-US" dirty="0"/>
              <a:t> chi weld o </a:t>
            </a:r>
            <a:r>
              <a:rPr lang="en-US" dirty="0" err="1"/>
              <a:t>fewn</a:t>
            </a:r>
            <a:r>
              <a:rPr lang="en-US" dirty="0"/>
              <a:t> </a:t>
            </a:r>
            <a:r>
              <a:rPr lang="en-US" dirty="0" err="1"/>
              <a:t>paentiadau</a:t>
            </a:r>
            <a:r>
              <a:rPr lang="en-US" dirty="0"/>
              <a:t> Van Der Steen? </a:t>
            </a:r>
            <a:r>
              <a:rPr lang="en-US" dirty="0" err="1"/>
              <a:t>Lliw</a:t>
            </a:r>
            <a:r>
              <a:rPr lang="en-US" dirty="0"/>
              <a:t>, </a:t>
            </a:r>
            <a:r>
              <a:rPr lang="en-US" dirty="0" err="1"/>
              <a:t>siâp</a:t>
            </a:r>
            <a:r>
              <a:rPr lang="en-US" dirty="0"/>
              <a:t>, </a:t>
            </a:r>
            <a:r>
              <a:rPr lang="en-US" dirty="0" err="1"/>
              <a:t>ffurf</a:t>
            </a:r>
            <a:r>
              <a:rPr lang="en-US" dirty="0"/>
              <a:t>, </a:t>
            </a:r>
            <a:r>
              <a:rPr lang="en-US" dirty="0" err="1"/>
              <a:t>cyrn</a:t>
            </a:r>
            <a:r>
              <a:rPr lang="en-US" dirty="0"/>
              <a:t>, </a:t>
            </a:r>
            <a:r>
              <a:rPr lang="en-US" dirty="0" err="1"/>
              <a:t>edrychiad</a:t>
            </a:r>
            <a:r>
              <a:rPr lang="en-US" dirty="0"/>
              <a:t> </a:t>
            </a:r>
            <a:r>
              <a:rPr lang="en-US" dirty="0" err="1"/>
              <a:t>direidus</a:t>
            </a:r>
            <a:r>
              <a:rPr lang="en-US" dirty="0"/>
              <a:t>?</a:t>
            </a:r>
          </a:p>
          <a:p>
            <a:r>
              <a:rPr lang="en-US" dirty="0"/>
              <a:t>What can you see in Van Der Steen’s paintings? </a:t>
            </a:r>
            <a:r>
              <a:rPr lang="en-US" dirty="0" err="1"/>
              <a:t>Colour</a:t>
            </a:r>
            <a:r>
              <a:rPr lang="en-US" dirty="0"/>
              <a:t>, pattern, shape, form, horns, a mischievous look?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725703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445386" y="612557"/>
            <a:ext cx="11085328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 Rounded MT Bold" panose="020F0704030504030204" pitchFamily="34" charset="77"/>
              </a:rPr>
              <a:t>DEALL /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57286"/>
            <a:ext cx="5155314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324600" y="1857286"/>
            <a:ext cx="5206114" cy="418576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1 / </a:t>
            </a: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ansoddeiriau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ddisgrifio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cath.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of adjectives to describe a cat.</a:t>
            </a:r>
          </a:p>
          <a:p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2 / </a:t>
            </a:r>
            <a:r>
              <a:rPr lang="en-US" sz="24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papur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leol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hysbysebu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arddangosfa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Van Der Steen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oriel y Glynn Vivian.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an article for a local newspaper to advertise an exhibition of Van Der Steen’s work in the Glynn Vivian gallery. </a:t>
            </a:r>
          </a:p>
        </p:txBody>
      </p:sp>
      <p:pic>
        <p:nvPicPr>
          <p:cNvPr id="10" name="Picture 2" descr="C:\Users\edu-st\Desktop\PPs Final -Chronic Clebran\IMAGES\Van der Steen's cats\SDC15249.JPG">
            <a:extLst>
              <a:ext uri="{FF2B5EF4-FFF2-40B4-BE49-F238E27FC236}">
                <a16:creationId xmlns:a16="http://schemas.microsoft.com/office/drawing/2014/main" id="{FAB01034-492C-9F46-807A-E5A362E7B2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5387" y="1857286"/>
            <a:ext cx="5155314" cy="4268877"/>
          </a:xfrm>
          <a:prstGeom prst="rect">
            <a:avLst/>
          </a:prstGeom>
          <a:noFill/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4832644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328426" y="320041"/>
            <a:ext cx="11101573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YMCHWILIO &amp; DEALL / INVESTIGATING &amp; MAKING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752808"/>
            <a:ext cx="4605585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223886" y="1475809"/>
            <a:ext cx="5206114" cy="480131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 err="1"/>
              <a:t>Arbrofwch</a:t>
            </a:r>
            <a:r>
              <a:rPr lang="en-US" sz="3200" dirty="0"/>
              <a:t> </a:t>
            </a:r>
            <a:r>
              <a:rPr lang="en-US" sz="3200" dirty="0" err="1"/>
              <a:t>gydag</a:t>
            </a:r>
            <a:r>
              <a:rPr lang="en-US" sz="3200" dirty="0"/>
              <a:t> </a:t>
            </a:r>
            <a:r>
              <a:rPr lang="en-US" sz="3200" dirty="0" err="1"/>
              <a:t>arddull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artist i </a:t>
            </a:r>
            <a:r>
              <a:rPr lang="en-US" sz="3200" dirty="0" err="1"/>
              <a:t>baentio</a:t>
            </a:r>
            <a:r>
              <a:rPr lang="en-US" sz="3200" dirty="0"/>
              <a:t> </a:t>
            </a:r>
            <a:r>
              <a:rPr lang="en-US" sz="3200" dirty="0" err="1"/>
              <a:t>cath</a:t>
            </a:r>
            <a:r>
              <a:rPr lang="en-US" sz="3200" dirty="0"/>
              <a:t> </a:t>
            </a:r>
            <a:r>
              <a:rPr lang="en-US" sz="3200" dirty="0" err="1"/>
              <a:t>unigryw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hunan</a:t>
            </a:r>
            <a:r>
              <a:rPr lang="en-US" sz="3200" dirty="0"/>
              <a:t> ac </a:t>
            </a:r>
            <a:r>
              <a:rPr lang="en-US" sz="3200" dirty="0" err="1"/>
              <a:t>ysgrifenwch</a:t>
            </a:r>
            <a:r>
              <a:rPr lang="en-US" sz="3200" dirty="0"/>
              <a:t> </a:t>
            </a:r>
            <a:r>
              <a:rPr lang="en-US" sz="3200" dirty="0" err="1"/>
              <a:t>amdano</a:t>
            </a:r>
            <a:r>
              <a:rPr lang="en-US" sz="3200" dirty="0"/>
              <a:t>.</a:t>
            </a:r>
          </a:p>
          <a:p>
            <a:endParaRPr lang="en-US" sz="3200" dirty="0"/>
          </a:p>
          <a:p>
            <a:r>
              <a:rPr lang="en-US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Experiment with the style of the artist to paint an original cat of your own and write about it.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9" name="Picture 2" descr="C:\Users\edu-st\Desktop\PPs Final -Chronic Clebran\IMAGES\Van der Steen's cats\SDC15245.JPG">
            <a:extLst>
              <a:ext uri="{FF2B5EF4-FFF2-40B4-BE49-F238E27FC236}">
                <a16:creationId xmlns:a16="http://schemas.microsoft.com/office/drawing/2014/main" id="{F59530A9-F9B2-7C44-BB8D-A8D7EA845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5386" y="1306286"/>
            <a:ext cx="4605585" cy="518160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930636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6573" y="302597"/>
            <a:ext cx="11244141" cy="70788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latin typeface="Arial Rounded MT Bold" panose="020F0704030504030204" pitchFamily="34" charset="77"/>
              </a:rPr>
              <a:t>YMCHWILIO / INVESTIGATING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361001" y="1441787"/>
            <a:ext cx="4031801" cy="507831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4939119" y="1441787"/>
            <a:ext cx="6490881" cy="48936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ddefnyddiwyd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argraffu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ychwanegi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ato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 the development of your work and how printmaking was used to add to it.</a:t>
            </a: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Asesu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for Learning</a:t>
            </a:r>
          </a:p>
        </p:txBody>
      </p:sp>
      <p:pic>
        <p:nvPicPr>
          <p:cNvPr id="9" name="Picture 2" descr="C:\Users\edu-st\Desktop\PPs Final -Chronic Clebran\IMAGES\Van der Steen's cats\SDC15246.JPG">
            <a:extLst>
              <a:ext uri="{FF2B5EF4-FFF2-40B4-BE49-F238E27FC236}">
                <a16:creationId xmlns:a16="http://schemas.microsoft.com/office/drawing/2014/main" id="{F52EB627-8E8C-894F-9D93-087B5D961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5036" y="1441788"/>
            <a:ext cx="3977766" cy="5078312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</p:pic>
      <p:pic>
        <p:nvPicPr>
          <p:cNvPr id="10" name="Picture 10" descr="http://www.freeclipartnow.com/d/41631-1/smooth-star.jpg">
            <a:extLst>
              <a:ext uri="{FF2B5EF4-FFF2-40B4-BE49-F238E27FC236}">
                <a16:creationId xmlns:a16="http://schemas.microsoft.com/office/drawing/2014/main" id="{0C5E463E-295A-6346-99A5-6F1B306F3B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1766" y="3645807"/>
            <a:ext cx="1356234" cy="1056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http://www.freeclipartnow.com/d/41631-1/smooth-star.jpg">
            <a:extLst>
              <a:ext uri="{FF2B5EF4-FFF2-40B4-BE49-F238E27FC236}">
                <a16:creationId xmlns:a16="http://schemas.microsoft.com/office/drawing/2014/main" id="{525AF483-D395-6147-91AE-983E7CF15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890" y="4200979"/>
            <a:ext cx="1356234" cy="1056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8" descr="http://www.proudtoservethepublic.org.uk/wp-content/uploads/magic-wand.png">
            <a:extLst>
              <a:ext uri="{FF2B5EF4-FFF2-40B4-BE49-F238E27FC236}">
                <a16:creationId xmlns:a16="http://schemas.microsoft.com/office/drawing/2014/main" id="{BB8EBB1C-1CA7-CB4D-85BA-AC7B30782B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4771" y="3645807"/>
            <a:ext cx="1373631" cy="1979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857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7079" y="305766"/>
            <a:ext cx="11437377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GWNEUD A DEALL / MAKING &amp; UNDERSTANDING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57286"/>
            <a:ext cx="5155314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8771716" y="1196307"/>
            <a:ext cx="2885256" cy="520142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Ychwanegwch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tecst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i’ch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gwerthuswch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 err="1">
                <a:latin typeface="Arial" panose="020B0604020202020204" pitchFamily="34" charset="0"/>
                <a:cs typeface="Arial" panose="020B0604020202020204" pitchFamily="34" charset="0"/>
              </a:rPr>
              <a:t>ymdrechion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 text to your work and evaluate your efforts.</a:t>
            </a:r>
          </a:p>
        </p:txBody>
      </p:sp>
      <p:pic>
        <p:nvPicPr>
          <p:cNvPr id="9" name="Picture 2" descr="C:\Users\edu-st\Desktop\PPs Final -Chronic Clebran\IMAGES\Van der Steen's cats\SDC15243.JPG">
            <a:extLst>
              <a:ext uri="{FF2B5EF4-FFF2-40B4-BE49-F238E27FC236}">
                <a16:creationId xmlns:a16="http://schemas.microsoft.com/office/drawing/2014/main" id="{2CAA5E1A-8C0B-794E-8BB5-E3FEA2BB94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5386" y="1335175"/>
            <a:ext cx="8064896" cy="5064872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</p:pic>
      <p:pic>
        <p:nvPicPr>
          <p:cNvPr id="10" name="Picture 2" descr="C:\Users\edu-st\Desktop\PPs Final -Chronic Clebran\IMAGES\Van der Steen's cats\SDC15243.JPG">
            <a:extLst>
              <a:ext uri="{FF2B5EF4-FFF2-40B4-BE49-F238E27FC236}">
                <a16:creationId xmlns:a16="http://schemas.microsoft.com/office/drawing/2014/main" id="{78244DEB-B69D-8E46-A626-70495FFE0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264583"/>
            <a:ext cx="8064896" cy="5064872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791569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7079" y="305766"/>
            <a:ext cx="11437377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GWNEUD / MAKING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372284" y="1350963"/>
            <a:ext cx="4805197" cy="507831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5679773" y="1153141"/>
            <a:ext cx="6009934" cy="532453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Cerflun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gath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wnaethpwyd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o hen </a:t>
            </a:r>
            <a:r>
              <a:rPr lang="en-US" sz="4000" dirty="0" err="1">
                <a:latin typeface="Arial" panose="020B0604020202020204" pitchFamily="34" charset="0"/>
                <a:cs typeface="Arial" panose="020B0604020202020204" pitchFamily="34" charset="0"/>
              </a:rPr>
              <a:t>ddilad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soft sculpture of a cat made out of old clothes.</a:t>
            </a: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2" descr="C:\Users\edu-st\Desktop\PPs Final -Chronic Clebran\IMAGES\Van der Steen's cats\SDC15238.JPG">
            <a:extLst>
              <a:ext uri="{FF2B5EF4-FFF2-40B4-BE49-F238E27FC236}">
                <a16:creationId xmlns:a16="http://schemas.microsoft.com/office/drawing/2014/main" id="{5AFEF183-5805-0944-94BF-671B07964E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2284" y="1196307"/>
            <a:ext cx="4805197" cy="5352774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82315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7079" y="305766"/>
            <a:ext cx="11437377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CELFYDDYDAU MYNEGIANNOL /  EXPRESSIVE ARTS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287079" y="1196308"/>
            <a:ext cx="5112824" cy="48936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Celfyddydau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Mynegiannol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Celf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Dawns;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Drama;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Ffilm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Cyfryngau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ddigidol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Cerddoriaeth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sylw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Myfyrio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B79E88-2A79-7D49-A68B-FA4C31C8FE0A}"/>
              </a:ext>
            </a:extLst>
          </p:cNvPr>
          <p:cNvSpPr txBox="1"/>
          <p:nvPr/>
        </p:nvSpPr>
        <p:spPr>
          <a:xfrm>
            <a:off x="6005767" y="1180919"/>
            <a:ext cx="5669645" cy="489364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Expressive Arts consists of: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Dance;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Drama;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Film;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Digital Media;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Music.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skills involved will be: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Explore;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Respond and Reflect;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Create.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5212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EA699E-2E38-894A-A2D7-476E0532A7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7079" y="472966"/>
            <a:ext cx="11663184" cy="589630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18791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7079" y="305766"/>
            <a:ext cx="1143737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CYNGOR CELFYDDYDAU CYMRU / WELSH ARTS COUNCIL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9EA950-58B7-394A-8D36-501FFDBC71F9}"/>
              </a:ext>
            </a:extLst>
          </p:cNvPr>
          <p:cNvSpPr txBox="1"/>
          <p:nvPr/>
        </p:nvSpPr>
        <p:spPr>
          <a:xfrm>
            <a:off x="445386" y="1857286"/>
            <a:ext cx="5155314" cy="424731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9DCBB6-EAE2-644A-9499-443F057F105D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86" y="1857287"/>
            <a:ext cx="5155313" cy="4247316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7AE0B5-263C-EB41-96C7-E64B8C9F0AD7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0437" y="1857287"/>
            <a:ext cx="5507664" cy="4247316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16551990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CED8B-E86C-CD45-A433-B6CFDFF0343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C00BF-C73C-0349-A431-81E60CCC8E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027523BA-2536-734E-96FA-4BCEB0E4ED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2822825" y="1073964"/>
            <a:ext cx="49805617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5" name="Picture 1" descr="Swansea Stories 4">
            <a:extLst>
              <a:ext uri="{FF2B5EF4-FFF2-40B4-BE49-F238E27FC236}">
                <a16:creationId xmlns:a16="http://schemas.microsoft.com/office/drawing/2014/main" id="{AAB8B62E-6317-7B4B-8D3F-507EC4181A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C236BDB-5BFC-664D-ACF1-446582D1D9CD}"/>
              </a:ext>
            </a:extLst>
          </p:cNvPr>
          <p:cNvSpPr txBox="1"/>
          <p:nvPr/>
        </p:nvSpPr>
        <p:spPr>
          <a:xfrm>
            <a:off x="287079" y="305766"/>
            <a:ext cx="11437377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latin typeface="Arial Rounded MT Bold" panose="020F0704030504030204" pitchFamily="34" charset="77"/>
              </a:rPr>
              <a:t>PROTEST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51A618A-7118-3244-BC2D-A6F73273B275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833" y="1627962"/>
            <a:ext cx="5160334" cy="4666512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FEF2553-8898-D843-A09C-0C865EF6E08C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627962"/>
            <a:ext cx="5628167" cy="4666512"/>
          </a:xfrm>
          <a:prstGeom prst="rect">
            <a:avLst/>
          </a:prstGeom>
          <a:ln w="76200">
            <a:solidFill>
              <a:srgbClr val="FF0000"/>
            </a:solidFill>
          </a:ln>
        </p:spPr>
      </p:pic>
    </p:spTree>
    <p:extLst>
      <p:ext uri="{BB962C8B-B14F-4D97-AF65-F5344CB8AC3E}">
        <p14:creationId xmlns:p14="http://schemas.microsoft.com/office/powerpoint/2010/main" val="2417799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469</TotalTime>
  <Words>1268</Words>
  <Application>Microsoft Macintosh PowerPoint</Application>
  <PresentationFormat>Widescreen</PresentationFormat>
  <Paragraphs>429</Paragraphs>
  <Slides>19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 Rounded MT Bold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Shan Samuel-Thomas</dc:creator>
  <cp:lastModifiedBy>Shan Samuel-Thomas</cp:lastModifiedBy>
  <cp:revision>48</cp:revision>
  <dcterms:created xsi:type="dcterms:W3CDTF">2019-10-08T10:15:58Z</dcterms:created>
  <dcterms:modified xsi:type="dcterms:W3CDTF">2019-10-09T22:18:42Z</dcterms:modified>
</cp:coreProperties>
</file>