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993F29-FF23-12A5-A9FF-7C65D4554293}" v="2240" dt="2019-12-06T08:08:04.4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14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9CB8-F204-4D06-B913-C5A26A89888A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634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B376-B19C-488D-ABEB-03C7E6E9E3E0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637A9-119A-49DA-BD12-AAC58B377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299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077B-A50F-4D64-8574-E2D6A98A5553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6913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E2A62-1983-43A1-A163-D8AA46534C80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817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3E3B-34E3-4345-B2A1-994B83598A9C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054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16C96-82A1-4D77-8ADA-627AC6FE3D65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266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02C1E-28F2-47E9-802D-339E64E2F920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244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4271A48-F18A-45B3-BC05-1E27DA3F88AF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779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747F8-9654-4282-85D2-65F41AAE7A75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04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6E300-0A13-4A81-945A-7333C271A069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15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71962-1EA4-46E7-BCB0-F36CE46D1A59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59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DC5B261-8843-42D1-AAFC-05E20E2D9B97}" type="datetimeFigureOut">
              <a:rPr lang="en-US" dirty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03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dirty="0">
                <a:latin typeface="Times New Roman"/>
                <a:cs typeface="Calibri Light"/>
              </a:rPr>
              <a:t>TEAM DEVELOPMENT SOLUTIONS –WORKING </a:t>
            </a:r>
            <a:r>
              <a:rPr lang="en-GB" b="1" dirty="0">
                <a:latin typeface="Times New Roman"/>
                <a:cs typeface="Calibri Light"/>
              </a:rPr>
              <a:t>TOGETHER</a:t>
            </a:r>
            <a:r>
              <a:rPr lang="en-GB" dirty="0">
                <a:latin typeface="Times New Roman"/>
                <a:cs typeface="Calibri Light"/>
              </a:rPr>
              <a:t> TODAY FOR A </a:t>
            </a:r>
            <a:r>
              <a:rPr lang="en-GB" b="1" dirty="0">
                <a:latin typeface="Times New Roman"/>
                <a:cs typeface="Calibri Light"/>
              </a:rPr>
              <a:t>BETTER TOMORROW</a:t>
            </a:r>
            <a:endParaRPr lang="en-GB" b="1">
              <a:latin typeface="Times New Roman"/>
              <a:cs typeface="Calibri Light"/>
            </a:endParaRPr>
          </a:p>
        </p:txBody>
      </p:sp>
      <p:pic>
        <p:nvPicPr>
          <p:cNvPr id="6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AF3D43F0-468A-44DB-BC6B-0304D3F29E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733" y="334"/>
            <a:ext cx="7137398" cy="43384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9DBD1A7-5406-4A03-82C5-72F9F82435E5}"/>
              </a:ext>
            </a:extLst>
          </p:cNvPr>
          <p:cNvSpPr txBox="1"/>
          <p:nvPr/>
        </p:nvSpPr>
        <p:spPr>
          <a:xfrm>
            <a:off x="1130060" y="6435306"/>
            <a:ext cx="99318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Calibri"/>
              </a:rPr>
              <a:t>Natalia-Antonia </a:t>
            </a:r>
            <a:r>
              <a:rPr lang="en-GB" b="1" dirty="0" err="1">
                <a:latin typeface="Times New Roman"/>
                <a:cs typeface="Calibri"/>
              </a:rPr>
              <a:t>Baluta</a:t>
            </a:r>
            <a:r>
              <a:rPr lang="en-GB" b="1" dirty="0">
                <a:latin typeface="Times New Roman"/>
                <a:cs typeface="Calibri"/>
              </a:rPr>
              <a:t>                             ID:1811783                                      Managing Team Conflicts</a:t>
            </a:r>
            <a:endParaRPr lang="en-US" dirty="0">
              <a:latin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EB4C4-D853-48A2-AB6E-E702F376F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T</a:t>
            </a:r>
            <a:r>
              <a:rPr lang="en-GB" dirty="0">
                <a:ea typeface="+mj-lt"/>
                <a:cs typeface="+mj-lt"/>
              </a:rPr>
              <a:t>ogether </a:t>
            </a:r>
            <a:r>
              <a:rPr lang="en-GB" b="1" dirty="0">
                <a:ea typeface="+mj-lt"/>
                <a:cs typeface="+mj-lt"/>
              </a:rPr>
              <a:t>E</a:t>
            </a:r>
            <a:r>
              <a:rPr lang="en-GB" dirty="0">
                <a:ea typeface="+mj-lt"/>
                <a:cs typeface="+mj-lt"/>
              </a:rPr>
              <a:t>veryone </a:t>
            </a:r>
            <a:r>
              <a:rPr lang="en-GB" b="1" dirty="0">
                <a:ea typeface="+mj-lt"/>
                <a:cs typeface="+mj-lt"/>
              </a:rPr>
              <a:t>A</a:t>
            </a:r>
            <a:r>
              <a:rPr lang="en-GB" dirty="0">
                <a:ea typeface="+mj-lt"/>
                <a:cs typeface="+mj-lt"/>
              </a:rPr>
              <a:t>chieves </a:t>
            </a:r>
            <a:r>
              <a:rPr lang="en-GB" b="1" dirty="0">
                <a:ea typeface="+mj-lt"/>
                <a:cs typeface="+mj-lt"/>
              </a:rPr>
              <a:t>M</a:t>
            </a:r>
            <a:r>
              <a:rPr lang="en-GB" dirty="0">
                <a:ea typeface="+mj-lt"/>
                <a:cs typeface="+mj-lt"/>
              </a:rPr>
              <a:t>ore</a:t>
            </a:r>
            <a:endParaRPr lang="en-US" b="1" dirty="0">
              <a:cs typeface="Calibri Light" panose="020F0302020204030204"/>
            </a:endParaRPr>
          </a:p>
        </p:txBody>
      </p:sp>
      <p:pic>
        <p:nvPicPr>
          <p:cNvPr id="8" name="Picture 8" descr="A picture containing fence, building&#10;&#10;Description generated with very high confidence">
            <a:extLst>
              <a:ext uri="{FF2B5EF4-FFF2-40B4-BE49-F238E27FC236}">
                <a16:creationId xmlns:a16="http://schemas.microsoft.com/office/drawing/2014/main" id="{F4CA7AE7-B90F-4A87-A2B5-875D48B864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6750" y="2142913"/>
            <a:ext cx="3857625" cy="381000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205D1B1-6939-4214-84F2-F15C7CA3A4A6}"/>
              </a:ext>
            </a:extLst>
          </p:cNvPr>
          <p:cNvSpPr txBox="1"/>
          <p:nvPr/>
        </p:nvSpPr>
        <p:spPr>
          <a:xfrm>
            <a:off x="6130344" y="2985752"/>
            <a:ext cx="5018467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latin typeface="Times New Roman"/>
                <a:ea typeface="+mn-lt"/>
                <a:cs typeface="+mn-lt"/>
              </a:rPr>
              <a:t>The aim of this training is to consider a range of ways in order to manage effectively conflicts that are rising at the workplace</a:t>
            </a:r>
            <a:endParaRPr lang="en-GB" sz="3200" b="1" dirty="0">
              <a:latin typeface="Times New Roman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12678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EB4C4-D853-48A2-AB6E-E702F376F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dirty="0"/>
              <a:t>Our focus today</a:t>
            </a:r>
            <a:endParaRPr lang="en-US" dirty="0"/>
          </a:p>
        </p:txBody>
      </p:sp>
      <p:pic>
        <p:nvPicPr>
          <p:cNvPr id="17" name="Picture 17" descr="A close up of a person&#10;&#10;Description generated with high confidence">
            <a:extLst>
              <a:ext uri="{FF2B5EF4-FFF2-40B4-BE49-F238E27FC236}">
                <a16:creationId xmlns:a16="http://schemas.microsoft.com/office/drawing/2014/main" id="{C22B3A46-82A9-407B-AAAD-9027C85B6F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5828" y="2376311"/>
            <a:ext cx="3612582" cy="25510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205D1B1-6939-4214-84F2-F15C7CA3A4A6}"/>
              </a:ext>
            </a:extLst>
          </p:cNvPr>
          <p:cNvSpPr txBox="1"/>
          <p:nvPr/>
        </p:nvSpPr>
        <p:spPr>
          <a:xfrm>
            <a:off x="4941658" y="2262678"/>
            <a:ext cx="6515947" cy="3189473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457200" indent="-4572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Benefits of team working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Stages of team development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Team roles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Managing conflict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Successful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571767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EB4C4-D853-48A2-AB6E-E702F376F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Times New Roman"/>
                <a:cs typeface="Times New Roman"/>
              </a:rPr>
              <a:t>Managing conflicts</a:t>
            </a:r>
            <a:endParaRPr lang="en-US"/>
          </a:p>
        </p:txBody>
      </p:sp>
      <p:graphicFrame>
        <p:nvGraphicFramePr>
          <p:cNvPr id="25" name="Table 25">
            <a:extLst>
              <a:ext uri="{FF2B5EF4-FFF2-40B4-BE49-F238E27FC236}">
                <a16:creationId xmlns:a16="http://schemas.microsoft.com/office/drawing/2014/main" id="{77F21598-02BD-41E0-A6E4-EA404BECCC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1218467"/>
              </p:ext>
            </p:extLst>
          </p:nvPr>
        </p:nvGraphicFramePr>
        <p:xfrm>
          <a:off x="4800600" y="731838"/>
          <a:ext cx="6492874" cy="3526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9569">
                  <a:extLst>
                    <a:ext uri="{9D8B030D-6E8A-4147-A177-3AD203B41FA5}">
                      <a16:colId xmlns:a16="http://schemas.microsoft.com/office/drawing/2014/main" val="2837124409"/>
                    </a:ext>
                  </a:extLst>
                </a:gridCol>
                <a:gridCol w="4703305">
                  <a:extLst>
                    <a:ext uri="{9D8B030D-6E8A-4147-A177-3AD203B41FA5}">
                      <a16:colId xmlns:a16="http://schemas.microsoft.com/office/drawing/2014/main" val="2682120603"/>
                    </a:ext>
                  </a:extLst>
                </a:gridCol>
              </a:tblGrid>
              <a:tr h="1514475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  <a:latin typeface="Times New Roman"/>
                        </a:rPr>
                        <a:t>How conflicts arise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Misunderstanding or discrepancy in opinions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Disagreement or differences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Ineffective communication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Value or goal differences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Low performance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Needs, beliefs, interests and concerns of the parties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6347163"/>
                  </a:ext>
                </a:extLst>
              </a:tr>
              <a:tr h="1514475">
                <a:tc>
                  <a:txBody>
                    <a:bodyPr/>
                    <a:lstStyle/>
                    <a:p>
                      <a:r>
                        <a:rPr lang="en-GB" b="1" dirty="0"/>
                        <a:t>How to manage conflicts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Identify the opportunity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Take the right approach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Be proactive without jumping to conclusion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Build a culture encourages giving and receiving feedback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798630"/>
                  </a:ext>
                </a:extLst>
              </a:tr>
            </a:tbl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D2F3C1-EBFB-4EC3-831F-DA8EE75C72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3247315"/>
            <a:ext cx="3200400" cy="305788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05D1B1-6939-4214-84F2-F15C7CA3A4A6}"/>
              </a:ext>
            </a:extLst>
          </p:cNvPr>
          <p:cNvSpPr txBox="1"/>
          <p:nvPr/>
        </p:nvSpPr>
        <p:spPr>
          <a:xfrm>
            <a:off x="1154429" y="2239434"/>
            <a:ext cx="2397337" cy="2460543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21AF30-FD93-4F10-ABF8-7C24BF195880}"/>
              </a:ext>
            </a:extLst>
          </p:cNvPr>
          <p:cNvSpPr txBox="1"/>
          <p:nvPr/>
        </p:nvSpPr>
        <p:spPr>
          <a:xfrm>
            <a:off x="4885577" y="4925919"/>
            <a:ext cx="631302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IF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 IT IS HANDLED WELL, HOWEVER, CONFLICT CAN BE PRODUCTIVE  LEADING TO DEEPER UNDERSTANDING, MUTUAL RESPECT AND CLOSENESS</a:t>
            </a:r>
            <a:endParaRPr lang="en-GB" b="1">
              <a:solidFill>
                <a:srgbClr val="FF0000"/>
              </a:solidFill>
              <a:cs typeface="Calibri"/>
            </a:endParaRPr>
          </a:p>
        </p:txBody>
      </p:sp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67B0A37-43BE-4EA7-B31D-59DD0252D2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95" y="3249013"/>
            <a:ext cx="3198905" cy="305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410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8DE77-5405-4081-8E67-2BC82054A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>
                <a:latin typeface="Times New Roman"/>
                <a:ea typeface="+mj-lt"/>
                <a:cs typeface="+mj-lt"/>
              </a:rPr>
              <a:t>Conflict: Constructive vs Destructive</a:t>
            </a:r>
            <a:endParaRPr lang="en-US" sz="4400">
              <a:latin typeface="Times New Roman"/>
              <a:cs typeface="Times New Roman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A2AAE-0BB8-4CC7-A06E-5793EAC449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930" y="3972984"/>
            <a:ext cx="4988560" cy="2266950"/>
          </a:xfrm>
        </p:spPr>
        <p:txBody>
          <a:bodyPr vert="horz" lIns="0" tIns="45720" rIns="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>
                <a:latin typeface="Times New Roman"/>
                <a:cs typeface="Calibri"/>
              </a:rPr>
              <a:t>Constructive Conflict</a:t>
            </a:r>
            <a:endParaRPr lang="en-GB" b="1" dirty="0">
              <a:latin typeface="Times New Roman"/>
              <a:cs typeface="Calibri"/>
            </a:endParaRPr>
          </a:p>
          <a:p>
            <a:pPr marL="457200" indent="-457200">
              <a:buAutoNum type="arabicPeriod"/>
            </a:pPr>
            <a:r>
              <a:rPr lang="en-GB">
                <a:latin typeface="Times New Roman"/>
                <a:cs typeface="Calibri"/>
              </a:rPr>
              <a:t>Opens up issues of importance, resulting in issue clarification.</a:t>
            </a:r>
            <a:endParaRPr lang="en-US">
              <a:latin typeface="Times New Roman"/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GB">
                <a:latin typeface="Times New Roman"/>
                <a:cs typeface="Calibri"/>
              </a:rPr>
              <a:t>Helps build cohesiveness as people learn more about each other.</a:t>
            </a:r>
            <a:endParaRPr lang="en-US">
              <a:latin typeface="Times New Roman"/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GB">
                <a:latin typeface="Times New Roman"/>
                <a:cs typeface="Calibri"/>
              </a:rPr>
              <a:t>Causes reassessment by allowing for examination of procedures or actions.</a:t>
            </a:r>
            <a:endParaRPr lang="en-US">
              <a:latin typeface="Times New Roman"/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GB">
                <a:latin typeface="Times New Roman"/>
                <a:cs typeface="Calibri"/>
              </a:rPr>
              <a:t> Increases individual involvement.</a:t>
            </a:r>
            <a:endParaRPr lang="en-GB">
              <a:latin typeface="Times New Roman"/>
              <a:cs typeface="Times New Roman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E9087B-5381-4206-8D44-9952A0D2AA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36970" y="1769534"/>
            <a:ext cx="4937760" cy="1898650"/>
          </a:xfrm>
        </p:spPr>
        <p:txBody>
          <a:bodyPr vert="horz" lIns="0" tIns="45720" rIns="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>
                <a:latin typeface="Times New Roman"/>
                <a:ea typeface="+mn-lt"/>
                <a:cs typeface="+mn-lt"/>
              </a:rPr>
              <a:t>Destructive Conflict</a:t>
            </a:r>
          </a:p>
          <a:p>
            <a:pPr marL="457200" indent="-457200">
              <a:buAutoNum type="arabicPeriod"/>
            </a:pPr>
            <a:r>
              <a:rPr lang="en-GB">
                <a:latin typeface="Times New Roman"/>
                <a:ea typeface="+mn-lt"/>
                <a:cs typeface="+mn-lt"/>
              </a:rPr>
              <a:t>Diverts energy from more important issues and tasks. </a:t>
            </a:r>
            <a:endParaRPr lang="en-GB"/>
          </a:p>
          <a:p>
            <a:pPr marL="457200" indent="-457200">
              <a:buAutoNum type="arabicPeriod"/>
            </a:pPr>
            <a:r>
              <a:rPr lang="en-GB">
                <a:latin typeface="Times New Roman"/>
                <a:ea typeface="+mn-lt"/>
                <a:cs typeface="+mn-lt"/>
              </a:rPr>
              <a:t>Deepens differences in values.</a:t>
            </a:r>
          </a:p>
          <a:p>
            <a:pPr marL="457200" indent="-457200">
              <a:buAutoNum type="arabicPeriod"/>
            </a:pPr>
            <a:r>
              <a:rPr lang="en-GB">
                <a:latin typeface="Times New Roman"/>
                <a:ea typeface="+mn-lt"/>
                <a:cs typeface="+mn-lt"/>
              </a:rPr>
              <a:t>Polarizes groups so that cooperation is reduced.</a:t>
            </a:r>
          </a:p>
          <a:p>
            <a:pPr marL="457200" indent="-457200">
              <a:buAutoNum type="arabicPeriod"/>
            </a:pPr>
            <a:r>
              <a:rPr lang="en-GB">
                <a:latin typeface="Times New Roman"/>
                <a:ea typeface="+mn-lt"/>
                <a:cs typeface="+mn-lt"/>
              </a:rPr>
              <a:t>Destroys the morale of people or reinforces poor selfconcepts.</a:t>
            </a:r>
            <a:endParaRPr lang="en-GB">
              <a:latin typeface="Times New Roman"/>
              <a:cs typeface="Calibri"/>
            </a:endParaRPr>
          </a:p>
          <a:p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EE9BA-EC23-4775-8DC8-700FB2B589C7}"/>
              </a:ext>
            </a:extLst>
          </p:cNvPr>
          <p:cNvSpPr txBox="1"/>
          <p:nvPr/>
        </p:nvSpPr>
        <p:spPr>
          <a:xfrm>
            <a:off x="1098550" y="1929653"/>
            <a:ext cx="4806950" cy="42780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highlight>
                  <a:srgbClr val="C0C0C0"/>
                </a:highlight>
                <a:latin typeface="Times New Roman"/>
                <a:ea typeface="+mn-lt"/>
                <a:cs typeface="+mn-lt"/>
              </a:rPr>
              <a:t>Game Theory</a:t>
            </a:r>
            <a:endParaRPr lang="en-GB" sz="2000" b="1">
              <a:highlight>
                <a:srgbClr val="C0C0C0"/>
              </a:highlight>
              <a:latin typeface="Times New Roman"/>
              <a:cs typeface="Calibri"/>
            </a:endParaRPr>
          </a:p>
          <a:p>
            <a:pPr algn="ctr"/>
            <a:endParaRPr lang="en-GB" b="1" dirty="0">
              <a:highlight>
                <a:srgbClr val="C0C0C0"/>
              </a:highlight>
              <a:latin typeface="Times New Roman"/>
              <a:cs typeface="Calibri"/>
            </a:endParaRPr>
          </a:p>
          <a:p>
            <a:r>
              <a:rPr lang="en-GB" b="1" dirty="0">
                <a:latin typeface="Times New Roman"/>
                <a:cs typeface="Calibri"/>
              </a:rPr>
              <a:t>Game theory puts people into the mixed-motive </a:t>
            </a:r>
            <a:r>
              <a:rPr lang="en-GB" b="1">
                <a:latin typeface="Times New Roman"/>
                <a:cs typeface="Calibri"/>
              </a:rPr>
              <a:t>situation.</a:t>
            </a:r>
            <a:endParaRPr lang="en-US" b="1">
              <a:latin typeface="Times New Roman"/>
              <a:cs typeface="Calibri"/>
            </a:endParaRPr>
          </a:p>
          <a:p>
            <a:endParaRPr lang="en-GB" dirty="0">
              <a:latin typeface="Times New Roman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Times New Roman"/>
                <a:ea typeface="+mn-lt"/>
                <a:cs typeface="+mn-lt"/>
              </a:rPr>
              <a:t>According to Covey </a:t>
            </a:r>
            <a:r>
              <a:rPr lang="en-GB">
                <a:latin typeface="Times New Roman"/>
                <a:cs typeface="Calibri"/>
              </a:rPr>
              <a:t>(1990) in The Seven Habits of Highly Effective People refers to the scarcity mentality versus the abundance mentality.</a:t>
            </a:r>
            <a:endParaRPr lang="en-US">
              <a:latin typeface="Times New Roman"/>
              <a:cs typeface="Calibri"/>
            </a:endParaRPr>
          </a:p>
          <a:p>
            <a:endParaRPr lang="en-GB" dirty="0">
              <a:latin typeface="Times New Roman"/>
              <a:cs typeface="Calibri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Times New Roman"/>
                <a:cs typeface="Calibri"/>
              </a:rPr>
              <a:t> The </a:t>
            </a:r>
            <a:r>
              <a:rPr lang="en-GB" dirty="0">
                <a:latin typeface="Times New Roman"/>
                <a:cs typeface="Calibri"/>
              </a:rPr>
              <a:t>scarcity mentality leads us to resent the </a:t>
            </a:r>
            <a:r>
              <a:rPr lang="en-GB">
                <a:latin typeface="Times New Roman"/>
                <a:cs typeface="Calibri"/>
              </a:rPr>
              <a:t>success of others. </a:t>
            </a:r>
          </a:p>
          <a:p>
            <a:endParaRPr lang="en-GB" dirty="0">
              <a:latin typeface="Times New Roman"/>
              <a:cs typeface="Calibri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Times New Roman"/>
                <a:cs typeface="Calibri"/>
              </a:rPr>
              <a:t>The abundance mentality </a:t>
            </a:r>
            <a:r>
              <a:rPr lang="en-GB" dirty="0">
                <a:latin typeface="Times New Roman"/>
                <a:cs typeface="Calibri"/>
              </a:rPr>
              <a:t>allows us to think of situations in which everybody can win.</a:t>
            </a:r>
            <a:endParaRPr lang="en-US">
              <a:latin typeface="Times New Roman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4222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8247643-37AB-47DE-B7BD-7A64FEB13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BC3119-F8E7-4266-91B8-7A1E808B4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7D15890-6502-4FAA-AB03-AFAC88EE2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80045BC-58DB-469C-8997-6C0C16B17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C3E9B-0829-4589-992D-37787B283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2585" y="634946"/>
            <a:ext cx="3690257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Conclusion</a:t>
            </a:r>
            <a:endParaRPr lang="en-US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A2C5107F-BA44-46F8-8BF1-58D93E3080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967" r="3" b="518"/>
          <a:stretch/>
        </p:blipFill>
        <p:spPr>
          <a:xfrm>
            <a:off x="576849" y="608331"/>
            <a:ext cx="6255751" cy="5314406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3EF6BB5-A95D-4C59-808C-3B64F444F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DC5B3D-CCEF-43C9-A30A-CFABC8FDC5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18192" y="2198914"/>
            <a:ext cx="4631550" cy="1257180"/>
          </a:xfrm>
        </p:spPr>
        <p:txBody>
          <a:bodyPr vert="horz" lIns="0" tIns="45720" rIns="0" bIns="45720" rtlCol="0" anchor="t">
            <a:normAutofit/>
          </a:bodyPr>
          <a:lstStyle/>
          <a:p>
            <a:pPr marL="285750" indent="-285750">
              <a:buFont typeface="Wingdings" panose="020F0502020204030204" pitchFamily="34" charset="0"/>
              <a:buChar char="ü"/>
            </a:pPr>
            <a:r>
              <a:rPr lang="en-US" sz="140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Communication is the key core of an efficient team-working</a:t>
            </a:r>
            <a:endParaRPr lang="en-US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Wingdings" panose="020F0502020204030204" pitchFamily="34" charset="0"/>
              <a:buChar char="ü"/>
            </a:pPr>
            <a:r>
              <a:rPr lang="en-US" sz="140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Creates a great working environment </a:t>
            </a:r>
            <a:endParaRPr lang="en-US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Wingdings" panose="020F0502020204030204" pitchFamily="34" charset="0"/>
              <a:buChar char="ü"/>
            </a:pPr>
            <a:r>
              <a:rPr lang="en-US" sz="140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Help keep moral high and improves productivity</a:t>
            </a:r>
            <a:endParaRPr lang="en-US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endParaRPr lang="en-US" dirty="0">
              <a:solidFill>
                <a:schemeClr val="tx1"/>
              </a:solidFill>
              <a:latin typeface="Times New Roman"/>
              <a:cs typeface="Calibri"/>
            </a:endParaRPr>
          </a:p>
          <a:p>
            <a:endParaRPr lang="en-US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endParaRPr lang="en-US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50BDA68-EBDD-443C-9B6B-03CA14AFF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0C07DB3-666C-4A9D-81CE-83B435F95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2288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81581-D1D6-4163-BF4A-3D92BF7E1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Times New Roman"/>
                <a:cs typeface="Calibri Light"/>
              </a:rPr>
              <a:t>References</a:t>
            </a:r>
            <a:endParaRPr lang="en-GB" b="1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49A42-4FB4-4784-8720-56EBAF5AF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https://peterstark.com/services/consulting/team-building/ [Accessed 29 Nov. 2019].</a:t>
            </a:r>
            <a:endParaRPr lang="en-GB" dirty="0">
              <a:latin typeface="Times New Roman"/>
              <a:ea typeface="+mn-lt"/>
              <a:cs typeface="+mn-lt"/>
            </a:endParaRPr>
          </a:p>
          <a:p>
            <a:r>
              <a:rPr lang="en-GB">
                <a:latin typeface="Times New Roman"/>
                <a:ea typeface="+mn-lt"/>
                <a:cs typeface="+mn-lt"/>
              </a:rPr>
              <a:t>https://www.thoughtco.com/maslows-hierarchy-of-needs-4582571 [Accessed 28 Nov. 2019].</a:t>
            </a:r>
            <a:endParaRPr lang="en-GB">
              <a:latin typeface="Times New Roman"/>
              <a:cs typeface="Calibri" panose="020F0502020204030204"/>
            </a:endParaRPr>
          </a:p>
          <a:p>
            <a:r>
              <a:rPr lang="en-GB">
                <a:latin typeface="Times New Roman"/>
                <a:ea typeface="+mn-lt"/>
                <a:cs typeface="+mn-lt"/>
              </a:rPr>
              <a:t>Robert R. Blake and Jane Syngley Mouton. “The Fifth Achievement.” Journal of Applied Behavioral Science 6(4), 1970</a:t>
            </a:r>
            <a:endParaRPr lang="en-GB" dirty="0">
              <a:latin typeface="Times New Roman"/>
              <a:cs typeface="Calibri"/>
            </a:endParaRPr>
          </a:p>
          <a:p>
            <a:endParaRPr lang="en-GB" dirty="0">
              <a:latin typeface="Times New Roman"/>
              <a:cs typeface="Calibri"/>
            </a:endParaRPr>
          </a:p>
          <a:p>
            <a:endParaRPr lang="en-GB" dirty="0">
              <a:latin typeface="Times New Roman"/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997389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207</Words>
  <Application>Microsoft Office PowerPoint</Application>
  <PresentationFormat>Widescreen</PresentationFormat>
  <Paragraphs>61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Wingdings</vt:lpstr>
      <vt:lpstr>Retrospect</vt:lpstr>
      <vt:lpstr>PowerPoint Presentation</vt:lpstr>
      <vt:lpstr>Together Everyone Achieves More</vt:lpstr>
      <vt:lpstr>Our focus today</vt:lpstr>
      <vt:lpstr>Managing conflicts</vt:lpstr>
      <vt:lpstr>Conflict: Constructive vs Destructive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Natalia Baluta</cp:lastModifiedBy>
  <cp:revision>778</cp:revision>
  <dcterms:created xsi:type="dcterms:W3CDTF">2019-12-01T22:53:43Z</dcterms:created>
  <dcterms:modified xsi:type="dcterms:W3CDTF">2019-12-06T08:12:40Z</dcterms:modified>
</cp:coreProperties>
</file>