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9"/>
  </p:notesMasterIdLst>
  <p:sldIdLst>
    <p:sldId id="256" r:id="rId2"/>
    <p:sldId id="257" r:id="rId3"/>
    <p:sldId id="258" r:id="rId4"/>
    <p:sldId id="259" r:id="rId5"/>
    <p:sldId id="260" r:id="rId6"/>
    <p:sldId id="267" r:id="rId7"/>
    <p:sldId id="268" r:id="rId8"/>
    <p:sldId id="272" r:id="rId9"/>
    <p:sldId id="273" r:id="rId10"/>
    <p:sldId id="269" r:id="rId11"/>
    <p:sldId id="270" r:id="rId12"/>
    <p:sldId id="264" r:id="rId13"/>
    <p:sldId id="271" r:id="rId14"/>
    <p:sldId id="265" r:id="rId15"/>
    <p:sldId id="266" r:id="rId16"/>
    <p:sldId id="274"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824" autoAdjust="0"/>
    <p:restoredTop sz="94660"/>
  </p:normalViewPr>
  <p:slideViewPr>
    <p:cSldViewPr snapToGrid="0">
      <p:cViewPr varScale="1">
        <p:scale>
          <a:sx n="68" d="100"/>
          <a:sy n="68" d="100"/>
        </p:scale>
        <p:origin x="8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7A512-54FD-4255-87BF-00A4958556EB}" type="datetimeFigureOut">
              <a:rPr lang="en-GB" smtClean="0"/>
              <a:t>24/08/2018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88D683-581A-420C-8D92-061ACA110537}" type="slidenum">
              <a:rPr lang="en-GB" smtClean="0"/>
              <a:t>‹#›</a:t>
            </a:fld>
            <a:endParaRPr lang="en-GB" dirty="0"/>
          </a:p>
        </p:txBody>
      </p:sp>
    </p:spTree>
    <p:extLst>
      <p:ext uri="{BB962C8B-B14F-4D97-AF65-F5344CB8AC3E}">
        <p14:creationId xmlns:p14="http://schemas.microsoft.com/office/powerpoint/2010/main" val="2172082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group is induvial working together for the same goals but if one member of the group fails it doesn’t effect the rest of the group achieving. A team is working together if one fails everyone fails. </a:t>
            </a:r>
          </a:p>
        </p:txBody>
      </p:sp>
      <p:sp>
        <p:nvSpPr>
          <p:cNvPr id="4" name="Slide Number Placeholder 3"/>
          <p:cNvSpPr>
            <a:spLocks noGrp="1"/>
          </p:cNvSpPr>
          <p:nvPr>
            <p:ph type="sldNum" sz="quarter" idx="10"/>
          </p:nvPr>
        </p:nvSpPr>
        <p:spPr/>
        <p:txBody>
          <a:bodyPr/>
          <a:lstStyle/>
          <a:p>
            <a:fld id="{7B88D683-581A-420C-8D92-061ACA110537}" type="slidenum">
              <a:rPr lang="en-GB" smtClean="0"/>
              <a:t>3</a:t>
            </a:fld>
            <a:endParaRPr lang="en-GB" dirty="0"/>
          </a:p>
        </p:txBody>
      </p:sp>
    </p:spTree>
    <p:extLst>
      <p:ext uri="{BB962C8B-B14F-4D97-AF65-F5344CB8AC3E}">
        <p14:creationId xmlns:p14="http://schemas.microsoft.com/office/powerpoint/2010/main" val="3514749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different stages of development that Tuckman identifies are forming (common goals and desire behaviour), storming (different conflicts in the group), norming (, performing and adjourning</a:t>
            </a:r>
          </a:p>
        </p:txBody>
      </p:sp>
      <p:sp>
        <p:nvSpPr>
          <p:cNvPr id="4" name="Slide Number Placeholder 3"/>
          <p:cNvSpPr>
            <a:spLocks noGrp="1"/>
          </p:cNvSpPr>
          <p:nvPr>
            <p:ph type="sldNum" sz="quarter" idx="10"/>
          </p:nvPr>
        </p:nvSpPr>
        <p:spPr/>
        <p:txBody>
          <a:bodyPr/>
          <a:lstStyle/>
          <a:p>
            <a:fld id="{83A5BA75-B88A-4783-9F0A-33612C3585BF}" type="slidenum">
              <a:rPr lang="en-GB" smtClean="0"/>
              <a:t>6</a:t>
            </a:fld>
            <a:endParaRPr lang="en-GB"/>
          </a:p>
        </p:txBody>
      </p:sp>
    </p:spTree>
    <p:extLst>
      <p:ext uri="{BB962C8B-B14F-4D97-AF65-F5344CB8AC3E}">
        <p14:creationId xmlns:p14="http://schemas.microsoft.com/office/powerpoint/2010/main" val="25543742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99102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943745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3794390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795523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2068378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3236496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2147527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3375006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2189298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2693152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2322683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B74F05-F852-4107-86BD-775BA2CF851A}" type="slidenum">
              <a:rPr lang="en-GB" smtClean="0"/>
              <a:t>‹#›</a:t>
            </a:fld>
            <a:endParaRPr lang="en-GB"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94894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39832008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2695792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3575606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2286115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3128703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1ADEBB9-112A-4868-8B26-0D5537AFB18A}"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B74F05-F852-4107-86BD-775BA2CF851A}" type="slidenum">
              <a:rPr lang="en-GB" smtClean="0"/>
              <a:t>‹#›</a:t>
            </a:fld>
            <a:endParaRPr lang="en-GB" dirty="0"/>
          </a:p>
        </p:txBody>
      </p:sp>
    </p:spTree>
    <p:extLst>
      <p:ext uri="{BB962C8B-B14F-4D97-AF65-F5344CB8AC3E}">
        <p14:creationId xmlns:p14="http://schemas.microsoft.com/office/powerpoint/2010/main" val="1278521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1ADEBB9-112A-4868-8B26-0D5537AFB18A}" type="datetimeFigureOut">
              <a:rPr lang="en-GB" smtClean="0"/>
              <a:t>24/08/2018</a:t>
            </a:fld>
            <a:endParaRPr lang="en-GB"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B5B74F05-F852-4107-86BD-775BA2CF851A}" type="slidenum">
              <a:rPr lang="en-GB" smtClean="0"/>
              <a:t>‹#›</a:t>
            </a:fld>
            <a:endParaRPr lang="en-GB" dirty="0"/>
          </a:p>
        </p:txBody>
      </p:sp>
    </p:spTree>
    <p:extLst>
      <p:ext uri="{BB962C8B-B14F-4D97-AF65-F5344CB8AC3E}">
        <p14:creationId xmlns:p14="http://schemas.microsoft.com/office/powerpoint/2010/main" val="416092946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hyperlink" Target="https://en.wikipedia.org/wiki/Team_Role_Inventories#Implementer" TargetMode="External"/><Relationship Id="rId3" Type="http://schemas.openxmlformats.org/officeDocument/2006/relationships/hyperlink" Target="https://en.wikipedia.org/wiki/Team_Role_Inventories#Resource_Investigator" TargetMode="External"/><Relationship Id="rId7" Type="http://schemas.openxmlformats.org/officeDocument/2006/relationships/hyperlink" Target="https://en.wikipedia.org/wiki/Team_Role_Inventories#Teamworker" TargetMode="External"/><Relationship Id="rId2" Type="http://schemas.openxmlformats.org/officeDocument/2006/relationships/hyperlink" Target="https://en.wikipedia.org/wiki/Team_Role_Inventories#Plant" TargetMode="External"/><Relationship Id="rId1" Type="http://schemas.openxmlformats.org/officeDocument/2006/relationships/slideLayout" Target="../slideLayouts/slideLayout1.xml"/><Relationship Id="rId6" Type="http://schemas.openxmlformats.org/officeDocument/2006/relationships/hyperlink" Target="https://en.wikipedia.org/wiki/Team_Role_Inventories#Monitor_Evaluator" TargetMode="External"/><Relationship Id="rId11" Type="http://schemas.openxmlformats.org/officeDocument/2006/relationships/image" Target="../media/image7.gif"/><Relationship Id="rId5" Type="http://schemas.openxmlformats.org/officeDocument/2006/relationships/hyperlink" Target="https://en.wikipedia.org/wiki/Team_Role_Inventories#Shaper" TargetMode="External"/><Relationship Id="rId10" Type="http://schemas.openxmlformats.org/officeDocument/2006/relationships/hyperlink" Target="https://en.wikipedia.org/wiki/Team_Role_Inventories#Specialist" TargetMode="External"/><Relationship Id="rId4" Type="http://schemas.openxmlformats.org/officeDocument/2006/relationships/hyperlink" Target="https://en.wikipedia.org/wiki/Team_Role_Inventories#Co-ordinator" TargetMode="External"/><Relationship Id="rId9" Type="http://schemas.openxmlformats.org/officeDocument/2006/relationships/hyperlink" Target="https://en.wikipedia.org/wiki/Team_Role_Inventories#Completer_Finisher"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FAED8-5264-496A-94F6-55A39DA2563A}"/>
              </a:ext>
            </a:extLst>
          </p:cNvPr>
          <p:cNvSpPr>
            <a:spLocks noGrp="1"/>
          </p:cNvSpPr>
          <p:nvPr>
            <p:ph type="ctrTitle"/>
          </p:nvPr>
        </p:nvSpPr>
        <p:spPr>
          <a:xfrm>
            <a:off x="1524000" y="-136810"/>
            <a:ext cx="9144000" cy="2387600"/>
          </a:xfrm>
        </p:spPr>
        <p:txBody>
          <a:bodyPr/>
          <a:lstStyle/>
          <a:p>
            <a:r>
              <a:rPr lang="en-GB" dirty="0"/>
              <a:t>Effective team working</a:t>
            </a:r>
          </a:p>
        </p:txBody>
      </p:sp>
      <p:sp>
        <p:nvSpPr>
          <p:cNvPr id="3" name="Subtitle 2">
            <a:extLst>
              <a:ext uri="{FF2B5EF4-FFF2-40B4-BE49-F238E27FC236}">
                <a16:creationId xmlns:a16="http://schemas.microsoft.com/office/drawing/2014/main" id="{F07A8970-C6BB-4449-AABB-9C5F55D36D63}"/>
              </a:ext>
            </a:extLst>
          </p:cNvPr>
          <p:cNvSpPr>
            <a:spLocks noGrp="1"/>
          </p:cNvSpPr>
          <p:nvPr>
            <p:ph type="subTitle" idx="1"/>
          </p:nvPr>
        </p:nvSpPr>
        <p:spPr>
          <a:xfrm>
            <a:off x="1688891" y="2927481"/>
            <a:ext cx="9144000" cy="1655762"/>
          </a:xfrm>
        </p:spPr>
        <p:txBody>
          <a:bodyPr>
            <a:noAutofit/>
          </a:bodyPr>
          <a:lstStyle/>
          <a:p>
            <a:r>
              <a:rPr lang="en-GB" sz="2800" dirty="0">
                <a:solidFill>
                  <a:schemeClr val="tx1"/>
                </a:solidFill>
              </a:rPr>
              <a:t>By</a:t>
            </a:r>
          </a:p>
          <a:p>
            <a:r>
              <a:rPr lang="en-GB" sz="2800" dirty="0" err="1">
                <a:solidFill>
                  <a:schemeClr val="tx1"/>
                </a:solidFill>
              </a:rPr>
              <a:t>Shaneece</a:t>
            </a:r>
            <a:r>
              <a:rPr lang="en-GB" sz="2800" dirty="0">
                <a:solidFill>
                  <a:schemeClr val="tx1"/>
                </a:solidFill>
              </a:rPr>
              <a:t> Handley 1715250</a:t>
            </a:r>
          </a:p>
          <a:p>
            <a:r>
              <a:rPr lang="en-GB" sz="2800" dirty="0">
                <a:solidFill>
                  <a:schemeClr val="tx1"/>
                </a:solidFill>
              </a:rPr>
              <a:t>Nichole James 1715320</a:t>
            </a:r>
          </a:p>
          <a:p>
            <a:r>
              <a:rPr lang="en-GB" sz="2800">
                <a:solidFill>
                  <a:schemeClr val="tx1"/>
                </a:solidFill>
              </a:rPr>
              <a:t>Omari Wright 1713673</a:t>
            </a:r>
            <a:endParaRPr lang="en-GB" sz="2800" dirty="0">
              <a:solidFill>
                <a:schemeClr val="tx1"/>
              </a:solidFill>
            </a:endParaRPr>
          </a:p>
          <a:p>
            <a:r>
              <a:rPr lang="en-GB" sz="2800" dirty="0" err="1">
                <a:solidFill>
                  <a:schemeClr val="tx1"/>
                </a:solidFill>
              </a:rPr>
              <a:t>Angur</a:t>
            </a:r>
            <a:r>
              <a:rPr lang="en-GB" sz="2800" dirty="0">
                <a:solidFill>
                  <a:schemeClr val="tx1"/>
                </a:solidFill>
              </a:rPr>
              <a:t> Ali 1715265</a:t>
            </a:r>
          </a:p>
          <a:p>
            <a:r>
              <a:rPr lang="en-GB" sz="2800" dirty="0">
                <a:solidFill>
                  <a:schemeClr val="tx1"/>
                </a:solidFill>
              </a:rPr>
              <a:t>Mohammed Abdul Hafiz 1714514</a:t>
            </a:r>
          </a:p>
        </p:txBody>
      </p:sp>
    </p:spTree>
    <p:extLst>
      <p:ext uri="{BB962C8B-B14F-4D97-AF65-F5344CB8AC3E}">
        <p14:creationId xmlns:p14="http://schemas.microsoft.com/office/powerpoint/2010/main" val="3790599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9085B-B636-46C1-9236-1FB52E583A81}"/>
              </a:ext>
            </a:extLst>
          </p:cNvPr>
          <p:cNvSpPr>
            <a:spLocks noGrp="1"/>
          </p:cNvSpPr>
          <p:nvPr>
            <p:ph type="ctrTitle"/>
          </p:nvPr>
        </p:nvSpPr>
        <p:spPr>
          <a:xfrm>
            <a:off x="1524000" y="0"/>
            <a:ext cx="9144000" cy="1262743"/>
          </a:xfrm>
        </p:spPr>
        <p:txBody>
          <a:bodyPr/>
          <a:lstStyle/>
          <a:p>
            <a:r>
              <a:rPr lang="en-GB" dirty="0"/>
              <a:t>Contents  </a:t>
            </a:r>
          </a:p>
        </p:txBody>
      </p:sp>
      <p:sp>
        <p:nvSpPr>
          <p:cNvPr id="3" name="Subtitle 2">
            <a:extLst>
              <a:ext uri="{FF2B5EF4-FFF2-40B4-BE49-F238E27FC236}">
                <a16:creationId xmlns:a16="http://schemas.microsoft.com/office/drawing/2014/main" id="{7AD6C782-3D00-47E7-9224-650520F9F00F}"/>
              </a:ext>
            </a:extLst>
          </p:cNvPr>
          <p:cNvSpPr>
            <a:spLocks noGrp="1"/>
          </p:cNvSpPr>
          <p:nvPr>
            <p:ph type="subTitle" idx="1"/>
          </p:nvPr>
        </p:nvSpPr>
        <p:spPr>
          <a:xfrm>
            <a:off x="1524000" y="1582057"/>
            <a:ext cx="9144000" cy="4354286"/>
          </a:xfrm>
        </p:spPr>
        <p:txBody>
          <a:bodyPr>
            <a:normAutofit/>
          </a:bodyPr>
          <a:lstStyle/>
          <a:p>
            <a:pPr marL="342900" indent="-342900">
              <a:buFont typeface="Arial" panose="020B0604020202020204" pitchFamily="34" charset="0"/>
              <a:buChar char="•"/>
            </a:pPr>
            <a:r>
              <a:rPr lang="en-GB" sz="2800" dirty="0">
                <a:solidFill>
                  <a:schemeClr val="tx1"/>
                </a:solidFill>
              </a:rPr>
              <a:t>Benefits of team working.</a:t>
            </a:r>
          </a:p>
          <a:p>
            <a:pPr marL="342900" indent="-342900">
              <a:buFont typeface="Arial" panose="020B0604020202020204" pitchFamily="34" charset="0"/>
              <a:buChar char="•"/>
            </a:pPr>
            <a:r>
              <a:rPr lang="en-GB" sz="2800" dirty="0">
                <a:solidFill>
                  <a:schemeClr val="tx1"/>
                </a:solidFill>
              </a:rPr>
              <a:t>Stages of team development. </a:t>
            </a:r>
          </a:p>
          <a:p>
            <a:pPr marL="342900" indent="-342900">
              <a:buFont typeface="Arial" panose="020B0604020202020204" pitchFamily="34" charset="0"/>
              <a:buChar char="•"/>
            </a:pPr>
            <a:r>
              <a:rPr lang="en-GB" sz="2800" dirty="0">
                <a:solidFill>
                  <a:schemeClr val="tx1"/>
                </a:solidFill>
              </a:rPr>
              <a:t>Team roles.</a:t>
            </a:r>
          </a:p>
          <a:p>
            <a:pPr marL="342900" indent="-342900">
              <a:buFont typeface="Arial" panose="020B0604020202020204" pitchFamily="34" charset="0"/>
              <a:buChar char="•"/>
            </a:pPr>
            <a:r>
              <a:rPr lang="en-GB" sz="2800" dirty="0">
                <a:solidFill>
                  <a:schemeClr val="tx1"/>
                </a:solidFill>
              </a:rPr>
              <a:t>Successful team development. </a:t>
            </a:r>
          </a:p>
          <a:p>
            <a:pPr marL="342900" indent="-342900">
              <a:buFont typeface="Arial" panose="020B0604020202020204" pitchFamily="34" charset="0"/>
              <a:buChar char="•"/>
            </a:pPr>
            <a:r>
              <a:rPr lang="en-GB" sz="2800" dirty="0">
                <a:solidFill>
                  <a:schemeClr val="tx1"/>
                </a:solidFill>
              </a:rPr>
              <a:t>Manging conflict. </a:t>
            </a:r>
          </a:p>
        </p:txBody>
      </p:sp>
    </p:spTree>
    <p:extLst>
      <p:ext uri="{BB962C8B-B14F-4D97-AF65-F5344CB8AC3E}">
        <p14:creationId xmlns:p14="http://schemas.microsoft.com/office/powerpoint/2010/main" val="105853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E5F02-CC66-43ED-A271-1DF6F3515143}"/>
              </a:ext>
            </a:extLst>
          </p:cNvPr>
          <p:cNvSpPr>
            <a:spLocks noGrp="1"/>
          </p:cNvSpPr>
          <p:nvPr>
            <p:ph type="title"/>
          </p:nvPr>
        </p:nvSpPr>
        <p:spPr>
          <a:xfrm>
            <a:off x="913774" y="359231"/>
            <a:ext cx="10364451" cy="1596177"/>
          </a:xfrm>
        </p:spPr>
        <p:txBody>
          <a:bodyPr/>
          <a:lstStyle/>
          <a:p>
            <a:r>
              <a:rPr lang="en-GB" dirty="0"/>
              <a:t>Difference between team and groups</a:t>
            </a:r>
          </a:p>
        </p:txBody>
      </p:sp>
      <p:sp>
        <p:nvSpPr>
          <p:cNvPr id="3" name="Content Placeholder 2">
            <a:extLst>
              <a:ext uri="{FF2B5EF4-FFF2-40B4-BE49-F238E27FC236}">
                <a16:creationId xmlns:a16="http://schemas.microsoft.com/office/drawing/2014/main" id="{3A204330-C25E-4D28-8293-0F4F8ACF51E5}"/>
              </a:ext>
            </a:extLst>
          </p:cNvPr>
          <p:cNvSpPr>
            <a:spLocks noGrp="1"/>
          </p:cNvSpPr>
          <p:nvPr>
            <p:ph idx="1"/>
          </p:nvPr>
        </p:nvSpPr>
        <p:spPr>
          <a:xfrm>
            <a:off x="1390480" y="1630555"/>
            <a:ext cx="9088902" cy="4038674"/>
          </a:xfrm>
        </p:spPr>
        <p:txBody>
          <a:bodyPr>
            <a:normAutofit fontScale="25000" lnSpcReduction="20000"/>
          </a:bodyPr>
          <a:lstStyle/>
          <a:p>
            <a:pPr marL="0" indent="0" algn="ctr">
              <a:buNone/>
            </a:pPr>
            <a:r>
              <a:rPr lang="en-GB" sz="7000" dirty="0"/>
              <a:t>Groups</a:t>
            </a:r>
          </a:p>
          <a:p>
            <a:pPr marL="0" indent="0">
              <a:buNone/>
            </a:pPr>
            <a:r>
              <a:rPr lang="en-GB" sz="7000" dirty="0"/>
              <a:t>A group is for example two or more people working on the same goal but if one person in that group doesn’t achieve the goal it does effect other members in the group.</a:t>
            </a:r>
          </a:p>
          <a:p>
            <a:pPr marL="0" indent="0" algn="ctr">
              <a:buNone/>
            </a:pPr>
            <a:r>
              <a:rPr lang="en-GB" sz="7000" dirty="0"/>
              <a:t>There are two types of groups formal and informal</a:t>
            </a:r>
          </a:p>
          <a:p>
            <a:pPr marL="0" indent="0" algn="ctr">
              <a:buNone/>
            </a:pPr>
            <a:r>
              <a:rPr lang="en-GB" sz="7000" dirty="0"/>
              <a:t>Formal groups are : Official organisations created by authorities to achieve the desired goal.</a:t>
            </a:r>
          </a:p>
          <a:p>
            <a:pPr marL="0" indent="0" algn="ctr">
              <a:buNone/>
            </a:pPr>
            <a:r>
              <a:rPr lang="en-GB" sz="7000" dirty="0"/>
              <a:t>Informal groups are: Groups that come together due to the same interest who can naturally identify with their group goals and activities. </a:t>
            </a:r>
          </a:p>
          <a:p>
            <a:pPr marL="0" indent="0" algn="ctr">
              <a:buNone/>
            </a:pPr>
            <a:r>
              <a:rPr lang="en-GB" sz="7000" dirty="0"/>
              <a:t>Team </a:t>
            </a:r>
          </a:p>
          <a:p>
            <a:pPr marL="0" indent="0" algn="ctr">
              <a:buNone/>
            </a:pPr>
            <a:r>
              <a:rPr lang="en-GB" sz="7000" dirty="0"/>
              <a:t>A set of individuals that come together to achieve a common goal.</a:t>
            </a:r>
          </a:p>
          <a:p>
            <a:pPr marL="0" indent="0" algn="ctr">
              <a:buNone/>
            </a:pPr>
            <a:r>
              <a:rPr lang="en-GB" sz="7000" dirty="0"/>
              <a:t>Individuals will have different skills and different tasks yet come together to achieve the end result. </a:t>
            </a:r>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4007076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99E854-5596-4B6A-8195-FCF1C942F217}"/>
              </a:ext>
            </a:extLst>
          </p:cNvPr>
          <p:cNvPicPr>
            <a:picLocks noChangeAspect="1"/>
          </p:cNvPicPr>
          <p:nvPr/>
        </p:nvPicPr>
        <p:blipFill>
          <a:blip r:embed="rId2"/>
          <a:stretch>
            <a:fillRect/>
          </a:stretch>
        </p:blipFill>
        <p:spPr>
          <a:xfrm>
            <a:off x="7315399" y="618084"/>
            <a:ext cx="4644373" cy="6035821"/>
          </a:xfrm>
          <a:prstGeom prst="rect">
            <a:avLst/>
          </a:prstGeom>
        </p:spPr>
      </p:pic>
      <p:sp>
        <p:nvSpPr>
          <p:cNvPr id="2" name="Title 1">
            <a:extLst>
              <a:ext uri="{FF2B5EF4-FFF2-40B4-BE49-F238E27FC236}">
                <a16:creationId xmlns:a16="http://schemas.microsoft.com/office/drawing/2014/main" id="{9B549241-A960-4360-99F0-36E439854698}"/>
              </a:ext>
            </a:extLst>
          </p:cNvPr>
          <p:cNvSpPr>
            <a:spLocks noGrp="1"/>
          </p:cNvSpPr>
          <p:nvPr>
            <p:ph type="title"/>
          </p:nvPr>
        </p:nvSpPr>
        <p:spPr>
          <a:xfrm>
            <a:off x="1176084" y="141627"/>
            <a:ext cx="4644373" cy="1400530"/>
          </a:xfrm>
        </p:spPr>
        <p:txBody>
          <a:bodyPr/>
          <a:lstStyle/>
          <a:p>
            <a:pPr algn="ctr"/>
            <a:r>
              <a:rPr lang="en-GB" dirty="0"/>
              <a:t>Rivercross</a:t>
            </a:r>
          </a:p>
        </p:txBody>
      </p:sp>
      <p:sp>
        <p:nvSpPr>
          <p:cNvPr id="3" name="Content Placeholder 2">
            <a:extLst>
              <a:ext uri="{FF2B5EF4-FFF2-40B4-BE49-F238E27FC236}">
                <a16:creationId xmlns:a16="http://schemas.microsoft.com/office/drawing/2014/main" id="{DDD8A97A-5E65-4A72-964E-3A49204189DE}"/>
              </a:ext>
            </a:extLst>
          </p:cNvPr>
          <p:cNvSpPr>
            <a:spLocks noGrp="1"/>
          </p:cNvSpPr>
          <p:nvPr>
            <p:ph idx="1"/>
          </p:nvPr>
        </p:nvSpPr>
        <p:spPr>
          <a:xfrm>
            <a:off x="363314" y="1331259"/>
            <a:ext cx="7062886" cy="4195481"/>
          </a:xfrm>
        </p:spPr>
        <p:txBody>
          <a:bodyPr>
            <a:normAutofit/>
          </a:bodyPr>
          <a:lstStyle/>
          <a:p>
            <a:r>
              <a:rPr lang="en-GB" sz="1800" dirty="0"/>
              <a:t>Rivercross is a traditional Indian restaurant located in the heart of Warwick.</a:t>
            </a:r>
          </a:p>
          <a:p>
            <a:r>
              <a:rPr lang="en-GB" sz="1800" dirty="0"/>
              <a:t>There's a team of 14 members including 8 members at the front of house and 6 in the kitchen.</a:t>
            </a:r>
          </a:p>
          <a:p>
            <a:r>
              <a:rPr lang="en-GB" sz="1800" dirty="0"/>
              <a:t>They work as a team to provide a contemporary dining experience.</a:t>
            </a:r>
          </a:p>
          <a:p>
            <a:r>
              <a:rPr lang="en-GB" sz="1800" dirty="0"/>
              <a:t>In the restaurant they use team work through body language, eye contact and hand gestures. Team work is where you watch each others back and reflect of each other to provide a better service for new and old customers.</a:t>
            </a:r>
          </a:p>
          <a:p>
            <a:endParaRPr lang="en-GB" dirty="0"/>
          </a:p>
        </p:txBody>
      </p:sp>
    </p:spTree>
    <p:extLst>
      <p:ext uri="{BB962C8B-B14F-4D97-AF65-F5344CB8AC3E}">
        <p14:creationId xmlns:p14="http://schemas.microsoft.com/office/powerpoint/2010/main" val="3447973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D670A-9214-40DF-B579-AAA149EB7834}"/>
              </a:ext>
            </a:extLst>
          </p:cNvPr>
          <p:cNvSpPr>
            <a:spLocks noGrp="1"/>
          </p:cNvSpPr>
          <p:nvPr>
            <p:ph type="title"/>
          </p:nvPr>
        </p:nvSpPr>
        <p:spPr>
          <a:xfrm>
            <a:off x="805488" y="146383"/>
            <a:ext cx="10364451" cy="1407695"/>
          </a:xfrm>
        </p:spPr>
        <p:txBody>
          <a:bodyPr/>
          <a:lstStyle/>
          <a:p>
            <a:r>
              <a:rPr lang="en-GB" dirty="0"/>
              <a:t>Group properties </a:t>
            </a:r>
          </a:p>
        </p:txBody>
      </p:sp>
      <p:sp>
        <p:nvSpPr>
          <p:cNvPr id="3" name="Content Placeholder 2">
            <a:extLst>
              <a:ext uri="{FF2B5EF4-FFF2-40B4-BE49-F238E27FC236}">
                <a16:creationId xmlns:a16="http://schemas.microsoft.com/office/drawing/2014/main" id="{CEA2B72C-36D9-4A70-AC2B-01CD2E426FA9}"/>
              </a:ext>
            </a:extLst>
          </p:cNvPr>
          <p:cNvSpPr>
            <a:spLocks noGrp="1"/>
          </p:cNvSpPr>
          <p:nvPr>
            <p:ph idx="1"/>
          </p:nvPr>
        </p:nvSpPr>
        <p:spPr>
          <a:xfrm>
            <a:off x="913773" y="1554078"/>
            <a:ext cx="10364452" cy="3749843"/>
          </a:xfrm>
        </p:spPr>
        <p:txBody>
          <a:bodyPr>
            <a:noAutofit/>
          </a:bodyPr>
          <a:lstStyle/>
          <a:p>
            <a:r>
              <a:rPr lang="en-GB" sz="1800" dirty="0"/>
              <a:t>Groups have properties that help explain and predict individual behaviour within the group.</a:t>
            </a:r>
          </a:p>
          <a:p>
            <a:r>
              <a:rPr lang="en-GB" sz="1800" dirty="0"/>
              <a:t>There are six types of group properties which are :</a:t>
            </a:r>
          </a:p>
          <a:p>
            <a:pPr marL="457200" indent="-457200">
              <a:buFont typeface="+mj-lt"/>
              <a:buAutoNum type="arabicPeriod"/>
            </a:pPr>
            <a:r>
              <a:rPr lang="en-GB" sz="1800" dirty="0"/>
              <a:t>Roles – Everyone is required to play a number of roles and our behaviour changes with each. </a:t>
            </a:r>
          </a:p>
          <a:p>
            <a:pPr marL="457200" indent="-457200">
              <a:buFont typeface="+mj-lt"/>
              <a:buAutoNum type="arabicPeriod"/>
            </a:pPr>
            <a:r>
              <a:rPr lang="en-GB" sz="1800" dirty="0"/>
              <a:t>Norms – Influences other members of the group behaviour. </a:t>
            </a:r>
          </a:p>
          <a:p>
            <a:pPr marL="457200" indent="-457200">
              <a:buFont typeface="+mj-lt"/>
              <a:buAutoNum type="arabicPeriod"/>
            </a:pPr>
            <a:r>
              <a:rPr lang="en-GB" sz="1800" dirty="0"/>
              <a:t>Statues – A socially selected position given to groups or group members by others. </a:t>
            </a:r>
          </a:p>
          <a:p>
            <a:pPr marL="457200" indent="-457200">
              <a:buFont typeface="+mj-lt"/>
              <a:buAutoNum type="arabicPeriod"/>
            </a:pPr>
            <a:r>
              <a:rPr lang="en-GB" sz="1800" dirty="0"/>
              <a:t>Size – More members of the group equal more brains. </a:t>
            </a:r>
          </a:p>
          <a:p>
            <a:pPr marL="457200" indent="-457200">
              <a:buFont typeface="+mj-lt"/>
              <a:buAutoNum type="arabicPeriod"/>
            </a:pPr>
            <a:r>
              <a:rPr lang="en-GB" sz="1800" dirty="0"/>
              <a:t>Cohesiveness – The more the group is connected to each other and they are motivated to stay in the group. </a:t>
            </a:r>
          </a:p>
          <a:p>
            <a:pPr marL="457200" indent="-457200">
              <a:buFont typeface="+mj-lt"/>
              <a:buAutoNum type="arabicPeriod"/>
            </a:pPr>
            <a:r>
              <a:rPr lang="en-GB" sz="1800" dirty="0"/>
              <a:t>Diversity – The members of the group are similar to or different from one another. </a:t>
            </a:r>
          </a:p>
        </p:txBody>
      </p:sp>
    </p:spTree>
    <p:extLst>
      <p:ext uri="{BB962C8B-B14F-4D97-AF65-F5344CB8AC3E}">
        <p14:creationId xmlns:p14="http://schemas.microsoft.com/office/powerpoint/2010/main" val="3760697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28C91-6690-465C-8BD0-25EA74662835}"/>
              </a:ext>
            </a:extLst>
          </p:cNvPr>
          <p:cNvSpPr>
            <a:spLocks noGrp="1"/>
          </p:cNvSpPr>
          <p:nvPr>
            <p:ph type="ctrTitle"/>
          </p:nvPr>
        </p:nvSpPr>
        <p:spPr>
          <a:xfrm>
            <a:off x="1477108" y="-278522"/>
            <a:ext cx="9144000" cy="1157120"/>
          </a:xfrm>
        </p:spPr>
        <p:txBody>
          <a:bodyPr/>
          <a:lstStyle/>
          <a:p>
            <a:r>
              <a:rPr lang="en-GB" sz="4000" dirty="0"/>
              <a:t>Stages of development </a:t>
            </a:r>
          </a:p>
        </p:txBody>
      </p:sp>
      <p:sp>
        <p:nvSpPr>
          <p:cNvPr id="3" name="Subtitle 2">
            <a:extLst>
              <a:ext uri="{FF2B5EF4-FFF2-40B4-BE49-F238E27FC236}">
                <a16:creationId xmlns:a16="http://schemas.microsoft.com/office/drawing/2014/main" id="{553A3A70-42FB-4224-B10E-F8BF18564BFB}"/>
              </a:ext>
            </a:extLst>
          </p:cNvPr>
          <p:cNvSpPr>
            <a:spLocks noGrp="1"/>
          </p:cNvSpPr>
          <p:nvPr>
            <p:ph type="subTitle" idx="1"/>
          </p:nvPr>
        </p:nvSpPr>
        <p:spPr>
          <a:xfrm>
            <a:off x="1477108" y="794084"/>
            <a:ext cx="9144000" cy="2043217"/>
          </a:xfrm>
        </p:spPr>
        <p:txBody>
          <a:bodyPr>
            <a:normAutofit fontScale="70000" lnSpcReduction="20000"/>
          </a:bodyPr>
          <a:lstStyle/>
          <a:p>
            <a:r>
              <a:rPr lang="en-GB" sz="2600" dirty="0">
                <a:solidFill>
                  <a:schemeClr val="tx1"/>
                </a:solidFill>
                <a:latin typeface="+mj-lt"/>
              </a:rPr>
              <a:t>There are 5 stages of development even though not all of them are followed by groups it gives us the framework to understand the different stages.</a:t>
            </a:r>
          </a:p>
          <a:p>
            <a:endParaRPr lang="en-GB" sz="2600" dirty="0">
              <a:solidFill>
                <a:schemeClr val="tx1"/>
              </a:solidFill>
              <a:latin typeface="+mj-lt"/>
            </a:endParaRPr>
          </a:p>
          <a:p>
            <a:r>
              <a:rPr lang="en-GB" sz="2600" dirty="0">
                <a:solidFill>
                  <a:schemeClr val="tx1"/>
                </a:solidFill>
                <a:latin typeface="+mj-lt"/>
              </a:rPr>
              <a:t>Tuckman (1965) identifies these 5 stages, his theory is: Forming, Storming, Norming, Performing and Adjourning. </a:t>
            </a:r>
          </a:p>
          <a:p>
            <a:endParaRPr lang="en-GB" dirty="0"/>
          </a:p>
        </p:txBody>
      </p:sp>
      <p:pic>
        <p:nvPicPr>
          <p:cNvPr id="5" name="Picture 4">
            <a:extLst>
              <a:ext uri="{FF2B5EF4-FFF2-40B4-BE49-F238E27FC236}">
                <a16:creationId xmlns:a16="http://schemas.microsoft.com/office/drawing/2014/main" id="{3FBDCB8B-812E-42FD-BC33-6AE58954AD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5506" y="2923674"/>
            <a:ext cx="9581024" cy="3417720"/>
          </a:xfrm>
          <a:prstGeom prst="rect">
            <a:avLst/>
          </a:prstGeom>
        </p:spPr>
      </p:pic>
    </p:spTree>
    <p:extLst>
      <p:ext uri="{BB962C8B-B14F-4D97-AF65-F5344CB8AC3E}">
        <p14:creationId xmlns:p14="http://schemas.microsoft.com/office/powerpoint/2010/main" val="51363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555F10-1BA8-4A0B-A487-0834D9F0D196}"/>
              </a:ext>
            </a:extLst>
          </p:cNvPr>
          <p:cNvSpPr>
            <a:spLocks noGrp="1"/>
          </p:cNvSpPr>
          <p:nvPr>
            <p:ph idx="1"/>
          </p:nvPr>
        </p:nvSpPr>
        <p:spPr>
          <a:xfrm>
            <a:off x="838200" y="1215188"/>
            <a:ext cx="10515600" cy="3855995"/>
          </a:xfrm>
        </p:spPr>
        <p:txBody>
          <a:bodyPr>
            <a:normAutofit/>
          </a:bodyPr>
          <a:lstStyle/>
          <a:p>
            <a:r>
              <a:rPr lang="en-GB" sz="1800" dirty="0" err="1"/>
              <a:t>Rivercross</a:t>
            </a:r>
            <a:r>
              <a:rPr lang="en-GB" sz="1800" dirty="0"/>
              <a:t> restaurant deal with all 5 stages, when at group meetings they make sure that their staff feel comfortable to express their opinions to the whole group, this may cause conflict but it is dealt with in a safe place. </a:t>
            </a:r>
            <a:endParaRPr lang="en-GB" sz="1800" dirty="0">
              <a:latin typeface="+mj-lt"/>
            </a:endParaRPr>
          </a:p>
        </p:txBody>
      </p:sp>
      <p:pic>
        <p:nvPicPr>
          <p:cNvPr id="10" name="Picture 9">
            <a:extLst>
              <a:ext uri="{FF2B5EF4-FFF2-40B4-BE49-F238E27FC236}">
                <a16:creationId xmlns:a16="http://schemas.microsoft.com/office/drawing/2014/main" id="{ED773B79-F096-487F-8F4A-4D778F3349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15188"/>
            <a:ext cx="12192000" cy="5526758"/>
          </a:xfrm>
          <a:prstGeom prst="rect">
            <a:avLst/>
          </a:prstGeom>
        </p:spPr>
      </p:pic>
    </p:spTree>
    <p:extLst>
      <p:ext uri="{BB962C8B-B14F-4D97-AF65-F5344CB8AC3E}">
        <p14:creationId xmlns:p14="http://schemas.microsoft.com/office/powerpoint/2010/main" val="2637532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24BFE5-A223-47F8-B696-F986450C8B45}"/>
              </a:ext>
            </a:extLst>
          </p:cNvPr>
          <p:cNvSpPr>
            <a:spLocks noGrp="1"/>
          </p:cNvSpPr>
          <p:nvPr>
            <p:ph type="ctrTitle"/>
          </p:nvPr>
        </p:nvSpPr>
        <p:spPr>
          <a:xfrm>
            <a:off x="1030874" y="321098"/>
            <a:ext cx="8825658" cy="1086597"/>
          </a:xfrm>
        </p:spPr>
        <p:txBody>
          <a:bodyPr/>
          <a:lstStyle/>
          <a:p>
            <a:r>
              <a:rPr lang="en-GB" dirty="0"/>
              <a:t>Team Roles</a:t>
            </a:r>
          </a:p>
        </p:txBody>
      </p:sp>
      <p:sp>
        <p:nvSpPr>
          <p:cNvPr id="3" name="Subtitle 2"/>
          <p:cNvSpPr>
            <a:spLocks noGrp="1"/>
          </p:cNvSpPr>
          <p:nvPr>
            <p:ph type="subTitle" idx="1"/>
          </p:nvPr>
        </p:nvSpPr>
        <p:spPr>
          <a:xfrm>
            <a:off x="0" y="1407695"/>
            <a:ext cx="5943599" cy="4822944"/>
          </a:xfrm>
        </p:spPr>
        <p:txBody>
          <a:bodyPr>
            <a:normAutofit fontScale="85000" lnSpcReduction="20000"/>
          </a:bodyPr>
          <a:lstStyle/>
          <a:p>
            <a:r>
              <a:rPr lang="en-GB" sz="1900" dirty="0">
                <a:solidFill>
                  <a:schemeClr val="tx1"/>
                </a:solidFill>
                <a:latin typeface="Times New Roman" panose="02020603050405020304" pitchFamily="18" charset="0"/>
                <a:cs typeface="Times New Roman" panose="02020603050405020304" pitchFamily="18" charset="0"/>
              </a:rPr>
              <a:t>According to Belbin(1981) there are 9 different types of team roles</a:t>
            </a:r>
          </a:p>
          <a:p>
            <a:r>
              <a:rPr lang="en-GB" sz="1900" b="1" dirty="0">
                <a:solidFill>
                  <a:schemeClr val="tx1"/>
                </a:solidFill>
                <a:latin typeface="Times New Roman" panose="02020603050405020304" pitchFamily="18" charset="0"/>
                <a:cs typeface="Times New Roman" panose="02020603050405020304" pitchFamily="18" charset="0"/>
              </a:rPr>
              <a:t>Belbin Team Roles</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rPr>
              <a:t> </a:t>
            </a:r>
          </a:p>
          <a:p>
            <a:r>
              <a:rPr lang="en-GB" sz="1900"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1.Plant</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2.Resource Investigator</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3.Co-ordinator</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4.Shaper</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5.Monitor Evaluator</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6.Teamworker</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7.Implementer</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8.Completer Finisher</a:t>
            </a: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9.Specialist</a:t>
            </a:r>
            <a:endParaRPr lang="en-GB" sz="1900" dirty="0">
              <a:solidFill>
                <a:schemeClr val="tx1"/>
              </a:solidFill>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B2CF33D-CDEE-483C-884F-3B5DB74400BE}"/>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943600" y="1251284"/>
            <a:ext cx="5811253" cy="4979355"/>
          </a:xfrm>
          <a:prstGeom prst="rect">
            <a:avLst/>
          </a:prstGeom>
        </p:spPr>
      </p:pic>
    </p:spTree>
    <p:extLst>
      <p:ext uri="{BB962C8B-B14F-4D97-AF65-F5344CB8AC3E}">
        <p14:creationId xmlns:p14="http://schemas.microsoft.com/office/powerpoint/2010/main" val="173538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319413"/>
            <a:ext cx="9404723" cy="1400530"/>
          </a:xfrm>
        </p:spPr>
        <p:txBody>
          <a:bodyPr/>
          <a:lstStyle/>
          <a:p>
            <a:r>
              <a:rPr lang="en-GB" dirty="0"/>
              <a:t> </a:t>
            </a:r>
            <a:r>
              <a:rPr lang="en-GB" dirty="0" err="1"/>
              <a:t>Belbins</a:t>
            </a:r>
            <a:r>
              <a:rPr lang="en-GB" dirty="0"/>
              <a:t> 9 types of team roles</a:t>
            </a:r>
          </a:p>
        </p:txBody>
      </p:sp>
      <p:sp>
        <p:nvSpPr>
          <p:cNvPr id="3" name="Content Placeholder 2"/>
          <p:cNvSpPr>
            <a:spLocks noGrp="1"/>
          </p:cNvSpPr>
          <p:nvPr>
            <p:ph idx="1"/>
          </p:nvPr>
        </p:nvSpPr>
        <p:spPr>
          <a:xfrm>
            <a:off x="646111" y="1441291"/>
            <a:ext cx="10515600" cy="4351338"/>
          </a:xfrm>
        </p:spPr>
        <p:txBody>
          <a:bodyPr>
            <a:normAutofit/>
          </a:bodyPr>
          <a:lstStyle/>
          <a:p>
            <a:pPr marL="0" indent="0">
              <a:buNone/>
            </a:pPr>
            <a:r>
              <a:rPr lang="en-GB" sz="1800" dirty="0"/>
              <a:t>Each team role is important for the teams success .</a:t>
            </a:r>
          </a:p>
          <a:p>
            <a:pPr marL="0" indent="0">
              <a:buNone/>
            </a:pPr>
            <a:endParaRPr lang="en-GB" sz="1800" dirty="0"/>
          </a:p>
          <a:p>
            <a:pPr marL="0" indent="0">
              <a:buNone/>
            </a:pPr>
            <a:r>
              <a:rPr lang="en-GB" sz="1800" b="1" dirty="0"/>
              <a:t>The monitor evaluator </a:t>
            </a:r>
            <a:r>
              <a:rPr lang="en-GB" sz="1800" dirty="0"/>
              <a:t>Analyses every idea and thinks of every action needed to ensure the right decision is being made</a:t>
            </a:r>
          </a:p>
          <a:p>
            <a:pPr marL="0" indent="0">
              <a:buNone/>
            </a:pPr>
            <a:endParaRPr lang="en-GB" sz="1800" dirty="0"/>
          </a:p>
          <a:p>
            <a:pPr marL="0" indent="0">
              <a:buNone/>
            </a:pPr>
            <a:r>
              <a:rPr lang="en-GB" sz="1800" b="1" dirty="0"/>
              <a:t>The co-ordinator </a:t>
            </a:r>
            <a:r>
              <a:rPr lang="en-GB" sz="1800" dirty="0"/>
              <a:t>Believes in everyone working together to achieve the teams goals</a:t>
            </a:r>
          </a:p>
          <a:p>
            <a:pPr marL="0" indent="0">
              <a:buNone/>
            </a:pPr>
            <a:endParaRPr lang="en-GB" sz="1800" dirty="0"/>
          </a:p>
          <a:p>
            <a:pPr marL="0" indent="0">
              <a:buNone/>
            </a:pPr>
            <a:r>
              <a:rPr lang="en-GB" sz="1800" b="1" dirty="0"/>
              <a:t>The </a:t>
            </a:r>
            <a:r>
              <a:rPr lang="en-GB" sz="1800" b="1" dirty="0" err="1"/>
              <a:t>teamworker</a:t>
            </a:r>
            <a:r>
              <a:rPr lang="en-GB" sz="1800" dirty="0"/>
              <a:t> Helps each team member to achieve their goals to improve team performance</a:t>
            </a:r>
          </a:p>
          <a:p>
            <a:pPr marL="0" indent="0">
              <a:buNone/>
            </a:pPr>
            <a:endParaRPr lang="en-GB" b="1" dirty="0"/>
          </a:p>
        </p:txBody>
      </p:sp>
    </p:spTree>
    <p:extLst>
      <p:ext uri="{BB962C8B-B14F-4D97-AF65-F5344CB8AC3E}">
        <p14:creationId xmlns:p14="http://schemas.microsoft.com/office/powerpoint/2010/main" val="35742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4C12-C196-475A-8DCD-D24F99CC3BD1}"/>
              </a:ext>
            </a:extLst>
          </p:cNvPr>
          <p:cNvSpPr>
            <a:spLocks noGrp="1"/>
          </p:cNvSpPr>
          <p:nvPr>
            <p:ph type="ctrTitle"/>
          </p:nvPr>
        </p:nvSpPr>
        <p:spPr>
          <a:xfrm>
            <a:off x="1622474" y="206667"/>
            <a:ext cx="9144000" cy="2387600"/>
          </a:xfrm>
        </p:spPr>
        <p:txBody>
          <a:bodyPr/>
          <a:lstStyle/>
          <a:p>
            <a:r>
              <a:rPr lang="en-GB" dirty="0"/>
              <a:t>Benefits Of Teamwork</a:t>
            </a:r>
          </a:p>
        </p:txBody>
      </p:sp>
      <p:pic>
        <p:nvPicPr>
          <p:cNvPr id="6" name="Picture 5">
            <a:extLst>
              <a:ext uri="{FF2B5EF4-FFF2-40B4-BE49-F238E27FC236}">
                <a16:creationId xmlns:a16="http://schemas.microsoft.com/office/drawing/2014/main" id="{61F6F707-B6BD-4987-9E2C-8B5202F261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7049" y="2859485"/>
            <a:ext cx="4514850" cy="3381375"/>
          </a:xfrm>
          <a:prstGeom prst="rect">
            <a:avLst/>
          </a:prstGeom>
        </p:spPr>
      </p:pic>
    </p:spTree>
    <p:extLst>
      <p:ext uri="{BB962C8B-B14F-4D97-AF65-F5344CB8AC3E}">
        <p14:creationId xmlns:p14="http://schemas.microsoft.com/office/powerpoint/2010/main" val="1289150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E1586B-66D0-41D0-88A7-7AE62874406F}"/>
              </a:ext>
            </a:extLst>
          </p:cNvPr>
          <p:cNvSpPr>
            <a:spLocks noGrp="1"/>
          </p:cNvSpPr>
          <p:nvPr>
            <p:ph idx="1"/>
          </p:nvPr>
        </p:nvSpPr>
        <p:spPr>
          <a:xfrm>
            <a:off x="661930" y="462709"/>
            <a:ext cx="10515600" cy="2966291"/>
          </a:xfrm>
        </p:spPr>
        <p:txBody>
          <a:bodyPr>
            <a:noAutofit/>
          </a:bodyPr>
          <a:lstStyle/>
          <a:p>
            <a:r>
              <a:rPr lang="en-GB" sz="1800" b="1" dirty="0"/>
              <a:t>These six ways are benefits of teamwork:</a:t>
            </a:r>
          </a:p>
          <a:p>
            <a:pPr marL="0" indent="0">
              <a:buNone/>
            </a:pPr>
            <a:endParaRPr lang="en-GB" sz="1800" b="1" dirty="0"/>
          </a:p>
          <a:p>
            <a:r>
              <a:rPr lang="en-GB" sz="1800" dirty="0"/>
              <a:t>Creativity </a:t>
            </a:r>
          </a:p>
          <a:p>
            <a:pPr marL="0" indent="0">
              <a:buNone/>
            </a:pPr>
            <a:endParaRPr lang="en-GB" sz="1800" dirty="0"/>
          </a:p>
          <a:p>
            <a:r>
              <a:rPr lang="en-GB" sz="1800" dirty="0"/>
              <a:t>Blends Complementary Strengths.</a:t>
            </a:r>
          </a:p>
          <a:p>
            <a:pPr marL="0" indent="0">
              <a:buNone/>
            </a:pPr>
            <a:endParaRPr lang="en-GB" sz="1800" dirty="0"/>
          </a:p>
          <a:p>
            <a:r>
              <a:rPr lang="en-GB" sz="1800" dirty="0"/>
              <a:t>Builds Trust.</a:t>
            </a:r>
          </a:p>
          <a:p>
            <a:pPr marL="0" indent="0">
              <a:buNone/>
            </a:pPr>
            <a:endParaRPr lang="en-GB" sz="1800" dirty="0"/>
          </a:p>
          <a:p>
            <a:r>
              <a:rPr lang="en-GB" sz="1800" dirty="0"/>
              <a:t>Teaches Conflict Resolution Skills.</a:t>
            </a:r>
          </a:p>
          <a:p>
            <a:pPr marL="0" indent="0">
              <a:buNone/>
            </a:pPr>
            <a:endParaRPr lang="en-GB" sz="1800" dirty="0"/>
          </a:p>
          <a:p>
            <a:r>
              <a:rPr lang="en-GB" sz="1800" dirty="0"/>
              <a:t>Promotes a Wider Sense of Ownership.</a:t>
            </a:r>
          </a:p>
          <a:p>
            <a:pPr marL="0" indent="0">
              <a:buNone/>
            </a:pPr>
            <a:endParaRPr lang="en-GB" sz="1800" dirty="0"/>
          </a:p>
          <a:p>
            <a:r>
              <a:rPr lang="en-GB" sz="1800" dirty="0"/>
              <a:t>Encourages Healthy Risk-Taking.</a:t>
            </a:r>
          </a:p>
          <a:p>
            <a:endParaRPr lang="en-GB" sz="1800" dirty="0"/>
          </a:p>
          <a:p>
            <a:r>
              <a:rPr lang="en-GB" sz="1800" dirty="0"/>
              <a:t>Rivercross Restaurant staff create trust between each other and express their creativity in the team, This is a benefits of teamworking.  </a:t>
            </a:r>
          </a:p>
        </p:txBody>
      </p:sp>
    </p:spTree>
    <p:extLst>
      <p:ext uri="{BB962C8B-B14F-4D97-AF65-F5344CB8AC3E}">
        <p14:creationId xmlns:p14="http://schemas.microsoft.com/office/powerpoint/2010/main" val="3856134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DC8E2-FB24-4237-89B1-F3FD7AFAF709}"/>
              </a:ext>
            </a:extLst>
          </p:cNvPr>
          <p:cNvSpPr>
            <a:spLocks noGrp="1"/>
          </p:cNvSpPr>
          <p:nvPr>
            <p:ph type="title"/>
          </p:nvPr>
        </p:nvSpPr>
        <p:spPr/>
        <p:txBody>
          <a:bodyPr/>
          <a:lstStyle/>
          <a:p>
            <a:r>
              <a:rPr lang="en-GB" sz="8000" dirty="0"/>
              <a:t>Managing conflict  </a:t>
            </a:r>
          </a:p>
        </p:txBody>
      </p:sp>
      <p:pic>
        <p:nvPicPr>
          <p:cNvPr id="7" name="Picture 6">
            <a:extLst>
              <a:ext uri="{FF2B5EF4-FFF2-40B4-BE49-F238E27FC236}">
                <a16:creationId xmlns:a16="http://schemas.microsoft.com/office/drawing/2014/main" id="{F2D54361-4C93-4F7A-8582-46F834105EED}"/>
              </a:ext>
            </a:extLst>
          </p:cNvPr>
          <p:cNvPicPr>
            <a:picLocks noChangeAspect="1"/>
          </p:cNvPicPr>
          <p:nvPr/>
        </p:nvPicPr>
        <p:blipFill>
          <a:blip r:embed="rId2"/>
          <a:stretch>
            <a:fillRect/>
          </a:stretch>
        </p:blipFill>
        <p:spPr>
          <a:xfrm>
            <a:off x="1748590" y="1853248"/>
            <a:ext cx="7924800" cy="4415735"/>
          </a:xfrm>
          <a:prstGeom prst="rect">
            <a:avLst/>
          </a:prstGeom>
        </p:spPr>
      </p:pic>
    </p:spTree>
    <p:extLst>
      <p:ext uri="{BB962C8B-B14F-4D97-AF65-F5344CB8AC3E}">
        <p14:creationId xmlns:p14="http://schemas.microsoft.com/office/powerpoint/2010/main" val="1167174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1DDF3-3F84-47CD-A77D-2A5F94C5DEAA}"/>
              </a:ext>
            </a:extLst>
          </p:cNvPr>
          <p:cNvSpPr>
            <a:spLocks noGrp="1"/>
          </p:cNvSpPr>
          <p:nvPr>
            <p:ph type="title"/>
          </p:nvPr>
        </p:nvSpPr>
        <p:spPr>
          <a:xfrm>
            <a:off x="1393638" y="609601"/>
            <a:ext cx="9404723" cy="1400530"/>
          </a:xfrm>
        </p:spPr>
        <p:txBody>
          <a:bodyPr/>
          <a:lstStyle/>
          <a:p>
            <a:r>
              <a:rPr lang="en-GB" dirty="0"/>
              <a:t>Managing conflict </a:t>
            </a:r>
          </a:p>
        </p:txBody>
      </p:sp>
      <p:sp>
        <p:nvSpPr>
          <p:cNvPr id="3" name="Content Placeholder 2">
            <a:extLst>
              <a:ext uri="{FF2B5EF4-FFF2-40B4-BE49-F238E27FC236}">
                <a16:creationId xmlns:a16="http://schemas.microsoft.com/office/drawing/2014/main" id="{F38159D4-C00B-442E-A8DD-903752BA6941}"/>
              </a:ext>
            </a:extLst>
          </p:cNvPr>
          <p:cNvSpPr>
            <a:spLocks noGrp="1"/>
          </p:cNvSpPr>
          <p:nvPr>
            <p:ph idx="1"/>
          </p:nvPr>
        </p:nvSpPr>
        <p:spPr/>
        <p:txBody>
          <a:bodyPr>
            <a:normAutofit/>
          </a:bodyPr>
          <a:lstStyle/>
          <a:p>
            <a:r>
              <a:rPr lang="en-GB" sz="1800" dirty="0"/>
              <a:t>Conflict can be between the managers and their staff at riverside restaurant. </a:t>
            </a:r>
          </a:p>
          <a:p>
            <a:r>
              <a:rPr lang="en-GB" sz="1800" dirty="0"/>
              <a:t>Conflict may be expressed out loud but sometimes they can keep it to them selves (hidden away). </a:t>
            </a:r>
          </a:p>
          <a:p>
            <a:r>
              <a:rPr lang="en-GB" sz="1800" dirty="0"/>
              <a:t>When people hide conflict is easy to miss and therefore can be particularly damaging.</a:t>
            </a:r>
          </a:p>
          <a:p>
            <a:r>
              <a:rPr lang="en-GB" sz="1800" dirty="0"/>
              <a:t>Conflict exists when disagreements lead to arguments and struggles between people with competing against each other and discussing their different  interests. </a:t>
            </a:r>
          </a:p>
          <a:p>
            <a:r>
              <a:rPr lang="en-GB" sz="1800" dirty="0"/>
              <a:t>Rivercross restaurant deal with conflict by talking to the safe making sure they are all okay and they all stick to the rules of the restaurant. </a:t>
            </a:r>
          </a:p>
        </p:txBody>
      </p:sp>
    </p:spTree>
    <p:extLst>
      <p:ext uri="{BB962C8B-B14F-4D97-AF65-F5344CB8AC3E}">
        <p14:creationId xmlns:p14="http://schemas.microsoft.com/office/powerpoint/2010/main" val="2584850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8B6C0-6C2E-4F0B-B27D-88D8BC467B3A}"/>
              </a:ext>
            </a:extLst>
          </p:cNvPr>
          <p:cNvSpPr>
            <a:spLocks noGrp="1"/>
          </p:cNvSpPr>
          <p:nvPr>
            <p:ph type="title"/>
          </p:nvPr>
        </p:nvSpPr>
        <p:spPr/>
        <p:txBody>
          <a:bodyPr/>
          <a:lstStyle/>
          <a:p>
            <a:r>
              <a:rPr lang="en-GB" dirty="0"/>
              <a:t>Successful team development</a:t>
            </a:r>
          </a:p>
        </p:txBody>
      </p:sp>
      <p:sp>
        <p:nvSpPr>
          <p:cNvPr id="3" name="Content Placeholder 2">
            <a:extLst>
              <a:ext uri="{FF2B5EF4-FFF2-40B4-BE49-F238E27FC236}">
                <a16:creationId xmlns:a16="http://schemas.microsoft.com/office/drawing/2014/main" id="{E8FF0D23-3B4B-41F1-B480-D8E412A7CF8E}"/>
              </a:ext>
            </a:extLst>
          </p:cNvPr>
          <p:cNvSpPr>
            <a:spLocks noGrp="1"/>
          </p:cNvSpPr>
          <p:nvPr>
            <p:ph idx="1"/>
          </p:nvPr>
        </p:nvSpPr>
        <p:spPr/>
        <p:txBody>
          <a:bodyPr>
            <a:noAutofit/>
          </a:bodyPr>
          <a:lstStyle/>
          <a:p>
            <a:r>
              <a:rPr lang="en-GB" sz="1800" dirty="0"/>
              <a:t>Successful team development is were you share goals to commitment to success where everyone brings there own unique ideas and put them together. </a:t>
            </a:r>
          </a:p>
          <a:p>
            <a:endParaRPr lang="en-GB" sz="1800" dirty="0"/>
          </a:p>
          <a:p>
            <a:r>
              <a:rPr lang="en-GB" sz="1800" dirty="0"/>
              <a:t>Coming together is the beginning.</a:t>
            </a:r>
          </a:p>
          <a:p>
            <a:pPr marL="0" indent="0">
              <a:buNone/>
            </a:pPr>
            <a:endParaRPr lang="en-GB" sz="1800" dirty="0"/>
          </a:p>
          <a:p>
            <a:r>
              <a:rPr lang="en-GB" sz="1800" dirty="0"/>
              <a:t>Keeping together is progress.</a:t>
            </a:r>
          </a:p>
          <a:p>
            <a:pPr marL="0" indent="0">
              <a:buNone/>
            </a:pPr>
            <a:endParaRPr lang="en-GB" sz="1800" dirty="0"/>
          </a:p>
          <a:p>
            <a:r>
              <a:rPr lang="en-GB" sz="1800" dirty="0"/>
              <a:t>Working together… is success </a:t>
            </a:r>
          </a:p>
        </p:txBody>
      </p:sp>
    </p:spTree>
    <p:extLst>
      <p:ext uri="{BB962C8B-B14F-4D97-AF65-F5344CB8AC3E}">
        <p14:creationId xmlns:p14="http://schemas.microsoft.com/office/powerpoint/2010/main" val="1116922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ECCD-542B-495E-B471-B395B0C7E248}"/>
              </a:ext>
            </a:extLst>
          </p:cNvPr>
          <p:cNvSpPr>
            <a:spLocks noGrp="1"/>
          </p:cNvSpPr>
          <p:nvPr>
            <p:ph type="title"/>
          </p:nvPr>
        </p:nvSpPr>
        <p:spPr/>
        <p:txBody>
          <a:bodyPr/>
          <a:lstStyle/>
          <a:p>
            <a:r>
              <a:rPr lang="en-GB" dirty="0"/>
              <a:t>Successful team development.</a:t>
            </a:r>
          </a:p>
        </p:txBody>
      </p:sp>
      <p:sp>
        <p:nvSpPr>
          <p:cNvPr id="3" name="Content Placeholder 2">
            <a:extLst>
              <a:ext uri="{FF2B5EF4-FFF2-40B4-BE49-F238E27FC236}">
                <a16:creationId xmlns:a16="http://schemas.microsoft.com/office/drawing/2014/main" id="{C16672D0-0EBB-4977-ABB0-7AF1553E58AD}"/>
              </a:ext>
            </a:extLst>
          </p:cNvPr>
          <p:cNvSpPr>
            <a:spLocks noGrp="1"/>
          </p:cNvSpPr>
          <p:nvPr>
            <p:ph idx="1"/>
          </p:nvPr>
        </p:nvSpPr>
        <p:spPr>
          <a:xfrm>
            <a:off x="1104293" y="1331259"/>
            <a:ext cx="8946541" cy="4195481"/>
          </a:xfrm>
        </p:spPr>
        <p:txBody>
          <a:bodyPr/>
          <a:lstStyle/>
          <a:p>
            <a:endParaRPr lang="en-GB" dirty="0"/>
          </a:p>
          <a:p>
            <a:r>
              <a:rPr lang="en-GB" sz="1800" dirty="0"/>
              <a:t>Coming together is the beginning.</a:t>
            </a:r>
          </a:p>
          <a:p>
            <a:r>
              <a:rPr lang="en-GB" sz="1800" dirty="0"/>
              <a:t>Keeping together is progress.</a:t>
            </a:r>
          </a:p>
          <a:p>
            <a:r>
              <a:rPr lang="en-GB" sz="1800" dirty="0"/>
              <a:t>Working together… is success </a:t>
            </a:r>
          </a:p>
          <a:p>
            <a:pPr marL="0" indent="0">
              <a:buNone/>
            </a:pPr>
            <a:r>
              <a:rPr lang="en-GB" sz="1800" dirty="0"/>
              <a:t>Rivercross Restaurant have successful team development as they come together as a team, they all want reach the end goal so they help each other.  </a:t>
            </a:r>
          </a:p>
          <a:p>
            <a:pPr marL="0" indent="0">
              <a:buNone/>
            </a:pPr>
            <a:endParaRPr lang="en-GB" dirty="0"/>
          </a:p>
        </p:txBody>
      </p:sp>
      <p:pic>
        <p:nvPicPr>
          <p:cNvPr id="5" name="Picture 4">
            <a:extLst>
              <a:ext uri="{FF2B5EF4-FFF2-40B4-BE49-F238E27FC236}">
                <a16:creationId xmlns:a16="http://schemas.microsoft.com/office/drawing/2014/main" id="{E56158A8-30C8-485E-B486-A5857D995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2000" y="4194649"/>
            <a:ext cx="6007099" cy="2664182"/>
          </a:xfrm>
          <a:prstGeom prst="rect">
            <a:avLst/>
          </a:prstGeom>
        </p:spPr>
      </p:pic>
    </p:spTree>
    <p:extLst>
      <p:ext uri="{BB962C8B-B14F-4D97-AF65-F5344CB8AC3E}">
        <p14:creationId xmlns:p14="http://schemas.microsoft.com/office/powerpoint/2010/main" val="942485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23E87-7FE4-4053-BA80-38EB94034D1D}"/>
              </a:ext>
            </a:extLst>
          </p:cNvPr>
          <p:cNvSpPr>
            <a:spLocks noGrp="1"/>
          </p:cNvSpPr>
          <p:nvPr>
            <p:ph type="title"/>
          </p:nvPr>
        </p:nvSpPr>
        <p:spPr>
          <a:xfrm>
            <a:off x="913775" y="618517"/>
            <a:ext cx="10364451" cy="1596177"/>
          </a:xfrm>
        </p:spPr>
        <p:txBody>
          <a:bodyPr/>
          <a:lstStyle/>
          <a:p>
            <a:r>
              <a:rPr lang="en-GB" dirty="0"/>
              <a:t>Referencing </a:t>
            </a:r>
          </a:p>
        </p:txBody>
      </p:sp>
      <p:sp>
        <p:nvSpPr>
          <p:cNvPr id="3" name="Content Placeholder 2">
            <a:extLst>
              <a:ext uri="{FF2B5EF4-FFF2-40B4-BE49-F238E27FC236}">
                <a16:creationId xmlns:a16="http://schemas.microsoft.com/office/drawing/2014/main" id="{0C8CB914-0F71-4C38-9993-34DA5F527BB9}"/>
              </a:ext>
            </a:extLst>
          </p:cNvPr>
          <p:cNvSpPr>
            <a:spLocks noGrp="1"/>
          </p:cNvSpPr>
          <p:nvPr>
            <p:ph idx="1"/>
          </p:nvPr>
        </p:nvSpPr>
        <p:spPr>
          <a:xfrm>
            <a:off x="1205893" y="1708484"/>
            <a:ext cx="8946541" cy="4427621"/>
          </a:xfrm>
        </p:spPr>
        <p:txBody>
          <a:bodyPr>
            <a:normAutofit fontScale="77500" lnSpcReduction="20000"/>
          </a:bodyPr>
          <a:lstStyle/>
          <a:p>
            <a:r>
              <a:rPr lang="en-GB" sz="2100" dirty="0"/>
              <a:t>Study.com(2018)</a:t>
            </a:r>
            <a:r>
              <a:rPr lang="en-GB" sz="2100" b="1" dirty="0"/>
              <a:t> </a:t>
            </a:r>
            <a:r>
              <a:rPr lang="en-GB" sz="2100" i="1" dirty="0"/>
              <a:t>Stages of Group Development: Forming, Storming, Norming, Performing &amp; Adjourninghttps</a:t>
            </a:r>
            <a:r>
              <a:rPr lang="en-GB" sz="2100" dirty="0"/>
              <a:t>://study.com/academy/lesson/stages-of-group-development-forming-storming-forming-performing-adjourning.html(accessed on:14</a:t>
            </a:r>
            <a:r>
              <a:rPr lang="en-GB" sz="2100" baseline="30000" dirty="0"/>
              <a:t>th</a:t>
            </a:r>
            <a:r>
              <a:rPr lang="en-GB" sz="2100" dirty="0"/>
              <a:t> august)</a:t>
            </a:r>
          </a:p>
          <a:p>
            <a:r>
              <a:rPr lang="en-GB" sz="2100" dirty="0"/>
              <a:t>Belbin.com(2018)</a:t>
            </a:r>
            <a:r>
              <a:rPr lang="en-GB" sz="2100" i="1" dirty="0" err="1"/>
              <a:t>TheNineBelbin</a:t>
            </a:r>
            <a:r>
              <a:rPr lang="en-GB" sz="2100" i="1" dirty="0"/>
              <a:t> Team </a:t>
            </a:r>
            <a:r>
              <a:rPr lang="en-GB" sz="2100" i="1" dirty="0" err="1"/>
              <a:t>Roles:</a:t>
            </a:r>
            <a:r>
              <a:rPr lang="en-GB" sz="2100" dirty="0" err="1"/>
              <a:t>www.Belbin.com</a:t>
            </a:r>
            <a:r>
              <a:rPr lang="en-GB" sz="2100" dirty="0"/>
              <a:t>/about/Belbin-team-roles(Accessed on 9</a:t>
            </a:r>
            <a:r>
              <a:rPr lang="en-GB" sz="2100" baseline="30000" dirty="0"/>
              <a:t>th</a:t>
            </a:r>
            <a:r>
              <a:rPr lang="en-GB" sz="2100" dirty="0"/>
              <a:t> august)</a:t>
            </a:r>
            <a:br>
              <a:rPr lang="en-GB" sz="2100" dirty="0"/>
            </a:br>
            <a:r>
              <a:rPr lang="en-GB" sz="2100" dirty="0"/>
              <a:t>Sandler training(2018)</a:t>
            </a:r>
            <a:r>
              <a:rPr lang="en-GB" sz="2100" i="1" dirty="0"/>
              <a:t>6 Benefits of teamwork in the work </a:t>
            </a:r>
            <a:r>
              <a:rPr lang="en-GB" sz="2100" i="1" dirty="0" err="1"/>
              <a:t>place:</a:t>
            </a:r>
            <a:r>
              <a:rPr lang="en-GB" sz="2100" dirty="0" err="1"/>
              <a:t>www.sandler.com</a:t>
            </a:r>
            <a:r>
              <a:rPr lang="en-GB" sz="2100" dirty="0"/>
              <a:t>/blog/6-benefits-of-teamwork-in-the-workplace(Accessed on 12</a:t>
            </a:r>
            <a:r>
              <a:rPr lang="en-GB" sz="2100" baseline="30000" dirty="0"/>
              <a:t>th</a:t>
            </a:r>
            <a:r>
              <a:rPr lang="en-GB" sz="2100" dirty="0"/>
              <a:t> august)</a:t>
            </a:r>
          </a:p>
          <a:p>
            <a:r>
              <a:rPr lang="en-GB" sz="2100" dirty="0"/>
              <a:t>The balance careers(2018)</a:t>
            </a:r>
            <a:r>
              <a:rPr lang="en-GB" sz="2100" i="1" dirty="0"/>
              <a:t>how to build a successful work </a:t>
            </a:r>
            <a:r>
              <a:rPr lang="en-GB" sz="2100" i="1" dirty="0" err="1"/>
              <a:t>team:</a:t>
            </a:r>
            <a:r>
              <a:rPr lang="en-GB" sz="2100" dirty="0" err="1"/>
              <a:t>www.thebalancecareers.com</a:t>
            </a:r>
            <a:r>
              <a:rPr lang="en-GB" sz="2100" dirty="0"/>
              <a:t>(accessed on: 2</a:t>
            </a:r>
            <a:r>
              <a:rPr lang="en-GB" sz="2100" baseline="30000" dirty="0"/>
              <a:t>nd</a:t>
            </a:r>
            <a:r>
              <a:rPr lang="en-GB" sz="2100" dirty="0"/>
              <a:t> august) </a:t>
            </a:r>
          </a:p>
          <a:p>
            <a:r>
              <a:rPr lang="en-GB" sz="2100" dirty="0"/>
              <a:t>Mind tools(2018)</a:t>
            </a:r>
            <a:r>
              <a:rPr lang="en-GB" sz="2100" i="1" dirty="0"/>
              <a:t>Resolving team </a:t>
            </a:r>
            <a:r>
              <a:rPr lang="en-GB" sz="2100" i="1" dirty="0" err="1"/>
              <a:t>conflict:</a:t>
            </a:r>
            <a:r>
              <a:rPr lang="en-GB" sz="2100" dirty="0" err="1"/>
              <a:t>www.mindtools.com</a:t>
            </a:r>
            <a:r>
              <a:rPr lang="en-GB" sz="2100" dirty="0"/>
              <a:t>/pages/articles/news(accessed on5th august)</a:t>
            </a:r>
            <a:endParaRPr lang="en-GB" sz="2100" i="1" dirty="0"/>
          </a:p>
          <a:p>
            <a:endParaRPr lang="en-GB" dirty="0"/>
          </a:p>
          <a:p>
            <a:endParaRPr lang="en-GB" i="1" dirty="0"/>
          </a:p>
          <a:p>
            <a:endParaRPr lang="en-GB" dirty="0"/>
          </a:p>
        </p:txBody>
      </p:sp>
    </p:spTree>
    <p:extLst>
      <p:ext uri="{BB962C8B-B14F-4D97-AF65-F5344CB8AC3E}">
        <p14:creationId xmlns:p14="http://schemas.microsoft.com/office/powerpoint/2010/main" val="885024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DFFEA2-7D76-41E3-B01E-0AB2D0F4C0F2}"/>
              </a:ext>
            </a:extLst>
          </p:cNvPr>
          <p:cNvSpPr/>
          <p:nvPr/>
        </p:nvSpPr>
        <p:spPr>
          <a:xfrm>
            <a:off x="1295400" y="800100"/>
            <a:ext cx="9677400" cy="2862322"/>
          </a:xfrm>
          <a:prstGeom prst="rect">
            <a:avLst/>
          </a:prstGeom>
          <a:noFill/>
        </p:spPr>
        <p:txBody>
          <a:bodyPr wrap="square" lIns="91440" tIns="45720" rIns="91440" bIns="45720">
            <a:spAutoFit/>
          </a:bodyPr>
          <a:lstStyle/>
          <a:p>
            <a:pPr algn="ctr"/>
            <a:r>
              <a:rPr lang="en-US" sz="18000" b="1" cap="none" spc="0" dirty="0">
                <a:ln w="22225">
                  <a:solidFill>
                    <a:schemeClr val="accent2"/>
                  </a:solidFill>
                  <a:prstDash val="solid"/>
                </a:ln>
                <a:solidFill>
                  <a:schemeClr val="accent2">
                    <a:lumMod val="40000"/>
                    <a:lumOff val="60000"/>
                  </a:schemeClr>
                </a:solidFill>
                <a:effectLst/>
              </a:rPr>
              <a:t>Q&amp;A</a:t>
            </a:r>
          </a:p>
        </p:txBody>
      </p:sp>
    </p:spTree>
    <p:extLst>
      <p:ext uri="{BB962C8B-B14F-4D97-AF65-F5344CB8AC3E}">
        <p14:creationId xmlns:p14="http://schemas.microsoft.com/office/powerpoint/2010/main" val="210512486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962</Words>
  <Application>Microsoft Office PowerPoint</Application>
  <PresentationFormat>Widescreen</PresentationFormat>
  <Paragraphs>110</Paragraphs>
  <Slides>17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Tw Cen MT</vt:lpstr>
      <vt:lpstr>Droplet</vt:lpstr>
      <vt:lpstr>Effective team working</vt:lpstr>
      <vt:lpstr>Contents  </vt:lpstr>
      <vt:lpstr>Difference between team and groups</vt:lpstr>
      <vt:lpstr>Rivercross</vt:lpstr>
      <vt:lpstr>Group properties </vt:lpstr>
      <vt:lpstr>Stages of development </vt:lpstr>
      <vt:lpstr>PowerPoint Presentation</vt:lpstr>
      <vt:lpstr>Team Roles</vt:lpstr>
      <vt:lpstr> Belbins 9 types of team roles</vt:lpstr>
      <vt:lpstr>Benefits Of Teamwork</vt:lpstr>
      <vt:lpstr>PowerPoint Presentation</vt:lpstr>
      <vt:lpstr>Managing conflict  </vt:lpstr>
      <vt:lpstr>Managing conflict </vt:lpstr>
      <vt:lpstr>Successful team development</vt:lpstr>
      <vt:lpstr>Successful team development.</vt:lpstr>
      <vt:lpstr>Referencing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Difference between</dc:title>
  <dc:creator>Mohammed Hafiz</dc:creator>
  <cp:lastModifiedBy>Mo Hafiiz</cp:lastModifiedBy>
  <cp:revision>51</cp:revision>
  <dcterms:created xsi:type="dcterms:W3CDTF">2018-07-19T09:29:37Z</dcterms:created>
  <dcterms:modified xsi:type="dcterms:W3CDTF">2018-08-24T08:40:51Z</dcterms:modified>
</cp:coreProperties>
</file>