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6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7" r:id="rId22"/>
    <p:sldId id="278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8" y="4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BMTP6018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782829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Sports &amp; Tourism </a:t>
            </a:r>
            <a:b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948240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Wrexham Fan Engagement &amp;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Sports Tourism Case Study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0DE3D-C480-E3B7-080A-28A1D1BC1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Introduction to the Session!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C0002-32C4-CE3C-EEBF-7B3C3D817D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696" y="1610139"/>
            <a:ext cx="10923104" cy="4566824"/>
          </a:xfrm>
        </p:spPr>
        <p:txBody>
          <a:bodyPr/>
          <a:lstStyle/>
          <a:p>
            <a:r>
              <a:rPr lang="en-GB" dirty="0"/>
              <a:t>Fan Engagement &amp; Spectator Experience Case Study</a:t>
            </a:r>
          </a:p>
          <a:p>
            <a:r>
              <a:rPr lang="en-GB" dirty="0"/>
              <a:t>Topical, Welsh but with Global Influence</a:t>
            </a:r>
          </a:p>
          <a:p>
            <a:r>
              <a:rPr lang="en-GB" dirty="0"/>
              <a:t>Assignment Focus</a:t>
            </a:r>
          </a:p>
          <a:p>
            <a:r>
              <a:rPr lang="en-GB" dirty="0"/>
              <a:t>Disneyfication</a:t>
            </a:r>
          </a:p>
          <a:p>
            <a:r>
              <a:rPr lang="en-GB" dirty="0"/>
              <a:t>Sporting Success</a:t>
            </a:r>
          </a:p>
          <a:p>
            <a:r>
              <a:rPr lang="en-GB" dirty="0"/>
              <a:t>Sports Tourism</a:t>
            </a:r>
          </a:p>
          <a:p>
            <a:r>
              <a:rPr lang="en-GB" dirty="0"/>
              <a:t>One of Hollywood????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Wrexham owners Ryan Reynolds and Rob McElhenney honoured for ...">
            <a:extLst>
              <a:ext uri="{FF2B5EF4-FFF2-40B4-BE49-F238E27FC236}">
                <a16:creationId xmlns:a16="http://schemas.microsoft.com/office/drawing/2014/main" id="{34034920-1DE3-BE1C-6317-C2B6A936B4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9406" y="2153892"/>
            <a:ext cx="5521546" cy="3093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186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2417A-0776-2B83-BB97-2BB640AC6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Wrexham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EDD49-A444-E663-4567-06B9063A47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Historic Club</a:t>
            </a:r>
          </a:p>
          <a:p>
            <a:r>
              <a:rPr lang="en-GB" dirty="0"/>
              <a:t>2011 Winding Up Order</a:t>
            </a:r>
          </a:p>
          <a:p>
            <a:r>
              <a:rPr lang="en-GB" dirty="0"/>
              <a:t>2 Years Administration</a:t>
            </a:r>
          </a:p>
          <a:p>
            <a:r>
              <a:rPr lang="en-GB" dirty="0"/>
              <a:t>Previously Fan Owned</a:t>
            </a:r>
          </a:p>
          <a:p>
            <a:r>
              <a:rPr lang="en-GB" dirty="0"/>
              <a:t>Loyal Fanbase</a:t>
            </a:r>
          </a:p>
          <a:p>
            <a:r>
              <a:rPr lang="en-GB" dirty="0"/>
              <a:t>Predicament – Grassroots Club Survival in Modern Game</a:t>
            </a:r>
          </a:p>
        </p:txBody>
      </p:sp>
      <p:pic>
        <p:nvPicPr>
          <p:cNvPr id="3074" name="Picture 2" descr="Inside Ryan Reynolds and Rob McElhenney's great Wrexham ...">
            <a:extLst>
              <a:ext uri="{FF2B5EF4-FFF2-40B4-BE49-F238E27FC236}">
                <a16:creationId xmlns:a16="http://schemas.microsoft.com/office/drawing/2014/main" id="{5731432E-6ACD-B2E6-6E33-3BEF6B667D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8124" y="1420812"/>
            <a:ext cx="4923893" cy="2759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7333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383"/>
            <a:ext cx="10515600" cy="1644305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Disneyfication of Sport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31235"/>
            <a:ext cx="12377530" cy="4558748"/>
          </a:xfrm>
        </p:spPr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1800" dirty="0" err="1">
                <a:solidFill>
                  <a:srgbClr val="0D0D0D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</a:rPr>
              <a:t>Widdop</a:t>
            </a:r>
            <a:r>
              <a:rPr lang="en-US" sz="1800" dirty="0">
                <a:solidFill>
                  <a:srgbClr val="0D0D0D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</a:rPr>
              <a:t> and Chadwick MMU (May 2023) state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dirty="0">
                <a:solidFill>
                  <a:srgbClr val="0D0D0D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</a:rPr>
              <a:t>“Wrexham’s football fairy tale is fueled by Disney and Hollywood glamour” </a:t>
            </a:r>
          </a:p>
          <a:p>
            <a:pPr marL="0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b="1" dirty="0">
                <a:solidFill>
                  <a:srgbClr val="0D0D0D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</a:rPr>
              <a:t>3-stage strategy</a:t>
            </a:r>
            <a:endParaRPr lang="en-GB" b="1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1800" dirty="0">
                <a:solidFill>
                  <a:srgbClr val="0D0D0D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</a:rPr>
              <a:t>  </a:t>
            </a:r>
            <a:r>
              <a:rPr lang="en-US" sz="1800" b="1" dirty="0">
                <a:solidFill>
                  <a:srgbClr val="0D0D0D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</a:rPr>
              <a:t>“Disneyfication</a:t>
            </a:r>
            <a:r>
              <a:rPr lang="en-US" sz="1800" dirty="0">
                <a:solidFill>
                  <a:srgbClr val="0D0D0D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</a:rPr>
              <a:t>”, which they view as the creation of sentimentally compelling entertainment for mass audiences, synonymous with globalization, commercialization, and commodification.</a:t>
            </a:r>
            <a:endParaRPr lang="en-GB" sz="180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1800" dirty="0">
                <a:solidFill>
                  <a:srgbClr val="0D0D0D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</a:rPr>
              <a:t> “</a:t>
            </a:r>
            <a:r>
              <a:rPr lang="en-US" sz="1800" b="1" dirty="0">
                <a:solidFill>
                  <a:srgbClr val="0D0D0D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</a:rPr>
              <a:t>Theming</a:t>
            </a:r>
            <a:r>
              <a:rPr lang="en-US" sz="1800" dirty="0">
                <a:solidFill>
                  <a:srgbClr val="0D0D0D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</a:rPr>
              <a:t>” which involves an institution being placed into a narrative that is mostly unrelated to its original purpose.</a:t>
            </a:r>
            <a:endParaRPr lang="en-GB" sz="1800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18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r>
              <a:rPr lang="en-US" sz="1800" dirty="0">
                <a:solidFill>
                  <a:srgbClr val="0D0D0D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</a:rPr>
              <a:t> “</a:t>
            </a:r>
            <a:r>
              <a:rPr lang="en-US" sz="1800" b="1" dirty="0">
                <a:solidFill>
                  <a:srgbClr val="0D0D0D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</a:rPr>
              <a:t>Hybrid consumption</a:t>
            </a:r>
            <a:r>
              <a:rPr lang="en-US" sz="1800" dirty="0">
                <a:solidFill>
                  <a:srgbClr val="0D0D0D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</a:rPr>
              <a:t>” attracting fans and potential consumers through various commercial means.</a:t>
            </a:r>
            <a:endParaRPr lang="en-GB" sz="180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21506" name="Picture 2" descr="Welcome to Wrexham | Stream on Hulu">
            <a:extLst>
              <a:ext uri="{FF2B5EF4-FFF2-40B4-BE49-F238E27FC236}">
                <a16:creationId xmlns:a16="http://schemas.microsoft.com/office/drawing/2014/main" id="{4B8AD246-9DB1-144D-DE82-100D337D1E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699" y="202855"/>
            <a:ext cx="4057405" cy="1712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C798F-11C4-032C-EAA6-1281AD167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311964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Opportunity for Change  - </a:t>
            </a:r>
            <a:r>
              <a:rPr lang="en-GB" sz="2800" dirty="0"/>
              <a:t>Guardian 20</a:t>
            </a:r>
            <a:r>
              <a:rPr lang="en-GB" sz="2800" baseline="30000" dirty="0"/>
              <a:t>th</a:t>
            </a:r>
            <a:r>
              <a:rPr lang="en-GB" sz="2800" dirty="0"/>
              <a:t> September 2023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3DA43-75FA-AD36-9E3D-A9B11E48CE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9635" y="1099930"/>
            <a:ext cx="12192000" cy="499752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Global Commodification of Football</a:t>
            </a:r>
          </a:p>
          <a:p>
            <a:r>
              <a:rPr lang="en-GB" dirty="0"/>
              <a:t>Circus of Money – Hollywood Cash </a:t>
            </a:r>
          </a:p>
          <a:p>
            <a:r>
              <a:rPr lang="en-GB" dirty="0"/>
              <a:t>Commercialisation</a:t>
            </a:r>
          </a:p>
          <a:p>
            <a:r>
              <a:rPr lang="en-GB" dirty="0"/>
              <a:t>Marketable Product </a:t>
            </a:r>
          </a:p>
          <a:p>
            <a:r>
              <a:rPr lang="en-GB" dirty="0"/>
              <a:t>Authenticity of Football Culture – Red Carpet Glamour Meets Terrace </a:t>
            </a:r>
            <a:r>
              <a:rPr lang="en-GB" dirty="0" err="1"/>
              <a:t>Cultute</a:t>
            </a:r>
            <a:endParaRPr lang="en-GB" dirty="0"/>
          </a:p>
          <a:p>
            <a:r>
              <a:rPr lang="en-GB" dirty="0"/>
              <a:t>Hype – Synthesis of Bingeable Content</a:t>
            </a:r>
          </a:p>
          <a:p>
            <a:r>
              <a:rPr lang="en-GB" dirty="0"/>
              <a:t>Global Impact – Global Commodification of Football</a:t>
            </a:r>
          </a:p>
          <a:p>
            <a:r>
              <a:rPr lang="en-GB" dirty="0"/>
              <a:t>Celebrity Fronted Commercial Documentary</a:t>
            </a:r>
          </a:p>
          <a:p>
            <a:r>
              <a:rPr lang="en-GB" dirty="0"/>
              <a:t>Royal Visits &amp; Celeb Filling – Community Care</a:t>
            </a:r>
          </a:p>
          <a:p>
            <a:r>
              <a:rPr lang="en-GB" dirty="0"/>
              <a:t>Highly Competitive Streaming Market</a:t>
            </a:r>
          </a:p>
        </p:txBody>
      </p:sp>
      <p:pic>
        <p:nvPicPr>
          <p:cNvPr id="20482" name="Picture 2" descr="Ryan Reynolds and Rob McElhenney make 'awe-inspiring' first trip to Wrexham  home match | ITV News">
            <a:extLst>
              <a:ext uri="{FF2B5EF4-FFF2-40B4-BE49-F238E27FC236}">
                <a16:creationId xmlns:a16="http://schemas.microsoft.com/office/drawing/2014/main" id="{6FA8DFF3-9B3A-C15F-161D-A719E1E19F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5578" y="1099930"/>
            <a:ext cx="284797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1560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ACB9D-891D-7AEB-D0B6-0B590D8C88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Welcome to Wrexham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C96FC-EDA7-CA2D-FB62-107BCC042B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 not just on Football</a:t>
            </a:r>
          </a:p>
          <a:p>
            <a:r>
              <a:rPr lang="en-GB" dirty="0"/>
              <a:t>Bromance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Visits to Wales</a:t>
            </a:r>
          </a:p>
          <a:p>
            <a:r>
              <a:rPr lang="en-GB" dirty="0"/>
              <a:t>Corporate Style Video</a:t>
            </a:r>
          </a:p>
          <a:p>
            <a:r>
              <a:rPr lang="en-GB" dirty="0"/>
              <a:t>Fly on the Wall</a:t>
            </a:r>
          </a:p>
          <a:p>
            <a:r>
              <a:rPr lang="en-GB" dirty="0"/>
              <a:t>Commercial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74F08453-D8C1-597A-5684-5A0CBB759D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7939" y="1855442"/>
            <a:ext cx="3365915" cy="3365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07337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2A6A4-5C6F-18EA-FAC1-9CFEE138B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32521"/>
            <a:ext cx="10515600" cy="1823210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80C99-11F3-D9ED-5199-FDF10EBD7E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17" y="1484243"/>
            <a:ext cx="11247783" cy="4692720"/>
          </a:xfrm>
        </p:spPr>
        <p:txBody>
          <a:bodyPr/>
          <a:lstStyle/>
          <a:p>
            <a:r>
              <a:rPr lang="en-GB" dirty="0"/>
              <a:t>Sports Clubs Struggle to Survive </a:t>
            </a:r>
          </a:p>
          <a:p>
            <a:r>
              <a:rPr lang="en-GB" dirty="0"/>
              <a:t>Issues of Competition within the Sport &amp; across Sport</a:t>
            </a:r>
          </a:p>
          <a:p>
            <a:r>
              <a:rPr lang="en-GB" dirty="0"/>
              <a:t>Sports Washing </a:t>
            </a:r>
          </a:p>
          <a:p>
            <a:r>
              <a:rPr lang="en-GB" dirty="0"/>
              <a:t>Petro Dictatorships – Saudi, Russia …..</a:t>
            </a:r>
          </a:p>
          <a:p>
            <a:r>
              <a:rPr lang="en-GB" dirty="0"/>
              <a:t>Clubs fighting for Survival</a:t>
            </a:r>
          </a:p>
          <a:p>
            <a:r>
              <a:rPr lang="en-GB" dirty="0"/>
              <a:t>Stripped of </a:t>
            </a:r>
            <a:r>
              <a:rPr lang="en-GB" dirty="0" err="1"/>
              <a:t>Assetts</a:t>
            </a:r>
            <a:endParaRPr lang="en-GB" dirty="0"/>
          </a:p>
          <a:p>
            <a:r>
              <a:rPr lang="en-GB" dirty="0"/>
              <a:t>Rely on Success</a:t>
            </a:r>
          </a:p>
          <a:p>
            <a:r>
              <a:rPr lang="en-GB" dirty="0"/>
              <a:t>Cost of Relegation – Television Rights – Balloon Payments</a:t>
            </a:r>
          </a:p>
        </p:txBody>
      </p:sp>
      <p:pic>
        <p:nvPicPr>
          <p:cNvPr id="19458" name="Picture 2" descr="Turns out Rob McElhenney and Ryan Reynolds never met until they bought  Wrexham AFC together">
            <a:extLst>
              <a:ext uri="{FF2B5EF4-FFF2-40B4-BE49-F238E27FC236}">
                <a16:creationId xmlns:a16="http://schemas.microsoft.com/office/drawing/2014/main" id="{3D724986-1E5B-D45B-C40E-ABCB347452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9477" y="681037"/>
            <a:ext cx="3836505" cy="424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40553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69409-0A0E-F008-1B2A-78EBE65BC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435" y="365125"/>
            <a:ext cx="10989365" cy="2285310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PLAYER POWER V MONEY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F9FED-51C2-7A2A-6BC6-60AEC946B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643" y="2716695"/>
            <a:ext cx="11241157" cy="3460267"/>
          </a:xfrm>
        </p:spPr>
        <p:txBody>
          <a:bodyPr/>
          <a:lstStyle/>
          <a:p>
            <a:r>
              <a:rPr lang="en-GB" dirty="0"/>
              <a:t>Palmer 2021-2 brought from Wimbledon</a:t>
            </a:r>
          </a:p>
          <a:p>
            <a:r>
              <a:rPr lang="en-GB" dirty="0"/>
              <a:t>Pivotal</a:t>
            </a:r>
          </a:p>
          <a:p>
            <a:r>
              <a:rPr lang="en-GB" dirty="0"/>
              <a:t>Deprived Cash Strapped Wimbledon of Striker</a:t>
            </a:r>
          </a:p>
          <a:p>
            <a:r>
              <a:rPr lang="en-GB" dirty="0"/>
              <a:t>Result Relegation</a:t>
            </a:r>
          </a:p>
        </p:txBody>
      </p:sp>
      <p:pic>
        <p:nvPicPr>
          <p:cNvPr id="18434" name="Picture 2" descr="Ryan Reynolds &amp; Rob McElhenney make huge admission about Wrexham promotion">
            <a:extLst>
              <a:ext uri="{FF2B5EF4-FFF2-40B4-BE49-F238E27FC236}">
                <a16:creationId xmlns:a16="http://schemas.microsoft.com/office/drawing/2014/main" id="{B0E389C0-41C5-6BDA-CC08-6F954FEBF2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3952" y="217927"/>
            <a:ext cx="5196135" cy="3300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38476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DA819-C9DC-1CE2-0F16-8447AC4DC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ROB &amp; RYAN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F62A6-B6EF-1A57-3B10-EB410DD425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/>
          <a:lstStyle/>
          <a:p>
            <a:r>
              <a:rPr lang="en-GB" dirty="0"/>
              <a:t>2021 Bought Club for £2m</a:t>
            </a:r>
          </a:p>
          <a:p>
            <a:r>
              <a:rPr lang="en-GB" dirty="0"/>
              <a:t>Take Wrexham to the World Stage</a:t>
            </a:r>
          </a:p>
          <a:p>
            <a:r>
              <a:rPr lang="en-GB" dirty="0"/>
              <a:t>Community Engagement</a:t>
            </a:r>
          </a:p>
          <a:p>
            <a:r>
              <a:rPr lang="en-GB" dirty="0"/>
              <a:t>Wrexham FC Won National League </a:t>
            </a:r>
          </a:p>
          <a:p>
            <a:r>
              <a:rPr lang="en-GB" dirty="0"/>
              <a:t>Promoted to League 2 (4</a:t>
            </a:r>
            <a:r>
              <a:rPr lang="en-GB" baseline="30000" dirty="0"/>
              <a:t>th</a:t>
            </a:r>
            <a:r>
              <a:rPr lang="en-GB" dirty="0"/>
              <a:t> Tier)</a:t>
            </a:r>
          </a:p>
          <a:p>
            <a:r>
              <a:rPr lang="en-GB" dirty="0"/>
              <a:t>Goal Premier League</a:t>
            </a:r>
          </a:p>
          <a:p>
            <a:r>
              <a:rPr lang="en-GB" dirty="0" err="1"/>
              <a:t>Womens</a:t>
            </a:r>
            <a:r>
              <a:rPr lang="en-GB" dirty="0"/>
              <a:t>, Disabled &amp; Youth Impacts</a:t>
            </a:r>
          </a:p>
          <a:p>
            <a:endParaRPr lang="en-GB" dirty="0"/>
          </a:p>
        </p:txBody>
      </p:sp>
      <p:pic>
        <p:nvPicPr>
          <p:cNvPr id="17410" name="Picture 2" descr="Eleven ways Ryan Reynolds and Rob McElhenney have already had an impact on  life in Wrexham | The Leader">
            <a:extLst>
              <a:ext uri="{FF2B5EF4-FFF2-40B4-BE49-F238E27FC236}">
                <a16:creationId xmlns:a16="http://schemas.microsoft.com/office/drawing/2014/main" id="{4B8FCE99-2843-330F-0412-6BB4DEDB9D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0076" y="1056057"/>
            <a:ext cx="5343264" cy="3555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3632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6C65F-6096-5360-0D96-61C67BDB5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Strategic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A78DD-A97F-5DF0-DC39-679495FA97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Business World</a:t>
            </a:r>
          </a:p>
          <a:p>
            <a:r>
              <a:rPr lang="en-GB" dirty="0"/>
              <a:t>Marketing Strategies</a:t>
            </a:r>
          </a:p>
          <a:p>
            <a:r>
              <a:rPr lang="en-GB" dirty="0"/>
              <a:t>Media Partnerships</a:t>
            </a:r>
          </a:p>
          <a:p>
            <a:r>
              <a:rPr lang="en-GB" dirty="0"/>
              <a:t>Sponsorship Deals </a:t>
            </a:r>
          </a:p>
          <a:p>
            <a:r>
              <a:rPr lang="en-GB" dirty="0"/>
              <a:t>Sports Franchise Opportunities</a:t>
            </a:r>
          </a:p>
          <a:p>
            <a:r>
              <a:rPr lang="en-GB" dirty="0"/>
              <a:t>Merchandising </a:t>
            </a:r>
          </a:p>
          <a:p>
            <a:r>
              <a:rPr lang="en-GB" dirty="0"/>
              <a:t>Commercial Opportunities</a:t>
            </a:r>
          </a:p>
        </p:txBody>
      </p:sp>
      <p:pic>
        <p:nvPicPr>
          <p:cNvPr id="5122" name="Picture 2" descr="Pictures of Rob &amp; Ryan at Wrexham from deadline.com">
            <a:extLst>
              <a:ext uri="{FF2B5EF4-FFF2-40B4-BE49-F238E27FC236}">
                <a16:creationId xmlns:a16="http://schemas.microsoft.com/office/drawing/2014/main" id="{DDFFB280-BEEB-5891-A2B4-2F7E688435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3044" y="1055619"/>
            <a:ext cx="4230756" cy="4230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46118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69C7A-1DCC-1574-55A8-FA20F8704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026" y="365125"/>
            <a:ext cx="11900452" cy="1325563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Disney – Story of Cars – Fell in Love with the Town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38613-C7D5-6651-4345-AAFF10DB3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13" y="1825625"/>
            <a:ext cx="12112487" cy="4351338"/>
          </a:xfrm>
        </p:spPr>
        <p:txBody>
          <a:bodyPr/>
          <a:lstStyle/>
          <a:p>
            <a:r>
              <a:rPr lang="en-GB" dirty="0"/>
              <a:t>Impassive Observers (Investors) to Love of the Game &amp; Changed the Community 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734BEFE8-93EA-8F52-B9A0-10DB370D95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9027" y="2354744"/>
            <a:ext cx="3004930" cy="3004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1728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FE748-AED1-E9AC-D0FF-D6B9A0997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Commercial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72688-6C24-3D76-0476-4D3AD28F51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Welcome to Wrexham </a:t>
            </a:r>
          </a:p>
          <a:p>
            <a:r>
              <a:rPr lang="en-GB" dirty="0"/>
              <a:t>Disney Partnership</a:t>
            </a:r>
          </a:p>
          <a:p>
            <a:r>
              <a:rPr lang="en-GB" dirty="0"/>
              <a:t>Each Episode generated £430K locally</a:t>
            </a:r>
          </a:p>
          <a:p>
            <a:r>
              <a:rPr lang="en-GB" dirty="0"/>
              <a:t>Impacts for Club &amp; Owners</a:t>
            </a:r>
          </a:p>
          <a:p>
            <a:r>
              <a:rPr lang="en-GB" dirty="0"/>
              <a:t>Tourism Impacts</a:t>
            </a:r>
          </a:p>
        </p:txBody>
      </p:sp>
      <p:pic>
        <p:nvPicPr>
          <p:cNvPr id="7170" name="Picture 2" descr="One year of Rob McElhenney and Ryan Reynolds at Wrexham AFC ...">
            <a:extLst>
              <a:ext uri="{FF2B5EF4-FFF2-40B4-BE49-F238E27FC236}">
                <a16:creationId xmlns:a16="http://schemas.microsoft.com/office/drawing/2014/main" id="{C6FB66EB-BC62-E4E8-EA87-EFD55748D8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3789" y="1578044"/>
            <a:ext cx="5057979" cy="349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45851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5F946-05FC-4234-6467-125D1A84A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Disneyfication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BDD07-51A8-2631-616B-FEF84B188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13" y="1690688"/>
            <a:ext cx="11608905" cy="4351338"/>
          </a:xfrm>
        </p:spPr>
        <p:txBody>
          <a:bodyPr/>
          <a:lstStyle/>
          <a:p>
            <a:r>
              <a:rPr lang="en-GB" dirty="0"/>
              <a:t>Paul </a:t>
            </a:r>
            <a:r>
              <a:rPr lang="en-GB" dirty="0" err="1"/>
              <a:t>Widdop</a:t>
            </a:r>
            <a:r>
              <a:rPr lang="en-GB" dirty="0"/>
              <a:t> (MMU) &amp; Simon Chadwick (SKEMA Business School)</a:t>
            </a:r>
          </a:p>
          <a:p>
            <a:r>
              <a:rPr lang="en-GB" dirty="0"/>
              <a:t>2023 Academic Research</a:t>
            </a:r>
          </a:p>
          <a:p>
            <a:endParaRPr lang="en-GB" dirty="0"/>
          </a:p>
          <a:p>
            <a:r>
              <a:rPr lang="en-GB" dirty="0"/>
              <a:t>Creates Sentimentality</a:t>
            </a:r>
          </a:p>
          <a:p>
            <a:r>
              <a:rPr lang="en-GB" dirty="0"/>
              <a:t>Compelling Entertainment</a:t>
            </a:r>
          </a:p>
          <a:p>
            <a:r>
              <a:rPr lang="en-GB" dirty="0"/>
              <a:t>Mass Audiences</a:t>
            </a:r>
          </a:p>
          <a:p>
            <a:r>
              <a:rPr lang="en-GB" dirty="0"/>
              <a:t>Synonymous with Globalisation, Commercialisation &amp; Commodification</a:t>
            </a:r>
          </a:p>
        </p:txBody>
      </p:sp>
      <p:pic>
        <p:nvPicPr>
          <p:cNvPr id="16386" name="Picture 2" descr="Ryan Reynolds and Rob McElhenney set to visit North Wales for Wrexham home  game - North Wales Live">
            <a:extLst>
              <a:ext uri="{FF2B5EF4-FFF2-40B4-BE49-F238E27FC236}">
                <a16:creationId xmlns:a16="http://schemas.microsoft.com/office/drawing/2014/main" id="{900E9EB4-AFBD-69AD-E857-8250F7E987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532" y="2177361"/>
            <a:ext cx="3396906" cy="226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44727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82D6C-D16F-24E1-86ED-99D601106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3809" y="-112642"/>
            <a:ext cx="8709991" cy="1590260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DISNEYFICATION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EF465D-67F2-DB77-A5FF-A0D645CC39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148" y="1126435"/>
            <a:ext cx="11214652" cy="5050528"/>
          </a:xfrm>
        </p:spPr>
        <p:txBody>
          <a:bodyPr/>
          <a:lstStyle/>
          <a:p>
            <a:r>
              <a:rPr lang="en-GB" b="1" dirty="0"/>
              <a:t>Theming</a:t>
            </a:r>
          </a:p>
          <a:p>
            <a:r>
              <a:rPr lang="en-GB" dirty="0"/>
              <a:t>Narrative relating to original purpose</a:t>
            </a:r>
          </a:p>
          <a:p>
            <a:r>
              <a:rPr lang="en-GB" dirty="0"/>
              <a:t>Digital Content for US Market</a:t>
            </a:r>
          </a:p>
          <a:p>
            <a:r>
              <a:rPr lang="en-GB" b="1" dirty="0"/>
              <a:t>Hybrid Consumption</a:t>
            </a:r>
          </a:p>
          <a:p>
            <a:r>
              <a:rPr lang="en-GB" dirty="0"/>
              <a:t>Attracts Fans &amp; Consumers by Commercial Means</a:t>
            </a:r>
          </a:p>
          <a:p>
            <a:r>
              <a:rPr lang="en-GB" dirty="0"/>
              <a:t>10K Stadium, 319K Watch each Episode, 1M TikTok Followers</a:t>
            </a:r>
          </a:p>
          <a:p>
            <a:r>
              <a:rPr lang="en-GB" b="1" dirty="0"/>
              <a:t>Sales &amp; Marketing</a:t>
            </a:r>
          </a:p>
          <a:p>
            <a:r>
              <a:rPr lang="en-GB" dirty="0"/>
              <a:t>Branding (TikTok on Shirts), Merchandising</a:t>
            </a:r>
          </a:p>
          <a:p>
            <a:r>
              <a:rPr lang="en-GB" dirty="0"/>
              <a:t>Visit Wrexham Online Store, Aviation Gin, United Sponsorship</a:t>
            </a:r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  <p:pic>
        <p:nvPicPr>
          <p:cNvPr id="15362" name="Picture 2" descr="Ryan Reynolds and Rob McElhenney celebrate first promotion as Wrexham  owners - Daily Star">
            <a:extLst>
              <a:ext uri="{FF2B5EF4-FFF2-40B4-BE49-F238E27FC236}">
                <a16:creationId xmlns:a16="http://schemas.microsoft.com/office/drawing/2014/main" id="{ED346DC4-B3F6-6AC1-A5CD-AEECE59C0B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7965" y="106893"/>
            <a:ext cx="4644887" cy="3166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74062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94A68-79D9-8FED-A7E7-3AB21A75B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358347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Theme Park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356AC-C17B-958C-A77F-BECD5D593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13183"/>
            <a:ext cx="11274287" cy="5010772"/>
          </a:xfrm>
        </p:spPr>
        <p:txBody>
          <a:bodyPr/>
          <a:lstStyle/>
          <a:p>
            <a:r>
              <a:rPr lang="en-GB" dirty="0"/>
              <a:t>Racecourse Ground  - Bought back from Wrexham Glyndwr University</a:t>
            </a:r>
          </a:p>
          <a:p>
            <a:r>
              <a:rPr lang="en-GB" dirty="0"/>
              <a:t>Public Ownership – New 5,500 Stand (£18m LA Funding) </a:t>
            </a:r>
          </a:p>
          <a:p>
            <a:r>
              <a:rPr lang="en-GB" dirty="0"/>
              <a:t>Change Destination </a:t>
            </a:r>
          </a:p>
          <a:p>
            <a:r>
              <a:rPr lang="en-GB" dirty="0"/>
              <a:t>Soaring Visitor Numbers</a:t>
            </a:r>
          </a:p>
          <a:p>
            <a:r>
              <a:rPr lang="en-GB" dirty="0"/>
              <a:t>Local Economic Impacts</a:t>
            </a:r>
          </a:p>
          <a:p>
            <a:r>
              <a:rPr lang="en-GB" dirty="0"/>
              <a:t>Tangible – Hotels, Bars &amp; Facilities</a:t>
            </a:r>
          </a:p>
          <a:p>
            <a:r>
              <a:rPr lang="en-GB" dirty="0"/>
              <a:t>Financial Returns</a:t>
            </a:r>
          </a:p>
          <a:p>
            <a:r>
              <a:rPr lang="en-GB" dirty="0" err="1"/>
              <a:t>Fantasty</a:t>
            </a:r>
            <a:r>
              <a:rPr lang="en-GB" dirty="0"/>
              <a:t> – American Dream</a:t>
            </a:r>
          </a:p>
          <a:p>
            <a:r>
              <a:rPr lang="en-GB" dirty="0"/>
              <a:t>Fan Base</a:t>
            </a:r>
          </a:p>
        </p:txBody>
      </p:sp>
      <p:pic>
        <p:nvPicPr>
          <p:cNvPr id="14338" name="Picture 2" descr="Welcome to Wrexham: Ryan Reynolds, Rob McElhenney Breathed New Life Into  City">
            <a:extLst>
              <a:ext uri="{FF2B5EF4-FFF2-40B4-BE49-F238E27FC236}">
                <a16:creationId xmlns:a16="http://schemas.microsoft.com/office/drawing/2014/main" id="{E38D1FE3-4DCC-26C5-9451-C61FF41CFB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373" y="2211648"/>
            <a:ext cx="4480071" cy="3355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4912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CE9F1-70F6-260E-C3AC-432E61C45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FAN BASE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6830D-BECA-285B-6D65-ABE9F2F45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0991"/>
            <a:ext cx="10515600" cy="4705972"/>
          </a:xfrm>
        </p:spPr>
        <p:txBody>
          <a:bodyPr/>
          <a:lstStyle/>
          <a:p>
            <a:r>
              <a:rPr lang="en-GB" dirty="0"/>
              <a:t>Marketing Case Study</a:t>
            </a:r>
          </a:p>
          <a:p>
            <a:r>
              <a:rPr lang="en-GB" dirty="0"/>
              <a:t>Integrating into Fan Experience</a:t>
            </a:r>
          </a:p>
          <a:p>
            <a:r>
              <a:rPr lang="en-GB" dirty="0"/>
              <a:t>Leverage</a:t>
            </a:r>
          </a:p>
          <a:p>
            <a:r>
              <a:rPr lang="en-GB" dirty="0"/>
              <a:t>Diverse Story Telling</a:t>
            </a:r>
          </a:p>
          <a:p>
            <a:r>
              <a:rPr lang="en-GB" dirty="0"/>
              <a:t>Touchpoints</a:t>
            </a:r>
          </a:p>
          <a:p>
            <a:r>
              <a:rPr lang="en-GB" dirty="0"/>
              <a:t>Branding</a:t>
            </a:r>
          </a:p>
          <a:p>
            <a:r>
              <a:rPr lang="en-GB" dirty="0"/>
              <a:t>Community Engagement</a:t>
            </a:r>
          </a:p>
          <a:p>
            <a:r>
              <a:rPr lang="en-GB" dirty="0"/>
              <a:t>Success – Sponsorship = Risk if Team </a:t>
            </a:r>
            <a:r>
              <a:rPr lang="en-GB" dirty="0" err="1"/>
              <a:t>Loosses</a:t>
            </a:r>
            <a:endParaRPr lang="en-GB" dirty="0"/>
          </a:p>
        </p:txBody>
      </p:sp>
      <p:pic>
        <p:nvPicPr>
          <p:cNvPr id="8194" name="Picture 2" descr="Wrexham FC: Ryan Reynolds and Rob McElhenney lose £3m">
            <a:extLst>
              <a:ext uri="{FF2B5EF4-FFF2-40B4-BE49-F238E27FC236}">
                <a16:creationId xmlns:a16="http://schemas.microsoft.com/office/drawing/2014/main" id="{7F6EE382-6B20-12FD-F3B3-6205AA50BC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0231" y="1180358"/>
            <a:ext cx="5485177" cy="3073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6085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044B7-A042-00A7-2FC6-F659B9A2E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Keys to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4020A-EA56-C869-AFFB-3ABE522F2A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Scorecard to Select Club to Invest In</a:t>
            </a:r>
          </a:p>
          <a:p>
            <a:r>
              <a:rPr lang="en-GB" dirty="0"/>
              <a:t>Cost </a:t>
            </a:r>
          </a:p>
          <a:p>
            <a:r>
              <a:rPr lang="en-GB" dirty="0"/>
              <a:t>Fan Numbers</a:t>
            </a:r>
          </a:p>
          <a:p>
            <a:r>
              <a:rPr lang="en-GB" dirty="0"/>
              <a:t>Latent Fan Potential</a:t>
            </a:r>
          </a:p>
          <a:p>
            <a:r>
              <a:rPr lang="en-GB" dirty="0"/>
              <a:t>Catchment Area</a:t>
            </a:r>
          </a:p>
          <a:p>
            <a:r>
              <a:rPr lang="en-GB" dirty="0"/>
              <a:t>Club History</a:t>
            </a:r>
          </a:p>
          <a:p>
            <a:r>
              <a:rPr lang="en-GB" dirty="0"/>
              <a:t>Opportunity</a:t>
            </a:r>
          </a:p>
        </p:txBody>
      </p:sp>
      <p:pic>
        <p:nvPicPr>
          <p:cNvPr id="9218" name="Picture 2" descr="Pictures show Ryan Reynolds and Rob McElhenney celebrating ...">
            <a:extLst>
              <a:ext uri="{FF2B5EF4-FFF2-40B4-BE49-F238E27FC236}">
                <a16:creationId xmlns:a16="http://schemas.microsoft.com/office/drawing/2014/main" id="{735C0FBD-0D44-D95C-523C-F387933CA3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557" y="1145866"/>
            <a:ext cx="5351443" cy="3843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27115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26071-7D8D-6F55-0E86-2736E3A85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133060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Strategic 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F621D2-0129-6FA8-6F31-08BB7FB13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65" y="1133061"/>
            <a:ext cx="11261035" cy="5043902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Prioritise Storytelling</a:t>
            </a:r>
          </a:p>
          <a:p>
            <a:r>
              <a:rPr lang="en-GB" dirty="0"/>
              <a:t>Develop Engagement </a:t>
            </a:r>
          </a:p>
          <a:p>
            <a:r>
              <a:rPr lang="en-GB" dirty="0"/>
              <a:t>Fan Experience</a:t>
            </a:r>
          </a:p>
          <a:p>
            <a:r>
              <a:rPr lang="en-GB" dirty="0"/>
              <a:t>Diverse Storytelling – Influencers, Player Tie Ins</a:t>
            </a:r>
          </a:p>
          <a:p>
            <a:r>
              <a:rPr lang="en-GB" dirty="0"/>
              <a:t>Social Media</a:t>
            </a:r>
          </a:p>
          <a:p>
            <a:r>
              <a:rPr lang="en-GB" b="1" dirty="0"/>
              <a:t>Integration</a:t>
            </a:r>
          </a:p>
          <a:p>
            <a:r>
              <a:rPr lang="en-GB" dirty="0"/>
              <a:t>Sponsorship to Partnership</a:t>
            </a:r>
          </a:p>
          <a:p>
            <a:r>
              <a:rPr lang="en-GB" dirty="0"/>
              <a:t>Wrexham, </a:t>
            </a:r>
            <a:r>
              <a:rPr lang="en-GB" dirty="0" err="1"/>
              <a:t>WRob</a:t>
            </a:r>
            <a:r>
              <a:rPr lang="en-GB" dirty="0"/>
              <a:t> &amp; </a:t>
            </a:r>
            <a:r>
              <a:rPr lang="en-GB" dirty="0" err="1"/>
              <a:t>WRyan</a:t>
            </a:r>
            <a:r>
              <a:rPr lang="en-GB" dirty="0"/>
              <a:t> Factor</a:t>
            </a:r>
          </a:p>
          <a:p>
            <a:r>
              <a:rPr lang="en-GB" dirty="0"/>
              <a:t>Funding Local Programmes</a:t>
            </a:r>
          </a:p>
          <a:p>
            <a:r>
              <a:rPr lang="en-GB" dirty="0"/>
              <a:t>All levels of Performance, Teams, Players, Coaches &amp; Support Staff</a:t>
            </a:r>
          </a:p>
        </p:txBody>
      </p:sp>
      <p:pic>
        <p:nvPicPr>
          <p:cNvPr id="10242" name="Picture 2" descr="Ryan Reynolds and Rob McElhenny explain reasons for buying club in first  visit to Wrexham | ITV News Wales">
            <a:extLst>
              <a:ext uri="{FF2B5EF4-FFF2-40B4-BE49-F238E27FC236}">
                <a16:creationId xmlns:a16="http://schemas.microsoft.com/office/drawing/2014/main" id="{67B05BA1-2FD5-62DA-7AF6-852289AEC8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4132" y="1066799"/>
            <a:ext cx="4579694" cy="373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41913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CB175-877F-AB7B-551D-91CD67298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57199"/>
            <a:ext cx="10515600" cy="2147888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Mission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B0D12-39FD-52DA-8CFB-B834F685B8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174" y="1126435"/>
            <a:ext cx="11055626" cy="5050528"/>
          </a:xfrm>
        </p:spPr>
        <p:txBody>
          <a:bodyPr/>
          <a:lstStyle/>
          <a:p>
            <a:r>
              <a:rPr lang="en-GB" dirty="0"/>
              <a:t>Grow the Team </a:t>
            </a:r>
          </a:p>
          <a:p>
            <a:r>
              <a:rPr lang="en-GB" dirty="0"/>
              <a:t>Measure with Goals &amp; Heart</a:t>
            </a:r>
          </a:p>
          <a:p>
            <a:r>
              <a:rPr lang="en-GB" dirty="0"/>
              <a:t>Return to EFL</a:t>
            </a:r>
          </a:p>
          <a:p>
            <a:r>
              <a:rPr lang="en-GB" dirty="0"/>
              <a:t>Increase Attendance</a:t>
            </a:r>
          </a:p>
          <a:p>
            <a:r>
              <a:rPr lang="en-GB" dirty="0"/>
              <a:t>Community Impact – Substance &amp; Heart</a:t>
            </a:r>
          </a:p>
          <a:p>
            <a:r>
              <a:rPr lang="en-GB" dirty="0"/>
              <a:t>Global Support – North America to Iceland – USA Invasion</a:t>
            </a:r>
          </a:p>
          <a:p>
            <a:r>
              <a:rPr lang="en-GB" dirty="0"/>
              <a:t>Influencer Marketing Authenticity </a:t>
            </a:r>
          </a:p>
          <a:p>
            <a:r>
              <a:rPr lang="en-GB" dirty="0"/>
              <a:t>Sense of Place</a:t>
            </a:r>
          </a:p>
          <a:p>
            <a:r>
              <a:rPr lang="en-GB" dirty="0"/>
              <a:t>Engage Future Generations Virtually</a:t>
            </a:r>
          </a:p>
        </p:txBody>
      </p:sp>
      <p:pic>
        <p:nvPicPr>
          <p:cNvPr id="11266" name="Picture 2" descr="How Ryan Reynolds and Rob McElhenney Ended Up Owning Wrexham AFC">
            <a:extLst>
              <a:ext uri="{FF2B5EF4-FFF2-40B4-BE49-F238E27FC236}">
                <a16:creationId xmlns:a16="http://schemas.microsoft.com/office/drawing/2014/main" id="{CD87A8B9-AC1D-6400-1BE0-E34E1A4587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2568" y="616745"/>
            <a:ext cx="4120600" cy="2307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86612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D233B-7624-EBFB-6D16-188248771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0278" y="-92765"/>
            <a:ext cx="8133522" cy="113306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GO WREXHAM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5BE4ADB-55FB-70A7-6AE7-1779B9B129D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83" y="801757"/>
            <a:ext cx="11801059" cy="4989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9925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58290-D6F7-695D-F51D-5AF9F4789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Alternative Fan Engagement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12BA2-BDFB-83B6-1D3F-3E803E5D1D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409" y="1825625"/>
            <a:ext cx="11148391" cy="4351338"/>
          </a:xfrm>
        </p:spPr>
        <p:txBody>
          <a:bodyPr/>
          <a:lstStyle/>
          <a:p>
            <a:r>
              <a:rPr lang="en-GB" dirty="0"/>
              <a:t>Manchester United</a:t>
            </a:r>
          </a:p>
          <a:p>
            <a:r>
              <a:rPr lang="en-GB" dirty="0"/>
              <a:t>Profit Only – Commercialisation &amp; Big Business</a:t>
            </a:r>
          </a:p>
          <a:p>
            <a:r>
              <a:rPr lang="en-GB" dirty="0"/>
              <a:t>United Stand Global Membership 1.6m</a:t>
            </a:r>
          </a:p>
          <a:p>
            <a:r>
              <a:rPr lang="en-GB" dirty="0"/>
              <a:t>Wales – 16</a:t>
            </a:r>
            <a:r>
              <a:rPr lang="en-GB" baseline="30000" dirty="0"/>
              <a:t>th</a:t>
            </a:r>
            <a:r>
              <a:rPr lang="en-GB" dirty="0"/>
              <a:t> Man, We are Wales…..</a:t>
            </a:r>
          </a:p>
          <a:p>
            <a:r>
              <a:rPr lang="en-GB" dirty="0"/>
              <a:t>NFL Legend Tom Brady Buying into Birmingham City</a:t>
            </a:r>
          </a:p>
          <a:p>
            <a:r>
              <a:rPr lang="en-GB" dirty="0"/>
              <a:t>Fan Based – Streaming, Social Media, Influencers</a:t>
            </a:r>
          </a:p>
          <a:p>
            <a:r>
              <a:rPr lang="en-GB" dirty="0"/>
              <a:t>Role Model Influence</a:t>
            </a:r>
          </a:p>
          <a:p>
            <a:r>
              <a:rPr lang="en-GB" dirty="0"/>
              <a:t>Performance Related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3314" name="Picture 2" descr="Watch Rob McElhenney and Ryan Reynolds celebrate Wrexham AFC's first win of  season">
            <a:extLst>
              <a:ext uri="{FF2B5EF4-FFF2-40B4-BE49-F238E27FC236}">
                <a16:creationId xmlns:a16="http://schemas.microsoft.com/office/drawing/2014/main" id="{1AF7CB4C-AFA8-E387-FAE5-8891555E0D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8477" y="2035244"/>
            <a:ext cx="3798114" cy="2410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64664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361DF-0917-1440-089D-92CF65DEF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5408" y="-371061"/>
            <a:ext cx="7338391" cy="1736035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Reflection &amp;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E3E52-085A-8CFD-076B-6D043E3F5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87" y="768626"/>
            <a:ext cx="11280913" cy="5408337"/>
          </a:xfrm>
        </p:spPr>
        <p:txBody>
          <a:bodyPr/>
          <a:lstStyle/>
          <a:p>
            <a:r>
              <a:rPr lang="en-GB" dirty="0"/>
              <a:t>Assignment Application</a:t>
            </a:r>
          </a:p>
          <a:p>
            <a:r>
              <a:rPr lang="en-GB" dirty="0"/>
              <a:t>Strategic Approach</a:t>
            </a:r>
          </a:p>
          <a:p>
            <a:r>
              <a:rPr lang="en-GB" dirty="0"/>
              <a:t>Business Model</a:t>
            </a:r>
          </a:p>
          <a:p>
            <a:r>
              <a:rPr lang="en-GB" dirty="0"/>
              <a:t>Disneyfication</a:t>
            </a:r>
          </a:p>
          <a:p>
            <a:r>
              <a:rPr lang="en-GB" dirty="0"/>
              <a:t>Fan Engagement </a:t>
            </a:r>
          </a:p>
          <a:p>
            <a:r>
              <a:rPr lang="en-GB" dirty="0"/>
              <a:t>Spectator Experience</a:t>
            </a:r>
          </a:p>
          <a:p>
            <a:r>
              <a:rPr lang="en-GB" dirty="0"/>
              <a:t>Commercialisation</a:t>
            </a:r>
          </a:p>
          <a:p>
            <a:r>
              <a:rPr lang="en-GB" dirty="0"/>
              <a:t>Influencer, Sponsorship, Community Engagement &amp; Passion</a:t>
            </a:r>
          </a:p>
          <a:p>
            <a:r>
              <a:rPr lang="en-GB" dirty="0"/>
              <a:t>Sport Tourism</a:t>
            </a:r>
          </a:p>
          <a:p>
            <a:r>
              <a:rPr lang="en-GB" dirty="0"/>
              <a:t>Future………</a:t>
            </a:r>
          </a:p>
        </p:txBody>
      </p:sp>
      <p:pic>
        <p:nvPicPr>
          <p:cNvPr id="12290" name="Picture 2" descr="Is the Ryan Reynolds &amp; Rob McElhenney buzz fading at Wrexham? Club captain  Ben Tozer responds to global appeal question | Goal.com">
            <a:extLst>
              <a:ext uri="{FF2B5EF4-FFF2-40B4-BE49-F238E27FC236}">
                <a16:creationId xmlns:a16="http://schemas.microsoft.com/office/drawing/2014/main" id="{A4166A4E-83D8-B9F0-F88A-3E528AAC10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0278" y="1007166"/>
            <a:ext cx="5892484" cy="3299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83676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741</Words>
  <Application>Microsoft Office PowerPoint</Application>
  <PresentationFormat>Widescreen</PresentationFormat>
  <Paragraphs>169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PowerPoint Presentation</vt:lpstr>
      <vt:lpstr>Introduction to the Session!</vt:lpstr>
      <vt:lpstr>Wrexham </vt:lpstr>
      <vt:lpstr>Disneyfication of Sport</vt:lpstr>
      <vt:lpstr>Opportunity for Change  - Guardian 20th September 2023</vt:lpstr>
      <vt:lpstr>Welcome to Wrexham</vt:lpstr>
      <vt:lpstr>Solutions</vt:lpstr>
      <vt:lpstr>PLAYER POWER V MONEY</vt:lpstr>
      <vt:lpstr>ROB &amp; RYAN STRATEGY</vt:lpstr>
      <vt:lpstr>Strategic Approach</vt:lpstr>
      <vt:lpstr>Disney – Story of Cars – Fell in Love with the Town</vt:lpstr>
      <vt:lpstr>Commercial Impact</vt:lpstr>
      <vt:lpstr>Disneyfication</vt:lpstr>
      <vt:lpstr>DISNEYFICATION</vt:lpstr>
      <vt:lpstr>Theme Park</vt:lpstr>
      <vt:lpstr>FAN BASE</vt:lpstr>
      <vt:lpstr>Keys to Success</vt:lpstr>
      <vt:lpstr>Strategic Response</vt:lpstr>
      <vt:lpstr>Mission Statement</vt:lpstr>
      <vt:lpstr>GO WREXHAM</vt:lpstr>
      <vt:lpstr>Alternative Fan Engagement Strategies</vt:lpstr>
      <vt:lpstr>Reflection &amp;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6</cp:revision>
  <dcterms:created xsi:type="dcterms:W3CDTF">2023-09-15T09:31:09Z</dcterms:created>
  <dcterms:modified xsi:type="dcterms:W3CDTF">2025-04-30T09:09:32Z</dcterms:modified>
</cp:coreProperties>
</file>