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7.xml" ContentType="application/vnd.openxmlformats-officedocument.theme+xml"/>
  <Override PartName="/ppt/slideLayouts/slideLayout19.xml" ContentType="application/vnd.openxmlformats-officedocument.presentationml.slideLayout+xml"/>
  <Override PartName="/ppt/theme/theme18.xml" ContentType="application/vnd.openxmlformats-officedocument.theme+xml"/>
  <Override PartName="/ppt/slideLayouts/slideLayout20.xml" ContentType="application/vnd.openxmlformats-officedocument.presentationml.slideLayout+xml"/>
  <Override PartName="/ppt/theme/theme1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sldIdLst>
    <p:sldId id="256" r:id="rId23"/>
    <p:sldId id="259" r:id="rId24"/>
    <p:sldId id="349" r:id="rId25"/>
    <p:sldId id="356" r:id="rId26"/>
    <p:sldId id="350" r:id="rId27"/>
    <p:sldId id="358" r:id="rId28"/>
    <p:sldId id="351" r:id="rId29"/>
    <p:sldId id="352" r:id="rId30"/>
    <p:sldId id="359" r:id="rId31"/>
    <p:sldId id="360" r:id="rId32"/>
    <p:sldId id="35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813"/>
    <p:restoredTop sz="96327"/>
  </p:normalViewPr>
  <p:slideViewPr>
    <p:cSldViewPr snapToGrid="0" snapToObjects="1">
      <p:cViewPr>
        <p:scale>
          <a:sx n="92" d="100"/>
          <a:sy n="92" d="100"/>
        </p:scale>
        <p:origin x="968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1.xml"/><Relationship Id="rId18" Type="http://schemas.openxmlformats.org/officeDocument/2006/relationships/slideMaster" Target="slideMasters/slideMaster16.xml"/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9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5.xml"/><Relationship Id="rId12" Type="http://schemas.openxmlformats.org/officeDocument/2006/relationships/slideMaster" Target="slideMasters/slideMaster10.xml"/><Relationship Id="rId17" Type="http://schemas.openxmlformats.org/officeDocument/2006/relationships/slideMaster" Target="slideMasters/slideMaster15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4.xml"/><Relationship Id="rId20" Type="http://schemas.openxmlformats.org/officeDocument/2006/relationships/slideMaster" Target="slideMasters/slideMaster18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Master" Target="slideMasters/slideMaster9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Master" Target="slideMasters/slideMaster13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8.xml"/><Relationship Id="rId19" Type="http://schemas.openxmlformats.org/officeDocument/2006/relationships/slideMaster" Target="slideMasters/slideMaster17.xml"/><Relationship Id="rId31" Type="http://schemas.openxmlformats.org/officeDocument/2006/relationships/slide" Target="slides/slide9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Master" Target="slideMasters/slideMaster12.xml"/><Relationship Id="rId22" Type="http://schemas.openxmlformats.org/officeDocument/2006/relationships/slideMaster" Target="slideMasters/slideMaster20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0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0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0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371" y="274638"/>
            <a:ext cx="11151029" cy="634082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rgbClr val="255C7B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371" y="1052737"/>
            <a:ext cx="11151029" cy="446449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5C7B"/>
                </a:solidFill>
              </a:defRPr>
            </a:lvl1pPr>
            <a:lvl2pPr>
              <a:defRPr>
                <a:solidFill>
                  <a:srgbClr val="255C7B"/>
                </a:solidFill>
              </a:defRPr>
            </a:lvl2pPr>
            <a:lvl3pPr>
              <a:defRPr>
                <a:solidFill>
                  <a:srgbClr val="255C7B"/>
                </a:solidFill>
              </a:defRPr>
            </a:lvl3pPr>
            <a:lvl4pPr>
              <a:defRPr>
                <a:solidFill>
                  <a:srgbClr val="255C7B"/>
                </a:solidFill>
              </a:defRPr>
            </a:lvl4pPr>
            <a:lvl5pPr>
              <a:defRPr>
                <a:solidFill>
                  <a:srgbClr val="255C7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153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theme" Target="../theme/theme17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7.png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0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union.co.uk/voice/representatives/course-reps" TargetMode="Externa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aqh-chapters/en/chapter-list-en/Chapter_13_Student_Cases_Pages_228_265.pdf" TargetMode="External"/><Relationship Id="rId2" Type="http://schemas.openxmlformats.org/officeDocument/2006/relationships/hyperlink" Target="https://www.uwtsd.ac.uk/academic-office/academic-quality-handbook/" TargetMode="Externa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Mitigating_Circumstances_Policy_2022-23.pdf" TargetMode="External"/><Relationship Id="rId2" Type="http://schemas.openxmlformats.org/officeDocument/2006/relationships/hyperlink" Target="https://www.uwtsd.ac.uk/media/uwtsd-website/content-assets/documents/academic-office/misc-forms/Mitigating_Circumstances_Policy_2023-24.pdf" TargetMode="Externa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Academic_Misconduct_Policy.pdf" TargetMode="External"/><Relationship Id="rId2" Type="http://schemas.openxmlformats.org/officeDocument/2006/relationships/hyperlink" Target="https://www.uwtsd.ac.uk/academic-office/academic-quality-handbook/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uwtsd.ac.uk/media/uwtsd-website/content-assets/documents/academic-office/aqh-chapters/en/chapter-list-en/Chapter_13_Student_Cases_Pages_228_265.pdf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office/academic-quality-handbook/" TargetMode="Externa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mailto:Computing@uwtsd.ac.uk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10C96A0-CA12-161F-4000-7709F4B8A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009" y="1872363"/>
            <a:ext cx="6157917" cy="3988109"/>
          </a:xfrm>
        </p:spPr>
        <p:txBody>
          <a:bodyPr wrap="square"/>
          <a:lstStyle/>
          <a:p>
            <a:pPr marL="0" indent="0">
              <a:buNone/>
            </a:pPr>
            <a:r>
              <a:rPr lang="en-GB" sz="4400" dirty="0">
                <a:solidFill>
                  <a:schemeClr val="bg1"/>
                </a:solidFill>
              </a:rPr>
              <a:t>Regulations and Policies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3200" dirty="0">
                <a:solidFill>
                  <a:schemeClr val="bg1"/>
                </a:solidFill>
              </a:rPr>
              <a:t>Applied Computing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2023/24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814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A98D9-59A5-4E02-B603-586210011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060" y="1063944"/>
            <a:ext cx="8363272" cy="4083885"/>
          </a:xfrm>
        </p:spPr>
        <p:txBody>
          <a:bodyPr/>
          <a:lstStyle/>
          <a:p>
            <a:r>
              <a:rPr lang="en-GB" dirty="0"/>
              <a:t>Programme of Study Handbook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Course Reps</a:t>
            </a:r>
          </a:p>
          <a:p>
            <a:r>
              <a:rPr lang="en-GB" dirty="0"/>
              <a:t>Academic Regulations</a:t>
            </a:r>
          </a:p>
          <a:p>
            <a:r>
              <a:rPr lang="en-GB" dirty="0"/>
              <a:t>Extenuating Circumstance </a:t>
            </a:r>
          </a:p>
          <a:p>
            <a:r>
              <a:rPr lang="en-GB" dirty="0"/>
              <a:t>Academic Misconduct</a:t>
            </a:r>
          </a:p>
          <a:p>
            <a:r>
              <a:rPr lang="en-GB" dirty="0"/>
              <a:t>Student code of conduct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A7E0D-D6F0-0DC1-AA3C-D3E594657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076" y="254758"/>
            <a:ext cx="8363272" cy="809185"/>
          </a:xfrm>
        </p:spPr>
        <p:txBody>
          <a:bodyPr>
            <a:normAutofit/>
          </a:bodyPr>
          <a:lstStyle/>
          <a:p>
            <a:r>
              <a:rPr lang="en-GB" sz="4400" dirty="0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603004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FFA10-191B-4771-8E2E-23EB15A70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27481"/>
          </a:xfrm>
        </p:spPr>
        <p:txBody>
          <a:bodyPr>
            <a:normAutofit/>
          </a:bodyPr>
          <a:lstStyle/>
          <a:p>
            <a:r>
              <a:rPr lang="en-GB" sz="4400" dirty="0"/>
              <a:t>Programme of Study Handbook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76AC4-5B25-4AF4-9F2E-040EF57E8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302119"/>
            <a:ext cx="11151029" cy="3477699"/>
          </a:xfrm>
        </p:spPr>
        <p:txBody>
          <a:bodyPr/>
          <a:lstStyle/>
          <a:p>
            <a:r>
              <a:rPr lang="en-GB" dirty="0"/>
              <a:t>Programme of Study Handbook (</a:t>
            </a:r>
            <a:r>
              <a:rPr lang="en-GB" dirty="0" err="1"/>
              <a:t>PoSH</a:t>
            </a:r>
            <a:r>
              <a:rPr lang="en-GB" dirty="0"/>
              <a:t>)</a:t>
            </a:r>
          </a:p>
          <a:p>
            <a:r>
              <a:rPr lang="en-GB" dirty="0"/>
              <a:t>Module directory</a:t>
            </a:r>
          </a:p>
          <a:p>
            <a:r>
              <a:rPr lang="en-GB" dirty="0"/>
              <a:t>Where to find </a:t>
            </a:r>
          </a:p>
          <a:p>
            <a:pPr lvl="1"/>
            <a:r>
              <a:rPr lang="en-GB" dirty="0"/>
              <a:t>On Moodle (General Home page)</a:t>
            </a:r>
          </a:p>
        </p:txBody>
      </p:sp>
    </p:spTree>
    <p:extLst>
      <p:ext uri="{BB962C8B-B14F-4D97-AF65-F5344CB8AC3E}">
        <p14:creationId xmlns:p14="http://schemas.microsoft.com/office/powerpoint/2010/main" val="372608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AA737-CDF2-4537-AB81-237C0F3D5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8"/>
            <a:ext cx="11151029" cy="1457180"/>
          </a:xfrm>
        </p:spPr>
        <p:txBody>
          <a:bodyPr>
            <a:normAutofit/>
          </a:bodyPr>
          <a:lstStyle/>
          <a:p>
            <a:r>
              <a:rPr lang="en-GB" sz="4800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7BCC-F986-41AE-A05E-837AB9514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440873"/>
            <a:ext cx="11151029" cy="4076360"/>
          </a:xfrm>
        </p:spPr>
        <p:txBody>
          <a:bodyPr>
            <a:normAutofit/>
          </a:bodyPr>
          <a:lstStyle/>
          <a:p>
            <a:r>
              <a:rPr lang="en-GB" dirty="0"/>
              <a:t>Coursework, in class test, written exams</a:t>
            </a:r>
          </a:p>
          <a:p>
            <a:r>
              <a:rPr lang="en-GB" dirty="0"/>
              <a:t>Assignment brief</a:t>
            </a:r>
          </a:p>
          <a:p>
            <a:r>
              <a:rPr lang="en-GB" dirty="0"/>
              <a:t>Electronic submission</a:t>
            </a:r>
          </a:p>
          <a:p>
            <a:r>
              <a:rPr lang="en-GB" dirty="0"/>
              <a:t>Deadline </a:t>
            </a:r>
          </a:p>
          <a:p>
            <a:r>
              <a:rPr lang="en-GB" dirty="0"/>
              <a:t>1 week late – capped at 40%</a:t>
            </a:r>
          </a:p>
          <a:p>
            <a:r>
              <a:rPr lang="en-GB" dirty="0"/>
              <a:t>More than one week – 0% (resit)</a:t>
            </a:r>
          </a:p>
          <a:p>
            <a:r>
              <a:rPr lang="en-GB" dirty="0"/>
              <a:t>Grading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223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24730-95FF-4071-8688-0BCC22C80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Course Reps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54AB4-4732-445D-8E14-88BB23471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340765"/>
            <a:ext cx="11151029" cy="4176467"/>
          </a:xfrm>
        </p:spPr>
        <p:txBody>
          <a:bodyPr/>
          <a:lstStyle/>
          <a:p>
            <a:r>
              <a:rPr lang="en-GB" dirty="0"/>
              <a:t>Per course per level </a:t>
            </a:r>
          </a:p>
          <a:p>
            <a:r>
              <a:rPr lang="en-GB" dirty="0"/>
              <a:t>Plays an important role </a:t>
            </a:r>
          </a:p>
          <a:p>
            <a:r>
              <a:rPr lang="en-GB" dirty="0"/>
              <a:t>Staff-Student Committee</a:t>
            </a:r>
          </a:p>
          <a:p>
            <a:r>
              <a:rPr lang="en-GB" dirty="0"/>
              <a:t>Represent at Board </a:t>
            </a:r>
          </a:p>
          <a:p>
            <a:r>
              <a:rPr lang="en-GB" dirty="0"/>
              <a:t>Course Rep training provided by the Students’ Union</a:t>
            </a:r>
          </a:p>
          <a:p>
            <a:r>
              <a:rPr lang="en-GB" dirty="0">
                <a:hlinkClick r:id="rId2"/>
              </a:rPr>
              <a:t>https://www.uwtsdunion.co.uk/voice/representatives/course-reps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6272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170D-4854-4AA6-B19A-C1E598458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Academic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96C4-B9FE-463C-971D-8714E3096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496291"/>
            <a:ext cx="11151029" cy="4020942"/>
          </a:xfrm>
        </p:spPr>
        <p:txBody>
          <a:bodyPr/>
          <a:lstStyle/>
          <a:p>
            <a:r>
              <a:rPr lang="en-GB" dirty="0"/>
              <a:t>Academic Quality Handbook</a:t>
            </a:r>
            <a:endParaRPr lang="en-GB" dirty="0">
              <a:hlinkClick r:id="rId2"/>
            </a:endParaRPr>
          </a:p>
          <a:p>
            <a:pPr lvl="1"/>
            <a:r>
              <a:rPr lang="en-GB" dirty="0">
                <a:hlinkClick r:id="rId2"/>
              </a:rPr>
              <a:t>https://www.uwtsd.ac.uk/academic-office/academic-quality-handbook/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Student Policies – Chapter 12 </a:t>
            </a:r>
          </a:p>
          <a:p>
            <a:pPr lvl="1"/>
            <a:r>
              <a:rPr lang="en-GB" dirty="0">
                <a:hlinkClick r:id="rId3"/>
              </a:rPr>
              <a:t>https://www.uwtsd.ac.uk/media/uwtsd-website/content-assets/documents/academic-office/aqh-chapters/chapters---en/2023/Chapter_12_Student_Policies_Pages_146-148.pdf</a:t>
            </a:r>
          </a:p>
        </p:txBody>
      </p:sp>
    </p:spTree>
    <p:extLst>
      <p:ext uri="{BB962C8B-B14F-4D97-AF65-F5344CB8AC3E}">
        <p14:creationId xmlns:p14="http://schemas.microsoft.com/office/powerpoint/2010/main" val="292211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0218E-0DFA-400B-B88E-E46C425A6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Mitigating Circumstances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923AD-2FAB-4CC1-A50A-441CC2015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510145"/>
            <a:ext cx="11151029" cy="4007088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https://www.uwtsd.ac.uk/media/uwtsd-website/content-assets/documents/academic-office/misc-forms/Mitigating_Circumstances_Policy_2023-24.pdf</a:t>
            </a:r>
            <a:endParaRPr lang="en-GB" dirty="0"/>
          </a:p>
          <a:p>
            <a:endParaRPr lang="en-GB" dirty="0">
              <a:hlinkClick r:id="rId3"/>
            </a:endParaRPr>
          </a:p>
          <a:p>
            <a:r>
              <a:rPr lang="en-GB" dirty="0"/>
              <a:t>including compensatory measures, extenuating circumstances, interruption of studies, and extension to end dates</a:t>
            </a:r>
          </a:p>
          <a:p>
            <a:r>
              <a:rPr lang="en-GB" dirty="0"/>
              <a:t>Support from staff and student services</a:t>
            </a:r>
          </a:p>
          <a:p>
            <a:r>
              <a:rPr lang="en-GB" dirty="0"/>
              <a:t>Differentiated deadline and/or assessment</a:t>
            </a:r>
          </a:p>
          <a:p>
            <a:r>
              <a:rPr lang="en-GB" dirty="0"/>
              <a:t>Exam provisions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876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170D-4854-4AA6-B19A-C1E598458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96C4-B9FE-463C-971D-8714E3096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620982"/>
            <a:ext cx="11151029" cy="3896251"/>
          </a:xfrm>
        </p:spPr>
        <p:txBody>
          <a:bodyPr wrap="square"/>
          <a:lstStyle/>
          <a:p>
            <a:r>
              <a:rPr lang="en-GB" dirty="0"/>
              <a:t>Policy</a:t>
            </a:r>
            <a:endParaRPr lang="en-GB" dirty="0">
              <a:hlinkClick r:id="rId2"/>
            </a:endParaRPr>
          </a:p>
          <a:p>
            <a:pPr lvl="1"/>
            <a:r>
              <a:rPr lang="en-GB" dirty="0">
                <a:hlinkClick r:id="rId3"/>
              </a:rPr>
              <a:t>https://www.uwtsd.ac.uk/media/uwtsd-website/content-assets/documents/academic-office/misc-forms/Academic_Misconduct_Policy.pdf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Plagiarism Detection Service </a:t>
            </a:r>
          </a:p>
          <a:p>
            <a:pPr marL="457200" lvl="1" indent="0">
              <a:buNone/>
            </a:pPr>
            <a:endParaRPr lang="en-GB" dirty="0">
              <a:hlinkClick r:id="rId2"/>
            </a:endParaRPr>
          </a:p>
          <a:p>
            <a:endParaRPr lang="en-GB" dirty="0"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2781182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170D-4854-4AA6-B19A-C1E598458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8"/>
            <a:ext cx="11151029" cy="889144"/>
          </a:xfrm>
        </p:spPr>
        <p:txBody>
          <a:bodyPr>
            <a:normAutofit/>
          </a:bodyPr>
          <a:lstStyle/>
          <a:p>
            <a:r>
              <a:rPr lang="en-GB" sz="4400" dirty="0"/>
              <a:t>Student Code of Conduct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96C4-B9FE-463C-971D-8714E3096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413163"/>
            <a:ext cx="11151029" cy="4104069"/>
          </a:xfrm>
        </p:spPr>
        <p:txBody>
          <a:bodyPr/>
          <a:lstStyle/>
          <a:p>
            <a:r>
              <a:rPr lang="en-GB" sz="2400" dirty="0">
                <a:solidFill>
                  <a:schemeClr val="tx2"/>
                </a:solidFill>
              </a:rPr>
              <a:t>Professionalism 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Representing the Univeristy 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Respect for Others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Respect for Community </a:t>
            </a:r>
          </a:p>
          <a:p>
            <a:r>
              <a:rPr lang="en-GB" sz="2400" dirty="0">
                <a:solidFill>
                  <a:schemeClr val="tx2"/>
                </a:solidFill>
              </a:rPr>
              <a:t>Caring for each other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Respect for the University environment</a:t>
            </a:r>
          </a:p>
          <a:p>
            <a:r>
              <a:rPr lang="en-GB" sz="2400" dirty="0">
                <a:solidFill>
                  <a:schemeClr val="tx2"/>
                </a:solidFill>
              </a:rPr>
              <a:t>Knowledge, Skills and Behaviour (applicable to English based Apprentices)</a:t>
            </a:r>
            <a:endParaRPr lang="en-GB" sz="2400" dirty="0">
              <a:solidFill>
                <a:schemeClr val="tx2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1435902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D40-BCC9-438B-B708-84259164A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If any doubts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BBFDE-9475-4D6C-BC5C-F296BBD3F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662545"/>
            <a:ext cx="11151029" cy="3854688"/>
          </a:xfrm>
        </p:spPr>
        <p:txBody>
          <a:bodyPr/>
          <a:lstStyle/>
          <a:p>
            <a:r>
              <a:rPr lang="en-GB" dirty="0"/>
              <a:t>Please contact your Programme Manager, module tutor,  or ALO.</a:t>
            </a:r>
          </a:p>
          <a:p>
            <a:r>
              <a:rPr lang="en-GB" dirty="0"/>
              <a:t>Further information</a:t>
            </a:r>
          </a:p>
          <a:p>
            <a:pPr lvl="1"/>
            <a:r>
              <a:rPr lang="en-GB" dirty="0">
                <a:hlinkClick r:id="rId2"/>
              </a:rPr>
              <a:t>Computing@uwtsd.ac.uk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175375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F079D1-1937-46A9-8B1E-F35D61BAF4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345</Words>
  <Application>Microsoft Macintosh PowerPoint</Application>
  <PresentationFormat>Widescreen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4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Content</vt:lpstr>
      <vt:lpstr>Programme of Study Handbook </vt:lpstr>
      <vt:lpstr>Assessments</vt:lpstr>
      <vt:lpstr>Course Reps</vt:lpstr>
      <vt:lpstr>Academic Regulations</vt:lpstr>
      <vt:lpstr>Mitigating Circumstances Policy</vt:lpstr>
      <vt:lpstr>Academic Misconduct</vt:lpstr>
      <vt:lpstr>Student Code of Conduct </vt:lpstr>
      <vt:lpstr>If any doubts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Kapilan Radhakrishnan</cp:lastModifiedBy>
  <cp:revision>19</cp:revision>
  <dcterms:created xsi:type="dcterms:W3CDTF">2021-03-09T15:35:42Z</dcterms:created>
  <dcterms:modified xsi:type="dcterms:W3CDTF">2023-09-17T16:35:22Z</dcterms:modified>
</cp:coreProperties>
</file>