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notesSlides/notesSlide1.xml" ContentType="application/vnd.openxmlformats-officedocument.presentationml.notesSlide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17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handoutMasters/handoutMaster1.xml" ContentType="application/vnd.openxmlformats-officedocument.presentationml.handoutMaster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19"/>
  </p:notesMasterIdLst>
  <p:handoutMasterIdLst>
    <p:handoutMasterId r:id="rId20"/>
  </p:handoutMasterIdLst>
  <p:sldIdLst>
    <p:sldId id="256" r:id="rId2"/>
    <p:sldId id="258" r:id="rId3"/>
    <p:sldId id="259" r:id="rId4"/>
    <p:sldId id="260" r:id="rId5"/>
    <p:sldId id="261" r:id="rId6"/>
    <p:sldId id="262" r:id="rId7"/>
    <p:sldId id="266" r:id="rId8"/>
    <p:sldId id="267" r:id="rId9"/>
    <p:sldId id="271" r:id="rId10"/>
    <p:sldId id="269" r:id="rId11"/>
    <p:sldId id="268" r:id="rId12"/>
    <p:sldId id="270" r:id="rId13"/>
    <p:sldId id="272" r:id="rId14"/>
    <p:sldId id="273" r:id="rId15"/>
    <p:sldId id="274" r:id="rId16"/>
    <p:sldId id="265" r:id="rId17"/>
    <p:sldId id="275" r:id="rId18"/>
  </p:sldIdLst>
  <p:sldSz cx="9144000" cy="6858000" type="screen4x3"/>
  <p:notesSz cx="9144000" cy="6858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 xmlns="">
          <a:srgbClr val="FF0000"/>
        </p14:laserClr>
      </p:ext>
      <p:ext uri="{2FDB2607-1784-4EEB-B798-7EB5836EED8A}">
        <p14:showMediaCtrls xmlns:p14="http://schemas.microsoft.com/office/powerpoint/2010/main" xmlns="" val="1"/>
      </p:ext>
    </p:extLst>
  </p:showPr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84" d="100"/>
          <a:sy n="84" d="100"/>
        </p:scale>
        <p:origin x="-96" y="-7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presProps" Target="pres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handoutMaster" Target="handoutMasters/handoutMaster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tableStyles" Target="tableStyle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theme" Target="theme/theme1.xml"/><Relationship Id="rId10" Type="http://schemas.openxmlformats.org/officeDocument/2006/relationships/slide" Target="slides/slide9.xml"/><Relationship Id="rId19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viewProps" Target="viewProps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3962400" cy="3429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5179484" y="0"/>
            <a:ext cx="3962400" cy="3429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F6C15254-D509-430A-9490-08DCAB64DE9E}" type="datetimeFigureOut">
              <a:rPr lang="en-US" smtClean="0"/>
              <a:pPr/>
              <a:t>9/27/2012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0" y="6513910"/>
            <a:ext cx="3962400" cy="3429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r>
              <a:rPr lang="en-US" smtClean="0"/>
              <a:t>© 2012 John Wiley &amp; Sons, Ltd, Accounting for Managers, 4th edition, 978XXXXXXXXXX, Chapter X</a:t>
            </a:r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5179484" y="6513910"/>
            <a:ext cx="3962400" cy="3429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E417405-0C34-4463-81CF-A0677FE936C7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xmlns="" val="4023276204"/>
      </p:ext>
    </p:extLst>
  </p:cSld>
  <p:clrMap bg1="lt1" tx1="dk1" bg2="lt2" tx2="dk2" accent1="accent1" accent2="accent2" accent3="accent3" accent4="accent4" accent5="accent5" accent6="accent6" hlink="hlink" folHlink="folHlink"/>
  <p:hf hdr="0" dt="0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3962400" cy="3429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5179484" y="0"/>
            <a:ext cx="3962400" cy="3429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0F8B08E3-B88F-4622-A3CF-4538153DFF91}" type="datetimeFigureOut">
              <a:rPr lang="en-US" smtClean="0"/>
              <a:pPr/>
              <a:t>9/27/2012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2857500" y="514350"/>
            <a:ext cx="3429000" cy="257175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914400" y="3257550"/>
            <a:ext cx="7315200" cy="30861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6513910"/>
            <a:ext cx="3962400" cy="3429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r>
              <a:rPr lang="en-US" smtClean="0"/>
              <a:t>© 2012 John Wiley &amp; Sons, Ltd, Accounting for Managers, 4th edition, 978XXXXXXXXXX, Chapter X</a:t>
            </a:r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5179484" y="6513910"/>
            <a:ext cx="3962400" cy="3429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4DBD18BD-32CB-4AF2-B023-6C96FA81C777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xmlns="" val="3737175008"/>
      </p:ext>
    </p:extLst>
  </p:cSld>
  <p:clrMap bg1="lt1" tx1="dk1" bg2="lt2" tx2="dk2" accent1="accent1" accent2="accent2" accent3="accent3" accent4="accent4" accent5="accent5" accent6="accent6" hlink="hlink" folHlink="folHlink"/>
  <p:hf hdr="0" dt="0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2857500" y="514350"/>
            <a:ext cx="3429000" cy="2571750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4DBD18BD-32CB-4AF2-B023-6C96FA81C777}" type="slidenum">
              <a:rPr lang="en-US" smtClean="0"/>
              <a:pPr/>
              <a:t>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smtClean="0"/>
              <a:t>© 2012 John Wiley &amp; Sons, Ltd, Accounting for Managers, 4th edition, 978XXXXXXXXXX, Chapter X</a:t>
            </a:r>
            <a:endParaRPr lang="en-US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  <a:lvl6pPr marL="2286000" indent="0" algn="ctr">
              <a:buNone/>
              <a:defRPr/>
            </a:lvl6pPr>
            <a:lvl7pPr marL="2743200" indent="0" algn="ctr">
              <a:buNone/>
              <a:defRPr/>
            </a:lvl7pPr>
            <a:lvl8pPr marL="3200400" indent="0" algn="ctr">
              <a:buNone/>
              <a:defRPr/>
            </a:lvl8pPr>
            <a:lvl9pPr marL="3657600" indent="0" algn="ctr">
              <a:buNone/>
              <a:defRPr/>
            </a:lvl9pPr>
          </a:lstStyle>
          <a:p>
            <a:r>
              <a:rPr lang="en-US" smtClean="0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B81F0384-82DD-41FB-A5E9-94F3FBE745C0}" type="datetime1">
              <a:rPr lang="en-US" smtClean="0"/>
              <a:t>9/27/2012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082AA575-3A2F-47FF-843C-F9856FBBA3EC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ED9395A1-4DBC-40E2-A65B-8B721838F0FE}" type="datetime1">
              <a:rPr lang="en-US" smtClean="0"/>
              <a:t>9/27/2012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082AA575-3A2F-47FF-843C-F9856FBBA3EC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9A1192E8-A5B3-478E-BB3C-33D0FD74E0B3}" type="datetime1">
              <a:rPr lang="en-US" smtClean="0"/>
              <a:t>9/27/2012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082AA575-3A2F-47FF-843C-F9856FBBA3EC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12439D35-76C7-4317-A90F-31C944DD7377}" type="datetime1">
              <a:rPr lang="en-US" smtClean="0"/>
              <a:t>9/27/2012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082AA575-3A2F-47FF-843C-F9856FBBA3EC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6FF9C201-EC04-41D4-9AA7-7AB682990987}" type="datetime1">
              <a:rPr lang="en-US" smtClean="0"/>
              <a:t>9/27/2012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082AA575-3A2F-47FF-843C-F9856FBBA3EC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1A5C11B7-1FD7-4ED3-98E2-4DA7BD926618}" type="datetime1">
              <a:rPr lang="en-US" smtClean="0"/>
              <a:t>9/27/2012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082AA575-3A2F-47FF-843C-F9856FBBA3EC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665FDEAE-31D5-4DA0-8E9E-C00D2C72DCB7}" type="datetime1">
              <a:rPr lang="en-US" smtClean="0"/>
              <a:t>9/27/2012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082AA575-3A2F-47FF-843C-F9856FBBA3EC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43C5F64D-952B-448E-B78F-79AE8AEAAD12}" type="datetime1">
              <a:rPr lang="en-US" smtClean="0"/>
              <a:t>9/27/2012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082AA575-3A2F-47FF-843C-F9856FBBA3EC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 smtClean="0"/>
              <a:t>Click icon to add picture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A73C49E7-B517-40A8-975A-AB7095673523}" type="datetime1">
              <a:rPr lang="en-US" smtClean="0"/>
              <a:t>9/27/2012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082AA575-3A2F-47FF-843C-F9856FBBA3EC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5B5BF4D8-7B34-4C52-A189-24E028F26076}" type="datetime1">
              <a:rPr lang="en-US" smtClean="0"/>
              <a:t>9/27/2012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082AA575-3A2F-47FF-843C-F9856FBBA3EC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F54FE959-CB1C-4CCC-B17B-1F813570AB0E}" type="datetime1">
              <a:rPr lang="en-US" smtClean="0"/>
              <a:t>9/27/2012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082AA575-3A2F-47FF-843C-F9856FBBA3EC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0">
          <a:blip r:embed="rId13" cstate="print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Rectangle 2"/>
          <p:cNvSpPr>
            <a:spLocks noGrp="1" noChangeArrowheads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title style</a:t>
            </a:r>
            <a:endParaRPr lang="en-GB" smtClean="0"/>
          </a:p>
        </p:txBody>
      </p:sp>
      <p:sp>
        <p:nvSpPr>
          <p:cNvPr id="1027" name="Rectangle 3"/>
          <p:cNvSpPr>
            <a:spLocks noGrp="1" noChangeArrowheads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 smtClean="0"/>
          </a:p>
        </p:txBody>
      </p:sp>
      <p:sp>
        <p:nvSpPr>
          <p:cNvPr id="1035" name="Rectangle 11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1692275" y="6237288"/>
            <a:ext cx="792163" cy="431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0" tIns="0" rIns="0" bIns="0" numCol="1" anchor="b" anchorCtr="0" compatLnSpc="1">
            <a:prstTxWarp prst="textNoShape">
              <a:avLst/>
            </a:prstTxWarp>
          </a:bodyPr>
          <a:lstStyle>
            <a:lvl1pPr>
              <a:defRPr sz="1000"/>
            </a:lvl1pPr>
          </a:lstStyle>
          <a:p>
            <a:fld id="{76671376-C448-4943-A8BA-627701954952}" type="datetime1">
              <a:rPr lang="en-US" smtClean="0"/>
              <a:t>9/27/2012</a:t>
            </a:fld>
            <a:endParaRPr lang="en-US"/>
          </a:p>
        </p:txBody>
      </p:sp>
      <p:sp>
        <p:nvSpPr>
          <p:cNvPr id="1036" name="Rectangle 12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2557463" y="6237288"/>
            <a:ext cx="4967287" cy="431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0" tIns="0" rIns="0" bIns="0" numCol="1" anchor="b" anchorCtr="0" compatLnSpc="1">
            <a:prstTxWarp prst="textNoShape">
              <a:avLst/>
            </a:prstTxWarp>
          </a:bodyPr>
          <a:lstStyle>
            <a:lvl1pPr>
              <a:defRPr sz="1000"/>
            </a:lvl1pPr>
          </a:lstStyle>
          <a:p>
            <a:endParaRPr lang="en-US"/>
          </a:p>
        </p:txBody>
      </p:sp>
      <p:sp>
        <p:nvSpPr>
          <p:cNvPr id="1037" name="Rectangle 13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7669213" y="6237288"/>
            <a:ext cx="863600" cy="4333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>
              <a:defRPr sz="1000"/>
            </a:lvl1pPr>
          </a:lstStyle>
          <a:p>
            <a:fld id="{082AA575-3A2F-47FF-843C-F9856FBBA3EC}" type="slidenum">
              <a:rPr lang="en-US" smtClean="0"/>
              <a:pPr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hf hdr="0" ftr="0" dt="0"/>
  <p:txStyles>
    <p:titleStyle>
      <a:lvl1pPr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+mj-lt"/>
          <a:ea typeface="+mj-ea"/>
          <a:cs typeface="+mj-cs"/>
        </a:defRPr>
      </a:lvl1pPr>
      <a:lvl2pPr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Myriad Pro" pitchFamily="34" charset="0"/>
        </a:defRPr>
      </a:lvl2pPr>
      <a:lvl3pPr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Myriad Pro" pitchFamily="34" charset="0"/>
        </a:defRPr>
      </a:lvl3pPr>
      <a:lvl4pPr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Myriad Pro" pitchFamily="34" charset="0"/>
        </a:defRPr>
      </a:lvl4pPr>
      <a:lvl5pPr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Myriad Pro" pitchFamily="34" charset="0"/>
        </a:defRPr>
      </a:lvl5pPr>
      <a:lvl6pPr marL="4572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Myriad Pro" pitchFamily="34" charset="0"/>
        </a:defRPr>
      </a:lvl6pPr>
      <a:lvl7pPr marL="9144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Myriad Pro" pitchFamily="34" charset="0"/>
        </a:defRPr>
      </a:lvl7pPr>
      <a:lvl8pPr marL="13716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Myriad Pro" pitchFamily="34" charset="0"/>
        </a:defRPr>
      </a:lvl8pPr>
      <a:lvl9pPr marL="18288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Myriad Pro" pitchFamily="34" charset="0"/>
        </a:defRPr>
      </a:lvl9pPr>
    </p:titleStyle>
    <p:bodyStyle>
      <a:lvl1pPr marL="342900" indent="-342900" algn="l" rtl="0" eaLnBrk="1" fontAlgn="base" hangingPunct="1">
        <a:spcBef>
          <a:spcPct val="20000"/>
        </a:spcBef>
        <a:spcAft>
          <a:spcPct val="0"/>
        </a:spcAft>
        <a:buChar char="•"/>
        <a:defRPr sz="3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1" fontAlgn="base" hangingPunct="1">
        <a:spcBef>
          <a:spcPct val="20000"/>
        </a:spcBef>
        <a:spcAft>
          <a:spcPct val="0"/>
        </a:spcAft>
        <a:buChar char="–"/>
        <a:defRPr sz="2800">
          <a:solidFill>
            <a:schemeClr val="tx1"/>
          </a:solidFill>
          <a:latin typeface="+mn-lt"/>
        </a:defRPr>
      </a:lvl2pPr>
      <a:lvl3pPr marL="1143000" indent="-228600" algn="l" rtl="0" eaLnBrk="1" fontAlgn="base" hangingPunct="1">
        <a:spcBef>
          <a:spcPct val="20000"/>
        </a:spcBef>
        <a:spcAft>
          <a:spcPct val="0"/>
        </a:spcAft>
        <a:buChar char="•"/>
        <a:defRPr sz="2400">
          <a:solidFill>
            <a:schemeClr val="tx1"/>
          </a:solidFill>
          <a:latin typeface="+mn-lt"/>
        </a:defRPr>
      </a:lvl3pPr>
      <a:lvl4pPr marL="1600200" indent="-228600" algn="l" rtl="0" eaLnBrk="1" fontAlgn="base" hangingPunct="1">
        <a:spcBef>
          <a:spcPct val="20000"/>
        </a:spcBef>
        <a:spcAft>
          <a:spcPct val="0"/>
        </a:spcAft>
        <a:buChar char="–"/>
        <a:defRPr sz="2000">
          <a:solidFill>
            <a:schemeClr val="tx1"/>
          </a:solidFill>
          <a:latin typeface="+mn-lt"/>
        </a:defRPr>
      </a:lvl4pPr>
      <a:lvl5pPr marL="2057400" indent="-228600" algn="l" rtl="0" eaLnBrk="1" fontAlgn="base" hangingPunct="1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5pPr>
      <a:lvl6pPr marL="2514600" indent="-228600" algn="l" rtl="0" eaLnBrk="1" fontAlgn="base" hangingPunct="1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6pPr>
      <a:lvl7pPr marL="2971800" indent="-228600" algn="l" rtl="0" eaLnBrk="1" fontAlgn="base" hangingPunct="1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7pPr>
      <a:lvl8pPr marL="3429000" indent="-228600" algn="l" rtl="0" eaLnBrk="1" fontAlgn="base" hangingPunct="1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8pPr>
      <a:lvl9pPr marL="3886200" indent="-228600" algn="l" rtl="0" eaLnBrk="1" fontAlgn="base" hangingPunct="1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6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82AA575-3A2F-47FF-843C-F9856FBBA3EC}" type="slidenum">
              <a:rPr lang="en-US" smtClean="0"/>
              <a:pPr/>
              <a:t>1</a:t>
            </a:fld>
            <a:endParaRPr lang="en-US" dirty="0"/>
          </a:p>
        </p:txBody>
      </p:sp>
      <p:sp>
        <p:nvSpPr>
          <p:cNvPr id="9" name="Rectangle 2"/>
          <p:cNvSpPr txBox="1">
            <a:spLocks noChangeArrowheads="1"/>
          </p:cNvSpPr>
          <p:nvPr/>
        </p:nvSpPr>
        <p:spPr>
          <a:xfrm>
            <a:off x="0" y="5038140"/>
            <a:ext cx="91440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 fontScale="92500" lnSpcReduction="20000"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dirty="0" smtClean="0"/>
              <a:t>Chapter 1</a:t>
            </a:r>
          </a:p>
          <a:p>
            <a:r>
              <a:rPr lang="en-GB" dirty="0" smtClean="0"/>
              <a:t>Introduction to Accounting</a:t>
            </a:r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38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Overview</a:t>
            </a:r>
            <a:endParaRPr lang="en-GB" dirty="0"/>
          </a:p>
        </p:txBody>
      </p:sp>
      <p:sp>
        <p:nvSpPr>
          <p:cNvPr id="14339" name="Rectangle 3"/>
          <p:cNvSpPr>
            <a:spLocks noGrp="1" noChangeArrowheads="1"/>
          </p:cNvSpPr>
          <p:nvPr>
            <p:ph idx="1"/>
          </p:nvPr>
        </p:nvSpPr>
        <p:spPr/>
        <p:txBody>
          <a:bodyPr/>
          <a:lstStyle/>
          <a:p>
            <a:r>
              <a:rPr lang="en-US" dirty="0" smtClean="0"/>
              <a:t>Accounting </a:t>
            </a:r>
            <a:r>
              <a:rPr lang="en-US" dirty="0"/>
              <a:t>and </a:t>
            </a:r>
            <a:r>
              <a:rPr lang="en-US" dirty="0" smtClean="0"/>
              <a:t>accountability</a:t>
            </a:r>
          </a:p>
          <a:p>
            <a:r>
              <a:rPr lang="en-US" dirty="0" smtClean="0"/>
              <a:t>Functions of accounting</a:t>
            </a:r>
          </a:p>
          <a:p>
            <a:r>
              <a:rPr lang="en-US" dirty="0" smtClean="0"/>
              <a:t>Short </a:t>
            </a:r>
            <a:r>
              <a:rPr lang="en-US" dirty="0"/>
              <a:t>history of </a:t>
            </a:r>
            <a:r>
              <a:rPr lang="en-US" dirty="0" smtClean="0"/>
              <a:t>accounting</a:t>
            </a:r>
          </a:p>
          <a:p>
            <a:r>
              <a:rPr lang="en-US" dirty="0" smtClean="0"/>
              <a:t>Roles </a:t>
            </a:r>
            <a:r>
              <a:rPr lang="en-US" dirty="0"/>
              <a:t>of </a:t>
            </a:r>
            <a:r>
              <a:rPr lang="en-US" dirty="0" smtClean="0"/>
              <a:t>financial and management accounting</a:t>
            </a:r>
            <a:endParaRPr lang="en-US" dirty="0"/>
          </a:p>
          <a:p>
            <a:r>
              <a:rPr lang="en-US" dirty="0"/>
              <a:t>R</a:t>
            </a:r>
            <a:r>
              <a:rPr lang="en-US" dirty="0" smtClean="0"/>
              <a:t>ecent </a:t>
            </a:r>
            <a:r>
              <a:rPr lang="en-US" dirty="0"/>
              <a:t>developments </a:t>
            </a:r>
            <a:r>
              <a:rPr lang="en-US" dirty="0" smtClean="0"/>
              <a:t>affecting accountants </a:t>
            </a:r>
            <a:r>
              <a:rPr lang="en-US" dirty="0"/>
              <a:t>and non-financial </a:t>
            </a:r>
            <a:r>
              <a:rPr lang="en-US" dirty="0" smtClean="0"/>
              <a:t>managers</a:t>
            </a:r>
          </a:p>
          <a:p>
            <a:r>
              <a:rPr lang="en-GB" dirty="0" smtClean="0"/>
              <a:t>Critical </a:t>
            </a:r>
            <a:r>
              <a:rPr lang="en-GB" dirty="0"/>
              <a:t>perspective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82AA575-3A2F-47FF-843C-F9856FBBA3EC}" type="slidenum">
              <a:rPr lang="en-US" smtClean="0"/>
              <a:pPr/>
              <a:t>2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xmlns="" val="88251044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4" name="Rectangle 6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Accounting</a:t>
            </a:r>
          </a:p>
        </p:txBody>
      </p:sp>
      <p:sp>
        <p:nvSpPr>
          <p:cNvPr id="2053" name="Rectangle 5"/>
          <p:cNvSpPr>
            <a:spLocks noGrp="1" noChangeArrowheads="1"/>
          </p:cNvSpPr>
          <p:nvPr>
            <p:ph sz="half" idx="1"/>
          </p:nvPr>
        </p:nvSpPr>
        <p:spPr/>
        <p:txBody>
          <a:bodyPr/>
          <a:lstStyle/>
          <a:p>
            <a:pPr>
              <a:lnSpc>
                <a:spcPct val="90000"/>
              </a:lnSpc>
            </a:pPr>
            <a:r>
              <a:rPr lang="en-GB" i="1" dirty="0">
                <a:effectLst>
                  <a:outerShdw blurRad="38100" dist="38100" dir="2700000" algn="tl">
                    <a:srgbClr val="C0C0C0"/>
                  </a:outerShdw>
                </a:effectLst>
              </a:rPr>
              <a:t>‘the process of identifying, measuring and communicating economic information to permit informed judgements and decisions by users of the information’</a:t>
            </a:r>
          </a:p>
          <a:p>
            <a:pPr lvl="1">
              <a:lnSpc>
                <a:spcPct val="90000"/>
              </a:lnSpc>
            </a:pPr>
            <a:r>
              <a:rPr lang="en-GB" i="1" dirty="0">
                <a:effectLst>
                  <a:outerShdw blurRad="38100" dist="38100" dir="2700000" algn="tl">
                    <a:srgbClr val="C0C0C0"/>
                  </a:outerShdw>
                </a:effectLst>
              </a:rPr>
              <a:t>American Accounting Association</a:t>
            </a:r>
          </a:p>
        </p:txBody>
      </p:sp>
      <p:sp>
        <p:nvSpPr>
          <p:cNvPr id="2055" name="Rectangle 7"/>
          <p:cNvSpPr>
            <a:spLocks noGrp="1" noChangeArrowheads="1"/>
          </p:cNvSpPr>
          <p:nvPr>
            <p:ph sz="half" idx="2"/>
          </p:nvPr>
        </p:nvSpPr>
        <p:spPr/>
        <p:txBody>
          <a:bodyPr/>
          <a:lstStyle/>
          <a:p>
            <a:pPr>
              <a:lnSpc>
                <a:spcPct val="90000"/>
              </a:lnSpc>
            </a:pPr>
            <a:r>
              <a:rPr lang="en-GB"/>
              <a:t>Accounting as  a process</a:t>
            </a:r>
          </a:p>
          <a:p>
            <a:pPr lvl="1">
              <a:lnSpc>
                <a:spcPct val="90000"/>
              </a:lnSpc>
            </a:pPr>
            <a:r>
              <a:rPr lang="en-GB"/>
              <a:t>Capturing, recording, summarising, reporting, interpreting</a:t>
            </a:r>
          </a:p>
          <a:p>
            <a:pPr>
              <a:lnSpc>
                <a:spcPct val="90000"/>
              </a:lnSpc>
            </a:pPr>
            <a:r>
              <a:rPr lang="en-GB"/>
              <a:t>Economic information</a:t>
            </a:r>
          </a:p>
          <a:p>
            <a:pPr lvl="1">
              <a:lnSpc>
                <a:spcPct val="90000"/>
              </a:lnSpc>
            </a:pPr>
            <a:r>
              <a:rPr lang="en-GB"/>
              <a:t>Financial &amp; non-financial</a:t>
            </a:r>
          </a:p>
          <a:p>
            <a:pPr>
              <a:lnSpc>
                <a:spcPct val="90000"/>
              </a:lnSpc>
            </a:pPr>
            <a:r>
              <a:rPr lang="en-GB"/>
              <a:t>Decision usefulness</a:t>
            </a:r>
          </a:p>
          <a:p>
            <a:pPr lvl="1">
              <a:lnSpc>
                <a:spcPct val="90000"/>
              </a:lnSpc>
            </a:pPr>
            <a:r>
              <a:rPr lang="en-GB"/>
              <a:t>Broad spectrum of users</a:t>
            </a:r>
          </a:p>
        </p:txBody>
      </p:sp>
      <p:sp>
        <p:nvSpPr>
          <p:cNvPr id="7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82AA575-3A2F-47FF-843C-F9856FBBA3EC}" type="slidenum">
              <a:rPr lang="en-US" smtClean="0"/>
              <a:pPr/>
              <a:t>3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xmlns="" val="259550832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6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Accountability</a:t>
            </a:r>
          </a:p>
        </p:txBody>
      </p:sp>
      <p:sp>
        <p:nvSpPr>
          <p:cNvPr id="6148" name="Rectangle 4"/>
          <p:cNvSpPr>
            <a:spLocks noGrp="1" noChangeArrowheads="1"/>
          </p:cNvSpPr>
          <p:nvPr>
            <p:ph sz="half" idx="1"/>
          </p:nvPr>
        </p:nvSpPr>
        <p:spPr/>
        <p:txBody>
          <a:bodyPr/>
          <a:lstStyle/>
          <a:p>
            <a:pPr>
              <a:lnSpc>
                <a:spcPct val="90000"/>
              </a:lnSpc>
            </a:pPr>
            <a:r>
              <a:rPr lang="en-GB" sz="2400">
                <a:effectLst>
                  <a:outerShdw blurRad="38100" dist="38100" dir="2700000" algn="tl">
                    <a:srgbClr val="C0C0C0"/>
                  </a:outerShdw>
                </a:effectLst>
              </a:rPr>
              <a:t>‘</a:t>
            </a:r>
            <a:r>
              <a:rPr lang="en-GB" sz="2400" i="1">
                <a:effectLst>
                  <a:outerShdw blurRad="38100" dist="38100" dir="2700000" algn="tl">
                    <a:srgbClr val="C0C0C0"/>
                  </a:outerShdw>
                </a:effectLst>
              </a:rPr>
              <a:t>the capacity and willingness to give explanations for conduct, stating how one has discharged one’s responsibilities … an explaining of conduct with a  credible story of what happened, and a calculation and balancing of competing obligations, including moral ones</a:t>
            </a:r>
            <a:r>
              <a:rPr lang="en-GB" sz="2400">
                <a:effectLst>
                  <a:outerShdw blurRad="38100" dist="38100" dir="2700000" algn="tl">
                    <a:srgbClr val="C0C0C0"/>
                  </a:outerShdw>
                </a:effectLst>
              </a:rPr>
              <a:t>’</a:t>
            </a:r>
            <a:r>
              <a:rPr lang="en-GB" sz="2400"/>
              <a:t> </a:t>
            </a:r>
          </a:p>
          <a:p>
            <a:pPr lvl="1">
              <a:lnSpc>
                <a:spcPct val="90000"/>
              </a:lnSpc>
            </a:pPr>
            <a:r>
              <a:rPr lang="en-GB" sz="2000"/>
              <a:t>Boland &amp; Schultze</a:t>
            </a:r>
          </a:p>
        </p:txBody>
      </p:sp>
      <p:sp>
        <p:nvSpPr>
          <p:cNvPr id="6149" name="Rectangle 5"/>
          <p:cNvSpPr>
            <a:spLocks noGrp="1" noChangeArrowheads="1"/>
          </p:cNvSpPr>
          <p:nvPr>
            <p:ph sz="half" idx="2"/>
          </p:nvPr>
        </p:nvSpPr>
        <p:spPr/>
        <p:txBody>
          <a:bodyPr/>
          <a:lstStyle/>
          <a:p>
            <a:pPr>
              <a:lnSpc>
                <a:spcPct val="90000"/>
              </a:lnSpc>
            </a:pPr>
            <a:r>
              <a:rPr lang="en-GB" sz="2400">
                <a:effectLst>
                  <a:outerShdw blurRad="38100" dist="38100" dir="2700000" algn="tl">
                    <a:srgbClr val="C0C0C0"/>
                  </a:outerShdw>
                </a:effectLst>
              </a:rPr>
              <a:t>accountability entails both a narration of what transpired and a reckoning of money</a:t>
            </a:r>
          </a:p>
          <a:p>
            <a:pPr lvl="1">
              <a:lnSpc>
                <a:spcPct val="90000"/>
              </a:lnSpc>
            </a:pPr>
            <a:r>
              <a:rPr lang="en-GB" sz="2000">
                <a:effectLst>
                  <a:outerShdw blurRad="38100" dist="38100" dir="2700000" algn="tl">
                    <a:srgbClr val="C0C0C0"/>
                  </a:outerShdw>
                </a:effectLst>
              </a:rPr>
              <a:t>Boland &amp; Schultze</a:t>
            </a:r>
          </a:p>
          <a:p>
            <a:pPr>
              <a:lnSpc>
                <a:spcPct val="90000"/>
              </a:lnSpc>
              <a:buFont typeface="Wingdings" pitchFamily="2" charset="2"/>
              <a:buNone/>
            </a:pPr>
            <a:endParaRPr lang="en-GB" sz="2400">
              <a:effectLst>
                <a:outerShdw blurRad="38100" dist="38100" dir="2700000" algn="tl">
                  <a:srgbClr val="C0C0C0"/>
                </a:outerShdw>
              </a:effectLst>
            </a:endParaRPr>
          </a:p>
          <a:p>
            <a:pPr>
              <a:lnSpc>
                <a:spcPct val="90000"/>
              </a:lnSpc>
            </a:pPr>
            <a:r>
              <a:rPr lang="en-GB" sz="2400">
                <a:effectLst>
                  <a:outerShdw blurRad="38100" dist="38100" dir="2700000" algn="tl">
                    <a:srgbClr val="C0C0C0"/>
                  </a:outerShdw>
                </a:effectLst>
              </a:rPr>
              <a:t>Accountability to:</a:t>
            </a:r>
          </a:p>
          <a:p>
            <a:pPr>
              <a:lnSpc>
                <a:spcPct val="90000"/>
              </a:lnSpc>
              <a:buClr>
                <a:schemeClr val="tx1"/>
              </a:buClr>
              <a:buFont typeface="Wingdings" pitchFamily="2" charset="2"/>
              <a:buChar char="Ø"/>
            </a:pPr>
            <a:r>
              <a:rPr lang="en-GB" sz="2400">
                <a:effectLst>
                  <a:outerShdw blurRad="38100" dist="38100" dir="2700000" algn="tl">
                    <a:srgbClr val="C0C0C0"/>
                  </a:outerShdw>
                </a:effectLst>
              </a:rPr>
              <a:t>S</a:t>
            </a:r>
            <a:r>
              <a:rPr lang="en-GB" sz="2400"/>
              <a:t>hareholders &amp; financiers</a:t>
            </a:r>
          </a:p>
          <a:p>
            <a:pPr>
              <a:lnSpc>
                <a:spcPct val="90000"/>
              </a:lnSpc>
              <a:buClr>
                <a:schemeClr val="tx1"/>
              </a:buClr>
              <a:buFont typeface="Wingdings" pitchFamily="2" charset="2"/>
              <a:buChar char="Ø"/>
            </a:pPr>
            <a:r>
              <a:rPr lang="en-GB" sz="2400"/>
              <a:t>Stakeholders</a:t>
            </a:r>
          </a:p>
          <a:p>
            <a:pPr lvl="1">
              <a:lnSpc>
                <a:spcPct val="90000"/>
              </a:lnSpc>
            </a:pPr>
            <a:r>
              <a:rPr lang="en-GB" sz="2000"/>
              <a:t>Customers, suppliers, employees, government, society</a:t>
            </a:r>
          </a:p>
        </p:txBody>
      </p:sp>
      <p:sp>
        <p:nvSpPr>
          <p:cNvPr id="7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82AA575-3A2F-47FF-843C-F9856FBBA3EC}" type="slidenum">
              <a:rPr lang="en-US" smtClean="0"/>
              <a:pPr/>
              <a:t>4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xmlns="" val="369942102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AU" dirty="0" smtClean="0"/>
              <a:t>Functions of accounting</a:t>
            </a:r>
            <a:endParaRPr lang="en-AU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en-AU" dirty="0" smtClean="0"/>
              <a:t>Scorekeeping</a:t>
            </a:r>
          </a:p>
          <a:p>
            <a:r>
              <a:rPr lang="en-AU" dirty="0" smtClean="0"/>
              <a:t>Attention-directing</a:t>
            </a:r>
          </a:p>
          <a:p>
            <a:r>
              <a:rPr lang="en-AU" dirty="0" smtClean="0"/>
              <a:t>Problem-solving</a:t>
            </a:r>
            <a:endParaRPr lang="en-AU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rPr lang="en-AU" dirty="0" smtClean="0"/>
              <a:t>Planning</a:t>
            </a:r>
          </a:p>
          <a:p>
            <a:r>
              <a:rPr lang="en-AU" dirty="0" smtClean="0"/>
              <a:t>Decision-making</a:t>
            </a:r>
          </a:p>
          <a:p>
            <a:r>
              <a:rPr lang="en-AU" smtClean="0"/>
              <a:t>Control</a:t>
            </a:r>
            <a:endParaRPr lang="en-AU"/>
          </a:p>
        </p:txBody>
      </p:sp>
      <p:sp>
        <p:nvSpPr>
          <p:cNvPr id="7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82AA575-3A2F-47FF-843C-F9856FBBA3EC}" type="slidenum">
              <a:rPr lang="en-US" smtClean="0"/>
              <a:pPr/>
              <a:t>5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xmlns="" val="11579811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4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Accounting history</a:t>
            </a:r>
          </a:p>
        </p:txBody>
      </p:sp>
      <p:sp>
        <p:nvSpPr>
          <p:cNvPr id="8195" name="Rectangle 3"/>
          <p:cNvSpPr>
            <a:spLocks noGrp="1" noChangeArrowheads="1"/>
          </p:cNvSpPr>
          <p:nvPr>
            <p:ph idx="1"/>
          </p:nvPr>
        </p:nvSpPr>
        <p:spPr/>
        <p:txBody>
          <a:bodyPr/>
          <a:lstStyle/>
          <a:p>
            <a:pPr>
              <a:lnSpc>
                <a:spcPct val="80000"/>
              </a:lnSpc>
            </a:pPr>
            <a:r>
              <a:rPr lang="en-GB" sz="2400" dirty="0"/>
              <a:t>Ancient Egypt</a:t>
            </a:r>
          </a:p>
          <a:p>
            <a:pPr>
              <a:lnSpc>
                <a:spcPct val="80000"/>
              </a:lnSpc>
            </a:pPr>
            <a:r>
              <a:rPr lang="en-GB" sz="2400" dirty="0"/>
              <a:t>Maritime trade from Italian city-states</a:t>
            </a:r>
          </a:p>
          <a:p>
            <a:pPr lvl="1">
              <a:lnSpc>
                <a:spcPct val="80000"/>
              </a:lnSpc>
            </a:pPr>
            <a:r>
              <a:rPr lang="en-GB" sz="2000" dirty="0"/>
              <a:t>First book on accounting</a:t>
            </a:r>
          </a:p>
          <a:p>
            <a:pPr>
              <a:lnSpc>
                <a:spcPct val="80000"/>
              </a:lnSpc>
            </a:pPr>
            <a:r>
              <a:rPr lang="en-GB" sz="2400" dirty="0"/>
              <a:t>Industrial Revolution</a:t>
            </a:r>
          </a:p>
          <a:p>
            <a:pPr lvl="1">
              <a:lnSpc>
                <a:spcPct val="80000"/>
              </a:lnSpc>
            </a:pPr>
            <a:r>
              <a:rPr lang="en-GB" sz="2000" dirty="0"/>
              <a:t>Separation of ownership from management</a:t>
            </a:r>
          </a:p>
          <a:p>
            <a:pPr lvl="1">
              <a:lnSpc>
                <a:spcPct val="80000"/>
              </a:lnSpc>
            </a:pPr>
            <a:r>
              <a:rPr lang="en-GB" sz="2000" dirty="0"/>
              <a:t>Exercising control over managers by absent owners</a:t>
            </a:r>
          </a:p>
          <a:p>
            <a:pPr lvl="1">
              <a:lnSpc>
                <a:spcPct val="80000"/>
              </a:lnSpc>
            </a:pPr>
            <a:r>
              <a:rPr lang="en-GB" sz="2000" dirty="0"/>
              <a:t>Decentralisation &amp; </a:t>
            </a:r>
            <a:r>
              <a:rPr lang="en-GB" sz="2000" dirty="0" err="1"/>
              <a:t>divisionalisation</a:t>
            </a:r>
            <a:endParaRPr lang="en-GB" sz="2000" dirty="0"/>
          </a:p>
          <a:p>
            <a:pPr lvl="1">
              <a:lnSpc>
                <a:spcPct val="80000"/>
              </a:lnSpc>
            </a:pPr>
            <a:r>
              <a:rPr lang="en-GB" sz="2000" dirty="0"/>
              <a:t>Financial accounting &amp; management accounting</a:t>
            </a:r>
          </a:p>
          <a:p>
            <a:pPr>
              <a:lnSpc>
                <a:spcPct val="80000"/>
              </a:lnSpc>
            </a:pPr>
            <a:r>
              <a:rPr lang="en-GB" sz="2400" dirty="0"/>
              <a:t>Information revolution</a:t>
            </a:r>
          </a:p>
          <a:p>
            <a:pPr lvl="1">
              <a:lnSpc>
                <a:spcPct val="80000"/>
              </a:lnSpc>
            </a:pPr>
            <a:r>
              <a:rPr lang="en-GB" sz="2000" dirty="0"/>
              <a:t>Growth of service industries</a:t>
            </a:r>
          </a:p>
          <a:p>
            <a:pPr lvl="1">
              <a:lnSpc>
                <a:spcPct val="80000"/>
              </a:lnSpc>
            </a:pPr>
            <a:r>
              <a:rPr lang="en-GB" sz="2000" dirty="0"/>
              <a:t>Knowledge-based economy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82AA575-3A2F-47FF-843C-F9856FBBA3EC}" type="slidenum">
              <a:rPr lang="en-US" smtClean="0"/>
              <a:pPr/>
              <a:t>6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xmlns="" val="122874313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Financial accounting</a:t>
            </a:r>
            <a:endParaRPr lang="en-US" dirty="0"/>
          </a:p>
        </p:txBody>
      </p:sp>
      <p:sp>
        <p:nvSpPr>
          <p:cNvPr id="9" name="Content Placeholder 8"/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10000"/>
          </a:bodyPr>
          <a:lstStyle/>
          <a:p>
            <a:r>
              <a:rPr lang="en-US" dirty="0"/>
              <a:t>the recording of financial transactions, aimed principally at reporting performance </a:t>
            </a:r>
            <a:r>
              <a:rPr lang="en-US" dirty="0" smtClean="0"/>
              <a:t>to those </a:t>
            </a:r>
            <a:r>
              <a:rPr lang="en-US" dirty="0"/>
              <a:t>outside the organization, with a primary focus on </a:t>
            </a:r>
            <a:r>
              <a:rPr lang="en-US" dirty="0" smtClean="0"/>
              <a:t>shareholders</a:t>
            </a:r>
          </a:p>
          <a:p>
            <a:r>
              <a:rPr lang="en-US" dirty="0"/>
              <a:t>Annual Report </a:t>
            </a:r>
            <a:r>
              <a:rPr lang="en-US" dirty="0" smtClean="0"/>
              <a:t>to shareholders</a:t>
            </a:r>
            <a:r>
              <a:rPr lang="en-US" dirty="0"/>
              <a:t>, which comprises </a:t>
            </a:r>
            <a:endParaRPr lang="en-US" dirty="0" smtClean="0"/>
          </a:p>
          <a:p>
            <a:pPr lvl="1"/>
            <a:r>
              <a:rPr lang="en-US" dirty="0" smtClean="0"/>
              <a:t>the </a:t>
            </a:r>
            <a:r>
              <a:rPr lang="en-US" dirty="0"/>
              <a:t>Statement of Comprehensive Income (</a:t>
            </a:r>
            <a:r>
              <a:rPr lang="en-US" dirty="0" smtClean="0"/>
              <a:t>or Income Statement; </a:t>
            </a:r>
          </a:p>
          <a:p>
            <a:pPr lvl="1"/>
            <a:r>
              <a:rPr lang="en-US" dirty="0" smtClean="0"/>
              <a:t>the </a:t>
            </a:r>
            <a:r>
              <a:rPr lang="en-US" dirty="0"/>
              <a:t>Statement of Financial </a:t>
            </a:r>
            <a:r>
              <a:rPr lang="en-US" dirty="0" smtClean="0"/>
              <a:t>Position (</a:t>
            </a:r>
            <a:r>
              <a:rPr lang="en-US" dirty="0"/>
              <a:t>or Balance Sheet); </a:t>
            </a:r>
            <a:endParaRPr lang="en-US" dirty="0" smtClean="0"/>
          </a:p>
          <a:p>
            <a:pPr lvl="1"/>
            <a:r>
              <a:rPr lang="en-US" dirty="0" smtClean="0"/>
              <a:t>the </a:t>
            </a:r>
            <a:r>
              <a:rPr lang="en-US" dirty="0"/>
              <a:t>Statement of Changes in Equity; and </a:t>
            </a:r>
            <a:endParaRPr lang="en-US" dirty="0" smtClean="0"/>
          </a:p>
          <a:p>
            <a:pPr lvl="1"/>
            <a:r>
              <a:rPr lang="en-US" dirty="0" smtClean="0"/>
              <a:t>the </a:t>
            </a:r>
            <a:r>
              <a:rPr lang="en-US" dirty="0"/>
              <a:t>Statement of Cash </a:t>
            </a:r>
            <a:r>
              <a:rPr lang="en-US" dirty="0" smtClean="0"/>
              <a:t>Flows</a:t>
            </a:r>
            <a:endParaRPr lang="en-US" dirty="0"/>
          </a:p>
        </p:txBody>
      </p:sp>
      <p:sp>
        <p:nvSpPr>
          <p:cNvPr id="10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82AA575-3A2F-47FF-843C-F9856FBBA3EC}" type="slidenum">
              <a:rPr lang="en-US" smtClean="0"/>
              <a:pPr/>
              <a:t>7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xmlns="" val="45481908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Financial accounting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US" dirty="0" smtClean="0"/>
              <a:t>Legislation </a:t>
            </a:r>
          </a:p>
          <a:p>
            <a:r>
              <a:rPr lang="en-US" dirty="0" smtClean="0"/>
              <a:t>accounting </a:t>
            </a:r>
            <a:r>
              <a:rPr lang="en-US" dirty="0"/>
              <a:t>standards, and </a:t>
            </a:r>
            <a:endParaRPr lang="en-US" dirty="0" smtClean="0"/>
          </a:p>
          <a:p>
            <a:r>
              <a:rPr lang="en-US" dirty="0" smtClean="0"/>
              <a:t>independent audit</a:t>
            </a:r>
          </a:p>
          <a:p>
            <a:r>
              <a:rPr lang="en-US" dirty="0"/>
              <a:t>limited decision usefulness for managers because </a:t>
            </a:r>
            <a:r>
              <a:rPr lang="en-US" dirty="0" smtClean="0"/>
              <a:t>the financial </a:t>
            </a:r>
            <a:r>
              <a:rPr lang="en-US" dirty="0"/>
              <a:t>information is </a:t>
            </a:r>
            <a:endParaRPr lang="en-US" dirty="0" smtClean="0"/>
          </a:p>
          <a:p>
            <a:pPr lvl="1"/>
            <a:r>
              <a:rPr lang="en-US" dirty="0" smtClean="0"/>
              <a:t>produced </a:t>
            </a:r>
            <a:r>
              <a:rPr lang="en-US" dirty="0"/>
              <a:t>only once per year, </a:t>
            </a:r>
            <a:endParaRPr lang="en-US" dirty="0" smtClean="0"/>
          </a:p>
          <a:p>
            <a:pPr lvl="1"/>
            <a:r>
              <a:rPr lang="en-US" dirty="0" smtClean="0"/>
              <a:t>highly </a:t>
            </a:r>
            <a:r>
              <a:rPr lang="en-US" dirty="0"/>
              <a:t>aggregated and </a:t>
            </a:r>
            <a:endParaRPr lang="en-US" dirty="0" smtClean="0"/>
          </a:p>
          <a:p>
            <a:pPr lvl="1"/>
            <a:r>
              <a:rPr lang="en-US" dirty="0" smtClean="0"/>
              <a:t>provides </a:t>
            </a:r>
            <a:r>
              <a:rPr lang="en-US" dirty="0"/>
              <a:t>no comparison </a:t>
            </a:r>
            <a:r>
              <a:rPr lang="en-US" dirty="0" smtClean="0"/>
              <a:t>to target</a:t>
            </a:r>
            <a:endParaRPr lang="en-US" dirty="0"/>
          </a:p>
        </p:txBody>
      </p:sp>
      <p:sp>
        <p:nvSpPr>
          <p:cNvPr id="7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82AA575-3A2F-47FF-843C-F9856FBBA3EC}" type="slidenum">
              <a:rPr lang="en-US" smtClean="0"/>
              <a:pPr/>
              <a:t>8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xmlns="" val="274034175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/>
              <a:t>Management </a:t>
            </a:r>
            <a:r>
              <a:rPr lang="en-GB" dirty="0" smtClean="0"/>
              <a:t>accounting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Autofit/>
          </a:bodyPr>
          <a:lstStyle/>
          <a:p>
            <a:pPr lvl="1">
              <a:buFont typeface="Wingdings" pitchFamily="2" charset="2"/>
              <a:buNone/>
            </a:pPr>
            <a:r>
              <a:rPr lang="en-GB" sz="3200" dirty="0">
                <a:effectLst>
                  <a:outerShdw blurRad="38100" dist="38100" dir="2700000" algn="tl">
                    <a:srgbClr val="C0C0C0"/>
                  </a:outerShdw>
                </a:effectLst>
              </a:rPr>
              <a:t>P</a:t>
            </a:r>
            <a:r>
              <a:rPr lang="en-GB" sz="3200" dirty="0" smtClean="0">
                <a:effectLst>
                  <a:outerShdw blurRad="38100" dist="38100" dir="2700000" algn="tl">
                    <a:srgbClr val="C0C0C0"/>
                  </a:outerShdw>
                </a:effectLst>
              </a:rPr>
              <a:t>rovides </a:t>
            </a:r>
            <a:r>
              <a:rPr lang="en-GB" sz="3200" dirty="0">
                <a:effectLst>
                  <a:outerShdw blurRad="38100" dist="38100" dir="2700000" algn="tl">
                    <a:srgbClr val="C0C0C0"/>
                  </a:outerShdw>
                </a:effectLst>
              </a:rPr>
              <a:t>financial and non-financial information to </a:t>
            </a:r>
          </a:p>
          <a:p>
            <a:pPr lvl="1"/>
            <a:r>
              <a:rPr lang="en-GB" dirty="0">
                <a:effectLst>
                  <a:outerShdw blurRad="38100" dist="38100" dir="2700000" algn="tl">
                    <a:srgbClr val="C0C0C0"/>
                  </a:outerShdw>
                </a:effectLst>
              </a:rPr>
              <a:t>develop and implement strategy by planning for the future (budgeting); </a:t>
            </a:r>
          </a:p>
          <a:p>
            <a:pPr lvl="1"/>
            <a:r>
              <a:rPr lang="en-GB" dirty="0">
                <a:effectLst>
                  <a:outerShdw blurRad="38100" dist="38100" dir="2700000" algn="tl">
                    <a:srgbClr val="C0C0C0"/>
                  </a:outerShdw>
                </a:effectLst>
              </a:rPr>
              <a:t>make decisions about products, services, prices and what costs to incur (decision-making); </a:t>
            </a:r>
          </a:p>
          <a:p>
            <a:pPr lvl="1"/>
            <a:r>
              <a:rPr lang="en-GB" dirty="0">
                <a:effectLst>
                  <a:outerShdw blurRad="38100" dist="38100" dir="2700000" algn="tl">
                    <a:srgbClr val="C0C0C0"/>
                  </a:outerShdw>
                </a:effectLst>
              </a:rPr>
              <a:t>ensure that plans are put into action and are achieved (control).</a:t>
            </a:r>
            <a:r>
              <a:rPr lang="en-GB" dirty="0"/>
              <a:t> </a:t>
            </a:r>
          </a:p>
          <a:p>
            <a:endParaRPr lang="en-US" dirty="0"/>
          </a:p>
        </p:txBody>
      </p:sp>
      <p:sp>
        <p:nvSpPr>
          <p:cNvPr id="10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82AA575-3A2F-47FF-843C-F9856FBBA3EC}" type="slidenum">
              <a:rPr lang="en-US" smtClean="0"/>
              <a:pPr/>
              <a:t>9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xmlns="" val="345940784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Management accounting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 lvl="1"/>
            <a:r>
              <a:rPr lang="en-US" i="1" dirty="0" smtClean="0"/>
              <a:t>A </a:t>
            </a:r>
            <a:r>
              <a:rPr lang="en-US" i="1" dirty="0"/>
              <a:t>management accounting system must provide timely and accurate information to facilitate efforts to control costs</a:t>
            </a:r>
            <a:r>
              <a:rPr lang="en-US" i="1" dirty="0" smtClean="0"/>
              <a:t>, to </a:t>
            </a:r>
            <a:r>
              <a:rPr lang="en-US" i="1" dirty="0"/>
              <a:t>measure and improve productivity, and to devise improved production processes. The management </a:t>
            </a:r>
            <a:r>
              <a:rPr lang="en-US" i="1" dirty="0" smtClean="0"/>
              <a:t>accounting system </a:t>
            </a:r>
            <a:r>
              <a:rPr lang="en-US" i="1" dirty="0"/>
              <a:t>must also report accurate product costs so that pricing decisions, introduction of new products, </a:t>
            </a:r>
            <a:r>
              <a:rPr lang="en-US" i="1" dirty="0" smtClean="0"/>
              <a:t>abandonment of </a:t>
            </a:r>
            <a:r>
              <a:rPr lang="en-US" i="1" dirty="0"/>
              <a:t>obsolete products, and response to rival products can be made </a:t>
            </a:r>
            <a:r>
              <a:rPr lang="en-US" sz="1500" dirty="0" smtClean="0"/>
              <a:t>(Johnson &amp; Kaplan, 1987, p</a:t>
            </a:r>
            <a:r>
              <a:rPr lang="en-US" sz="1500" dirty="0"/>
              <a:t>. 4)</a:t>
            </a:r>
            <a:r>
              <a:rPr lang="en-US" dirty="0"/>
              <a:t>.</a:t>
            </a:r>
          </a:p>
        </p:txBody>
      </p:sp>
      <p:sp>
        <p:nvSpPr>
          <p:cNvPr id="7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82AA575-3A2F-47FF-843C-F9856FBBA3EC}" type="slidenum">
              <a:rPr lang="en-US" smtClean="0"/>
              <a:pPr/>
              <a:t>10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xmlns="" val="348911437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US" dirty="0" smtClean="0"/>
              <a:t>Financial accounting </a:t>
            </a:r>
            <a:br>
              <a:rPr lang="en-US" dirty="0" smtClean="0"/>
            </a:br>
            <a:r>
              <a:rPr lang="en-US" dirty="0" smtClean="0"/>
              <a:t>&amp; management accounting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US" dirty="0" smtClean="0"/>
              <a:t>Managerial </a:t>
            </a:r>
            <a:r>
              <a:rPr lang="en-US" dirty="0"/>
              <a:t>decisions, whether they relate to planning, decision making </a:t>
            </a:r>
            <a:r>
              <a:rPr lang="en-US" dirty="0" smtClean="0"/>
              <a:t>or control, </a:t>
            </a:r>
            <a:r>
              <a:rPr lang="en-US" dirty="0"/>
              <a:t>involve decisions that will ultimately be reported in financial statements and affect </a:t>
            </a:r>
            <a:r>
              <a:rPr lang="en-US" dirty="0" smtClean="0"/>
              <a:t>shareholder reaction </a:t>
            </a:r>
            <a:r>
              <a:rPr lang="en-US" dirty="0"/>
              <a:t>in stock markets</a:t>
            </a:r>
            <a:r>
              <a:rPr lang="en-US" dirty="0" smtClean="0"/>
              <a:t>.</a:t>
            </a:r>
          </a:p>
          <a:p>
            <a:r>
              <a:rPr lang="en-US" dirty="0" smtClean="0"/>
              <a:t>The </a:t>
            </a:r>
            <a:r>
              <a:rPr lang="en-US" dirty="0"/>
              <a:t>accounting system that </a:t>
            </a:r>
            <a:r>
              <a:rPr lang="en-US" dirty="0" smtClean="0"/>
              <a:t>produces financial </a:t>
            </a:r>
            <a:r>
              <a:rPr lang="en-US" dirty="0"/>
              <a:t>reports is the same system that managers use for planning, decision making and control</a:t>
            </a:r>
          </a:p>
        </p:txBody>
      </p:sp>
      <p:sp>
        <p:nvSpPr>
          <p:cNvPr id="7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82AA575-3A2F-47FF-843C-F9856FBBA3EC}" type="slidenum">
              <a:rPr lang="en-US" smtClean="0"/>
              <a:pPr/>
              <a:t>11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xmlns="" val="235141457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US" dirty="0" smtClean="0"/>
              <a:t>Recent developments in financial accounting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US" dirty="0"/>
              <a:t>International Financial Reporting Standards (</a:t>
            </a:r>
            <a:r>
              <a:rPr lang="en-US" dirty="0" smtClean="0"/>
              <a:t>IFRS)</a:t>
            </a:r>
          </a:p>
          <a:p>
            <a:r>
              <a:rPr lang="en-US" dirty="0"/>
              <a:t>L</a:t>
            </a:r>
            <a:r>
              <a:rPr lang="en-US" dirty="0" smtClean="0"/>
              <a:t>arge </a:t>
            </a:r>
            <a:r>
              <a:rPr lang="en-US" dirty="0"/>
              <a:t>corporate </a:t>
            </a:r>
            <a:r>
              <a:rPr lang="en-US" dirty="0" smtClean="0"/>
              <a:t>failures</a:t>
            </a:r>
          </a:p>
          <a:p>
            <a:r>
              <a:rPr lang="en-US" dirty="0" smtClean="0"/>
              <a:t>Increased complexity of business transactions</a:t>
            </a:r>
          </a:p>
          <a:p>
            <a:r>
              <a:rPr lang="en-US" dirty="0" smtClean="0"/>
              <a:t>Emphasis on reporting short</a:t>
            </a:r>
            <a:r>
              <a:rPr lang="en-US" dirty="0"/>
              <a:t>-term  </a:t>
            </a:r>
            <a:r>
              <a:rPr lang="en-US" dirty="0" smtClean="0"/>
              <a:t>financial performance to </a:t>
            </a:r>
            <a:r>
              <a:rPr lang="en-US" dirty="0"/>
              <a:t>satisfy stock market </a:t>
            </a:r>
            <a:r>
              <a:rPr lang="en-US" dirty="0" smtClean="0"/>
              <a:t>investors</a:t>
            </a:r>
            <a:r>
              <a:rPr lang="en-US" dirty="0"/>
              <a:t> </a:t>
            </a:r>
            <a:r>
              <a:rPr lang="en-US" dirty="0" smtClean="0"/>
              <a:t>rather </a:t>
            </a:r>
            <a:r>
              <a:rPr lang="en-US" dirty="0"/>
              <a:t>than improving the value-added capability of </a:t>
            </a:r>
            <a:r>
              <a:rPr lang="en-US" dirty="0" smtClean="0"/>
              <a:t>organizations to </a:t>
            </a:r>
            <a:r>
              <a:rPr lang="en-US" dirty="0"/>
              <a:t>be successful in the longer term</a:t>
            </a:r>
          </a:p>
        </p:txBody>
      </p:sp>
      <p:sp>
        <p:nvSpPr>
          <p:cNvPr id="7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82AA575-3A2F-47FF-843C-F9856FBBA3EC}" type="slidenum">
              <a:rPr lang="en-US" smtClean="0"/>
              <a:pPr/>
              <a:t>12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xmlns="" val="337097504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US" dirty="0" smtClean="0"/>
              <a:t>Some recent </a:t>
            </a:r>
            <a:r>
              <a:rPr lang="en-US" dirty="0"/>
              <a:t>developments in </a:t>
            </a:r>
            <a:r>
              <a:rPr lang="en-US" dirty="0" smtClean="0"/>
              <a:t>management accounting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pPr marL="514350" indent="-514350">
              <a:buFont typeface="+mj-lt"/>
              <a:buAutoNum type="arabicPeriod"/>
            </a:pPr>
            <a:r>
              <a:rPr lang="en-US" dirty="0" smtClean="0"/>
              <a:t>Value</a:t>
            </a:r>
            <a:r>
              <a:rPr lang="en-US" dirty="0"/>
              <a:t>-based management;</a:t>
            </a:r>
          </a:p>
          <a:p>
            <a:pPr marL="514350" indent="-514350">
              <a:buFont typeface="+mj-lt"/>
              <a:buAutoNum type="arabicPeriod"/>
            </a:pPr>
            <a:r>
              <a:rPr lang="en-US" dirty="0" smtClean="0"/>
              <a:t>Non</a:t>
            </a:r>
            <a:r>
              <a:rPr lang="en-US" dirty="0"/>
              <a:t>-financial performance measurement;</a:t>
            </a:r>
          </a:p>
          <a:p>
            <a:pPr marL="514350" indent="-514350">
              <a:buFont typeface="+mj-lt"/>
              <a:buAutoNum type="arabicPeriod"/>
            </a:pPr>
            <a:r>
              <a:rPr lang="en-US" dirty="0" smtClean="0"/>
              <a:t>Focus </a:t>
            </a:r>
            <a:r>
              <a:rPr lang="en-US" dirty="0"/>
              <a:t>on horizontal business </a:t>
            </a:r>
            <a:r>
              <a:rPr lang="en-US" dirty="0" smtClean="0"/>
              <a:t>processes, </a:t>
            </a:r>
            <a:r>
              <a:rPr lang="en-US" dirty="0"/>
              <a:t>rather than hierarchical </a:t>
            </a:r>
            <a:r>
              <a:rPr lang="en-US" dirty="0" smtClean="0"/>
              <a:t>reporting;</a:t>
            </a:r>
            <a:endParaRPr lang="en-US" dirty="0"/>
          </a:p>
          <a:p>
            <a:pPr marL="514350" indent="-514350">
              <a:buFont typeface="+mj-lt"/>
              <a:buAutoNum type="arabicPeriod"/>
            </a:pPr>
            <a:r>
              <a:rPr lang="en-US" dirty="0" smtClean="0"/>
              <a:t>Quality </a:t>
            </a:r>
            <a:r>
              <a:rPr lang="en-US" dirty="0"/>
              <a:t>management and environmental management;</a:t>
            </a:r>
          </a:p>
          <a:p>
            <a:pPr marL="514350" indent="-514350">
              <a:buFont typeface="+mj-lt"/>
              <a:buAutoNum type="arabicPeriod"/>
            </a:pPr>
            <a:r>
              <a:rPr lang="en-US" dirty="0" smtClean="0"/>
              <a:t>Strategic </a:t>
            </a:r>
            <a:r>
              <a:rPr lang="en-US" dirty="0"/>
              <a:t>issues beyond the boundaries of the organization and the annual reporting cycle; and</a:t>
            </a:r>
          </a:p>
          <a:p>
            <a:pPr marL="514350" indent="-514350">
              <a:buFont typeface="+mj-lt"/>
              <a:buAutoNum type="arabicPeriod"/>
            </a:pPr>
            <a:r>
              <a:rPr lang="en-US" dirty="0" smtClean="0"/>
              <a:t>Lean </a:t>
            </a:r>
            <a:r>
              <a:rPr lang="en-US" dirty="0"/>
              <a:t>methods of producing goods and services.</a:t>
            </a:r>
          </a:p>
        </p:txBody>
      </p:sp>
      <p:sp>
        <p:nvSpPr>
          <p:cNvPr id="7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82AA575-3A2F-47FF-843C-F9856FBBA3EC}" type="slidenum">
              <a:rPr lang="en-US" smtClean="0"/>
              <a:pPr/>
              <a:t>13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xmlns="" val="96678356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US" dirty="0" smtClean="0"/>
              <a:t>Changes affecting accountants and non-financial managers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US" dirty="0" smtClean="0"/>
              <a:t>Improvement </a:t>
            </a:r>
            <a:r>
              <a:rPr lang="en-US" dirty="0"/>
              <a:t>in information and </a:t>
            </a:r>
            <a:r>
              <a:rPr lang="en-US" dirty="0" smtClean="0"/>
              <a:t>communications technologies has </a:t>
            </a:r>
            <a:r>
              <a:rPr lang="en-US" dirty="0"/>
              <a:t>eliminated many routine accounting processes </a:t>
            </a:r>
            <a:r>
              <a:rPr lang="en-US" dirty="0" smtClean="0"/>
              <a:t>and </a:t>
            </a:r>
            <a:r>
              <a:rPr lang="en-US" dirty="0"/>
              <a:t>expanded information systems beyond </a:t>
            </a:r>
            <a:r>
              <a:rPr lang="en-US" dirty="0" smtClean="0"/>
              <a:t>accounting to ERPS</a:t>
            </a:r>
          </a:p>
          <a:p>
            <a:pPr lvl="1"/>
            <a:r>
              <a:rPr lang="en-US" dirty="0" smtClean="0"/>
              <a:t>changed the role of accountants and </a:t>
            </a:r>
          </a:p>
          <a:p>
            <a:pPr lvl="1"/>
            <a:r>
              <a:rPr lang="en-US" dirty="0"/>
              <a:t>c</a:t>
            </a:r>
            <a:r>
              <a:rPr lang="en-US" dirty="0" smtClean="0"/>
              <a:t>hanged the role of non</a:t>
            </a:r>
            <a:r>
              <a:rPr lang="en-US" dirty="0"/>
              <a:t>-financial managers.</a:t>
            </a:r>
          </a:p>
        </p:txBody>
      </p:sp>
      <p:sp>
        <p:nvSpPr>
          <p:cNvPr id="7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82AA575-3A2F-47FF-843C-F9856FBBA3EC}" type="slidenum">
              <a:rPr lang="en-US" smtClean="0"/>
              <a:pPr/>
              <a:t>14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xmlns="" val="231082669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82AA575-3A2F-47FF-843C-F9856FBBA3EC}" type="slidenum">
              <a:rPr lang="en-US" smtClean="0"/>
              <a:pPr/>
              <a:t>15</a:t>
            </a:fld>
            <a:endParaRPr lang="en-US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0" y="1071564"/>
            <a:ext cx="9144000" cy="401266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xmlns="" val="196746120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266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A critical perspective</a:t>
            </a:r>
          </a:p>
        </p:txBody>
      </p:sp>
      <p:sp>
        <p:nvSpPr>
          <p:cNvPr id="11267" name="Rectangle 3"/>
          <p:cNvSpPr>
            <a:spLocks noGrp="1" noChangeArrowheads="1"/>
          </p:cNvSpPr>
          <p:nvPr>
            <p:ph idx="1"/>
          </p:nvPr>
        </p:nvSpPr>
        <p:spPr/>
        <p:txBody>
          <a:bodyPr/>
          <a:lstStyle/>
          <a:p>
            <a:pPr>
              <a:lnSpc>
                <a:spcPct val="90000"/>
              </a:lnSpc>
            </a:pPr>
            <a:r>
              <a:rPr lang="en-GB" sz="2800"/>
              <a:t>‘Global triumph’ of capitalism (Hobsbawm)</a:t>
            </a:r>
          </a:p>
          <a:p>
            <a:pPr lvl="1">
              <a:lnSpc>
                <a:spcPct val="90000"/>
              </a:lnSpc>
            </a:pPr>
            <a:r>
              <a:rPr lang="en-GB" sz="2400"/>
              <a:t>Cheap capital</a:t>
            </a:r>
          </a:p>
          <a:p>
            <a:pPr lvl="1">
              <a:lnSpc>
                <a:spcPct val="90000"/>
              </a:lnSpc>
            </a:pPr>
            <a:r>
              <a:rPr lang="en-GB" sz="2400"/>
              <a:t>Rising prices</a:t>
            </a:r>
          </a:p>
          <a:p>
            <a:pPr lvl="1">
              <a:lnSpc>
                <a:spcPct val="90000"/>
              </a:lnSpc>
            </a:pPr>
            <a:r>
              <a:rPr lang="en-GB" sz="2400"/>
              <a:t>Exploitation of labour - conditions of working and pay</a:t>
            </a:r>
          </a:p>
          <a:p>
            <a:pPr>
              <a:lnSpc>
                <a:spcPct val="90000"/>
              </a:lnSpc>
            </a:pPr>
            <a:r>
              <a:rPr lang="en-GB" sz="2800"/>
              <a:t>Exported through British colonialism</a:t>
            </a:r>
          </a:p>
          <a:p>
            <a:pPr>
              <a:lnSpc>
                <a:spcPct val="90000"/>
              </a:lnSpc>
            </a:pPr>
            <a:r>
              <a:rPr lang="en-GB" sz="2800"/>
              <a:t>Accountants power base in global capital markets led to emphasis on financial control</a:t>
            </a:r>
          </a:p>
          <a:p>
            <a:pPr>
              <a:lnSpc>
                <a:spcPct val="90000"/>
              </a:lnSpc>
            </a:pPr>
            <a:r>
              <a:rPr lang="en-GB" sz="2800"/>
              <a:t>Accounting’s questionable separation of instrumental &amp; moral consequences (Roberts)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82AA575-3A2F-47FF-843C-F9856FBBA3EC}" type="slidenum">
              <a:rPr lang="en-US" smtClean="0"/>
              <a:pPr/>
              <a:t>16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xmlns="" val="18763599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Key points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/>
          </a:bodyPr>
          <a:lstStyle/>
          <a:p>
            <a:r>
              <a:rPr lang="en-US" dirty="0" smtClean="0"/>
              <a:t>What is ‘accounting’ </a:t>
            </a:r>
            <a:r>
              <a:rPr lang="en-US" dirty="0"/>
              <a:t>and </a:t>
            </a:r>
            <a:r>
              <a:rPr lang="en-US" dirty="0" smtClean="0"/>
              <a:t>‘accountability’?</a:t>
            </a:r>
            <a:endParaRPr lang="en-US" dirty="0"/>
          </a:p>
          <a:p>
            <a:r>
              <a:rPr lang="en-US" dirty="0" smtClean="0"/>
              <a:t>What are the functions </a:t>
            </a:r>
            <a:r>
              <a:rPr lang="en-US" dirty="0"/>
              <a:t>of </a:t>
            </a:r>
            <a:r>
              <a:rPr lang="en-US" dirty="0" smtClean="0"/>
              <a:t>accounting?</a:t>
            </a:r>
            <a:endParaRPr lang="en-US" dirty="0"/>
          </a:p>
          <a:p>
            <a:r>
              <a:rPr lang="en-US" dirty="0" smtClean="0"/>
              <a:t>Appreciating the </a:t>
            </a:r>
            <a:r>
              <a:rPr lang="en-US" dirty="0"/>
              <a:t>history of accounting</a:t>
            </a:r>
          </a:p>
          <a:p>
            <a:r>
              <a:rPr lang="en-US" dirty="0"/>
              <a:t>Roles of financial and management accounting</a:t>
            </a:r>
          </a:p>
          <a:p>
            <a:r>
              <a:rPr lang="en-US" dirty="0"/>
              <a:t>Recent developments </a:t>
            </a:r>
            <a:r>
              <a:rPr lang="en-US" dirty="0" smtClean="0"/>
              <a:t>in accounting and how they affect </a:t>
            </a:r>
            <a:r>
              <a:rPr lang="en-US" dirty="0"/>
              <a:t>accountants and non-financial managers</a:t>
            </a:r>
          </a:p>
          <a:p>
            <a:r>
              <a:rPr lang="en-GB" dirty="0"/>
              <a:t>Critical </a:t>
            </a:r>
            <a:r>
              <a:rPr lang="en-GB" dirty="0" smtClean="0"/>
              <a:t>perspective: Western </a:t>
            </a:r>
            <a:r>
              <a:rPr lang="en-GB" smtClean="0"/>
              <a:t>colonialism and </a:t>
            </a:r>
            <a:r>
              <a:rPr lang="en-GB" dirty="0" smtClean="0"/>
              <a:t>accounting</a:t>
            </a:r>
            <a:endParaRPr lang="en-GB" dirty="0"/>
          </a:p>
          <a:p>
            <a:endParaRPr lang="en-US" dirty="0"/>
          </a:p>
        </p:txBody>
      </p:sp>
      <p:sp>
        <p:nvSpPr>
          <p:cNvPr id="7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82AA575-3A2F-47FF-843C-F9856FBBA3EC}" type="slidenum">
              <a:rPr lang="en-US" smtClean="0"/>
              <a:pPr/>
              <a:t>17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xmlns="" val="263894019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Theme2">
  <a:themeElements>
    <a:clrScheme name="Default Design 14">
      <a:dk1>
        <a:srgbClr val="061E3B"/>
      </a:dk1>
      <a:lt1>
        <a:srgbClr val="ACDFFF"/>
      </a:lt1>
      <a:dk2>
        <a:srgbClr val="061E3B"/>
      </a:dk2>
      <a:lt2>
        <a:srgbClr val="969696"/>
      </a:lt2>
      <a:accent1>
        <a:srgbClr val="FFFFFF"/>
      </a:accent1>
      <a:accent2>
        <a:srgbClr val="8DC6FF"/>
      </a:accent2>
      <a:accent3>
        <a:srgbClr val="D2ECFF"/>
      </a:accent3>
      <a:accent4>
        <a:srgbClr val="041831"/>
      </a:accent4>
      <a:accent5>
        <a:srgbClr val="FFFFFF"/>
      </a:accent5>
      <a:accent6>
        <a:srgbClr val="7FB3E7"/>
      </a:accent6>
      <a:hlink>
        <a:srgbClr val="0E488F"/>
      </a:hlink>
      <a:folHlink>
        <a:srgbClr val="FFCC00"/>
      </a:folHlink>
    </a:clrScheme>
    <a:fontScheme name="Default Design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noFill/>
        <a:ln w="9525" cap="flat" cmpd="sng" algn="ctr">
          <a:noFill/>
          <a:prstDash val="solid"/>
          <a:round/>
          <a:headEnd type="none" w="med" len="med"/>
          <a:tailEnd type="none" w="med" len="med"/>
        </a:ln>
        <a:effectLst/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l" defTabSz="914400" rtl="0" eaLnBrk="1" fontAlgn="base" latinLnBrk="0" hangingPunct="1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en-GB" sz="1400" b="0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Arial" charset="0"/>
          </a:defRPr>
        </a:defPPr>
      </a:lstStyle>
    </a:spDef>
    <a:ln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noFill/>
        <a:ln w="9525" cap="flat" cmpd="sng" algn="ctr">
          <a:noFill/>
          <a:prstDash val="solid"/>
          <a:round/>
          <a:headEnd type="none" w="med" len="med"/>
          <a:tailEnd type="none" w="med" len="med"/>
        </a:ln>
        <a:effectLst/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l" defTabSz="914400" rtl="0" eaLnBrk="1" fontAlgn="base" latinLnBrk="0" hangingPunct="1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en-GB" sz="1400" b="0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Arial" charset="0"/>
          </a:defRPr>
        </a:defPPr>
      </a:lstStyle>
    </a:lnDef>
  </a:objectDefaults>
  <a:extraClrSchemeLst>
    <a:extraClrScheme>
      <a:clrScheme name="Default Design 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FFFFFF"/>
        </a:accent3>
        <a:accent4>
          <a:srgbClr val="000000"/>
        </a:accent4>
        <a:accent5>
          <a:srgbClr val="DAEDEF"/>
        </a:accent5>
        <a:accent6>
          <a:srgbClr val="2D2D8A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2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FFFFFF"/>
        </a:accent3>
        <a:accent4>
          <a:srgbClr val="000000"/>
        </a:accent4>
        <a:accent5>
          <a:srgbClr val="FDECB3"/>
        </a:accent5>
        <a:accent6>
          <a:srgbClr val="E78A5C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3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FFFFFF"/>
        </a:accent3>
        <a:accent4>
          <a:srgbClr val="000000"/>
        </a:accent4>
        <a:accent5>
          <a:srgbClr val="CAE2FF"/>
        </a:accent5>
        <a:accent6>
          <a:srgbClr val="B9B9E7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4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ECFAF7"/>
        </a:accent3>
        <a:accent4>
          <a:srgbClr val="000000"/>
        </a:accent4>
        <a:accent5>
          <a:srgbClr val="FFFFFF"/>
        </a:accent5>
        <a:accent6>
          <a:srgbClr val="7FB3E7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5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FFFFE9"/>
        </a:accent3>
        <a:accent4>
          <a:srgbClr val="000000"/>
        </a:accent4>
        <a:accent5>
          <a:srgbClr val="FFFFFA"/>
        </a:accent5>
        <a:accent6>
          <a:srgbClr val="2DB9B9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6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AAC0C0"/>
        </a:accent3>
        <a:accent4>
          <a:srgbClr val="DADADA"/>
        </a:accent4>
        <a:accent5>
          <a:srgbClr val="AAB8B7"/>
        </a:accent5>
        <a:accent6>
          <a:srgbClr val="6264B4"/>
        </a:accent6>
        <a:hlink>
          <a:srgbClr val="00FFFF"/>
        </a:hlink>
        <a:folHlink>
          <a:srgbClr val="00FF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7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C0AAAA"/>
        </a:accent3>
        <a:accent4>
          <a:srgbClr val="DADADA"/>
        </a:accent4>
        <a:accent5>
          <a:srgbClr val="E2ADAA"/>
        </a:accent5>
        <a:accent6>
          <a:srgbClr val="AC6D56"/>
        </a:accent6>
        <a:hlink>
          <a:srgbClr val="FFFF99"/>
        </a:hlink>
        <a:folHlink>
          <a:srgbClr val="D3A21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8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AAAACA"/>
        </a:accent3>
        <a:accent4>
          <a:srgbClr val="DADADA"/>
        </a:accent4>
        <a:accent5>
          <a:srgbClr val="ADB8E2"/>
        </a:accent5>
        <a:accent6>
          <a:srgbClr val="009F00"/>
        </a:accent6>
        <a:hlink>
          <a:srgbClr val="66CCFF"/>
        </a:hlink>
        <a:folHlink>
          <a:srgbClr val="FFE701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9">
        <a:dk1>
          <a:srgbClr val="336699"/>
        </a:dk1>
        <a:lt1>
          <a:srgbClr val="FFFFFF"/>
        </a:lt1>
        <a:dk2>
          <a:srgbClr val="000000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AAAAAA"/>
        </a:accent3>
        <a:accent4>
          <a:srgbClr val="DADADA"/>
        </a:accent4>
        <a:accent5>
          <a:srgbClr val="AAADCA"/>
        </a:accent5>
        <a:accent6>
          <a:srgbClr val="3F7D43"/>
        </a:accent6>
        <a:hlink>
          <a:srgbClr val="66CCFF"/>
        </a:hlink>
        <a:folHlink>
          <a:srgbClr val="F0E5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10">
        <a:dk1>
          <a:srgbClr val="777777"/>
        </a:dk1>
        <a:lt1>
          <a:srgbClr val="FFFFFF"/>
        </a:lt1>
        <a:dk2>
          <a:srgbClr val="686B5D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B9BAB6"/>
        </a:accent3>
        <a:accent4>
          <a:srgbClr val="DADADA"/>
        </a:accent4>
        <a:accent5>
          <a:srgbClr val="C6C6C1"/>
        </a:accent5>
        <a:accent6>
          <a:srgbClr val="738F98"/>
        </a:accent6>
        <a:hlink>
          <a:srgbClr val="FFCC66"/>
        </a:hlink>
        <a:folHlink>
          <a:srgbClr val="E9DCB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11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B8B8CA"/>
        </a:accent3>
        <a:accent4>
          <a:srgbClr val="DADADA"/>
        </a:accent4>
        <a:accent5>
          <a:srgbClr val="B6B5BF"/>
        </a:accent5>
        <a:accent6>
          <a:srgbClr val="5C5CE7"/>
        </a:accent6>
        <a:hlink>
          <a:srgbClr val="99CCFF"/>
        </a:hlink>
        <a:folHlink>
          <a:srgbClr val="FFFF9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12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B3AFAC"/>
        </a:accent3>
        <a:accent4>
          <a:srgbClr val="DADADA"/>
        </a:accent4>
        <a:accent5>
          <a:srgbClr val="C5BFBB"/>
        </a:accent5>
        <a:accent6>
          <a:srgbClr val="81552A"/>
        </a:accent6>
        <a:hlink>
          <a:srgbClr val="CCB400"/>
        </a:hlink>
        <a:folHlink>
          <a:srgbClr val="8C9EA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13">
        <a:dk1>
          <a:srgbClr val="061E3B"/>
        </a:dk1>
        <a:lt1>
          <a:srgbClr val="DEF6F1"/>
        </a:lt1>
        <a:dk2>
          <a:srgbClr val="061E3B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ECFAF7"/>
        </a:accent3>
        <a:accent4>
          <a:srgbClr val="041831"/>
        </a:accent4>
        <a:accent5>
          <a:srgbClr val="FFFFFF"/>
        </a:accent5>
        <a:accent6>
          <a:srgbClr val="7FB3E7"/>
        </a:accent6>
        <a:hlink>
          <a:srgbClr val="0E488F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14">
        <a:dk1>
          <a:srgbClr val="061E3B"/>
        </a:dk1>
        <a:lt1>
          <a:srgbClr val="ACDFFF"/>
        </a:lt1>
        <a:dk2>
          <a:srgbClr val="061E3B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D2ECFF"/>
        </a:accent3>
        <a:accent4>
          <a:srgbClr val="041831"/>
        </a:accent4>
        <a:accent5>
          <a:srgbClr val="FFFFFF"/>
        </a:accent5>
        <a:accent6>
          <a:srgbClr val="7FB3E7"/>
        </a:accent6>
        <a:hlink>
          <a:srgbClr val="0E488F"/>
        </a:hlink>
        <a:folHlink>
          <a:srgbClr val="FFCC00"/>
        </a:folHlink>
      </a:clrScheme>
      <a:clrMap bg1="lt1" tx1="dk1" bg2="lt2" tx2="dk2" accent1="accent1" accent2="accent2" accent3="accent3" accent4="accent4" accent5="accent5" accent6="accent6" hlink="hlink" folHlink="folHlink"/>
    </a:extraClrScheme>
  </a:extraClrScheme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Theme2</Template>
  <TotalTime>183</TotalTime>
  <Words>769</Words>
  <Application>Microsoft Office PowerPoint</Application>
  <PresentationFormat>On-screen Show (4:3)</PresentationFormat>
  <Paragraphs>122</Paragraphs>
  <Slides>17</Slides>
  <Notes>1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size="18" baseType="lpstr">
      <vt:lpstr>Theme2</vt:lpstr>
      <vt:lpstr>Slide 1</vt:lpstr>
      <vt:lpstr>Overview</vt:lpstr>
      <vt:lpstr>Accounting</vt:lpstr>
      <vt:lpstr>Accountability</vt:lpstr>
      <vt:lpstr>Functions of accounting</vt:lpstr>
      <vt:lpstr>Accounting history</vt:lpstr>
      <vt:lpstr>Financial accounting</vt:lpstr>
      <vt:lpstr>Financial accounting</vt:lpstr>
      <vt:lpstr>Management accounting</vt:lpstr>
      <vt:lpstr>Management accounting</vt:lpstr>
      <vt:lpstr>Financial accounting  &amp; management accounting</vt:lpstr>
      <vt:lpstr>Recent developments in financial accounting</vt:lpstr>
      <vt:lpstr>Some recent developments in management accounting</vt:lpstr>
      <vt:lpstr>Changes affecting accountants and non-financial managers</vt:lpstr>
      <vt:lpstr>Slide 15</vt:lpstr>
      <vt:lpstr>A critical perspective</vt:lpstr>
      <vt:lpstr>Key points</vt:lpstr>
    </vt:vector>
  </TitlesOfParts>
  <Company>John Wiley and Sons, Inc.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Slide 1</dc:title>
  <dc:creator>WileyService</dc:creator>
  <cp:lastModifiedBy>sa016</cp:lastModifiedBy>
  <cp:revision>18</cp:revision>
  <dcterms:created xsi:type="dcterms:W3CDTF">2011-03-17T09:17:02Z</dcterms:created>
  <dcterms:modified xsi:type="dcterms:W3CDTF">2012-09-27T15:56:35Z</dcterms:modified>
</cp:coreProperties>
</file>