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57" r:id="rId3"/>
    <p:sldId id="258" r:id="rId4"/>
    <p:sldId id="259" r:id="rId5"/>
    <p:sldId id="260" r:id="rId6"/>
    <p:sldId id="261" r:id="rId7"/>
    <p:sldId id="262" r:id="rId8"/>
    <p:sldId id="263" r:id="rId9"/>
    <p:sldId id="266" r:id="rId10"/>
    <p:sldId id="264" r:id="rId11"/>
    <p:sldId id="265"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80783" autoAdjust="0"/>
  </p:normalViewPr>
  <p:slideViewPr>
    <p:cSldViewPr>
      <p:cViewPr>
        <p:scale>
          <a:sx n="50" d="100"/>
          <a:sy n="50" d="100"/>
        </p:scale>
        <p:origin x="-1968" y="-28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1721F85-5259-4F4E-9B39-2C552E1FA7BE}" type="datetimeFigureOut">
              <a:rPr lang="en-US" smtClean="0"/>
              <a:t>2/21/2024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6D488F-F714-46DF-9BB2-D773CE468E29}" type="slidenum">
              <a:rPr lang="en-US" smtClean="0"/>
              <a:t>‹#›</a:t>
            </a:fld>
            <a:endParaRPr lang="en-US"/>
          </a:p>
        </p:txBody>
      </p:sp>
    </p:spTree>
    <p:extLst>
      <p:ext uri="{BB962C8B-B14F-4D97-AF65-F5344CB8AC3E}">
        <p14:creationId xmlns:p14="http://schemas.microsoft.com/office/powerpoint/2010/main" val="35356689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Good morning, everybody. We have to understand the importance of this topic as we move ahead to the future of hospitality technology. Technology has </a:t>
            </a:r>
            <a:r>
              <a:rPr lang="en-US" sz="1200" kern="1200" dirty="0" err="1" smtClean="0">
                <a:solidFill>
                  <a:schemeClr val="tx1"/>
                </a:solidFill>
                <a:effectLst/>
                <a:latin typeface="+mn-lt"/>
                <a:ea typeface="+mn-ea"/>
                <a:cs typeface="+mn-cs"/>
              </a:rPr>
              <a:t>revolutionised</a:t>
            </a:r>
            <a:r>
              <a:rPr lang="en-US" sz="1200" kern="1200" dirty="0" smtClean="0">
                <a:solidFill>
                  <a:schemeClr val="tx1"/>
                </a:solidFill>
                <a:effectLst/>
                <a:latin typeface="+mn-lt"/>
                <a:ea typeface="+mn-ea"/>
                <a:cs typeface="+mn-cs"/>
              </a:rPr>
              <a:t> customer service and operations, making it important to the hospitality industry. Technology is changing the industry and enabling new developments like online booking systems and AI-powered </a:t>
            </a:r>
            <a:r>
              <a:rPr lang="en-US" sz="1200" kern="1200" dirty="0" err="1" smtClean="0">
                <a:solidFill>
                  <a:schemeClr val="tx1"/>
                </a:solidFill>
                <a:effectLst/>
                <a:latin typeface="+mn-lt"/>
                <a:ea typeface="+mn-ea"/>
                <a:cs typeface="+mn-cs"/>
              </a:rPr>
              <a:t>chatbots</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Gursoy</a:t>
            </a:r>
            <a:r>
              <a:rPr lang="en-US" sz="1200" kern="1200" dirty="0" smtClean="0">
                <a:solidFill>
                  <a:schemeClr val="tx1"/>
                </a:solidFill>
                <a:effectLst/>
                <a:latin typeface="+mn-lt"/>
                <a:ea typeface="+mn-ea"/>
                <a:cs typeface="+mn-cs"/>
              </a:rPr>
              <a:t>, 2018).</a:t>
            </a:r>
          </a:p>
          <a:p>
            <a:r>
              <a:rPr lang="en-US" sz="1200" kern="1200" dirty="0" smtClean="0">
                <a:solidFill>
                  <a:schemeClr val="tx1"/>
                </a:solidFill>
                <a:effectLst/>
                <a:latin typeface="+mn-lt"/>
                <a:ea typeface="+mn-ea"/>
                <a:cs typeface="+mn-cs"/>
              </a:rPr>
              <a:t>In today's presentation, we'll discuss how technology has revolutionized the hotel sector and how this will affect managers and policymakers' decisions. If we adopt technology as a game-changer, it improve customer experience and generate long-term growth. This session will focus on proactively adopting technological advances and tackling potential issues.</a:t>
            </a:r>
          </a:p>
          <a:p>
            <a:endParaRPr lang="en-US" dirty="0"/>
          </a:p>
        </p:txBody>
      </p:sp>
      <p:sp>
        <p:nvSpPr>
          <p:cNvPr id="4" name="Slide Number Placeholder 3"/>
          <p:cNvSpPr>
            <a:spLocks noGrp="1"/>
          </p:cNvSpPr>
          <p:nvPr>
            <p:ph type="sldNum" sz="quarter" idx="10"/>
          </p:nvPr>
        </p:nvSpPr>
        <p:spPr/>
        <p:txBody>
          <a:bodyPr/>
          <a:lstStyle/>
          <a:p>
            <a:fld id="{416D488F-F714-46DF-9BB2-D773CE468E29}" type="slidenum">
              <a:rPr lang="en-US" smtClean="0"/>
              <a:t>3</a:t>
            </a:fld>
            <a:endParaRPr lang="en-US"/>
          </a:p>
        </p:txBody>
      </p:sp>
    </p:spTree>
    <p:extLst>
      <p:ext uri="{BB962C8B-B14F-4D97-AF65-F5344CB8AC3E}">
        <p14:creationId xmlns:p14="http://schemas.microsoft.com/office/powerpoint/2010/main" val="15295222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Clayton Christensen's disruptive innovation thesis states that new technologies can disrupt markets and corporate structures by offering simpler, cheaper or more convenient alternatives. Internet booking platforms, peer-to-peer housing services and smartphone apps have disrupted the hotel industry and forced long-standing firms to shift (</a:t>
            </a:r>
            <a:r>
              <a:rPr lang="en-US" sz="1200" kern="1200" dirty="0" err="1" smtClean="0">
                <a:solidFill>
                  <a:schemeClr val="tx1"/>
                </a:solidFill>
                <a:effectLst/>
                <a:latin typeface="+mn-lt"/>
                <a:ea typeface="+mn-ea"/>
                <a:cs typeface="+mn-cs"/>
              </a:rPr>
              <a:t>Strömberg</a:t>
            </a:r>
            <a:r>
              <a:rPr lang="en-US" sz="1200" kern="1200" dirty="0" smtClean="0">
                <a:solidFill>
                  <a:schemeClr val="tx1"/>
                </a:solidFill>
                <a:effectLst/>
                <a:latin typeface="+mn-lt"/>
                <a:ea typeface="+mn-ea"/>
                <a:cs typeface="+mn-cs"/>
              </a:rPr>
              <a:t> &amp; </a:t>
            </a:r>
            <a:r>
              <a:rPr lang="en-US" sz="1200" kern="1200" dirty="0" err="1" smtClean="0">
                <a:solidFill>
                  <a:schemeClr val="tx1"/>
                </a:solidFill>
                <a:effectLst/>
                <a:latin typeface="+mn-lt"/>
                <a:ea typeface="+mn-ea"/>
                <a:cs typeface="+mn-cs"/>
              </a:rPr>
              <a:t>Thorman</a:t>
            </a:r>
            <a:r>
              <a:rPr lang="en-US" sz="1200" kern="1200" dirty="0" smtClean="0">
                <a:solidFill>
                  <a:schemeClr val="tx1"/>
                </a:solidFill>
                <a:effectLst/>
                <a:latin typeface="+mn-lt"/>
                <a:ea typeface="+mn-ea"/>
                <a:cs typeface="+mn-cs"/>
              </a:rPr>
              <a:t>, 2019).</a:t>
            </a:r>
          </a:p>
          <a:p>
            <a:r>
              <a:rPr lang="en-US" sz="1200" kern="1200" dirty="0" smtClean="0">
                <a:solidFill>
                  <a:schemeClr val="tx1"/>
                </a:solidFill>
                <a:effectLst/>
                <a:latin typeface="+mn-lt"/>
                <a:ea typeface="+mn-ea"/>
                <a:cs typeface="+mn-cs"/>
              </a:rPr>
              <a:t>Fred Davis's Technology Acceptance Model (TAM) states that technology acceptance and </a:t>
            </a:r>
            <a:r>
              <a:rPr lang="en-US" sz="1200" kern="1200" dirty="0" err="1" smtClean="0">
                <a:solidFill>
                  <a:schemeClr val="tx1"/>
                </a:solidFill>
                <a:effectLst/>
                <a:latin typeface="+mn-lt"/>
                <a:ea typeface="+mn-ea"/>
                <a:cs typeface="+mn-cs"/>
              </a:rPr>
              <a:t>utilisation</a:t>
            </a:r>
            <a:r>
              <a:rPr lang="en-US" sz="1200" kern="1200" dirty="0" smtClean="0">
                <a:solidFill>
                  <a:schemeClr val="tx1"/>
                </a:solidFill>
                <a:effectLst/>
                <a:latin typeface="+mn-lt"/>
                <a:ea typeface="+mn-ea"/>
                <a:cs typeface="+mn-cs"/>
              </a:rPr>
              <a:t> depend on its perceived utility and simplicity. Knowing how hotel guests feel about new technology can help </a:t>
            </a:r>
            <a:r>
              <a:rPr lang="en-US" sz="1200" kern="1200" dirty="0" err="1" smtClean="0">
                <a:solidFill>
                  <a:schemeClr val="tx1"/>
                </a:solidFill>
                <a:effectLst/>
                <a:latin typeface="+mn-lt"/>
                <a:ea typeface="+mn-ea"/>
                <a:cs typeface="+mn-cs"/>
              </a:rPr>
              <a:t>organisations</a:t>
            </a:r>
            <a:r>
              <a:rPr lang="en-US" sz="1200" kern="1200" dirty="0" smtClean="0">
                <a:solidFill>
                  <a:schemeClr val="tx1"/>
                </a:solidFill>
                <a:effectLst/>
                <a:latin typeface="+mn-lt"/>
                <a:ea typeface="+mn-ea"/>
                <a:cs typeface="+mn-cs"/>
              </a:rPr>
              <a:t> provide better guest experiences (Silva, 2019).</a:t>
            </a:r>
          </a:p>
          <a:p>
            <a:r>
              <a:rPr lang="en-US" sz="1200" kern="1200" dirty="0" smtClean="0">
                <a:solidFill>
                  <a:schemeClr val="tx1"/>
                </a:solidFill>
                <a:effectLst/>
                <a:latin typeface="+mn-lt"/>
                <a:ea typeface="+mn-ea"/>
                <a:cs typeface="+mn-cs"/>
              </a:rPr>
              <a:t>SDL </a:t>
            </a:r>
            <a:r>
              <a:rPr lang="en-US" sz="1200" kern="1200" dirty="0" err="1" smtClean="0">
                <a:solidFill>
                  <a:schemeClr val="tx1"/>
                </a:solidFill>
                <a:effectLst/>
                <a:latin typeface="+mn-lt"/>
                <a:ea typeface="+mn-ea"/>
                <a:cs typeface="+mn-cs"/>
              </a:rPr>
              <a:t>emphasises</a:t>
            </a:r>
            <a:r>
              <a:rPr lang="en-US" sz="1200" kern="1200" dirty="0" smtClean="0">
                <a:solidFill>
                  <a:schemeClr val="tx1"/>
                </a:solidFill>
                <a:effectLst/>
                <a:latin typeface="+mn-lt"/>
                <a:ea typeface="+mn-ea"/>
                <a:cs typeface="+mn-cs"/>
              </a:rPr>
              <a:t> service providers and customers collaborating to produce value. This philosophy </a:t>
            </a:r>
            <a:r>
              <a:rPr lang="en-US" sz="1200" kern="1200" dirty="0" err="1" smtClean="0">
                <a:solidFill>
                  <a:schemeClr val="tx1"/>
                </a:solidFill>
                <a:effectLst/>
                <a:latin typeface="+mn-lt"/>
                <a:ea typeface="+mn-ea"/>
                <a:cs typeface="+mn-cs"/>
              </a:rPr>
              <a:t>emphasises</a:t>
            </a:r>
            <a:r>
              <a:rPr lang="en-US" sz="1200" kern="1200" dirty="0" smtClean="0">
                <a:solidFill>
                  <a:schemeClr val="tx1"/>
                </a:solidFill>
                <a:effectLst/>
                <a:latin typeface="+mn-lt"/>
                <a:ea typeface="+mn-ea"/>
                <a:cs typeface="+mn-cs"/>
              </a:rPr>
              <a:t> the need of integrating technology in hospitality to create interactive and </a:t>
            </a:r>
            <a:r>
              <a:rPr lang="en-US" sz="1200" kern="1200" dirty="0" err="1" smtClean="0">
                <a:solidFill>
                  <a:schemeClr val="tx1"/>
                </a:solidFill>
                <a:effectLst/>
                <a:latin typeface="+mn-lt"/>
                <a:ea typeface="+mn-ea"/>
                <a:cs typeface="+mn-cs"/>
              </a:rPr>
              <a:t>individualised</a:t>
            </a:r>
            <a:r>
              <a:rPr lang="en-US" sz="1200" kern="1200" dirty="0" smtClean="0">
                <a:solidFill>
                  <a:schemeClr val="tx1"/>
                </a:solidFill>
                <a:effectLst/>
                <a:latin typeface="+mn-lt"/>
                <a:ea typeface="+mn-ea"/>
                <a:cs typeface="+mn-cs"/>
              </a:rPr>
              <a:t> visitor experiences. Technology-driven co-creation can differentiate hospitality </a:t>
            </a:r>
            <a:r>
              <a:rPr lang="en-US" sz="1200" kern="1200" dirty="0" err="1" smtClean="0">
                <a:solidFill>
                  <a:schemeClr val="tx1"/>
                </a:solidFill>
                <a:effectLst/>
                <a:latin typeface="+mn-lt"/>
                <a:ea typeface="+mn-ea"/>
                <a:cs typeface="+mn-cs"/>
              </a:rPr>
              <a:t>organisations</a:t>
            </a:r>
            <a:r>
              <a:rPr lang="en-US" sz="1200" kern="1200" dirty="0" smtClean="0">
                <a:solidFill>
                  <a:schemeClr val="tx1"/>
                </a:solidFill>
                <a:effectLst/>
                <a:latin typeface="+mn-lt"/>
                <a:ea typeface="+mn-ea"/>
                <a:cs typeface="+mn-cs"/>
              </a:rPr>
              <a:t> and deepen visitor relationships (</a:t>
            </a:r>
            <a:r>
              <a:rPr lang="en-US" sz="1200" kern="1200" dirty="0" err="1" smtClean="0">
                <a:solidFill>
                  <a:schemeClr val="tx1"/>
                </a:solidFill>
                <a:effectLst/>
                <a:latin typeface="+mn-lt"/>
                <a:ea typeface="+mn-ea"/>
                <a:cs typeface="+mn-cs"/>
              </a:rPr>
              <a:t>Grönroos</a:t>
            </a:r>
            <a:r>
              <a:rPr lang="en-US" sz="1200" kern="1200" dirty="0" smtClean="0">
                <a:solidFill>
                  <a:schemeClr val="tx1"/>
                </a:solidFill>
                <a:effectLst/>
                <a:latin typeface="+mn-lt"/>
                <a:ea typeface="+mn-ea"/>
                <a:cs typeface="+mn-cs"/>
              </a:rPr>
              <a:t> &amp; </a:t>
            </a:r>
            <a:r>
              <a:rPr lang="en-US" sz="1200" kern="1200" dirty="0" err="1" smtClean="0">
                <a:solidFill>
                  <a:schemeClr val="tx1"/>
                </a:solidFill>
                <a:effectLst/>
                <a:latin typeface="+mn-lt"/>
                <a:ea typeface="+mn-ea"/>
                <a:cs typeface="+mn-cs"/>
              </a:rPr>
              <a:t>Gummerus</a:t>
            </a:r>
            <a:r>
              <a:rPr lang="en-US" sz="1200" kern="1200" dirty="0" smtClean="0">
                <a:solidFill>
                  <a:schemeClr val="tx1"/>
                </a:solidFill>
                <a:effectLst/>
                <a:latin typeface="+mn-lt"/>
                <a:ea typeface="+mn-ea"/>
                <a:cs typeface="+mn-cs"/>
              </a:rPr>
              <a:t>, 2014).</a:t>
            </a:r>
          </a:p>
          <a:p>
            <a:r>
              <a:rPr lang="en-US" sz="1200" kern="1200" dirty="0" smtClean="0">
                <a:solidFill>
                  <a:schemeClr val="tx1"/>
                </a:solidFill>
                <a:effectLst/>
                <a:latin typeface="+mn-lt"/>
                <a:ea typeface="+mn-ea"/>
                <a:cs typeface="+mn-cs"/>
              </a:rPr>
              <a:t>Digital technology' widespread use has caused "digital transformation"—a significant change in how firms operate and give value to customers. Moving property management software to the cloud, employing data analytics to target marketing campaigns, and linking guest rooms with </a:t>
            </a:r>
            <a:r>
              <a:rPr lang="en-US" sz="1200" kern="1200" dirty="0" err="1" smtClean="0">
                <a:solidFill>
                  <a:schemeClr val="tx1"/>
                </a:solidFill>
                <a:effectLst/>
                <a:latin typeface="+mn-lt"/>
                <a:ea typeface="+mn-ea"/>
                <a:cs typeface="+mn-cs"/>
              </a:rPr>
              <a:t>IoT</a:t>
            </a:r>
            <a:r>
              <a:rPr lang="en-US" sz="1200" kern="1200" dirty="0" smtClean="0">
                <a:solidFill>
                  <a:schemeClr val="tx1"/>
                </a:solidFill>
                <a:effectLst/>
                <a:latin typeface="+mn-lt"/>
                <a:ea typeface="+mn-ea"/>
                <a:cs typeface="+mn-cs"/>
              </a:rPr>
              <a:t> devices are examples of hotel digital transformation. Digital transformation is helping hospitality </a:t>
            </a:r>
            <a:r>
              <a:rPr lang="en-US" sz="1200" kern="1200" dirty="0" err="1" smtClean="0">
                <a:solidFill>
                  <a:schemeClr val="tx1"/>
                </a:solidFill>
                <a:effectLst/>
                <a:latin typeface="+mn-lt"/>
                <a:ea typeface="+mn-ea"/>
                <a:cs typeface="+mn-cs"/>
              </a:rPr>
              <a:t>organisations</a:t>
            </a:r>
            <a:r>
              <a:rPr lang="en-US" sz="1200" kern="1200" dirty="0" smtClean="0">
                <a:solidFill>
                  <a:schemeClr val="tx1"/>
                </a:solidFill>
                <a:effectLst/>
                <a:latin typeface="+mn-lt"/>
                <a:ea typeface="+mn-ea"/>
                <a:cs typeface="+mn-cs"/>
              </a:rPr>
              <a:t> adapt to the changing industry and improve customer experience (Kraus et al., 2021).</a:t>
            </a:r>
          </a:p>
          <a:p>
            <a:endParaRPr lang="en-US" dirty="0"/>
          </a:p>
        </p:txBody>
      </p:sp>
      <p:sp>
        <p:nvSpPr>
          <p:cNvPr id="4" name="Slide Number Placeholder 3"/>
          <p:cNvSpPr>
            <a:spLocks noGrp="1"/>
          </p:cNvSpPr>
          <p:nvPr>
            <p:ph type="sldNum" sz="quarter" idx="10"/>
          </p:nvPr>
        </p:nvSpPr>
        <p:spPr/>
        <p:txBody>
          <a:bodyPr/>
          <a:lstStyle/>
          <a:p>
            <a:fld id="{416D488F-F714-46DF-9BB2-D773CE468E29}" type="slidenum">
              <a:rPr lang="en-US" smtClean="0"/>
              <a:t>4</a:t>
            </a:fld>
            <a:endParaRPr lang="en-US"/>
          </a:p>
        </p:txBody>
      </p:sp>
    </p:spTree>
    <p:extLst>
      <p:ext uri="{BB962C8B-B14F-4D97-AF65-F5344CB8AC3E}">
        <p14:creationId xmlns:p14="http://schemas.microsoft.com/office/powerpoint/2010/main" val="37686641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Modern technology has transformed guest services in the hospitality business. Internet technology makes check-in and check-out easy and fast for guests. This streamlines operations, eliminates paperwork and makes guests feel welcome right away.</a:t>
            </a:r>
          </a:p>
          <a:p>
            <a:r>
              <a:rPr lang="en-US" sz="1200" kern="1200" dirty="0" smtClean="0">
                <a:solidFill>
                  <a:schemeClr val="tx1"/>
                </a:solidFill>
                <a:effectLst/>
                <a:latin typeface="+mn-lt"/>
                <a:ea typeface="+mn-ea"/>
                <a:cs typeface="+mn-cs"/>
              </a:rPr>
              <a:t>AI-powered </a:t>
            </a:r>
            <a:r>
              <a:rPr lang="en-US" sz="1200" kern="1200" dirty="0" err="1" smtClean="0">
                <a:solidFill>
                  <a:schemeClr val="tx1"/>
                </a:solidFill>
                <a:effectLst/>
                <a:latin typeface="+mn-lt"/>
                <a:ea typeface="+mn-ea"/>
                <a:cs typeface="+mn-cs"/>
              </a:rPr>
              <a:t>chatbots</a:t>
            </a:r>
            <a:r>
              <a:rPr lang="en-US" sz="1200" kern="1200" dirty="0" smtClean="0">
                <a:solidFill>
                  <a:schemeClr val="tx1"/>
                </a:solidFill>
                <a:effectLst/>
                <a:latin typeface="+mn-lt"/>
                <a:ea typeface="+mn-ea"/>
                <a:cs typeface="+mn-cs"/>
              </a:rPr>
              <a:t> have transformed hotel guest and employee communication. These virtual assistants answer tourists' quick questions by making reservations and proposing local activities. By delivering 24/7 efficient and </a:t>
            </a:r>
            <a:r>
              <a:rPr lang="en-US" sz="1200" kern="1200" dirty="0" err="1" smtClean="0">
                <a:solidFill>
                  <a:schemeClr val="tx1"/>
                </a:solidFill>
                <a:effectLst/>
                <a:latin typeface="+mn-lt"/>
                <a:ea typeface="+mn-ea"/>
                <a:cs typeface="+mn-cs"/>
              </a:rPr>
              <a:t>personalised</a:t>
            </a:r>
            <a:r>
              <a:rPr lang="en-US" sz="1200" kern="1200" dirty="0" smtClean="0">
                <a:solidFill>
                  <a:schemeClr val="tx1"/>
                </a:solidFill>
                <a:effectLst/>
                <a:latin typeface="+mn-lt"/>
                <a:ea typeface="+mn-ea"/>
                <a:cs typeface="+mn-cs"/>
              </a:rPr>
              <a:t> service </a:t>
            </a:r>
            <a:r>
              <a:rPr lang="en-US" sz="1200" kern="1200" dirty="0" err="1" smtClean="0">
                <a:solidFill>
                  <a:schemeClr val="tx1"/>
                </a:solidFill>
                <a:effectLst/>
                <a:latin typeface="+mn-lt"/>
                <a:ea typeface="+mn-ea"/>
                <a:cs typeface="+mn-cs"/>
              </a:rPr>
              <a:t>utilising</a:t>
            </a:r>
            <a:r>
              <a:rPr lang="en-US" sz="1200" kern="1200" dirty="0" smtClean="0">
                <a:solidFill>
                  <a:schemeClr val="tx1"/>
                </a:solidFill>
                <a:effectLst/>
                <a:latin typeface="+mn-lt"/>
                <a:ea typeface="+mn-ea"/>
                <a:cs typeface="+mn-cs"/>
              </a:rPr>
              <a:t> machine learning and natural language processing, </a:t>
            </a:r>
            <a:r>
              <a:rPr lang="en-US" sz="1200" kern="1200" dirty="0" err="1" smtClean="0">
                <a:solidFill>
                  <a:schemeClr val="tx1"/>
                </a:solidFill>
                <a:effectLst/>
                <a:latin typeface="+mn-lt"/>
                <a:ea typeface="+mn-ea"/>
                <a:cs typeface="+mn-cs"/>
              </a:rPr>
              <a:t>chatbots</a:t>
            </a:r>
            <a:r>
              <a:rPr lang="en-US" sz="1200" kern="1200" dirty="0" smtClean="0">
                <a:solidFill>
                  <a:schemeClr val="tx1"/>
                </a:solidFill>
                <a:effectLst/>
                <a:latin typeface="+mn-lt"/>
                <a:ea typeface="+mn-ea"/>
                <a:cs typeface="+mn-cs"/>
              </a:rPr>
              <a:t> can boost customer satisfaction and loyalty (</a:t>
            </a:r>
            <a:r>
              <a:rPr lang="en-US" sz="1200" kern="1200" dirty="0" err="1" smtClean="0">
                <a:solidFill>
                  <a:schemeClr val="tx1"/>
                </a:solidFill>
                <a:effectLst/>
                <a:latin typeface="+mn-lt"/>
                <a:ea typeface="+mn-ea"/>
                <a:cs typeface="+mn-cs"/>
              </a:rPr>
              <a:t>Kansakar</a:t>
            </a:r>
            <a:r>
              <a:rPr lang="en-US" sz="1200" kern="1200" dirty="0" smtClean="0">
                <a:solidFill>
                  <a:schemeClr val="tx1"/>
                </a:solidFill>
                <a:effectLst/>
                <a:latin typeface="+mn-lt"/>
                <a:ea typeface="+mn-ea"/>
                <a:cs typeface="+mn-cs"/>
              </a:rPr>
              <a:t> et al., 2019).</a:t>
            </a:r>
          </a:p>
          <a:p>
            <a:r>
              <a:rPr lang="en-US" sz="1200" kern="1200" dirty="0" err="1" smtClean="0">
                <a:solidFill>
                  <a:schemeClr val="tx1"/>
                </a:solidFill>
                <a:effectLst/>
                <a:latin typeface="+mn-lt"/>
                <a:ea typeface="+mn-ea"/>
                <a:cs typeface="+mn-cs"/>
              </a:rPr>
              <a:t>Personalised</a:t>
            </a:r>
            <a:r>
              <a:rPr lang="en-US" sz="1200" kern="1200" dirty="0" smtClean="0">
                <a:solidFill>
                  <a:schemeClr val="tx1"/>
                </a:solidFill>
                <a:effectLst/>
                <a:latin typeface="+mn-lt"/>
                <a:ea typeface="+mn-ea"/>
                <a:cs typeface="+mn-cs"/>
              </a:rPr>
              <a:t> recommendation engines are another example of how technology has changed guest services. Complex algorithms </a:t>
            </a:r>
            <a:r>
              <a:rPr lang="en-US" sz="1200" kern="1200" dirty="0" err="1" smtClean="0">
                <a:solidFill>
                  <a:schemeClr val="tx1"/>
                </a:solidFill>
                <a:effectLst/>
                <a:latin typeface="+mn-lt"/>
                <a:ea typeface="+mn-ea"/>
                <a:cs typeface="+mn-cs"/>
              </a:rPr>
              <a:t>personalise</a:t>
            </a:r>
            <a:r>
              <a:rPr lang="en-US" sz="1200" kern="1200" dirty="0" smtClean="0">
                <a:solidFill>
                  <a:schemeClr val="tx1"/>
                </a:solidFill>
                <a:effectLst/>
                <a:latin typeface="+mn-lt"/>
                <a:ea typeface="+mn-ea"/>
                <a:cs typeface="+mn-cs"/>
              </a:rPr>
              <a:t> experiences based on guests' demographics, hobbies, and past </a:t>
            </a:r>
            <a:r>
              <a:rPr lang="en-US" sz="1200" kern="1200" dirty="0" err="1" smtClean="0">
                <a:solidFill>
                  <a:schemeClr val="tx1"/>
                </a:solidFill>
                <a:effectLst/>
                <a:latin typeface="+mn-lt"/>
                <a:ea typeface="+mn-ea"/>
                <a:cs typeface="+mn-cs"/>
              </a:rPr>
              <a:t>behaviours</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Personalised</a:t>
            </a:r>
            <a:r>
              <a:rPr lang="en-US" sz="1200" kern="1200" dirty="0" smtClean="0">
                <a:solidFill>
                  <a:schemeClr val="tx1"/>
                </a:solidFill>
                <a:effectLst/>
                <a:latin typeface="+mn-lt"/>
                <a:ea typeface="+mn-ea"/>
                <a:cs typeface="+mn-cs"/>
              </a:rPr>
              <a:t> recommendations, such as room amenities based on past stays or dietary-friendly restaurants, are loved by guests. This helps customers feel special and distinctive, making them more inclined to return and promote it (Lee, 2021).</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16D488F-F714-46DF-9BB2-D773CE468E29}" type="slidenum">
              <a:rPr lang="en-US" smtClean="0"/>
              <a:t>5</a:t>
            </a:fld>
            <a:endParaRPr lang="en-US"/>
          </a:p>
        </p:txBody>
      </p:sp>
    </p:spTree>
    <p:extLst>
      <p:ext uri="{BB962C8B-B14F-4D97-AF65-F5344CB8AC3E}">
        <p14:creationId xmlns:p14="http://schemas.microsoft.com/office/powerpoint/2010/main" val="5971890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Mobile concierge apps make hotel services and amenities more available to guests' phones. Staff must be well-trained to use new technology and create excellent guest experiences. </a:t>
            </a:r>
            <a:r>
              <a:rPr lang="en-US" sz="1200" kern="1200" dirty="0" err="1" smtClean="0">
                <a:solidFill>
                  <a:schemeClr val="tx1"/>
                </a:solidFill>
                <a:effectLst/>
                <a:latin typeface="+mn-lt"/>
                <a:ea typeface="+mn-ea"/>
                <a:cs typeface="+mn-cs"/>
              </a:rPr>
              <a:t>Analysing</a:t>
            </a:r>
            <a:r>
              <a:rPr lang="en-US" sz="1200" kern="1200" dirty="0" smtClean="0">
                <a:solidFill>
                  <a:schemeClr val="tx1"/>
                </a:solidFill>
                <a:effectLst/>
                <a:latin typeface="+mn-lt"/>
                <a:ea typeface="+mn-ea"/>
                <a:cs typeface="+mn-cs"/>
              </a:rPr>
              <a:t> visitor preferences can help management improve services and develop more focused marketing campaigns.</a:t>
            </a:r>
          </a:p>
          <a:p>
            <a:endParaRPr lang="en-US" dirty="0"/>
          </a:p>
        </p:txBody>
      </p:sp>
      <p:sp>
        <p:nvSpPr>
          <p:cNvPr id="4" name="Slide Number Placeholder 3"/>
          <p:cNvSpPr>
            <a:spLocks noGrp="1"/>
          </p:cNvSpPr>
          <p:nvPr>
            <p:ph type="sldNum" sz="quarter" idx="10"/>
          </p:nvPr>
        </p:nvSpPr>
        <p:spPr/>
        <p:txBody>
          <a:bodyPr/>
          <a:lstStyle/>
          <a:p>
            <a:fld id="{416D488F-F714-46DF-9BB2-D773CE468E29}" type="slidenum">
              <a:rPr lang="en-US" smtClean="0"/>
              <a:t>6</a:t>
            </a:fld>
            <a:endParaRPr lang="en-US"/>
          </a:p>
        </p:txBody>
      </p:sp>
    </p:spTree>
    <p:extLst>
      <p:ext uri="{BB962C8B-B14F-4D97-AF65-F5344CB8AC3E}">
        <p14:creationId xmlns:p14="http://schemas.microsoft.com/office/powerpoint/2010/main" val="9083942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Strengths</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Enhanced guest services using technology to boost efficiency and happiness. Provided </a:t>
            </a:r>
            <a:r>
              <a:rPr lang="en-US" sz="1200" kern="1200" dirty="0" err="1" smtClean="0">
                <a:solidFill>
                  <a:schemeClr val="tx1"/>
                </a:solidFill>
                <a:effectLst/>
                <a:latin typeface="+mn-lt"/>
                <a:ea typeface="+mn-ea"/>
                <a:cs typeface="+mn-cs"/>
              </a:rPr>
              <a:t>personalised</a:t>
            </a:r>
            <a:r>
              <a:rPr lang="en-US" sz="1200" kern="1200" dirty="0" smtClean="0">
                <a:solidFill>
                  <a:schemeClr val="tx1"/>
                </a:solidFill>
                <a:effectLst/>
                <a:latin typeface="+mn-lt"/>
                <a:ea typeface="+mn-ea"/>
                <a:cs typeface="+mn-cs"/>
              </a:rPr>
              <a:t> service to customers to gain a competitive edge. Better data use improves strategic planning and decision-making.</a:t>
            </a:r>
          </a:p>
          <a:p>
            <a:r>
              <a:rPr lang="en-US" sz="1200" b="1" kern="1200" dirty="0" smtClean="0">
                <a:solidFill>
                  <a:schemeClr val="tx1"/>
                </a:solidFill>
                <a:effectLst/>
                <a:latin typeface="+mn-lt"/>
                <a:ea typeface="+mn-ea"/>
                <a:cs typeface="+mn-cs"/>
              </a:rPr>
              <a:t>Limitations</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If </a:t>
            </a:r>
            <a:r>
              <a:rPr lang="en-US" sz="1200" kern="1200" dirty="0" err="1" smtClean="0">
                <a:solidFill>
                  <a:schemeClr val="tx1"/>
                </a:solidFill>
                <a:effectLst/>
                <a:latin typeface="+mn-lt"/>
                <a:ea typeface="+mn-ea"/>
                <a:cs typeface="+mn-cs"/>
              </a:rPr>
              <a:t>organisations</a:t>
            </a:r>
            <a:r>
              <a:rPr lang="en-US" sz="1200" kern="1200" dirty="0" smtClean="0">
                <a:solidFill>
                  <a:schemeClr val="tx1"/>
                </a:solidFill>
                <a:effectLst/>
                <a:latin typeface="+mn-lt"/>
                <a:ea typeface="+mn-ea"/>
                <a:cs typeface="+mn-cs"/>
              </a:rPr>
              <a:t> rely too much on technology and neglect </a:t>
            </a:r>
            <a:r>
              <a:rPr lang="en-US" sz="1200" kern="1200" dirty="0" err="1" smtClean="0">
                <a:solidFill>
                  <a:schemeClr val="tx1"/>
                </a:solidFill>
                <a:effectLst/>
                <a:latin typeface="+mn-lt"/>
                <a:ea typeface="+mn-ea"/>
                <a:cs typeface="+mn-cs"/>
              </a:rPr>
              <a:t>personalisation</a:t>
            </a:r>
            <a:r>
              <a:rPr lang="en-US" sz="1200" kern="1200" dirty="0" smtClean="0">
                <a:solidFill>
                  <a:schemeClr val="tx1"/>
                </a:solidFill>
                <a:effectLst/>
                <a:latin typeface="+mn-lt"/>
                <a:ea typeface="+mn-ea"/>
                <a:cs typeface="+mn-cs"/>
              </a:rPr>
              <a:t>, customer loyalty could drop. Smaller hospitality firms may find technological solutions too expensive to purchase and maintain. Privacy concerns with guest information gathering and use require clear policy and regulation compliance (</a:t>
            </a:r>
            <a:r>
              <a:rPr lang="en-US" sz="1200" kern="1200" dirty="0" err="1" smtClean="0">
                <a:solidFill>
                  <a:schemeClr val="tx1"/>
                </a:solidFill>
                <a:effectLst/>
                <a:latin typeface="+mn-lt"/>
                <a:ea typeface="+mn-ea"/>
                <a:cs typeface="+mn-cs"/>
              </a:rPr>
              <a:t>Gursoy</a:t>
            </a:r>
            <a:r>
              <a:rPr lang="en-US" sz="1200" kern="1200" dirty="0" smtClean="0">
                <a:solidFill>
                  <a:schemeClr val="tx1"/>
                </a:solidFill>
                <a:effectLst/>
                <a:latin typeface="+mn-lt"/>
                <a:ea typeface="+mn-ea"/>
                <a:cs typeface="+mn-cs"/>
              </a:rPr>
              <a:t>, 2018).</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16D488F-F714-46DF-9BB2-D773CE468E29}" type="slidenum">
              <a:rPr lang="en-US" smtClean="0"/>
              <a:t>7</a:t>
            </a:fld>
            <a:endParaRPr lang="en-US"/>
          </a:p>
        </p:txBody>
      </p:sp>
    </p:spTree>
    <p:extLst>
      <p:ext uri="{BB962C8B-B14F-4D97-AF65-F5344CB8AC3E}">
        <p14:creationId xmlns:p14="http://schemas.microsoft.com/office/powerpoint/2010/main" val="29840719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Times New Roman" pitchFamily="18" charset="0"/>
                <a:ea typeface="+mn-ea"/>
                <a:cs typeface="Times New Roman" pitchFamily="18" charset="0"/>
              </a:rPr>
              <a:t>First, hotels must implement solid data governance guidelines. These policies should </a:t>
            </a:r>
            <a:r>
              <a:rPr lang="en-US" sz="1200" kern="1200" dirty="0" err="1" smtClean="0">
                <a:solidFill>
                  <a:schemeClr val="tx1"/>
                </a:solidFill>
                <a:effectLst/>
                <a:latin typeface="Times New Roman" pitchFamily="18" charset="0"/>
                <a:ea typeface="+mn-ea"/>
                <a:cs typeface="Times New Roman" pitchFamily="18" charset="0"/>
              </a:rPr>
              <a:t>prioritise</a:t>
            </a:r>
            <a:r>
              <a:rPr lang="en-US" sz="1200" kern="1200" dirty="0" smtClean="0">
                <a:solidFill>
                  <a:schemeClr val="tx1"/>
                </a:solidFill>
                <a:effectLst/>
                <a:latin typeface="Times New Roman" pitchFamily="18" charset="0"/>
                <a:ea typeface="+mn-ea"/>
                <a:cs typeface="Times New Roman" pitchFamily="18" charset="0"/>
              </a:rPr>
              <a:t> guest privacy and ethical and transparent data use. To protect sensitive data and prevent breaches, data </a:t>
            </a:r>
            <a:r>
              <a:rPr lang="en-US" sz="1200" kern="1200" dirty="0" err="1" smtClean="0">
                <a:solidFill>
                  <a:schemeClr val="tx1"/>
                </a:solidFill>
                <a:effectLst/>
                <a:latin typeface="Times New Roman" pitchFamily="18" charset="0"/>
                <a:ea typeface="+mn-ea"/>
                <a:cs typeface="Times New Roman" pitchFamily="18" charset="0"/>
              </a:rPr>
              <a:t>anonymization</a:t>
            </a:r>
            <a:r>
              <a:rPr lang="en-US" sz="1200" kern="1200" dirty="0" smtClean="0">
                <a:solidFill>
                  <a:schemeClr val="tx1"/>
                </a:solidFill>
                <a:effectLst/>
                <a:latin typeface="Times New Roman" pitchFamily="18" charset="0"/>
                <a:ea typeface="+mn-ea"/>
                <a:cs typeface="Times New Roman" pitchFamily="18" charset="0"/>
              </a:rPr>
              <a:t>, access limitations, and approval protocols are needed. Hotels may gain customers' trust and demonstrate ethical data practices by implementing strong data governance structures.</a:t>
            </a:r>
          </a:p>
          <a:p>
            <a:r>
              <a:rPr lang="en-US" sz="1200" kern="1200" dirty="0" smtClean="0">
                <a:solidFill>
                  <a:schemeClr val="tx1"/>
                </a:solidFill>
                <a:effectLst/>
                <a:latin typeface="Times New Roman" pitchFamily="18" charset="0"/>
                <a:ea typeface="+mn-ea"/>
                <a:cs typeface="Times New Roman" pitchFamily="18" charset="0"/>
              </a:rPr>
              <a:t>Second, ethical requirements for AI deployment in hospitality must be established to protect guests' rights and act ethically. These guidelines should address fairness, accountability, openness, and algorithm biases. Ethical AI principles can help hotels reduce discrimination and properly use AI-driven technology to improve the experience of visitors.</a:t>
            </a:r>
          </a:p>
          <a:p>
            <a:r>
              <a:rPr lang="en-US" sz="1200" kern="1200" dirty="0" smtClean="0">
                <a:solidFill>
                  <a:schemeClr val="tx1"/>
                </a:solidFill>
                <a:effectLst/>
                <a:latin typeface="Times New Roman" pitchFamily="18" charset="0"/>
                <a:ea typeface="+mn-ea"/>
                <a:cs typeface="Times New Roman" pitchFamily="18" charset="0"/>
              </a:rPr>
              <a:t>Compliance processes with technological regulations are as crucial as ethics to ensure hotels adhere to them. Regular audits, compliance checks, and GDPR compliance are needed to protect visitor data and reduce legal risks. By staying current with new regulations and being proactive, hoteliers can navigate the complex regulatory environment and promote technology innovation and improvement.</a:t>
            </a:r>
          </a:p>
          <a:p>
            <a:r>
              <a:rPr lang="en-US" sz="1200" kern="1200" dirty="0" smtClean="0">
                <a:solidFill>
                  <a:schemeClr val="tx1"/>
                </a:solidFill>
                <a:effectLst/>
                <a:latin typeface="Times New Roman" pitchFamily="18" charset="0"/>
                <a:ea typeface="+mn-ea"/>
                <a:cs typeface="Times New Roman" pitchFamily="18" charset="0"/>
              </a:rPr>
              <a:t>Hospitality personnel need ongoing training and development to use technology effectively. Training </a:t>
            </a:r>
            <a:r>
              <a:rPr lang="en-US" sz="1200" kern="1200" dirty="0" err="1" smtClean="0">
                <a:solidFill>
                  <a:schemeClr val="tx1"/>
                </a:solidFill>
                <a:effectLst/>
                <a:latin typeface="Times New Roman" pitchFamily="18" charset="0"/>
                <a:ea typeface="+mn-ea"/>
                <a:cs typeface="Times New Roman" pitchFamily="18" charset="0"/>
              </a:rPr>
              <a:t>programmes</a:t>
            </a:r>
            <a:r>
              <a:rPr lang="en-US" sz="1200" kern="1200" dirty="0" smtClean="0">
                <a:solidFill>
                  <a:schemeClr val="tx1"/>
                </a:solidFill>
                <a:effectLst/>
                <a:latin typeface="Times New Roman" pitchFamily="18" charset="0"/>
                <a:ea typeface="+mn-ea"/>
                <a:cs typeface="Times New Roman" pitchFamily="18" charset="0"/>
              </a:rPr>
              <a:t> should cover AI basics, data protection, and customer service to help employees adapt to new technology and give outstanding service. By giving staff the tools they need, hotels can serve guests more efficiently and creatively (</a:t>
            </a:r>
            <a:r>
              <a:rPr lang="en-US" sz="1200" kern="1200" dirty="0" err="1" smtClean="0">
                <a:solidFill>
                  <a:schemeClr val="tx1"/>
                </a:solidFill>
                <a:effectLst/>
                <a:latin typeface="Times New Roman" pitchFamily="18" charset="0"/>
                <a:ea typeface="+mn-ea"/>
                <a:cs typeface="Times New Roman" pitchFamily="18" charset="0"/>
              </a:rPr>
              <a:t>Khatri</a:t>
            </a:r>
            <a:r>
              <a:rPr lang="en-US" sz="1200" kern="1200" dirty="0" smtClean="0">
                <a:solidFill>
                  <a:schemeClr val="tx1"/>
                </a:solidFill>
                <a:effectLst/>
                <a:latin typeface="Times New Roman" pitchFamily="18" charset="0"/>
                <a:ea typeface="+mn-ea"/>
                <a:cs typeface="Times New Roman" pitchFamily="18" charset="0"/>
              </a:rPr>
              <a:t>, 2019).</a:t>
            </a:r>
          </a:p>
          <a:p>
            <a:r>
              <a:rPr lang="en-US" sz="1200" kern="1200" dirty="0" smtClean="0">
                <a:solidFill>
                  <a:schemeClr val="tx1"/>
                </a:solidFill>
                <a:effectLst/>
                <a:latin typeface="Times New Roman" pitchFamily="18" charset="0"/>
                <a:ea typeface="+mn-ea"/>
                <a:cs typeface="Times New Roman" pitchFamily="18" charset="0"/>
              </a:rPr>
              <a:t>Hotels and technology suppliers can collaborate to integrate technology responsibly and sustainably. Working with reliable IT companies streamlines implementation, reduces risks and provides cutting-edge solutions. These partnerships can boost development, innovation, and visitor satisfaction by strategically using technology.</a:t>
            </a:r>
          </a:p>
          <a:p>
            <a:r>
              <a:rPr lang="en-US" sz="1200" kern="1200" dirty="0" smtClean="0">
                <a:solidFill>
                  <a:schemeClr val="tx1"/>
                </a:solidFill>
                <a:effectLst/>
                <a:latin typeface="Times New Roman" pitchFamily="18" charset="0"/>
                <a:ea typeface="+mn-ea"/>
                <a:cs typeface="Times New Roman" pitchFamily="18" charset="0"/>
              </a:rPr>
              <a:t>Lastly, public education campaigns about hospitality technology's benefits and hazards are essential. Informing guests on our data privacy standards, AI-driven services, and contactless hospitality options might help them feel more comfortable with technology. Hotels should be open and communicative to attract customers and ensure everyone benefits from technology (Hon &amp; </a:t>
            </a:r>
            <a:r>
              <a:rPr lang="en-US" sz="1200" kern="1200" dirty="0" err="1" smtClean="0">
                <a:solidFill>
                  <a:schemeClr val="tx1"/>
                </a:solidFill>
                <a:effectLst/>
                <a:latin typeface="Times New Roman" pitchFamily="18" charset="0"/>
                <a:ea typeface="+mn-ea"/>
                <a:cs typeface="Times New Roman" pitchFamily="18" charset="0"/>
              </a:rPr>
              <a:t>Lui</a:t>
            </a:r>
            <a:r>
              <a:rPr lang="en-US" sz="1200" kern="1200" dirty="0" smtClean="0">
                <a:solidFill>
                  <a:schemeClr val="tx1"/>
                </a:solidFill>
                <a:effectLst/>
                <a:latin typeface="Times New Roman" pitchFamily="18" charset="0"/>
                <a:ea typeface="+mn-ea"/>
                <a:cs typeface="Times New Roman" pitchFamily="18" charset="0"/>
              </a:rPr>
              <a:t>, 2016).</a:t>
            </a:r>
            <a:endParaRPr lang="en-US" sz="1200" kern="1200" dirty="0">
              <a:solidFill>
                <a:schemeClr val="tx1"/>
              </a:solidFill>
              <a:effectLst/>
              <a:latin typeface="Times New Roman" pitchFamily="18" charset="0"/>
              <a:ea typeface="+mn-ea"/>
              <a:cs typeface="Times New Roman" pitchFamily="18" charset="0"/>
            </a:endParaRPr>
          </a:p>
        </p:txBody>
      </p:sp>
      <p:sp>
        <p:nvSpPr>
          <p:cNvPr id="4" name="Slide Number Placeholder 3"/>
          <p:cNvSpPr>
            <a:spLocks noGrp="1"/>
          </p:cNvSpPr>
          <p:nvPr>
            <p:ph type="sldNum" sz="quarter" idx="10"/>
          </p:nvPr>
        </p:nvSpPr>
        <p:spPr/>
        <p:txBody>
          <a:bodyPr/>
          <a:lstStyle/>
          <a:p>
            <a:fld id="{416D488F-F714-46DF-9BB2-D773CE468E29}" type="slidenum">
              <a:rPr lang="en-US" smtClean="0"/>
              <a:t>8</a:t>
            </a:fld>
            <a:endParaRPr lang="en-US"/>
          </a:p>
        </p:txBody>
      </p:sp>
    </p:spTree>
    <p:extLst>
      <p:ext uri="{BB962C8B-B14F-4D97-AF65-F5344CB8AC3E}">
        <p14:creationId xmlns:p14="http://schemas.microsoft.com/office/powerpoint/2010/main" val="39070629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Prioritise</a:t>
            </a:r>
            <a:r>
              <a:rPr lang="en-US" sz="1200" kern="1200" dirty="0" smtClean="0">
                <a:solidFill>
                  <a:schemeClr val="tx1"/>
                </a:solidFill>
                <a:effectLst/>
                <a:latin typeface="+mn-lt"/>
                <a:ea typeface="+mn-ea"/>
                <a:cs typeface="+mn-cs"/>
              </a:rPr>
              <a:t> training and development to ensure your staff knows how to use technology. Hotels may train staff on AI basics, data privacy, and customer experience to </a:t>
            </a:r>
            <a:r>
              <a:rPr lang="en-US" sz="1200" kern="1200" dirty="0" err="1" smtClean="0">
                <a:solidFill>
                  <a:schemeClr val="tx1"/>
                </a:solidFill>
                <a:effectLst/>
                <a:latin typeface="+mn-lt"/>
                <a:ea typeface="+mn-ea"/>
                <a:cs typeface="+mn-cs"/>
              </a:rPr>
              <a:t>maximise</a:t>
            </a:r>
            <a:r>
              <a:rPr lang="en-US" sz="1200" kern="1200" dirty="0" smtClean="0">
                <a:solidFill>
                  <a:schemeClr val="tx1"/>
                </a:solidFill>
                <a:effectLst/>
                <a:latin typeface="+mn-lt"/>
                <a:ea typeface="+mn-ea"/>
                <a:cs typeface="+mn-cs"/>
              </a:rPr>
              <a:t> technology use. Continuous training helps staff meet consumer needs by staying current on technology.</a:t>
            </a:r>
          </a:p>
          <a:p>
            <a:r>
              <a:rPr lang="en-US" sz="1200" kern="1200" dirty="0" smtClean="0">
                <a:solidFill>
                  <a:schemeClr val="tx1"/>
                </a:solidFill>
                <a:effectLst/>
                <a:latin typeface="+mn-lt"/>
                <a:ea typeface="+mn-ea"/>
                <a:cs typeface="+mn-cs"/>
              </a:rPr>
              <a:t>Another suggestion is to collaborate with reputable tech companies to gain creative ideas and make deployment easy. Partnering with IT specialists helps hotels use new technologies, improve service, and predict market trends. Collaborations allow hotels to share information and innovate, keeping them competitive in a changing market.</a:t>
            </a:r>
          </a:p>
          <a:p>
            <a:r>
              <a:rPr lang="en-US" sz="1200" kern="1200" dirty="0" smtClean="0">
                <a:solidFill>
                  <a:schemeClr val="tx1"/>
                </a:solidFill>
                <a:effectLst/>
                <a:latin typeface="+mn-lt"/>
                <a:ea typeface="+mn-ea"/>
                <a:cs typeface="+mn-cs"/>
              </a:rPr>
              <a:t>Hotel management should be receptive to new technology ideas and practices. Today's fast-paced digital industry requires openness to change and new ideas. Hotels may adapt to technology changes and </a:t>
            </a:r>
            <a:r>
              <a:rPr lang="en-US" sz="1200" kern="1200" dirty="0" err="1" smtClean="0">
                <a:solidFill>
                  <a:schemeClr val="tx1"/>
                </a:solidFill>
                <a:effectLst/>
                <a:latin typeface="+mn-lt"/>
                <a:ea typeface="+mn-ea"/>
                <a:cs typeface="+mn-cs"/>
              </a:rPr>
              <a:t>capitalise</a:t>
            </a:r>
            <a:r>
              <a:rPr lang="en-US" sz="1200" kern="1200" dirty="0" smtClean="0">
                <a:solidFill>
                  <a:schemeClr val="tx1"/>
                </a:solidFill>
                <a:effectLst/>
                <a:latin typeface="+mn-lt"/>
                <a:ea typeface="+mn-ea"/>
                <a:cs typeface="+mn-cs"/>
              </a:rPr>
              <a:t> on expansion opportunities by fostering flexibility. Technology solutions that hotels use must adapt to changing market conditions and guest needs (Ashton, 2017).</a:t>
            </a:r>
          </a:p>
          <a:p>
            <a:r>
              <a:rPr lang="en-US" sz="1200" kern="1200" dirty="0" smtClean="0">
                <a:solidFill>
                  <a:schemeClr val="tx1"/>
                </a:solidFill>
                <a:effectLst/>
                <a:latin typeface="+mn-lt"/>
                <a:ea typeface="+mn-ea"/>
                <a:cs typeface="+mn-cs"/>
              </a:rPr>
              <a:t>Modern efficient management requires data-driven decision-making. Data analytics may help hotels understand guests, the market, and how to streamline operations. Hotels can use data to improve resource allocation, marketing, and guest experiences. Hotels can increase client satisfaction, streamline operations, and </a:t>
            </a:r>
            <a:r>
              <a:rPr lang="en-US" sz="1200" kern="1200" dirty="0" err="1" smtClean="0">
                <a:solidFill>
                  <a:schemeClr val="tx1"/>
                </a:solidFill>
                <a:effectLst/>
                <a:latin typeface="+mn-lt"/>
                <a:ea typeface="+mn-ea"/>
                <a:cs typeface="+mn-cs"/>
              </a:rPr>
              <a:t>customise</a:t>
            </a:r>
            <a:r>
              <a:rPr lang="en-US" sz="1200" kern="1200" dirty="0" smtClean="0">
                <a:solidFill>
                  <a:schemeClr val="tx1"/>
                </a:solidFill>
                <a:effectLst/>
                <a:latin typeface="+mn-lt"/>
                <a:ea typeface="+mn-ea"/>
                <a:cs typeface="+mn-cs"/>
              </a:rPr>
              <a:t> offerings using data-driven insights.</a:t>
            </a:r>
          </a:p>
          <a:p>
            <a:r>
              <a:rPr lang="en-US" sz="1200" kern="1200" dirty="0" smtClean="0">
                <a:solidFill>
                  <a:schemeClr val="tx1"/>
                </a:solidFill>
                <a:effectLst/>
                <a:latin typeface="+mn-lt"/>
                <a:ea typeface="+mn-ea"/>
                <a:cs typeface="+mn-cs"/>
              </a:rPr>
              <a:t>Lastly, hotel management should </a:t>
            </a:r>
            <a:r>
              <a:rPr lang="en-US" sz="1200" kern="1200" dirty="0" err="1" smtClean="0">
                <a:solidFill>
                  <a:schemeClr val="tx1"/>
                </a:solidFill>
                <a:effectLst/>
                <a:latin typeface="+mn-lt"/>
                <a:ea typeface="+mn-ea"/>
                <a:cs typeface="+mn-cs"/>
              </a:rPr>
              <a:t>prioritise</a:t>
            </a:r>
            <a:r>
              <a:rPr lang="en-US" sz="1200" kern="1200" dirty="0" smtClean="0">
                <a:solidFill>
                  <a:schemeClr val="tx1"/>
                </a:solidFill>
                <a:effectLst/>
                <a:latin typeface="+mn-lt"/>
                <a:ea typeface="+mn-ea"/>
                <a:cs typeface="+mn-cs"/>
              </a:rPr>
              <a:t> technology-driven guest experience advances. Use AI-powered </a:t>
            </a:r>
            <a:r>
              <a:rPr lang="en-US" sz="1200" kern="1200" dirty="0" err="1" smtClean="0">
                <a:solidFill>
                  <a:schemeClr val="tx1"/>
                </a:solidFill>
                <a:effectLst/>
                <a:latin typeface="+mn-lt"/>
                <a:ea typeface="+mn-ea"/>
                <a:cs typeface="+mn-cs"/>
              </a:rPr>
              <a:t>chatbots</a:t>
            </a:r>
            <a:r>
              <a:rPr lang="en-US" sz="1200" kern="1200" dirty="0" smtClean="0">
                <a:solidFill>
                  <a:schemeClr val="tx1"/>
                </a:solidFill>
                <a:effectLst/>
                <a:latin typeface="+mn-lt"/>
                <a:ea typeface="+mn-ea"/>
                <a:cs typeface="+mn-cs"/>
              </a:rPr>
              <a:t>, virtual assistants, and recommendation engines to improve visitor interactions and </a:t>
            </a:r>
            <a:r>
              <a:rPr lang="en-US" sz="1200" kern="1200" dirty="0" err="1" smtClean="0">
                <a:solidFill>
                  <a:schemeClr val="tx1"/>
                </a:solidFill>
                <a:effectLst/>
                <a:latin typeface="+mn-lt"/>
                <a:ea typeface="+mn-ea"/>
                <a:cs typeface="+mn-cs"/>
              </a:rPr>
              <a:t>personalise</a:t>
            </a:r>
            <a:r>
              <a:rPr lang="en-US" sz="1200" kern="1200" dirty="0" smtClean="0">
                <a:solidFill>
                  <a:schemeClr val="tx1"/>
                </a:solidFill>
                <a:effectLst/>
                <a:latin typeface="+mn-lt"/>
                <a:ea typeface="+mn-ea"/>
                <a:cs typeface="+mn-cs"/>
              </a:rPr>
              <a:t> offerings. Hotels should improve visitor experience to stand out in a crowded market and build loyalty (Rather et al., 2021).</a:t>
            </a:r>
          </a:p>
          <a:p>
            <a:endParaRPr lang="en-US" dirty="0"/>
          </a:p>
        </p:txBody>
      </p:sp>
      <p:sp>
        <p:nvSpPr>
          <p:cNvPr id="4" name="Slide Number Placeholder 3"/>
          <p:cNvSpPr>
            <a:spLocks noGrp="1"/>
          </p:cNvSpPr>
          <p:nvPr>
            <p:ph type="sldNum" sz="quarter" idx="10"/>
          </p:nvPr>
        </p:nvSpPr>
        <p:spPr/>
        <p:txBody>
          <a:bodyPr/>
          <a:lstStyle/>
          <a:p>
            <a:fld id="{416D488F-F714-46DF-9BB2-D773CE468E29}" type="slidenum">
              <a:rPr lang="en-US" smtClean="0"/>
              <a:t>9</a:t>
            </a:fld>
            <a:endParaRPr lang="en-US"/>
          </a:p>
        </p:txBody>
      </p:sp>
    </p:spTree>
    <p:extLst>
      <p:ext uri="{BB962C8B-B14F-4D97-AF65-F5344CB8AC3E}">
        <p14:creationId xmlns:p14="http://schemas.microsoft.com/office/powerpoint/2010/main" val="4067448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A139ABB6-5BD1-49CE-8666-ACA8DD2BFF1E}" type="datetimeFigureOut">
              <a:rPr lang="en-US" smtClean="0"/>
              <a:t>2/21/2024</a:t>
            </a:fld>
            <a:endParaRPr lang="en-US"/>
          </a:p>
        </p:txBody>
      </p:sp>
      <p:sp>
        <p:nvSpPr>
          <p:cNvPr id="8" name="Slide Number Placeholder 7"/>
          <p:cNvSpPr>
            <a:spLocks noGrp="1"/>
          </p:cNvSpPr>
          <p:nvPr>
            <p:ph type="sldNum" sz="quarter" idx="11"/>
          </p:nvPr>
        </p:nvSpPr>
        <p:spPr/>
        <p:txBody>
          <a:bodyPr/>
          <a:lstStyle/>
          <a:p>
            <a:fld id="{33D96704-8265-421C-A1D7-4EECF362D6C3}"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A139ABB6-5BD1-49CE-8666-ACA8DD2BFF1E}"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D96704-8265-421C-A1D7-4EECF362D6C3}"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139ABB6-5BD1-49CE-8666-ACA8DD2BFF1E}"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D96704-8265-421C-A1D7-4EECF362D6C3}" type="slidenum">
              <a:rPr lang="en-US" smtClean="0"/>
              <a:t>‹#›</a:t>
            </a:fld>
            <a:endParaRPr lang="en-US"/>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A139ABB6-5BD1-49CE-8666-ACA8DD2BFF1E}"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D96704-8265-421C-A1D7-4EECF362D6C3}" type="slidenum">
              <a:rPr lang="en-US" smtClean="0"/>
              <a:t>‹#›</a:t>
            </a:fld>
            <a:endParaRPr lang="en-US"/>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A139ABB6-5BD1-49CE-8666-ACA8DD2BFF1E}" type="datetimeFigureOut">
              <a:rPr lang="en-US" smtClean="0"/>
              <a:t>2/21/2024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D96704-8265-421C-A1D7-4EECF362D6C3}" type="slidenum">
              <a:rPr lang="en-US" smtClean="0"/>
              <a:t>‹#›</a:t>
            </a:fld>
            <a:endParaRPr lang="en-US"/>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139ABB6-5BD1-49CE-8666-ACA8DD2BFF1E}" type="datetimeFigureOut">
              <a:rPr lang="en-US" smtClean="0"/>
              <a:t>2/21/2024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D96704-8265-421C-A1D7-4EECF362D6C3}"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39ABB6-5BD1-49CE-8666-ACA8DD2BFF1E}" type="datetimeFigureOut">
              <a:rPr lang="en-US" smtClean="0"/>
              <a:t>2/21/2024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D96704-8265-421C-A1D7-4EECF362D6C3}"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39ABB6-5BD1-49CE-8666-ACA8DD2BFF1E}"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D96704-8265-421C-A1D7-4EECF362D6C3}"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39ABB6-5BD1-49CE-8666-ACA8DD2BFF1E}" type="datetimeFigureOut">
              <a:rPr lang="en-US" smtClean="0"/>
              <a:t>2/21/2024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D96704-8265-421C-A1D7-4EECF362D6C3}"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39ABB6-5BD1-49CE-8666-ACA8DD2BFF1E}"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D96704-8265-421C-A1D7-4EECF362D6C3}"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39ABB6-5BD1-49CE-8666-ACA8DD2BFF1E}" type="datetimeFigureOut">
              <a:rPr lang="en-US" smtClean="0"/>
              <a:t>2/21/2024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D96704-8265-421C-A1D7-4EECF362D6C3}"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A139ABB6-5BD1-49CE-8666-ACA8DD2BFF1E}" type="datetimeFigureOut">
              <a:rPr lang="en-US" smtClean="0"/>
              <a:t>2/21/2024</a:t>
            </a:fld>
            <a:endParaRPr lang="en-US"/>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33D96704-8265-421C-A1D7-4EECF362D6C3}" type="slidenum">
              <a:rPr lang="en-US" smtClean="0"/>
              <a:t>‹#›</a:t>
            </a:fld>
            <a:endParaRPr lang="en-US"/>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228600"/>
            <a:ext cx="7772400" cy="1676400"/>
          </a:xfrm>
        </p:spPr>
        <p:txBody>
          <a:bodyPr/>
          <a:lstStyle/>
          <a:p>
            <a:r>
              <a:rPr lang="en-US" sz="4800" dirty="0" smtClean="0">
                <a:latin typeface="Times New Roman" pitchFamily="18" charset="0"/>
                <a:cs typeface="Times New Roman" pitchFamily="18" charset="0"/>
              </a:rPr>
              <a:t>Contemporary Themes in the Hotel</a:t>
            </a:r>
            <a:endParaRPr lang="en-US" sz="4800" dirty="0">
              <a:latin typeface="Times New Roman" pitchFamily="18" charset="0"/>
              <a:cs typeface="Times New Roman" pitchFamily="18" charset="0"/>
            </a:endParaRPr>
          </a:p>
        </p:txBody>
      </p:sp>
      <p:pic>
        <p:nvPicPr>
          <p:cNvPr id="1026" name="Picture 2" descr="Lobby Archives | Society of British &amp; International Interior Desig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28800"/>
            <a:ext cx="9144000" cy="5015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77124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932237"/>
            <a:ext cx="8229600" cy="2925763"/>
          </a:xfrm>
        </p:spPr>
        <p:txBody>
          <a:bodyPr/>
          <a:lstStyle/>
          <a:p>
            <a:r>
              <a:rPr lang="en-US" dirty="0" smtClean="0">
                <a:latin typeface="Times New Roman" pitchFamily="18" charset="0"/>
                <a:cs typeface="Times New Roman" pitchFamily="18" charset="0"/>
              </a:rPr>
              <a:t>Your Name: </a:t>
            </a:r>
          </a:p>
          <a:p>
            <a:r>
              <a:rPr lang="en-US" dirty="0" smtClean="0">
                <a:latin typeface="Times New Roman" pitchFamily="18" charset="0"/>
                <a:cs typeface="Times New Roman" pitchFamily="18" charset="0"/>
              </a:rPr>
              <a:t>Date: </a:t>
            </a:r>
          </a:p>
          <a:p>
            <a:pPr marL="0" indent="0">
              <a:buNone/>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10427322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Introduction </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76200" y="2209800"/>
            <a:ext cx="3352800" cy="4267200"/>
          </a:xfrm>
        </p:spPr>
        <p:txBody>
          <a:bodyPr>
            <a:normAutofit fontScale="85000" lnSpcReduction="10000"/>
          </a:bodyPr>
          <a:lstStyle/>
          <a:p>
            <a:pPr lvl="0" algn="just"/>
            <a:r>
              <a:rPr lang="en-US" sz="1800" dirty="0">
                <a:latin typeface="Times New Roman" pitchFamily="18" charset="0"/>
                <a:cs typeface="Times New Roman" pitchFamily="18" charset="0"/>
              </a:rPr>
              <a:t>Hello and welcome to the hospitality technology future presentation.</a:t>
            </a:r>
          </a:p>
          <a:p>
            <a:pPr lvl="0" algn="just"/>
            <a:r>
              <a:rPr lang="en-US" sz="1800" dirty="0">
                <a:latin typeface="Times New Roman" pitchFamily="18" charset="0"/>
                <a:cs typeface="Times New Roman" pitchFamily="18" charset="0"/>
              </a:rPr>
              <a:t>We will examine the importance of technology in hospitality and provide managerial and policy solutions in this session.</a:t>
            </a:r>
          </a:p>
          <a:p>
            <a:pPr lvl="0" algn="just"/>
            <a:r>
              <a:rPr lang="en-US" sz="1800" dirty="0">
                <a:latin typeface="Times New Roman" pitchFamily="18" charset="0"/>
                <a:cs typeface="Times New Roman" pitchFamily="18" charset="0"/>
              </a:rPr>
              <a:t>The hospitality industry relies on technology to improve guest experiences, operational efficiency, and strategic decision-making.</a:t>
            </a:r>
          </a:p>
          <a:p>
            <a:pPr lvl="0" algn="just"/>
            <a:r>
              <a:rPr lang="en-US" sz="1800" dirty="0">
                <a:latin typeface="Times New Roman" pitchFamily="18" charset="0"/>
                <a:cs typeface="Times New Roman" pitchFamily="18" charset="0"/>
              </a:rPr>
              <a:t>Technical progress and its future effects must be considered as we navigate this ever-changing sector.</a:t>
            </a:r>
          </a:p>
          <a:p>
            <a:pPr lvl="0" algn="just"/>
            <a:r>
              <a:rPr lang="en-US" sz="1800" dirty="0">
                <a:latin typeface="Times New Roman" pitchFamily="18" charset="0"/>
                <a:cs typeface="Times New Roman" pitchFamily="18" charset="0"/>
              </a:rPr>
              <a:t>In this presentation, we will discuss how hospitality firms may innovate to become more competitive and sustainable.</a:t>
            </a:r>
          </a:p>
          <a:p>
            <a:pPr algn="just"/>
            <a:endParaRPr lang="en-US" sz="1800" dirty="0">
              <a:latin typeface="Times New Roman" pitchFamily="18" charset="0"/>
              <a:cs typeface="Times New Roman" pitchFamily="18" charset="0"/>
            </a:endParaRPr>
          </a:p>
        </p:txBody>
      </p:sp>
      <p:pic>
        <p:nvPicPr>
          <p:cNvPr id="2050" name="Picture 2" descr="Artificial Intelligence in Hotel Industry: 5 Potential Impac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7021" y="2057400"/>
            <a:ext cx="5715000" cy="38862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rgbClr val="FFFFFF"/>
                </a:solidFill>
              </a14:hiddenFill>
            </a:ext>
          </a:extLst>
        </p:spPr>
      </p:pic>
      <p:sp>
        <p:nvSpPr>
          <p:cNvPr id="4" name="Rectangle 3"/>
          <p:cNvSpPr/>
          <p:nvPr/>
        </p:nvSpPr>
        <p:spPr>
          <a:xfrm>
            <a:off x="5029200" y="5947429"/>
            <a:ext cx="2785571" cy="369332"/>
          </a:xfrm>
          <a:prstGeom prst="rect">
            <a:avLst/>
          </a:prstGeom>
        </p:spPr>
        <p:txBody>
          <a:bodyPr wrap="none">
            <a:spAutoFit/>
          </a:bodyPr>
          <a:lstStyle/>
          <a:p>
            <a:r>
              <a:rPr lang="en-US" dirty="0" smtClean="0"/>
              <a:t>https://webmobtech.com/</a:t>
            </a:r>
            <a:endParaRPr lang="en-US" dirty="0"/>
          </a:p>
        </p:txBody>
      </p:sp>
    </p:spTree>
    <p:extLst>
      <p:ext uri="{BB962C8B-B14F-4D97-AF65-F5344CB8AC3E}">
        <p14:creationId xmlns:p14="http://schemas.microsoft.com/office/powerpoint/2010/main" val="25076558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Overview of Literature</a:t>
            </a:r>
            <a:endParaRPr lang="en-US" dirty="0"/>
          </a:p>
        </p:txBody>
      </p:sp>
      <p:sp>
        <p:nvSpPr>
          <p:cNvPr id="3" name="Content Placeholder 2"/>
          <p:cNvSpPr>
            <a:spLocks noGrp="1"/>
          </p:cNvSpPr>
          <p:nvPr>
            <p:ph idx="1"/>
          </p:nvPr>
        </p:nvSpPr>
        <p:spPr>
          <a:xfrm>
            <a:off x="0" y="2057400"/>
            <a:ext cx="2667000" cy="3505199"/>
          </a:xfrm>
        </p:spPr>
        <p:txBody>
          <a:bodyPr>
            <a:normAutofit fontScale="92500"/>
          </a:bodyPr>
          <a:lstStyle/>
          <a:p>
            <a:pPr lvl="0" algn="just"/>
            <a:r>
              <a:rPr lang="en-US" dirty="0">
                <a:latin typeface="Times New Roman" pitchFamily="18" charset="0"/>
                <a:cs typeface="Times New Roman" pitchFamily="18" charset="0"/>
              </a:rPr>
              <a:t>Disruptive Innovation</a:t>
            </a:r>
          </a:p>
          <a:p>
            <a:pPr lvl="0" algn="just"/>
            <a:r>
              <a:rPr lang="en-US" dirty="0">
                <a:latin typeface="Times New Roman" pitchFamily="18" charset="0"/>
                <a:cs typeface="Times New Roman" pitchFamily="18" charset="0"/>
              </a:rPr>
              <a:t>Technology Acceptance Model (TAM)</a:t>
            </a:r>
          </a:p>
          <a:p>
            <a:pPr lvl="0" algn="just"/>
            <a:r>
              <a:rPr lang="en-US" dirty="0">
                <a:latin typeface="Times New Roman" pitchFamily="18" charset="0"/>
                <a:cs typeface="Times New Roman" pitchFamily="18" charset="0"/>
              </a:rPr>
              <a:t>Service Dominant Logic (SDL)</a:t>
            </a:r>
          </a:p>
          <a:p>
            <a:pPr lvl="0" algn="just"/>
            <a:r>
              <a:rPr lang="en-US" dirty="0">
                <a:latin typeface="Times New Roman" pitchFamily="18" charset="0"/>
                <a:cs typeface="Times New Roman" pitchFamily="18" charset="0"/>
              </a:rPr>
              <a:t>Digital Transformation</a:t>
            </a:r>
          </a:p>
          <a:p>
            <a:pPr algn="just"/>
            <a:endParaRPr lang="en-US" dirty="0">
              <a:latin typeface="Times New Roman" pitchFamily="18" charset="0"/>
              <a:cs typeface="Times New Roman" pitchFamily="18" charset="0"/>
            </a:endParaRPr>
          </a:p>
        </p:txBody>
      </p:sp>
      <p:pic>
        <p:nvPicPr>
          <p:cNvPr id="8194" name="Picture 2" descr="What is Disruptive Innovation? Definition, Examples and Best Practic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1494283"/>
            <a:ext cx="5847347" cy="425881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5029200" y="5789014"/>
            <a:ext cx="2404826" cy="369332"/>
          </a:xfrm>
          <a:prstGeom prst="rect">
            <a:avLst/>
          </a:prstGeom>
        </p:spPr>
        <p:txBody>
          <a:bodyPr wrap="none">
            <a:spAutoFit/>
          </a:bodyPr>
          <a:lstStyle/>
          <a:p>
            <a:r>
              <a:rPr lang="en-US" dirty="0" smtClean="0"/>
              <a:t>https://ideascale.com/</a:t>
            </a:r>
            <a:endParaRPr lang="en-US" dirty="0"/>
          </a:p>
        </p:txBody>
      </p:sp>
    </p:spTree>
    <p:extLst>
      <p:ext uri="{BB962C8B-B14F-4D97-AF65-F5344CB8AC3E}">
        <p14:creationId xmlns:p14="http://schemas.microsoft.com/office/powerpoint/2010/main" val="1742855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latin typeface="Times New Roman" pitchFamily="18" charset="0"/>
                <a:cs typeface="Times New Roman" pitchFamily="18" charset="0"/>
              </a:rPr>
              <a:t>Impact of Technology on Guest Services</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5867400" y="1524000"/>
            <a:ext cx="3200400" cy="4267200"/>
          </a:xfrm>
        </p:spPr>
        <p:txBody>
          <a:bodyPr>
            <a:normAutofit/>
          </a:bodyPr>
          <a:lstStyle/>
          <a:p>
            <a:pPr lvl="0" algn="just"/>
            <a:r>
              <a:rPr lang="en-US" sz="1800" dirty="0">
                <a:latin typeface="Times New Roman" pitchFamily="18" charset="0"/>
                <a:cs typeface="Times New Roman" pitchFamily="18" charset="0"/>
              </a:rPr>
              <a:t>Automation of arrival and departure through online check-in and check-out has reduced wait times and enhanced visitor satisfaction.</a:t>
            </a:r>
          </a:p>
          <a:p>
            <a:pPr lvl="0" algn="just"/>
            <a:r>
              <a:rPr lang="en-US" sz="1800" dirty="0">
                <a:latin typeface="Times New Roman" pitchFamily="18" charset="0"/>
                <a:cs typeface="Times New Roman" pitchFamily="18" charset="0"/>
              </a:rPr>
              <a:t>AI-powered </a:t>
            </a:r>
            <a:r>
              <a:rPr lang="en-US" sz="1800" dirty="0" err="1">
                <a:latin typeface="Times New Roman" pitchFamily="18" charset="0"/>
                <a:cs typeface="Times New Roman" pitchFamily="18" charset="0"/>
              </a:rPr>
              <a:t>chatbots</a:t>
            </a:r>
            <a:r>
              <a:rPr lang="en-US" sz="1800" dirty="0">
                <a:latin typeface="Times New Roman" pitchFamily="18" charset="0"/>
                <a:cs typeface="Times New Roman" pitchFamily="18" charset="0"/>
              </a:rPr>
              <a:t> answer guest questions instantly, improving communication and services.</a:t>
            </a:r>
          </a:p>
          <a:p>
            <a:pPr lvl="0" algn="just"/>
            <a:r>
              <a:rPr lang="en-US" sz="1800" dirty="0" err="1">
                <a:latin typeface="Times New Roman" pitchFamily="18" charset="0"/>
                <a:cs typeface="Times New Roman" pitchFamily="18" charset="0"/>
              </a:rPr>
              <a:t>Individualised</a:t>
            </a:r>
            <a:r>
              <a:rPr lang="en-US" sz="1800" dirty="0">
                <a:latin typeface="Times New Roman" pitchFamily="18" charset="0"/>
                <a:cs typeface="Times New Roman" pitchFamily="18" charset="0"/>
              </a:rPr>
              <a:t> recommendation engines tailor in-room amenities and restaurant selections to guests' preferences.</a:t>
            </a:r>
          </a:p>
          <a:p>
            <a:pPr algn="just"/>
            <a:endParaRPr lang="en-US" sz="1800" dirty="0">
              <a:latin typeface="Times New Roman" pitchFamily="18" charset="0"/>
              <a:cs typeface="Times New Roman" pitchFamily="18" charset="0"/>
            </a:endParaRPr>
          </a:p>
        </p:txBody>
      </p:sp>
      <p:pic>
        <p:nvPicPr>
          <p:cNvPr id="5122" name="Picture 2" descr="Impact of Tech on the Hotel Industry | Whittaker Associat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673142"/>
            <a:ext cx="5334000" cy="3362326"/>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24819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Management Responses</a:t>
            </a:r>
            <a:endParaRPr lang="en-US" dirty="0"/>
          </a:p>
        </p:txBody>
      </p:sp>
      <p:sp>
        <p:nvSpPr>
          <p:cNvPr id="3" name="Content Placeholder 2"/>
          <p:cNvSpPr>
            <a:spLocks noGrp="1"/>
          </p:cNvSpPr>
          <p:nvPr>
            <p:ph idx="1"/>
          </p:nvPr>
        </p:nvSpPr>
        <p:spPr>
          <a:xfrm>
            <a:off x="228600" y="1828800"/>
            <a:ext cx="2590800" cy="2438400"/>
          </a:xfrm>
        </p:spPr>
        <p:txBody>
          <a:bodyPr>
            <a:normAutofit/>
          </a:bodyPr>
          <a:lstStyle/>
          <a:p>
            <a:pPr lvl="0" algn="just"/>
            <a:r>
              <a:rPr lang="en-US" sz="2000" dirty="0">
                <a:latin typeface="Times New Roman" pitchFamily="18" charset="0"/>
                <a:cs typeface="Times New Roman" pitchFamily="18" charset="0"/>
              </a:rPr>
              <a:t>Mobile concierge apps</a:t>
            </a:r>
          </a:p>
          <a:p>
            <a:pPr lvl="0" algn="just"/>
            <a:r>
              <a:rPr lang="en-US" sz="2000" dirty="0">
                <a:latin typeface="Times New Roman" pitchFamily="18" charset="0"/>
                <a:cs typeface="Times New Roman" pitchFamily="18" charset="0"/>
              </a:rPr>
              <a:t>Staff training</a:t>
            </a:r>
          </a:p>
          <a:p>
            <a:pPr lvl="0" algn="just"/>
            <a:r>
              <a:rPr lang="en-US" sz="2000" dirty="0">
                <a:latin typeface="Times New Roman" pitchFamily="18" charset="0"/>
                <a:cs typeface="Times New Roman" pitchFamily="18" charset="0"/>
              </a:rPr>
              <a:t>Data analytics</a:t>
            </a:r>
          </a:p>
          <a:p>
            <a:pPr algn="just"/>
            <a:endParaRPr lang="en-US" sz="2000" dirty="0">
              <a:latin typeface="Times New Roman" pitchFamily="18" charset="0"/>
              <a:cs typeface="Times New Roman" pitchFamily="18" charset="0"/>
            </a:endParaRPr>
          </a:p>
        </p:txBody>
      </p:sp>
      <p:pic>
        <p:nvPicPr>
          <p:cNvPr id="6146" name="Picture 2" descr="AI in hospitality: how artificial intelligence is transforming the hotel  indust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6494" y="1676400"/>
            <a:ext cx="5575009" cy="35433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4" name="Rectangle 3"/>
          <p:cNvSpPr/>
          <p:nvPr/>
        </p:nvSpPr>
        <p:spPr>
          <a:xfrm>
            <a:off x="4571999" y="5410200"/>
            <a:ext cx="3168753" cy="369332"/>
          </a:xfrm>
          <a:prstGeom prst="rect">
            <a:avLst/>
          </a:prstGeom>
        </p:spPr>
        <p:txBody>
          <a:bodyPr wrap="none">
            <a:spAutoFit/>
          </a:bodyPr>
          <a:lstStyle/>
          <a:p>
            <a:r>
              <a:rPr lang="en-US" dirty="0" smtClean="0"/>
              <a:t>https://blog.pressreader.com/</a:t>
            </a:r>
            <a:endParaRPr lang="en-US" dirty="0"/>
          </a:p>
        </p:txBody>
      </p:sp>
    </p:spTree>
    <p:extLst>
      <p:ext uri="{BB962C8B-B14F-4D97-AF65-F5344CB8AC3E}">
        <p14:creationId xmlns:p14="http://schemas.microsoft.com/office/powerpoint/2010/main" val="28853126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295400"/>
          </a:xfrm>
        </p:spPr>
        <p:txBody>
          <a:bodyPr/>
          <a:lstStyle/>
          <a:p>
            <a:r>
              <a:rPr lang="en-US" sz="3600" b="1" dirty="0">
                <a:effectLst/>
                <a:latin typeface="Times New Roman" pitchFamily="18" charset="0"/>
                <a:cs typeface="Times New Roman" pitchFamily="18" charset="0"/>
              </a:rPr>
              <a:t>Evaluation of Management </a:t>
            </a:r>
            <a:r>
              <a:rPr lang="en-US" sz="3600" b="1" dirty="0" smtClean="0">
                <a:effectLst/>
                <a:latin typeface="Times New Roman" pitchFamily="18" charset="0"/>
                <a:cs typeface="Times New Roman" pitchFamily="18" charset="0"/>
              </a:rPr>
              <a:t>Responses</a:t>
            </a:r>
            <a:endParaRPr lang="en-US" sz="3600" dirty="0">
              <a:latin typeface="Times New Roman" pitchFamily="18" charset="0"/>
              <a:cs typeface="Times New Roman" pitchFamily="18" charset="0"/>
            </a:endParaRPr>
          </a:p>
        </p:txBody>
      </p:sp>
      <p:sp>
        <p:nvSpPr>
          <p:cNvPr id="3" name="Content Placeholder 2"/>
          <p:cNvSpPr>
            <a:spLocks noGrp="1"/>
          </p:cNvSpPr>
          <p:nvPr>
            <p:ph idx="1"/>
          </p:nvPr>
        </p:nvSpPr>
        <p:spPr>
          <a:xfrm>
            <a:off x="457200" y="1600200"/>
            <a:ext cx="2438400" cy="4495800"/>
          </a:xfrm>
        </p:spPr>
        <p:txBody>
          <a:bodyPr>
            <a:normAutofit fontScale="70000" lnSpcReduction="20000"/>
          </a:bodyPr>
          <a:lstStyle/>
          <a:p>
            <a:pPr lvl="0" algn="just"/>
            <a:r>
              <a:rPr lang="en-US" dirty="0">
                <a:latin typeface="Times New Roman" pitchFamily="18" charset="0"/>
                <a:cs typeface="Times New Roman" pitchFamily="18" charset="0"/>
              </a:rPr>
              <a:t>Technology-enabled guest services for efficiency and satisfaction.</a:t>
            </a:r>
          </a:p>
          <a:p>
            <a:pPr lvl="0" algn="just"/>
            <a:r>
              <a:rPr lang="en-US" dirty="0">
                <a:latin typeface="Times New Roman" pitchFamily="18" charset="0"/>
                <a:cs typeface="Times New Roman" pitchFamily="18" charset="0"/>
              </a:rPr>
              <a:t>Unique and </a:t>
            </a:r>
            <a:r>
              <a:rPr lang="en-US" dirty="0" err="1">
                <a:latin typeface="Times New Roman" pitchFamily="18" charset="0"/>
                <a:cs typeface="Times New Roman" pitchFamily="18" charset="0"/>
              </a:rPr>
              <a:t>customised</a:t>
            </a:r>
            <a:r>
              <a:rPr lang="en-US" dirty="0">
                <a:latin typeface="Times New Roman" pitchFamily="18" charset="0"/>
                <a:cs typeface="Times New Roman" pitchFamily="18" charset="0"/>
              </a:rPr>
              <a:t> experiences gave a competitive edge.</a:t>
            </a:r>
          </a:p>
          <a:p>
            <a:pPr lvl="0" algn="just"/>
            <a:r>
              <a:rPr lang="en-US" dirty="0">
                <a:latin typeface="Times New Roman" pitchFamily="18" charset="0"/>
                <a:cs typeface="Times New Roman" pitchFamily="18" charset="0"/>
              </a:rPr>
              <a:t>Overreliance on technology that excludes </a:t>
            </a:r>
            <a:r>
              <a:rPr lang="en-US" dirty="0" err="1">
                <a:latin typeface="Times New Roman" pitchFamily="18" charset="0"/>
                <a:cs typeface="Times New Roman" pitchFamily="18" charset="0"/>
              </a:rPr>
              <a:t>customisation</a:t>
            </a:r>
            <a:r>
              <a:rPr lang="en-US" dirty="0">
                <a:latin typeface="Times New Roman" pitchFamily="18" charset="0"/>
                <a:cs typeface="Times New Roman" pitchFamily="18" charset="0"/>
              </a:rPr>
              <a:t> and humanity may erode client loyalty.</a:t>
            </a:r>
          </a:p>
          <a:p>
            <a:pPr lvl="0" algn="just"/>
            <a:r>
              <a:rPr lang="en-US" dirty="0">
                <a:latin typeface="Times New Roman" pitchFamily="18" charset="0"/>
                <a:cs typeface="Times New Roman" pitchFamily="18" charset="0"/>
              </a:rPr>
              <a:t>Technology can be too expensive for smaller hospitality companies to invest in and maintain.</a:t>
            </a:r>
          </a:p>
          <a:p>
            <a:pPr algn="just"/>
            <a:endParaRPr lang="en-US" dirty="0">
              <a:latin typeface="Times New Roman" pitchFamily="18" charset="0"/>
              <a:cs typeface="Times New Roman" pitchFamily="18" charset="0"/>
            </a:endParaRPr>
          </a:p>
        </p:txBody>
      </p:sp>
      <p:pic>
        <p:nvPicPr>
          <p:cNvPr id="7170" name="Picture 2" descr="The Indispensable Role of Employee Training in Managing Guest Feedback and  Complaints in the Hospitality Indust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1800" y="1600200"/>
            <a:ext cx="5791200" cy="3810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rgbClr val="FFFFFF"/>
                </a:solidFill>
              </a14:hiddenFill>
            </a:ext>
          </a:extLst>
        </p:spPr>
      </p:pic>
      <p:sp>
        <p:nvSpPr>
          <p:cNvPr id="4" name="Rectangle 3"/>
          <p:cNvSpPr/>
          <p:nvPr/>
        </p:nvSpPr>
        <p:spPr>
          <a:xfrm>
            <a:off x="4563978" y="5478197"/>
            <a:ext cx="2941703" cy="369332"/>
          </a:xfrm>
          <a:prstGeom prst="rect">
            <a:avLst/>
          </a:prstGeom>
        </p:spPr>
        <p:txBody>
          <a:bodyPr wrap="none">
            <a:spAutoFit/>
          </a:bodyPr>
          <a:lstStyle/>
          <a:p>
            <a:r>
              <a:rPr lang="en-US" dirty="0" smtClean="0"/>
              <a:t>https://www.linkedin.com/</a:t>
            </a:r>
            <a:endParaRPr lang="en-US" dirty="0"/>
          </a:p>
        </p:txBody>
      </p:sp>
    </p:spTree>
    <p:extLst>
      <p:ext uri="{BB962C8B-B14F-4D97-AF65-F5344CB8AC3E}">
        <p14:creationId xmlns:p14="http://schemas.microsoft.com/office/powerpoint/2010/main" val="6066029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Recommendations for Future Policy</a:t>
            </a:r>
            <a:endParaRPr lang="en-US" dirty="0"/>
          </a:p>
        </p:txBody>
      </p:sp>
      <p:sp>
        <p:nvSpPr>
          <p:cNvPr id="3" name="Content Placeholder 2"/>
          <p:cNvSpPr>
            <a:spLocks noGrp="1"/>
          </p:cNvSpPr>
          <p:nvPr>
            <p:ph idx="1"/>
          </p:nvPr>
        </p:nvSpPr>
        <p:spPr>
          <a:xfrm>
            <a:off x="5943600" y="1600200"/>
            <a:ext cx="3200400" cy="4267200"/>
          </a:xfrm>
        </p:spPr>
        <p:txBody>
          <a:bodyPr>
            <a:normAutofit fontScale="85000" lnSpcReduction="10000"/>
          </a:bodyPr>
          <a:lstStyle/>
          <a:p>
            <a:pPr lvl="0" algn="just"/>
            <a:r>
              <a:rPr lang="en-US" sz="1800" dirty="0">
                <a:latin typeface="Times New Roman" pitchFamily="18" charset="0"/>
                <a:cs typeface="Times New Roman" pitchFamily="18" charset="0"/>
              </a:rPr>
              <a:t>Maintain robust data governance principles to ensure ethical and transparent data use and guest privacy. </a:t>
            </a:r>
          </a:p>
          <a:p>
            <a:pPr lvl="0" algn="just"/>
            <a:r>
              <a:rPr lang="en-US" sz="1800" dirty="0">
                <a:latin typeface="Times New Roman" pitchFamily="18" charset="0"/>
                <a:cs typeface="Times New Roman" pitchFamily="18" charset="0"/>
              </a:rPr>
              <a:t>Create a hotel AI ethics code and enforce it. </a:t>
            </a:r>
          </a:p>
          <a:p>
            <a:pPr lvl="0" algn="just"/>
            <a:r>
              <a:rPr lang="en-US" sz="1800" dirty="0">
                <a:latin typeface="Times New Roman" pitchFamily="18" charset="0"/>
                <a:cs typeface="Times New Roman" pitchFamily="18" charset="0"/>
              </a:rPr>
              <a:t>Set up extensive compliance procedures to ensure hotels obey all technological integration laws and regulations. </a:t>
            </a:r>
          </a:p>
          <a:p>
            <a:pPr lvl="0" algn="just"/>
            <a:r>
              <a:rPr lang="en-US" sz="1800" dirty="0">
                <a:latin typeface="Times New Roman" pitchFamily="18" charset="0"/>
                <a:cs typeface="Times New Roman" pitchFamily="18" charset="0"/>
              </a:rPr>
              <a:t>Fund ongoing training and development for hotel workers to help them use technology effectively. </a:t>
            </a:r>
          </a:p>
          <a:p>
            <a:pPr lvl="0" algn="just"/>
            <a:r>
              <a:rPr lang="en-US" sz="1800" dirty="0">
                <a:latin typeface="Times New Roman" pitchFamily="18" charset="0"/>
                <a:cs typeface="Times New Roman" pitchFamily="18" charset="0"/>
              </a:rPr>
              <a:t>Encourage hotels and technology businesses to collaborate on responsible and sustainable technology integration.</a:t>
            </a:r>
          </a:p>
          <a:p>
            <a:pPr algn="just"/>
            <a:endParaRPr lang="en-US" sz="1800" dirty="0">
              <a:latin typeface="Times New Roman" pitchFamily="18" charset="0"/>
              <a:cs typeface="Times New Roman" pitchFamily="18" charset="0"/>
            </a:endParaRPr>
          </a:p>
        </p:txBody>
      </p:sp>
      <p:pic>
        <p:nvPicPr>
          <p:cNvPr id="3074" name="Picture 2" descr="The Future of Hospitality: Emerging Trends and Technologies Shaping the  Indust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243" y="1600200"/>
            <a:ext cx="5720720" cy="3810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1561129" y="5674713"/>
            <a:ext cx="2941703" cy="369332"/>
          </a:xfrm>
          <a:prstGeom prst="rect">
            <a:avLst/>
          </a:prstGeom>
        </p:spPr>
        <p:txBody>
          <a:bodyPr wrap="none">
            <a:spAutoFit/>
          </a:bodyPr>
          <a:lstStyle/>
          <a:p>
            <a:r>
              <a:rPr lang="en-US" dirty="0" smtClean="0"/>
              <a:t>https://www.linkedin.com/</a:t>
            </a:r>
            <a:endParaRPr lang="en-US" dirty="0"/>
          </a:p>
        </p:txBody>
      </p:sp>
    </p:spTree>
    <p:extLst>
      <p:ext uri="{BB962C8B-B14F-4D97-AF65-F5344CB8AC3E}">
        <p14:creationId xmlns:p14="http://schemas.microsoft.com/office/powerpoint/2010/main" val="4658772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Recommendations for Management Options</a:t>
            </a:r>
            <a:endParaRPr lang="en-US" dirty="0"/>
          </a:p>
        </p:txBody>
      </p:sp>
      <p:sp>
        <p:nvSpPr>
          <p:cNvPr id="3" name="Content Placeholder 2"/>
          <p:cNvSpPr>
            <a:spLocks noGrp="1"/>
          </p:cNvSpPr>
          <p:nvPr>
            <p:ph idx="1"/>
          </p:nvPr>
        </p:nvSpPr>
        <p:spPr>
          <a:xfrm>
            <a:off x="24063" y="1600200"/>
            <a:ext cx="3124200" cy="4571999"/>
          </a:xfrm>
        </p:spPr>
        <p:txBody>
          <a:bodyPr>
            <a:normAutofit fontScale="92500" lnSpcReduction="20000"/>
          </a:bodyPr>
          <a:lstStyle/>
          <a:p>
            <a:pPr lvl="0" algn="just"/>
            <a:r>
              <a:rPr lang="en-US" sz="1800" dirty="0" err="1">
                <a:latin typeface="Times New Roman" pitchFamily="18" charset="0"/>
                <a:cs typeface="Times New Roman" pitchFamily="18" charset="0"/>
              </a:rPr>
              <a:t>Prioritise</a:t>
            </a:r>
            <a:r>
              <a:rPr lang="en-US" sz="1800" dirty="0">
                <a:latin typeface="Times New Roman" pitchFamily="18" charset="0"/>
                <a:cs typeface="Times New Roman" pitchFamily="18" charset="0"/>
              </a:rPr>
              <a:t> continual training and development to ensure personnel are tech-savvy. </a:t>
            </a:r>
          </a:p>
          <a:p>
            <a:pPr lvl="0" algn="just"/>
            <a:r>
              <a:rPr lang="en-US" sz="1800" dirty="0">
                <a:latin typeface="Times New Roman" pitchFamily="18" charset="0"/>
                <a:cs typeface="Times New Roman" pitchFamily="18" charset="0"/>
              </a:rPr>
              <a:t>Form partnerships with reputable tech firms to get cutting-edge solutions and speed deployment.</a:t>
            </a:r>
          </a:p>
          <a:p>
            <a:pPr lvl="0" algn="just"/>
            <a:r>
              <a:rPr lang="en-US" sz="1800" dirty="0">
                <a:latin typeface="Times New Roman" pitchFamily="18" charset="0"/>
                <a:cs typeface="Times New Roman" pitchFamily="18" charset="0"/>
              </a:rPr>
              <a:t>Managers must be flexible and adaptable to keep up with technology.</a:t>
            </a:r>
          </a:p>
          <a:p>
            <a:pPr lvl="0" algn="just"/>
            <a:r>
              <a:rPr lang="en-US" sz="1800" dirty="0">
                <a:latin typeface="Times New Roman" pitchFamily="18" charset="0"/>
                <a:cs typeface="Times New Roman" pitchFamily="18" charset="0"/>
              </a:rPr>
              <a:t>Make smart marketing, visitor experience, and budget decisions with data analytics.</a:t>
            </a:r>
          </a:p>
          <a:p>
            <a:pPr lvl="0" algn="just"/>
            <a:r>
              <a:rPr lang="en-US" sz="1800" dirty="0">
                <a:latin typeface="Times New Roman" pitchFamily="18" charset="0"/>
                <a:cs typeface="Times New Roman" pitchFamily="18" charset="0"/>
              </a:rPr>
              <a:t>Consider AI-powered </a:t>
            </a:r>
            <a:r>
              <a:rPr lang="en-US" sz="1800" dirty="0" err="1">
                <a:latin typeface="Times New Roman" pitchFamily="18" charset="0"/>
                <a:cs typeface="Times New Roman" pitchFamily="18" charset="0"/>
              </a:rPr>
              <a:t>chatbots</a:t>
            </a:r>
            <a:r>
              <a:rPr lang="en-US" sz="1800" dirty="0">
                <a:latin typeface="Times New Roman" pitchFamily="18" charset="0"/>
                <a:cs typeface="Times New Roman" pitchFamily="18" charset="0"/>
              </a:rPr>
              <a:t> and </a:t>
            </a:r>
            <a:r>
              <a:rPr lang="en-US" sz="1800" dirty="0" err="1">
                <a:latin typeface="Times New Roman" pitchFamily="18" charset="0"/>
                <a:cs typeface="Times New Roman" pitchFamily="18" charset="0"/>
              </a:rPr>
              <a:t>customised</a:t>
            </a:r>
            <a:r>
              <a:rPr lang="en-US" sz="1800" dirty="0">
                <a:latin typeface="Times New Roman" pitchFamily="18" charset="0"/>
                <a:cs typeface="Times New Roman" pitchFamily="18" charset="0"/>
              </a:rPr>
              <a:t> recommendation engines as guest experience-enhancing technologies.</a:t>
            </a:r>
          </a:p>
          <a:p>
            <a:pPr algn="just"/>
            <a:endParaRPr lang="en-US" sz="1800" dirty="0">
              <a:latin typeface="Times New Roman" pitchFamily="18" charset="0"/>
              <a:cs typeface="Times New Roman" pitchFamily="18" charset="0"/>
            </a:endParaRPr>
          </a:p>
        </p:txBody>
      </p:sp>
      <p:pic>
        <p:nvPicPr>
          <p:cNvPr id="4098" name="Picture 2" descr="Latest Trends To Look For Digital Transformation in Hospitality | by  Darshan Thakkar | Latest Trends in Industries By TRooTech | Mediu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1676400"/>
            <a:ext cx="5791200" cy="41148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rgbClr val="FFFFFF"/>
                </a:solidFill>
              </a14:hiddenFill>
            </a:ext>
          </a:extLst>
        </p:spPr>
      </p:pic>
      <p:sp>
        <p:nvSpPr>
          <p:cNvPr id="4" name="Rectangle 3"/>
          <p:cNvSpPr/>
          <p:nvPr/>
        </p:nvSpPr>
        <p:spPr>
          <a:xfrm>
            <a:off x="5181600" y="5843155"/>
            <a:ext cx="2342308" cy="369332"/>
          </a:xfrm>
          <a:prstGeom prst="rect">
            <a:avLst/>
          </a:prstGeom>
        </p:spPr>
        <p:txBody>
          <a:bodyPr wrap="none">
            <a:spAutoFit/>
          </a:bodyPr>
          <a:lstStyle/>
          <a:p>
            <a:r>
              <a:rPr lang="en-US" dirty="0" smtClean="0"/>
              <a:t>https://medium.com/</a:t>
            </a:r>
            <a:endParaRPr lang="en-US" dirty="0"/>
          </a:p>
        </p:txBody>
      </p:sp>
    </p:spTree>
    <p:extLst>
      <p:ext uri="{BB962C8B-B14F-4D97-AF65-F5344CB8AC3E}">
        <p14:creationId xmlns:p14="http://schemas.microsoft.com/office/powerpoint/2010/main" val="6682136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rPr>
              <a:t>Conclusion</a:t>
            </a:r>
            <a:endParaRPr lang="en-US" dirty="0"/>
          </a:p>
        </p:txBody>
      </p:sp>
      <p:sp>
        <p:nvSpPr>
          <p:cNvPr id="3" name="Content Placeholder 2"/>
          <p:cNvSpPr>
            <a:spLocks noGrp="1"/>
          </p:cNvSpPr>
          <p:nvPr>
            <p:ph idx="1"/>
          </p:nvPr>
        </p:nvSpPr>
        <p:spPr>
          <a:xfrm>
            <a:off x="152400" y="1981200"/>
            <a:ext cx="3200400" cy="3810000"/>
          </a:xfrm>
        </p:spPr>
        <p:txBody>
          <a:bodyPr>
            <a:noAutofit/>
          </a:bodyPr>
          <a:lstStyle/>
          <a:p>
            <a:pPr lvl="0" algn="just"/>
            <a:r>
              <a:rPr lang="en-US" sz="1400" dirty="0">
                <a:latin typeface="Times New Roman" pitchFamily="18" charset="0"/>
                <a:cs typeface="Times New Roman" pitchFamily="18" charset="0"/>
              </a:rPr>
              <a:t>Staff training and development should be a focus to ensure technology proficiency.</a:t>
            </a:r>
          </a:p>
          <a:p>
            <a:pPr lvl="0" algn="just"/>
            <a:r>
              <a:rPr lang="en-US" sz="1400" dirty="0">
                <a:latin typeface="Times New Roman" pitchFamily="18" charset="0"/>
                <a:cs typeface="Times New Roman" pitchFamily="18" charset="0"/>
              </a:rPr>
              <a:t>Develop partnerships with reputable tech firms to acquire cutting-edge technologies and streamline deployment.</a:t>
            </a:r>
          </a:p>
          <a:p>
            <a:pPr lvl="0" algn="just"/>
            <a:r>
              <a:rPr lang="en-US" sz="1400" dirty="0">
                <a:latin typeface="Times New Roman" pitchFamily="18" charset="0"/>
                <a:cs typeface="Times New Roman" pitchFamily="18" charset="0"/>
              </a:rPr>
              <a:t>Flexibility and adaptability are needed to keep up with technology and meet visitor needs.</a:t>
            </a:r>
          </a:p>
          <a:p>
            <a:pPr lvl="0" algn="just"/>
            <a:r>
              <a:rPr lang="en-US" sz="1400" dirty="0">
                <a:latin typeface="Times New Roman" pitchFamily="18" charset="0"/>
                <a:cs typeface="Times New Roman" pitchFamily="18" charset="0"/>
              </a:rPr>
              <a:t>Data-driven decision-making helps comprehend client preferences, industry trends, and operational efficiency.</a:t>
            </a:r>
          </a:p>
          <a:p>
            <a:pPr lvl="0" algn="just"/>
            <a:r>
              <a:rPr lang="en-US" sz="1400" dirty="0" err="1">
                <a:latin typeface="Times New Roman" pitchFamily="18" charset="0"/>
                <a:cs typeface="Times New Roman" pitchFamily="18" charset="0"/>
              </a:rPr>
              <a:t>Prioritise</a:t>
            </a:r>
            <a:r>
              <a:rPr lang="en-US" sz="1400" dirty="0">
                <a:latin typeface="Times New Roman" pitchFamily="18" charset="0"/>
                <a:cs typeface="Times New Roman" pitchFamily="18" charset="0"/>
              </a:rPr>
              <a:t> guest-enhancing technology like AI.</a:t>
            </a:r>
          </a:p>
          <a:p>
            <a:pPr lvl="0" algn="just"/>
            <a:r>
              <a:rPr lang="en-US" sz="1400" dirty="0">
                <a:latin typeface="Times New Roman" pitchFamily="18" charset="0"/>
                <a:cs typeface="Times New Roman" pitchFamily="18" charset="0"/>
              </a:rPr>
              <a:t>Focus on improving guest experiences with AI-powered solutions.</a:t>
            </a:r>
          </a:p>
          <a:p>
            <a:pPr algn="just"/>
            <a:endParaRPr lang="en-US" sz="1400" dirty="0">
              <a:latin typeface="Times New Roman" pitchFamily="18" charset="0"/>
              <a:cs typeface="Times New Roman" pitchFamily="18" charset="0"/>
            </a:endParaRPr>
          </a:p>
        </p:txBody>
      </p:sp>
      <p:pic>
        <p:nvPicPr>
          <p:cNvPr id="9218" name="Picture 2" descr="Digital Signage For Hotel Industry - Benefits You Must Know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5200" y="1905000"/>
            <a:ext cx="5486400" cy="38862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Rectangle 3"/>
          <p:cNvSpPr/>
          <p:nvPr/>
        </p:nvSpPr>
        <p:spPr>
          <a:xfrm>
            <a:off x="4572000" y="5827113"/>
            <a:ext cx="2937022" cy="369332"/>
          </a:xfrm>
          <a:prstGeom prst="rect">
            <a:avLst/>
          </a:prstGeom>
        </p:spPr>
        <p:txBody>
          <a:bodyPr wrap="none">
            <a:spAutoFit/>
          </a:bodyPr>
          <a:lstStyle/>
          <a:p>
            <a:r>
              <a:rPr lang="en-US" dirty="0" smtClean="0"/>
              <a:t>https://firstouchkiosk.com/</a:t>
            </a:r>
            <a:endParaRPr lang="en-US" dirty="0"/>
          </a:p>
        </p:txBody>
      </p:sp>
    </p:spTree>
    <p:extLst>
      <p:ext uri="{BB962C8B-B14F-4D97-AF65-F5344CB8AC3E}">
        <p14:creationId xmlns:p14="http://schemas.microsoft.com/office/powerpoint/2010/main" val="35762799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effectLst/>
                <a:latin typeface="Times New Roman" pitchFamily="18" charset="0"/>
                <a:cs typeface="Times New Roman" pitchFamily="18" charset="0"/>
              </a:rPr>
              <a:t>Reference </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381000" y="1600200"/>
            <a:ext cx="8229600" cy="4525963"/>
          </a:xfrm>
        </p:spPr>
        <p:txBody>
          <a:bodyPr>
            <a:normAutofit fontScale="47500" lnSpcReduction="20000"/>
          </a:bodyPr>
          <a:lstStyle/>
          <a:p>
            <a:r>
              <a:rPr lang="en-US" dirty="0">
                <a:latin typeface="Times New Roman" pitchFamily="18" charset="0"/>
                <a:cs typeface="Times New Roman" pitchFamily="18" charset="0"/>
              </a:rPr>
              <a:t>Ashton, A.S. (2017) ‘How human resources management best practice influence employee satisfaction and job retention in the Thai Hotel Industry’, </a:t>
            </a:r>
            <a:r>
              <a:rPr lang="en-US" i="1" dirty="0">
                <a:latin typeface="Times New Roman" pitchFamily="18" charset="0"/>
                <a:cs typeface="Times New Roman" pitchFamily="18" charset="0"/>
              </a:rPr>
              <a:t>Journal of Human Resources in Hospitality &amp;amp; Tourism</a:t>
            </a:r>
            <a:r>
              <a:rPr lang="en-US" dirty="0">
                <a:latin typeface="Times New Roman" pitchFamily="18" charset="0"/>
                <a:cs typeface="Times New Roman" pitchFamily="18" charset="0"/>
              </a:rPr>
              <a:t>, 17(2), pp. 175–199. doi:10.1080/15332845.2017.1340759. </a:t>
            </a:r>
          </a:p>
          <a:p>
            <a:r>
              <a:rPr lang="en-US" dirty="0" err="1">
                <a:latin typeface="Times New Roman" pitchFamily="18" charset="0"/>
                <a:cs typeface="Times New Roman" pitchFamily="18" charset="0"/>
              </a:rPr>
              <a:t>Grönroos</a:t>
            </a:r>
            <a:r>
              <a:rPr lang="en-US" dirty="0">
                <a:latin typeface="Times New Roman" pitchFamily="18" charset="0"/>
                <a:cs typeface="Times New Roman" pitchFamily="18" charset="0"/>
              </a:rPr>
              <a:t>, C. and </a:t>
            </a:r>
            <a:r>
              <a:rPr lang="en-US" dirty="0" err="1">
                <a:latin typeface="Times New Roman" pitchFamily="18" charset="0"/>
                <a:cs typeface="Times New Roman" pitchFamily="18" charset="0"/>
              </a:rPr>
              <a:t>Gummerus</a:t>
            </a:r>
            <a:r>
              <a:rPr lang="en-US" dirty="0">
                <a:latin typeface="Times New Roman" pitchFamily="18" charset="0"/>
                <a:cs typeface="Times New Roman" pitchFamily="18" charset="0"/>
              </a:rPr>
              <a:t>, J. (2014) ‘The service revolution and its marketing implications: Service logic VS service-dominant logic’, </a:t>
            </a:r>
            <a:r>
              <a:rPr lang="en-US" i="1" dirty="0">
                <a:latin typeface="Times New Roman" pitchFamily="18" charset="0"/>
                <a:cs typeface="Times New Roman" pitchFamily="18" charset="0"/>
              </a:rPr>
              <a:t>Managing Service Quality</a:t>
            </a:r>
            <a:r>
              <a:rPr lang="en-US" dirty="0">
                <a:latin typeface="Times New Roman" pitchFamily="18" charset="0"/>
                <a:cs typeface="Times New Roman" pitchFamily="18" charset="0"/>
              </a:rPr>
              <a:t>, 24(3), pp. 206–229. doi:10.1108/msq-03-2014-0042. </a:t>
            </a:r>
          </a:p>
          <a:p>
            <a:r>
              <a:rPr lang="en-US" dirty="0" err="1">
                <a:latin typeface="Times New Roman" pitchFamily="18" charset="0"/>
                <a:cs typeface="Times New Roman" pitchFamily="18" charset="0"/>
              </a:rPr>
              <a:t>Gursoy</a:t>
            </a:r>
            <a:r>
              <a:rPr lang="en-US" dirty="0">
                <a:latin typeface="Times New Roman" pitchFamily="18" charset="0"/>
                <a:cs typeface="Times New Roman" pitchFamily="18" charset="0"/>
              </a:rPr>
              <a:t>, D. (2018) ‘Future of hospitality marketing and management research’, </a:t>
            </a:r>
            <a:r>
              <a:rPr lang="en-US" i="1" dirty="0">
                <a:latin typeface="Times New Roman" pitchFamily="18" charset="0"/>
                <a:cs typeface="Times New Roman" pitchFamily="18" charset="0"/>
              </a:rPr>
              <a:t>Tourism Management Perspectives</a:t>
            </a:r>
            <a:r>
              <a:rPr lang="en-US" dirty="0">
                <a:latin typeface="Times New Roman" pitchFamily="18" charset="0"/>
                <a:cs typeface="Times New Roman" pitchFamily="18" charset="0"/>
              </a:rPr>
              <a:t>, 25, pp. 185–188. doi:10.1016/j.tmp.2017.11.008. </a:t>
            </a:r>
          </a:p>
          <a:p>
            <a:r>
              <a:rPr lang="en-US" dirty="0">
                <a:latin typeface="Times New Roman" pitchFamily="18" charset="0"/>
                <a:cs typeface="Times New Roman" pitchFamily="18" charset="0"/>
              </a:rPr>
              <a:t>Hon, A.H.Y. and </a:t>
            </a:r>
            <a:r>
              <a:rPr lang="en-US" dirty="0" err="1">
                <a:latin typeface="Times New Roman" pitchFamily="18" charset="0"/>
                <a:cs typeface="Times New Roman" pitchFamily="18" charset="0"/>
              </a:rPr>
              <a:t>Lui</a:t>
            </a:r>
            <a:r>
              <a:rPr lang="en-US" dirty="0">
                <a:latin typeface="Times New Roman" pitchFamily="18" charset="0"/>
                <a:cs typeface="Times New Roman" pitchFamily="18" charset="0"/>
              </a:rPr>
              <a:t>, S.S. (2016) ‘Employee creativity and innovation in Organizations’, </a:t>
            </a:r>
            <a:r>
              <a:rPr lang="en-US" i="1" dirty="0">
                <a:latin typeface="Times New Roman" pitchFamily="18" charset="0"/>
                <a:cs typeface="Times New Roman" pitchFamily="18" charset="0"/>
              </a:rPr>
              <a:t>International Journal of Contemporary Hospitality Management</a:t>
            </a:r>
            <a:r>
              <a:rPr lang="en-US" dirty="0">
                <a:latin typeface="Times New Roman" pitchFamily="18" charset="0"/>
                <a:cs typeface="Times New Roman" pitchFamily="18" charset="0"/>
              </a:rPr>
              <a:t>, 28(5), pp. 862–885. doi:10.1108/ijchm-09-2014-0454. </a:t>
            </a:r>
          </a:p>
          <a:p>
            <a:r>
              <a:rPr lang="en-US" dirty="0" err="1">
                <a:latin typeface="Times New Roman" pitchFamily="18" charset="0"/>
                <a:cs typeface="Times New Roman" pitchFamily="18" charset="0"/>
              </a:rPr>
              <a:t>Kansakar</a:t>
            </a:r>
            <a:r>
              <a:rPr lang="en-US" dirty="0">
                <a:latin typeface="Times New Roman" pitchFamily="18" charset="0"/>
                <a:cs typeface="Times New Roman" pitchFamily="18" charset="0"/>
              </a:rPr>
              <a:t>, P., </a:t>
            </a:r>
            <a:r>
              <a:rPr lang="en-US" dirty="0" err="1">
                <a:latin typeface="Times New Roman" pitchFamily="18" charset="0"/>
                <a:cs typeface="Times New Roman" pitchFamily="18" charset="0"/>
              </a:rPr>
              <a:t>Munir</a:t>
            </a:r>
            <a:r>
              <a:rPr lang="en-US" dirty="0">
                <a:latin typeface="Times New Roman" pitchFamily="18" charset="0"/>
                <a:cs typeface="Times New Roman" pitchFamily="18" charset="0"/>
              </a:rPr>
              <a:t>, A. and </a:t>
            </a:r>
            <a:r>
              <a:rPr lang="en-US" dirty="0" err="1">
                <a:latin typeface="Times New Roman" pitchFamily="18" charset="0"/>
                <a:cs typeface="Times New Roman" pitchFamily="18" charset="0"/>
              </a:rPr>
              <a:t>Shabani</a:t>
            </a:r>
            <a:r>
              <a:rPr lang="en-US" dirty="0">
                <a:latin typeface="Times New Roman" pitchFamily="18" charset="0"/>
                <a:cs typeface="Times New Roman" pitchFamily="18" charset="0"/>
              </a:rPr>
              <a:t>, N. (2019) ‘Technology in the hospitality industry: Prospects and challenges’, </a:t>
            </a:r>
            <a:r>
              <a:rPr lang="en-US" i="1" dirty="0">
                <a:latin typeface="Times New Roman" pitchFamily="18" charset="0"/>
                <a:cs typeface="Times New Roman" pitchFamily="18" charset="0"/>
              </a:rPr>
              <a:t>IEEE Consumer Electronics Magazine</a:t>
            </a:r>
            <a:r>
              <a:rPr lang="en-US" dirty="0">
                <a:latin typeface="Times New Roman" pitchFamily="18" charset="0"/>
                <a:cs typeface="Times New Roman" pitchFamily="18" charset="0"/>
              </a:rPr>
              <a:t>, 8(3), pp. 60–65. doi:10.1109/mce.2019.2892245. </a:t>
            </a:r>
          </a:p>
          <a:p>
            <a:r>
              <a:rPr lang="en-US" dirty="0" err="1">
                <a:latin typeface="Times New Roman" pitchFamily="18" charset="0"/>
                <a:cs typeface="Times New Roman" pitchFamily="18" charset="0"/>
              </a:rPr>
              <a:t>Khatri</a:t>
            </a:r>
            <a:r>
              <a:rPr lang="en-US" dirty="0">
                <a:latin typeface="Times New Roman" pitchFamily="18" charset="0"/>
                <a:cs typeface="Times New Roman" pitchFamily="18" charset="0"/>
              </a:rPr>
              <a:t>, I. (2019) ‘Information Technology in Tourism &amp; Hospitality Industry: A Review of ten years’ publications’, </a:t>
            </a:r>
            <a:r>
              <a:rPr lang="en-US" i="1" dirty="0">
                <a:latin typeface="Times New Roman" pitchFamily="18" charset="0"/>
                <a:cs typeface="Times New Roman" pitchFamily="18" charset="0"/>
              </a:rPr>
              <a:t>Journal of Tourism and Hospitality Education</a:t>
            </a:r>
            <a:r>
              <a:rPr lang="en-US" dirty="0">
                <a:latin typeface="Times New Roman" pitchFamily="18" charset="0"/>
                <a:cs typeface="Times New Roman" pitchFamily="18" charset="0"/>
              </a:rPr>
              <a:t>, 9, pp. 74–87. doi:10.3126/jthe.v9i0.23682. </a:t>
            </a:r>
          </a:p>
          <a:p>
            <a:r>
              <a:rPr lang="en-US" dirty="0">
                <a:latin typeface="Times New Roman" pitchFamily="18" charset="0"/>
                <a:cs typeface="Times New Roman" pitchFamily="18" charset="0"/>
              </a:rPr>
              <a:t>Kraus, S. </a:t>
            </a:r>
            <a:r>
              <a:rPr lang="en-US" i="1" dirty="0">
                <a:latin typeface="Times New Roman" pitchFamily="18" charset="0"/>
                <a:cs typeface="Times New Roman" pitchFamily="18" charset="0"/>
              </a:rPr>
              <a:t>et al.</a:t>
            </a:r>
            <a:r>
              <a:rPr lang="en-US" dirty="0">
                <a:latin typeface="Times New Roman" pitchFamily="18" charset="0"/>
                <a:cs typeface="Times New Roman" pitchFamily="18" charset="0"/>
              </a:rPr>
              <a:t> (2021) ‘Digital Transformation: An overview of the current state of the art of research’, </a:t>
            </a:r>
            <a:r>
              <a:rPr lang="en-US" i="1" dirty="0">
                <a:latin typeface="Times New Roman" pitchFamily="18" charset="0"/>
                <a:cs typeface="Times New Roman" pitchFamily="18" charset="0"/>
              </a:rPr>
              <a:t>SAGE Open</a:t>
            </a:r>
            <a:r>
              <a:rPr lang="en-US" dirty="0">
                <a:latin typeface="Times New Roman" pitchFamily="18" charset="0"/>
                <a:cs typeface="Times New Roman" pitchFamily="18" charset="0"/>
              </a:rPr>
              <a:t>, 11(3), p. 215824402110475. doi:10.1177/21582440211047576. </a:t>
            </a:r>
          </a:p>
          <a:p>
            <a:r>
              <a:rPr lang="en-US" dirty="0">
                <a:latin typeface="Times New Roman" pitchFamily="18" charset="0"/>
                <a:cs typeface="Times New Roman" pitchFamily="18" charset="0"/>
              </a:rPr>
              <a:t>Lee, M. (2021) ‘Evolution of hospitality and Tourism Technology Research from </a:t>
            </a:r>
            <a:r>
              <a:rPr lang="en-US" i="1" dirty="0">
                <a:latin typeface="Times New Roman" pitchFamily="18" charset="0"/>
                <a:cs typeface="Times New Roman" pitchFamily="18" charset="0"/>
              </a:rPr>
              <a:t>journal of hospitality and tourism technology</a:t>
            </a:r>
            <a:r>
              <a:rPr lang="en-US" dirty="0">
                <a:latin typeface="Times New Roman" pitchFamily="18" charset="0"/>
                <a:cs typeface="Times New Roman" pitchFamily="18" charset="0"/>
              </a:rPr>
              <a:t>: A computer-assisted qualitative data analysis’, </a:t>
            </a:r>
            <a:r>
              <a:rPr lang="en-US" i="1" dirty="0">
                <a:latin typeface="Times New Roman" pitchFamily="18" charset="0"/>
                <a:cs typeface="Times New Roman" pitchFamily="18" charset="0"/>
              </a:rPr>
              <a:t>Journal of Hospitality and Tourism Technology</a:t>
            </a:r>
            <a:r>
              <a:rPr lang="en-US" dirty="0">
                <a:latin typeface="Times New Roman" pitchFamily="18" charset="0"/>
                <a:cs typeface="Times New Roman" pitchFamily="18" charset="0"/>
              </a:rPr>
              <a:t>, 13(1), pp. 62–84. doi:10.1108/jhtt-10-2020-0276. </a:t>
            </a:r>
          </a:p>
          <a:p>
            <a:r>
              <a:rPr lang="en-US" dirty="0">
                <a:latin typeface="Times New Roman" pitchFamily="18" charset="0"/>
                <a:cs typeface="Times New Roman" pitchFamily="18" charset="0"/>
              </a:rPr>
              <a:t>Rather, R.A. </a:t>
            </a:r>
            <a:r>
              <a:rPr lang="en-US" i="1" dirty="0">
                <a:latin typeface="Times New Roman" pitchFamily="18" charset="0"/>
                <a:cs typeface="Times New Roman" pitchFamily="18" charset="0"/>
              </a:rPr>
              <a:t>et al.</a:t>
            </a:r>
            <a:r>
              <a:rPr lang="en-US" dirty="0">
                <a:latin typeface="Times New Roman" pitchFamily="18" charset="0"/>
                <a:cs typeface="Times New Roman" pitchFamily="18" charset="0"/>
              </a:rPr>
              <a:t> (2021) ‘Customer brand identification, affective commitment, customer satisfaction, and Brand Trust as antecedents of customer behavioral intention of loyalty: An empirical study in the hospitality sector’, </a:t>
            </a:r>
            <a:r>
              <a:rPr lang="en-US" i="1" dirty="0">
                <a:latin typeface="Times New Roman" pitchFamily="18" charset="0"/>
                <a:cs typeface="Times New Roman" pitchFamily="18" charset="0"/>
              </a:rPr>
              <a:t>Consumer </a:t>
            </a:r>
            <a:r>
              <a:rPr lang="en-US" i="1" dirty="0" err="1">
                <a:latin typeface="Times New Roman" pitchFamily="18" charset="0"/>
                <a:cs typeface="Times New Roman" pitchFamily="18" charset="0"/>
              </a:rPr>
              <a:t>Behaviour</a:t>
            </a:r>
            <a:r>
              <a:rPr lang="en-US" i="1" dirty="0">
                <a:latin typeface="Times New Roman" pitchFamily="18" charset="0"/>
                <a:cs typeface="Times New Roman" pitchFamily="18" charset="0"/>
              </a:rPr>
              <a:t> in Hospitality and Tourism</a:t>
            </a:r>
            <a:r>
              <a:rPr lang="en-US" dirty="0">
                <a:latin typeface="Times New Roman" pitchFamily="18" charset="0"/>
                <a:cs typeface="Times New Roman" pitchFamily="18" charset="0"/>
              </a:rPr>
              <a:t>, pp. 44–65. doi:10.4324/9781003181071-4. </a:t>
            </a:r>
          </a:p>
          <a:p>
            <a:r>
              <a:rPr lang="en-US" dirty="0">
                <a:latin typeface="Times New Roman" pitchFamily="18" charset="0"/>
                <a:cs typeface="Times New Roman" pitchFamily="18" charset="0"/>
              </a:rPr>
              <a:t>Silva, P. (2019) ‘Davis’ Technology Acceptance Model (TAM) (1989)’, </a:t>
            </a:r>
            <a:r>
              <a:rPr lang="en-US" i="1" dirty="0">
                <a:latin typeface="Times New Roman" pitchFamily="18" charset="0"/>
                <a:cs typeface="Times New Roman" pitchFamily="18" charset="0"/>
              </a:rPr>
              <a:t>Information Seeking Behavior and Technology Adoption</a:t>
            </a:r>
            <a:r>
              <a:rPr lang="en-US" dirty="0">
                <a:latin typeface="Times New Roman" pitchFamily="18" charset="0"/>
                <a:cs typeface="Times New Roman" pitchFamily="18" charset="0"/>
              </a:rPr>
              <a:t>, pp. 205–219. doi:10.4018/978-1-4666-8156-9.ch013. </a:t>
            </a:r>
          </a:p>
          <a:p>
            <a:r>
              <a:rPr lang="en-US" dirty="0" err="1">
                <a:latin typeface="Times New Roman" pitchFamily="18" charset="0"/>
                <a:cs typeface="Times New Roman" pitchFamily="18" charset="0"/>
              </a:rPr>
              <a:t>Strömberg</a:t>
            </a:r>
            <a:r>
              <a:rPr lang="en-US" dirty="0">
                <a:latin typeface="Times New Roman" pitchFamily="18" charset="0"/>
                <a:cs typeface="Times New Roman" pitchFamily="18" charset="0"/>
              </a:rPr>
              <a:t>, J. and </a:t>
            </a:r>
            <a:r>
              <a:rPr lang="en-US" dirty="0" err="1">
                <a:latin typeface="Times New Roman" pitchFamily="18" charset="0"/>
                <a:cs typeface="Times New Roman" pitchFamily="18" charset="0"/>
              </a:rPr>
              <a:t>Thorman</a:t>
            </a:r>
            <a:r>
              <a:rPr lang="en-US" dirty="0">
                <a:latin typeface="Times New Roman" pitchFamily="18" charset="0"/>
                <a:cs typeface="Times New Roman" pitchFamily="18" charset="0"/>
              </a:rPr>
              <a:t>, P. (2019) </a:t>
            </a:r>
            <a:r>
              <a:rPr lang="en-US" i="1" dirty="0">
                <a:latin typeface="Times New Roman" pitchFamily="18" charset="0"/>
                <a:cs typeface="Times New Roman" pitchFamily="18" charset="0"/>
              </a:rPr>
              <a:t>Disruptive innovation theory in the paper- and packaging industry: Applying Clayton Christensen in a new context</a:t>
            </a:r>
            <a:r>
              <a:rPr lang="en-US" dirty="0">
                <a:latin typeface="Times New Roman" pitchFamily="18" charset="0"/>
                <a:cs typeface="Times New Roman" pitchFamily="18" charset="0"/>
              </a:rPr>
              <a:t>, </a:t>
            </a:r>
            <a:r>
              <a:rPr lang="en-US" i="1" dirty="0">
                <a:latin typeface="Times New Roman" pitchFamily="18" charset="0"/>
                <a:cs typeface="Times New Roman" pitchFamily="18" charset="0"/>
              </a:rPr>
              <a:t>DIVA</a:t>
            </a:r>
            <a:r>
              <a:rPr lang="en-US" dirty="0">
                <a:latin typeface="Times New Roman" pitchFamily="18" charset="0"/>
                <a:cs typeface="Times New Roman" pitchFamily="18" charset="0"/>
              </a:rPr>
              <a:t>. Available at: http://uu.diva-portal.org/smash/record.jsf?pid=diva2%3A1342911&amp;dswid=3020 (Accessed: 21 February 2024). </a:t>
            </a: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75308077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59</TotalTime>
  <Words>1821</Words>
  <Application>Microsoft Office PowerPoint</Application>
  <PresentationFormat>On-screen Show (4:3)</PresentationFormat>
  <Paragraphs>97</Paragraphs>
  <Slides>11</Slides>
  <Notes>7</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Executive</vt:lpstr>
      <vt:lpstr>Contemporary Themes in the Hotel</vt:lpstr>
      <vt:lpstr>PowerPoint Presentation</vt:lpstr>
      <vt:lpstr>Introduction </vt:lpstr>
      <vt:lpstr>Overview of Literature</vt:lpstr>
      <vt:lpstr>Impact of Technology on Guest Services</vt:lpstr>
      <vt:lpstr>Management Responses</vt:lpstr>
      <vt:lpstr>Evaluation of Management Responses</vt:lpstr>
      <vt:lpstr>Recommendations for Future Policy</vt:lpstr>
      <vt:lpstr>Recommendations for Management Options</vt:lpstr>
      <vt:lpstr>Conclusion</vt:lpstr>
      <vt:lpstr>Reference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46</cp:revision>
  <dcterms:created xsi:type="dcterms:W3CDTF">2024-02-21T10:54:59Z</dcterms:created>
  <dcterms:modified xsi:type="dcterms:W3CDTF">2024-02-21T11:54:38Z</dcterms:modified>
</cp:coreProperties>
</file>