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6339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453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4735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572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066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795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486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710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180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45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784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9561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od.gov.uk/safety-hygiene/providing-food-at-community-and-charity-events" TargetMode="External" /><Relationship Id="rId13" Type="http://schemas.openxmlformats.org/officeDocument/2006/relationships/hyperlink" Target="https://theriverstrust.org/our-work/our-projects/courtauld-2030" TargetMode="External" /><Relationship Id="rId18" Type="http://schemas.openxmlformats.org/officeDocument/2006/relationships/hyperlink" Target="https://www.wrap.ngo/resources/report/citizen-food-waste-attitudes-and-behaviours-out-home" TargetMode="External" /><Relationship Id="rId3" Type="http://schemas.openxmlformats.org/officeDocument/2006/relationships/hyperlink" Target="https://www.appliedwastetechniques.co.uk/winnow-case.html" TargetMode="External" /><Relationship Id="rId21" Type="http://schemas.openxmlformats.org/officeDocument/2006/relationships/hyperlink" Target="https://www.wrap.ngo/resources/report/business-case-reducing-food-loss-and-waste-hotels" TargetMode="External" /><Relationship Id="rId7" Type="http://schemas.openxmlformats.org/officeDocument/2006/relationships/hyperlink" Target="https://www.thefirstmile.co.uk/the-big-picture/how-uk-pubs-can-comply-with-new-food-waste-rules-in-2025" TargetMode="External" /><Relationship Id="rId12" Type="http://schemas.openxmlformats.org/officeDocument/2006/relationships/hyperlink" Target="https://www.researchgate.net/publication/350012673_Impact_of_Hotel_Guests'_Trends_to_Recycle_Food_Waste_to_Obtain_Bioenergy" TargetMode="External" /><Relationship Id="rId17" Type="http://schemas.openxmlformats.org/officeDocument/2006/relationships/hyperlink" Target="https://www.wastemanaged.co.uk/our-news/food-waste/how-food-waste-contributes-to-climate-change/" TargetMode="External" /><Relationship Id="rId2" Type="http://schemas.openxmlformats.org/officeDocument/2006/relationships/hyperlink" Target="https://www.addleshawgoddard.com/globalassets/insights/retail-and-consumer/food-waste-legal-issues.pdf" TargetMode="External" /><Relationship Id="rId16" Type="http://schemas.openxmlformats.org/officeDocument/2006/relationships/hyperlink" Target="https://www.wastemanaged.co.uk/our-news/food-waste/food-waste-facts-statistics/" TargetMode="External" /><Relationship Id="rId20" Type="http://schemas.openxmlformats.org/officeDocument/2006/relationships/hyperlink" Target="https://www.wrap.ngo/taking-action/food-drink/sectors/hospitality-food-service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fareshare.org.uk/getting-food/natashas-law/" TargetMode="External" /><Relationship Id="rId11" Type="http://schemas.openxmlformats.org/officeDocument/2006/relationships/hyperlink" Target="https://www.principlesofsustainablebusiness.nl/wp-content/uploads/2023/06/TooGoodToGo.pdf" TargetMode="External" /><Relationship Id="rId5" Type="http://schemas.openxmlformats.org/officeDocument/2006/relationships/hyperlink" Target="https://exeterce.org/knowledge-hub/case-study-winnow-solutions/" TargetMode="External" /><Relationship Id="rId15" Type="http://schemas.openxmlformats.org/officeDocument/2006/relationships/hyperlink" Target="https://www.ukhospitality.org.uk/the-uk-hospitality-sector-and-sustainability-in-2024/" TargetMode="External" /><Relationship Id="rId10" Type="http://schemas.openxmlformats.org/officeDocument/2006/relationships/hyperlink" Target="https://www.mygreenpod.com/articles/courtauld-commitment-2030/" TargetMode="External" /><Relationship Id="rId19" Type="http://schemas.openxmlformats.org/officeDocument/2006/relationships/hyperlink" Target="https://www.google.com/search?q=https://www.wrap.org.uk/guardians-of-grub&amp;authuser=2" TargetMode="External" /><Relationship Id="rId4" Type="http://schemas.openxmlformats.org/officeDocument/2006/relationships/hyperlink" Target="https://www.derbyshire.gov.uk/environment/rubbish-waste/love-food-hate-waste/environmental-impact/environmental-impact-of-food-waste.aspx" TargetMode="External" /><Relationship Id="rId9" Type="http://schemas.openxmlformats.org/officeDocument/2006/relationships/hyperlink" Target="https://stories.hilton.com/emea/releases/hilton-and-too-good-to-go-expand-europe-wide-partnership" TargetMode="External" /><Relationship Id="rId14" Type="http://schemas.openxmlformats.org/officeDocument/2006/relationships/hyperlink" Target="https://thesra.org/news-insights/insights/what-uk-hospitality-businesses-need-to-know-about-the-latest-sustainability-legislation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499970"/>
          </a:xfrm>
        </p:spPr>
        <p:txBody>
          <a:bodyPr/>
          <a:lstStyle/>
          <a:p>
            <a:r>
              <a:rPr sz="2800" dirty="0"/>
              <a:t>Sustainability in Terms of Food Waste and Its Efficacy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FD89B15-1383-2454-BAE6-C610B33F82A1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822959" y="5596816"/>
            <a:ext cx="7589520" cy="9264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sz="1600" dirty="0"/>
              <a:t>Conference Research Presentation</a:t>
            </a:r>
          </a:p>
          <a:p>
            <a:pPr marL="0" indent="0">
              <a:buNone/>
            </a:pPr>
            <a:r>
              <a:rPr sz="1600" dirty="0"/>
              <a:t>Student: MD </a:t>
            </a:r>
            <a:r>
              <a:rPr sz="1600" dirty="0" err="1"/>
              <a:t>Jaglu</a:t>
            </a:r>
            <a:r>
              <a:rPr sz="1600" dirty="0"/>
              <a:t> Uddin</a:t>
            </a:r>
          </a:p>
          <a:p>
            <a:pPr marL="0" indent="0">
              <a:buNone/>
            </a:pPr>
            <a:r>
              <a:rPr sz="1600" dirty="0"/>
              <a:t>Tutor: Natalie Brailsford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1.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1845734"/>
            <a:ext cx="3560643" cy="4023360"/>
          </a:xfrm>
        </p:spPr>
        <p:txBody>
          <a:bodyPr/>
          <a:lstStyle/>
          <a:p>
            <a:r>
              <a:rPr dirty="0"/>
              <a:t>Food waste is a major issue in UK hotels.</a:t>
            </a:r>
          </a:p>
          <a:p>
            <a:r>
              <a:rPr dirty="0"/>
              <a:t>Over 1 million </a:t>
            </a:r>
            <a:r>
              <a:rPr dirty="0" err="1"/>
              <a:t>tonnes</a:t>
            </a:r>
            <a:r>
              <a:rPr dirty="0"/>
              <a:t> of food wasted annually.</a:t>
            </a:r>
            <a:endParaRPr lang="en-US" dirty="0"/>
          </a:p>
          <a:p>
            <a:endParaRPr dirty="0"/>
          </a:p>
          <a:p>
            <a:r>
              <a:rPr lang="en-GB" dirty="0"/>
              <a:t>Aim: </a:t>
            </a:r>
            <a:r>
              <a:rPr dirty="0"/>
              <a:t>Examine eco-efficiency vs. profitability.</a:t>
            </a:r>
          </a:p>
          <a:p>
            <a:r>
              <a:rPr dirty="0"/>
              <a:t>Framework: Food Waste Hierarchy (Prevention, Reuse, Recycling, Disposal).</a:t>
            </a:r>
          </a:p>
        </p:txBody>
      </p:sp>
      <p:pic>
        <p:nvPicPr>
          <p:cNvPr id="1026" name="Picture 2" descr="Food Waste Statistics - 2024">
            <a:extLst>
              <a:ext uri="{FF2B5EF4-FFF2-40B4-BE49-F238E27FC236}">
                <a16:creationId xmlns:a16="http://schemas.microsoft.com/office/drawing/2014/main" id="{0D7962B5-204E-BA11-D81F-5C85B0E592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1925" y="2459908"/>
            <a:ext cx="4366615" cy="2456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2. Research Aim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Aim: Investigate the drivers, barriers, and effectiveness of food waste strategies.</a:t>
            </a:r>
          </a:p>
          <a:p>
            <a:endParaRPr/>
          </a:p>
          <a:p>
            <a:r>
              <a:t>Objectives:</a:t>
            </a:r>
          </a:p>
          <a:p>
            <a:r>
              <a:t>• Identify key influences through literature.</a:t>
            </a:r>
          </a:p>
          <a:p>
            <a:r>
              <a:t>• Apply PESTLE analysis to assess external factors.</a:t>
            </a:r>
          </a:p>
          <a:p>
            <a:r>
              <a:t>• Provide recommendations for industry and research.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3. Literature Review: Food Waste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Waste occurs in preparation, production, and consumption.</a:t>
            </a:r>
          </a:p>
          <a:p>
            <a:r>
              <a:rPr dirty="0"/>
              <a:t>• Main cause: Overproduction, especially in buffets.</a:t>
            </a:r>
          </a:p>
          <a:p>
            <a:r>
              <a:rPr dirty="0"/>
              <a:t>• Other causes: Poor inventory, spoilage, inflexible menus.</a:t>
            </a:r>
          </a:p>
          <a:p>
            <a:r>
              <a:rPr dirty="0"/>
              <a:t>• Annual cost: £3.2 billion (WRAP, 2024).</a:t>
            </a:r>
          </a:p>
        </p:txBody>
      </p:sp>
      <p:pic>
        <p:nvPicPr>
          <p:cNvPr id="2052" name="Picture 4" descr="Food waste generation and its industrial utilization: An overview |  Environmental Science and Pollution Research">
            <a:extLst>
              <a:ext uri="{FF2B5EF4-FFF2-40B4-BE49-F238E27FC236}">
                <a16:creationId xmlns:a16="http://schemas.microsoft.com/office/drawing/2014/main" id="{647A9559-D16A-FD8A-1B72-456E966124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8846" y="3051448"/>
            <a:ext cx="3211218" cy="319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4. Food Waste Hierarchy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1. Prevention – stop waste before it occurs.</a:t>
            </a:r>
          </a:p>
          <a:p>
            <a:r>
              <a:rPr dirty="0"/>
              <a:t>2. Reuse – redistribute surplus food.</a:t>
            </a:r>
          </a:p>
          <a:p>
            <a:r>
              <a:rPr dirty="0"/>
              <a:t>3. Recycling – convert waste to energy.</a:t>
            </a:r>
          </a:p>
          <a:p>
            <a:r>
              <a:rPr dirty="0"/>
              <a:t>4. Disposal – last resort (landfill or incineration).</a:t>
            </a:r>
          </a:p>
        </p:txBody>
      </p:sp>
      <p:pic>
        <p:nvPicPr>
          <p:cNvPr id="3074" name="Picture 2" descr="Resource and Waste Management Strategy for Devon and Torbay 2020 - 2030 -  Waste and Recycling">
            <a:extLst>
              <a:ext uri="{FF2B5EF4-FFF2-40B4-BE49-F238E27FC236}">
                <a16:creationId xmlns:a16="http://schemas.microsoft.com/office/drawing/2014/main" id="{CDF01093-06C2-05D0-6632-FE8C1159B5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9588" y="3535752"/>
            <a:ext cx="3549445" cy="2669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5. Effective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Technological: AI-powered tracking reduces waste 40–70%.</a:t>
            </a:r>
          </a:p>
          <a:p>
            <a:r>
              <a:rPr dirty="0"/>
              <a:t>• Redistribution: Apps like Too Good To Go create revenue.</a:t>
            </a:r>
          </a:p>
          <a:p>
            <a:r>
              <a:rPr dirty="0"/>
              <a:t>• Operational: Smaller buffets, smarter menus, staff engagement.</a:t>
            </a:r>
          </a:p>
          <a:p>
            <a:r>
              <a:rPr dirty="0"/>
              <a:t>• Staff training is essential for success.</a:t>
            </a:r>
          </a:p>
        </p:txBody>
      </p:sp>
      <p:pic>
        <p:nvPicPr>
          <p:cNvPr id="4098" name="Picture 2" descr="Artificial intelligence for waste management in smart cities: a review |  Environmental Chemistry Letters">
            <a:extLst>
              <a:ext uri="{FF2B5EF4-FFF2-40B4-BE49-F238E27FC236}">
                <a16:creationId xmlns:a16="http://schemas.microsoft.com/office/drawing/2014/main" id="{6C440FEF-2125-C9DB-0467-6E2AB42A3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210" y="4000965"/>
            <a:ext cx="4704663" cy="186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6. Barriers to Efficacy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High setup cost of AI systems.</a:t>
            </a:r>
          </a:p>
          <a:p>
            <a:r>
              <a:rPr dirty="0"/>
              <a:t>• Lack of digital and sustainability skills.</a:t>
            </a:r>
          </a:p>
          <a:p>
            <a:r>
              <a:rPr dirty="0"/>
              <a:t>• Legal fears over food donation.</a:t>
            </a:r>
          </a:p>
          <a:p>
            <a:r>
              <a:rPr dirty="0"/>
              <a:t>• Low staff engagement and cultural inertia.</a:t>
            </a:r>
          </a:p>
        </p:txBody>
      </p:sp>
      <p:pic>
        <p:nvPicPr>
          <p:cNvPr id="5124" name="Picture 4" descr="AI and Sustainability: Opportunities, Challenges, and Impact | EY -  Netherlands">
            <a:extLst>
              <a:ext uri="{FF2B5EF4-FFF2-40B4-BE49-F238E27FC236}">
                <a16:creationId xmlns:a16="http://schemas.microsoft.com/office/drawing/2014/main" id="{CFFE0802-D9F7-F965-D43E-FB78DC59F1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021" y="3596148"/>
            <a:ext cx="4029998" cy="2686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7. Methodology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Qualitative secondary research (narrative literature review).</a:t>
            </a:r>
          </a:p>
          <a:p>
            <a:r>
              <a:t>• Combines academic and grey literature (WRAP, DEFRA, UKHospitality).</a:t>
            </a:r>
          </a:p>
          <a:p>
            <a:r>
              <a:t>• Analytical tool: PESTLE framework.</a:t>
            </a:r>
          </a:p>
          <a:p>
            <a:r>
              <a:t>• Focus on synthesis, not statistics.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8. PESTLE: Political &amp; Economic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Political:</a:t>
            </a:r>
          </a:p>
          <a:p>
            <a:r>
              <a:rPr dirty="0"/>
              <a:t>• Courtauld Commitment 2030 – halve food waste.</a:t>
            </a:r>
          </a:p>
          <a:p>
            <a:r>
              <a:rPr dirty="0"/>
              <a:t>• 'Simpler Recycling' reforms mandate separation.</a:t>
            </a:r>
          </a:p>
          <a:p>
            <a:endParaRPr dirty="0"/>
          </a:p>
          <a:p>
            <a:r>
              <a:rPr dirty="0"/>
              <a:t>Economic:</a:t>
            </a:r>
          </a:p>
          <a:p>
            <a:r>
              <a:rPr dirty="0"/>
              <a:t>• Food waste costs £3.2bn/year.</a:t>
            </a:r>
          </a:p>
          <a:p>
            <a:r>
              <a:rPr dirty="0"/>
              <a:t>• Inflation and disposal taxes strengthen the business case.</a:t>
            </a:r>
          </a:p>
        </p:txBody>
      </p:sp>
      <p:pic>
        <p:nvPicPr>
          <p:cNvPr id="6146" name="Picture 2" descr="The Courtauld Commitment 2030 Milestone Report 2023 | WRAP - The Waste and  Resources Action Programme">
            <a:extLst>
              <a:ext uri="{FF2B5EF4-FFF2-40B4-BE49-F238E27FC236}">
                <a16:creationId xmlns:a16="http://schemas.microsoft.com/office/drawing/2014/main" id="{0367455E-D284-AF54-9200-87463CA396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678" y="2370419"/>
            <a:ext cx="2117161" cy="211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9. PESTLE: Social &amp; Technological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Social:</a:t>
            </a:r>
          </a:p>
          <a:p>
            <a:r>
              <a:rPr dirty="0"/>
              <a:t>• 63% of consumers care about food waste.</a:t>
            </a:r>
          </a:p>
          <a:p>
            <a:r>
              <a:rPr dirty="0"/>
              <a:t>• Waste harms brand image.</a:t>
            </a:r>
          </a:p>
          <a:p>
            <a:r>
              <a:rPr dirty="0"/>
              <a:t>• Staff engagement vital.</a:t>
            </a:r>
          </a:p>
          <a:p>
            <a:endParaRPr dirty="0"/>
          </a:p>
          <a:p>
            <a:r>
              <a:rPr dirty="0"/>
              <a:t>Technological:</a:t>
            </a:r>
          </a:p>
          <a:p>
            <a:r>
              <a:rPr dirty="0"/>
              <a:t>• AI tracking (Winnow, </a:t>
            </a:r>
            <a:r>
              <a:rPr dirty="0" err="1"/>
              <a:t>Leanpath</a:t>
            </a:r>
            <a:r>
              <a:rPr dirty="0"/>
              <a:t>).</a:t>
            </a:r>
          </a:p>
          <a:p>
            <a:r>
              <a:rPr dirty="0"/>
              <a:t>• Surplus-food apps aid reuse.</a:t>
            </a:r>
          </a:p>
        </p:txBody>
      </p:sp>
      <p:pic>
        <p:nvPicPr>
          <p:cNvPr id="7170" name="Picture 2" descr="The Impact of Food Waste: Statistics, Trends and Actionable Insights">
            <a:extLst>
              <a:ext uri="{FF2B5EF4-FFF2-40B4-BE49-F238E27FC236}">
                <a16:creationId xmlns:a16="http://schemas.microsoft.com/office/drawing/2014/main" id="{67579B1F-CC40-967A-2361-819EB63AE8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02949"/>
            <a:ext cx="4373819" cy="197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10. PESTLE: Legal &amp; Environmental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1845734"/>
            <a:ext cx="4247379" cy="4023360"/>
          </a:xfrm>
        </p:spPr>
        <p:txBody>
          <a:bodyPr/>
          <a:lstStyle/>
          <a:p>
            <a:r>
              <a:rPr dirty="0"/>
              <a:t>Legal:</a:t>
            </a:r>
          </a:p>
          <a:p>
            <a:r>
              <a:rPr dirty="0"/>
              <a:t>• Food Safety Act 1990 liability fears.</a:t>
            </a:r>
          </a:p>
          <a:p>
            <a:r>
              <a:rPr dirty="0"/>
              <a:t>• 'Natasha’s Law' complicates donations.</a:t>
            </a:r>
          </a:p>
          <a:p>
            <a:endParaRPr dirty="0"/>
          </a:p>
          <a:p>
            <a:r>
              <a:rPr dirty="0"/>
              <a:t>Environmental:</a:t>
            </a:r>
          </a:p>
          <a:p>
            <a:r>
              <a:rPr dirty="0"/>
              <a:t>• Food waste emits methane.</a:t>
            </a:r>
          </a:p>
          <a:p>
            <a:r>
              <a:rPr dirty="0"/>
              <a:t>• Anaerobic digestion supports Net Zero goals.</a:t>
            </a:r>
          </a:p>
        </p:txBody>
      </p:sp>
      <p:pic>
        <p:nvPicPr>
          <p:cNvPr id="8194" name="Picture 2" descr="What is Anaerobic Digestion? | Green City Times">
            <a:extLst>
              <a:ext uri="{FF2B5EF4-FFF2-40B4-BE49-F238E27FC236}">
                <a16:creationId xmlns:a16="http://schemas.microsoft.com/office/drawing/2014/main" id="{399D26F8-4040-86E3-3F2A-069F36A2AB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60394"/>
            <a:ext cx="4269443" cy="2127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11. Key Findings &amp;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Reducing food waste improves both profit and sustainability.</a:t>
            </a:r>
          </a:p>
          <a:p>
            <a:r>
              <a:rPr dirty="0"/>
              <a:t>• Efficacy depends on prevention, training, and legal clarity.</a:t>
            </a:r>
          </a:p>
          <a:p>
            <a:r>
              <a:rPr dirty="0"/>
              <a:t>• Technology enhances eco-efficiency and profitability.</a:t>
            </a:r>
          </a:p>
          <a:p>
            <a:r>
              <a:rPr dirty="0"/>
              <a:t>• 'Prevention First' is the most effective strategy.</a:t>
            </a:r>
          </a:p>
        </p:txBody>
      </p:sp>
      <p:pic>
        <p:nvPicPr>
          <p:cNvPr id="9218" name="Picture 2" descr="Food Waste Reduction: Tips for Households and Restaurants">
            <a:extLst>
              <a:ext uri="{FF2B5EF4-FFF2-40B4-BE49-F238E27FC236}">
                <a16:creationId xmlns:a16="http://schemas.microsoft.com/office/drawing/2014/main" id="{ABD1A13D-5C7D-4550-DD46-7E2AE5F0BD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64" y="3352801"/>
            <a:ext cx="2780070" cy="2780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12.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For Industry:</a:t>
            </a:r>
          </a:p>
          <a:p>
            <a:r>
              <a:t>• Adopt 'Prevention First' using AI systems.</a:t>
            </a:r>
          </a:p>
          <a:p>
            <a:r>
              <a:t>• Train staff using WRAP programs.</a:t>
            </a:r>
          </a:p>
          <a:p>
            <a:r>
              <a:t>• Use redistribution apps (Too Good To Go, FareShare).</a:t>
            </a:r>
          </a:p>
          <a:p>
            <a:endParaRPr/>
          </a:p>
          <a:p>
            <a:r>
              <a:t>For Research:</a:t>
            </a:r>
          </a:p>
          <a:p>
            <a:r>
              <a:t>• Study SME challenges and guest attitudes.</a:t>
            </a:r>
          </a:p>
          <a:p>
            <a:r>
              <a:t>• Evaluate impact of new legislation.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683" y="206478"/>
            <a:ext cx="7543800" cy="891786"/>
          </a:xfrm>
        </p:spPr>
        <p:txBody>
          <a:bodyPr/>
          <a:lstStyle/>
          <a:p>
            <a:r>
              <a:rPr dirty="0"/>
              <a:t>13.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71" y="1095315"/>
            <a:ext cx="8917857" cy="4131733"/>
          </a:xfrm>
        </p:spPr>
        <p:txBody>
          <a:bodyPr numCol="2">
            <a:noAutofit/>
          </a:bodyPr>
          <a:lstStyle/>
          <a:p>
            <a:r>
              <a:rPr lang="en-US" sz="600" dirty="0"/>
              <a:t>Adams, R., Smart, P. and Huff, A.S. (2017) 'Shade: A framework for assessing the </a:t>
            </a:r>
            <a:r>
              <a:rPr lang="en-US" sz="600" dirty="0" err="1"/>
              <a:t>rigour</a:t>
            </a:r>
            <a:r>
              <a:rPr lang="en-US" sz="600" dirty="0"/>
              <a:t> of systematic literature reviews', </a:t>
            </a:r>
            <a:r>
              <a:rPr lang="en-US" sz="600" i="1" dirty="0"/>
              <a:t>International Journal of Management Reviews</a:t>
            </a:r>
            <a:r>
              <a:rPr lang="en-US" sz="600" dirty="0"/>
              <a:t>, 19(1), pp. 1-19.</a:t>
            </a:r>
          </a:p>
          <a:p>
            <a:r>
              <a:rPr lang="en-US" sz="600" dirty="0" err="1"/>
              <a:t>Addleshaw</a:t>
            </a:r>
            <a:r>
              <a:rPr lang="en-US" sz="600" dirty="0"/>
              <a:t> Goddard (2016) </a:t>
            </a:r>
            <a:r>
              <a:rPr lang="en-US" sz="600" i="1" dirty="0"/>
              <a:t>FOOD DONATION - Legal issues</a:t>
            </a:r>
            <a:r>
              <a:rPr lang="en-US" sz="600" dirty="0"/>
              <a:t>. Available at: </a:t>
            </a:r>
            <a:r>
              <a:rPr lang="en-US" sz="600" dirty="0">
                <a:hlinkClick r:id="rId2"/>
              </a:rPr>
              <a:t>https://www.addleshawgoddard.com/globalassets/insights/retail-and-consumer/food-waste-legal-issues.pdf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Aguilar, F.J. (1967) </a:t>
            </a:r>
            <a:r>
              <a:rPr lang="en-US" sz="600" i="1" dirty="0"/>
              <a:t>Scanning the business environment</a:t>
            </a:r>
            <a:r>
              <a:rPr lang="en-US" sz="600" dirty="0"/>
              <a:t>. New York: Macmillan.</a:t>
            </a:r>
          </a:p>
          <a:p>
            <a:r>
              <a:rPr lang="en-US" sz="600" dirty="0"/>
              <a:t>Applied Waste Techniques (2024) </a:t>
            </a:r>
            <a:r>
              <a:rPr lang="en-US" sz="600" i="1" dirty="0"/>
              <a:t>Winnow System case studies</a:t>
            </a:r>
            <a:r>
              <a:rPr lang="en-US" sz="600" dirty="0"/>
              <a:t>. Available at: </a:t>
            </a:r>
            <a:r>
              <a:rPr lang="en-US" sz="600" dirty="0">
                <a:hlinkClick r:id="rId3"/>
              </a:rPr>
              <a:t>https://www.appliedwastetechniques.co.uk/winnow-case.html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Baumeister, R.F. and Leary, M.R. (1997) 'Writing narrative literature reviews', </a:t>
            </a:r>
            <a:r>
              <a:rPr lang="en-US" sz="600" i="1" dirty="0"/>
              <a:t>Review of General Psychology</a:t>
            </a:r>
            <a:r>
              <a:rPr lang="en-US" sz="600" dirty="0"/>
              <a:t>, 1(3), pp. 311-320.</a:t>
            </a:r>
          </a:p>
          <a:p>
            <a:r>
              <a:rPr lang="en-US" sz="600" dirty="0"/>
              <a:t>Bryman, A. (2016) </a:t>
            </a:r>
            <a:r>
              <a:rPr lang="en-US" sz="600" i="1" dirty="0"/>
              <a:t>Social research methods</a:t>
            </a:r>
            <a:r>
              <a:rPr lang="en-US" sz="600" dirty="0"/>
              <a:t>. 5th </a:t>
            </a:r>
            <a:r>
              <a:rPr lang="en-US" sz="600" dirty="0" err="1"/>
              <a:t>edn</a:t>
            </a:r>
            <a:r>
              <a:rPr lang="en-US" sz="600" dirty="0"/>
              <a:t>. Oxford: Oxford University Press.</a:t>
            </a:r>
          </a:p>
          <a:p>
            <a:r>
              <a:rPr lang="en-US" sz="600" dirty="0"/>
              <a:t>Derbyshire County Council (2024) </a:t>
            </a:r>
            <a:r>
              <a:rPr lang="en-US" sz="600" i="1" dirty="0"/>
              <a:t>Environmental impact of food waste</a:t>
            </a:r>
            <a:r>
              <a:rPr lang="en-US" sz="600" dirty="0"/>
              <a:t>. Available at: </a:t>
            </a:r>
            <a:r>
              <a:rPr lang="en-US" sz="600" dirty="0">
                <a:hlinkClick r:id="rId4"/>
              </a:rPr>
              <a:t>https://www.derbyshire.gov.uk/environment/rubbish-waste/love-food-hate-waste/environmental-impact/environmental-impact-of-food-waste.aspx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Edirisinghe, J., Elg, M. and </a:t>
            </a:r>
            <a:r>
              <a:rPr lang="en-US" sz="600" dirty="0" err="1"/>
              <a:t>Gremyr</a:t>
            </a:r>
            <a:r>
              <a:rPr lang="en-US" sz="600" dirty="0"/>
              <a:t>, I. (2023) 'From food waste to value: A study of the Too Good To Go service', </a:t>
            </a:r>
            <a:r>
              <a:rPr lang="en-US" sz="600" i="1" dirty="0"/>
              <a:t>Journal of Cleaner Production</a:t>
            </a:r>
            <a:r>
              <a:rPr lang="en-US" sz="600" dirty="0"/>
              <a:t>, 407, 137123.</a:t>
            </a:r>
          </a:p>
          <a:p>
            <a:r>
              <a:rPr lang="en-US" sz="600" dirty="0"/>
              <a:t>Exeter Centre for Circular Economy (2024) </a:t>
            </a:r>
            <a:r>
              <a:rPr lang="en-US" sz="600" i="1" dirty="0"/>
              <a:t>Case Study: Winnow Solutions</a:t>
            </a:r>
            <a:r>
              <a:rPr lang="en-US" sz="600" dirty="0"/>
              <a:t>. Available at: </a:t>
            </a:r>
            <a:r>
              <a:rPr lang="en-US" sz="600" dirty="0">
                <a:hlinkClick r:id="rId5"/>
              </a:rPr>
              <a:t>https://exeterce.org/knowledge-hub/case-study-winnow-solutions/</a:t>
            </a:r>
            <a:r>
              <a:rPr lang="en-US" sz="600" dirty="0"/>
              <a:t> (Accessed: 5 November 2025).</a:t>
            </a:r>
          </a:p>
          <a:p>
            <a:r>
              <a:rPr lang="en-US" sz="600" dirty="0" err="1"/>
              <a:t>FareShare</a:t>
            </a:r>
            <a:r>
              <a:rPr lang="en-US" sz="600" dirty="0"/>
              <a:t> (2024) </a:t>
            </a:r>
            <a:r>
              <a:rPr lang="en-US" sz="600" i="1" dirty="0"/>
              <a:t>Natasha's Law and </a:t>
            </a:r>
            <a:r>
              <a:rPr lang="en-US" sz="600" i="1" dirty="0" err="1"/>
              <a:t>FareShare</a:t>
            </a:r>
            <a:r>
              <a:rPr lang="en-US" sz="600" i="1" dirty="0"/>
              <a:t> Go</a:t>
            </a:r>
            <a:r>
              <a:rPr lang="en-US" sz="600" dirty="0"/>
              <a:t>. Available at: </a:t>
            </a:r>
            <a:r>
              <a:rPr lang="en-US" sz="600" dirty="0">
                <a:hlinkClick r:id="rId6"/>
              </a:rPr>
              <a:t>https://fareshare.org.uk/getting-food/natashas-law/</a:t>
            </a:r>
            <a:r>
              <a:rPr lang="en-US" sz="600" dirty="0"/>
              <a:t> (Accessed: 5 November 2025).</a:t>
            </a:r>
          </a:p>
          <a:p>
            <a:r>
              <a:rPr lang="en-US" sz="600" dirty="0" err="1"/>
              <a:t>Filimonau</a:t>
            </a:r>
            <a:r>
              <a:rPr lang="en-US" sz="600" dirty="0"/>
              <a:t>, V., Todorova, E., Mzembe, A. and </a:t>
            </a:r>
            <a:r>
              <a:rPr lang="en-US" sz="600" dirty="0" err="1"/>
              <a:t>Velemini</a:t>
            </a:r>
            <a:r>
              <a:rPr lang="en-US" sz="600" dirty="0"/>
              <a:t>, I. (2020) 'Technology-enabled food waste reduction in the hospitality sector: A case of UK hotels', </a:t>
            </a:r>
            <a:r>
              <a:rPr lang="en-US" sz="600" i="1" dirty="0"/>
              <a:t>Journal of Hospitality and Tourism Technology</a:t>
            </a:r>
            <a:r>
              <a:rPr lang="en-US" sz="600" dirty="0"/>
              <a:t>, 11(3), pp. 439-456.</a:t>
            </a:r>
          </a:p>
          <a:p>
            <a:r>
              <a:rPr lang="en-US" sz="600" dirty="0"/>
              <a:t>First Mile (2025) </a:t>
            </a:r>
            <a:r>
              <a:rPr lang="en-US" sz="600" i="1" dirty="0"/>
              <a:t>How UK pubs can comply with new food waste rules in 2025</a:t>
            </a:r>
            <a:r>
              <a:rPr lang="en-US" sz="600" dirty="0"/>
              <a:t>. Available at: </a:t>
            </a:r>
            <a:r>
              <a:rPr lang="en-US" sz="600" dirty="0">
                <a:hlinkClick r:id="rId7"/>
              </a:rPr>
              <a:t>https://www.thefirstmile.co.uk/the-big-picture/how-uk-pubs-can-comply-with-new-food-waste-rules-in-2025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Food Standards Agency (2024) </a:t>
            </a:r>
            <a:r>
              <a:rPr lang="en-US" sz="600" i="1" dirty="0"/>
              <a:t>Providing food at community and charity events</a:t>
            </a:r>
            <a:r>
              <a:rPr lang="en-US" sz="600" dirty="0"/>
              <a:t>. Available at: </a:t>
            </a:r>
            <a:r>
              <a:rPr lang="en-US" sz="600" dirty="0">
                <a:hlinkClick r:id="rId8"/>
              </a:rPr>
              <a:t>https://www.food.gov.uk/safety-hygiene/providing-food-at-community-and-charity-events</a:t>
            </a:r>
            <a:r>
              <a:rPr lang="en-US" sz="600" dirty="0"/>
              <a:t> (Accessed: 5 November 2025).</a:t>
            </a:r>
          </a:p>
          <a:p>
            <a:r>
              <a:rPr lang="en-US" sz="600" dirty="0" err="1"/>
              <a:t>Gössling</a:t>
            </a:r>
            <a:r>
              <a:rPr lang="en-US" sz="600" dirty="0"/>
              <a:t>, S., Kunkel, T., and </a:t>
            </a:r>
            <a:r>
              <a:rPr lang="en-US" sz="600" dirty="0" err="1"/>
              <a:t>Garschagen</a:t>
            </a:r>
            <a:r>
              <a:rPr lang="en-US" sz="600" dirty="0"/>
              <a:t>, M. (2021) 'Food waste in hotels: A review of the current state of knowledge', </a:t>
            </a:r>
            <a:r>
              <a:rPr lang="en-US" sz="600" i="1" dirty="0"/>
              <a:t>Journal of Sustainable Tourism</a:t>
            </a:r>
            <a:r>
              <a:rPr lang="en-US" sz="600" dirty="0"/>
              <a:t>, 29(11-12), pp. 1957-1983.</a:t>
            </a:r>
          </a:p>
          <a:p>
            <a:r>
              <a:rPr lang="en-US" sz="600" dirty="0"/>
              <a:t>Green, B.N., Johnson, C.D. and Adams, A. (2006) 'Writing narrative literature reviews for peer-reviewed journals: secrets of the trade', </a:t>
            </a:r>
            <a:r>
              <a:rPr lang="en-US" sz="600" i="1" dirty="0"/>
              <a:t>Journal of Chiropractic Medicine</a:t>
            </a:r>
            <a:r>
              <a:rPr lang="en-US" sz="600" dirty="0"/>
              <a:t>, 5(3), pp. 101-117.</a:t>
            </a:r>
          </a:p>
          <a:p>
            <a:r>
              <a:rPr lang="en-US" sz="600" dirty="0"/>
              <a:t>Hilton (2025) </a:t>
            </a:r>
            <a:r>
              <a:rPr lang="en-US" sz="600" i="1" dirty="0"/>
              <a:t>Hilton and Too Good To Go Expand Europe‑Wide Partnership To Tackle Food Waste One Breakfast Buffet At A Time</a:t>
            </a:r>
            <a:r>
              <a:rPr lang="en-US" sz="600" dirty="0"/>
              <a:t>. Available at: </a:t>
            </a:r>
            <a:r>
              <a:rPr lang="en-US" sz="600" dirty="0">
                <a:hlinkClick r:id="rId9"/>
              </a:rPr>
              <a:t>https://stories.hilton.com/emea/releases/hilton-and-too-good-to-go-expand-europe-wide-partnership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Ho, J.K.K. (2014) 'Formulation of a PESTLE analysis', </a:t>
            </a:r>
            <a:r>
              <a:rPr lang="en-US" sz="600" i="1" dirty="0"/>
              <a:t>European Journal of Business and Management</a:t>
            </a:r>
            <a:r>
              <a:rPr lang="en-US" sz="600" dirty="0"/>
              <a:t>, 6(15), pp. 1-6.</a:t>
            </a:r>
          </a:p>
          <a:p>
            <a:r>
              <a:rPr lang="en-US" sz="600" dirty="0"/>
              <a:t>Moher, D., Liberati, A., Tetzlaff, J. and Altman, D.G. (2009) 'Preferred reporting items for systematic reviews and meta-analyses: the PRISMA statement', </a:t>
            </a:r>
            <a:r>
              <a:rPr lang="en-US" sz="600" i="1" dirty="0" err="1"/>
              <a:t>PLoS</a:t>
            </a:r>
            <a:r>
              <a:rPr lang="en-US" sz="600" i="1" dirty="0"/>
              <a:t> Medicine</a:t>
            </a:r>
            <a:r>
              <a:rPr lang="en-US" sz="600" dirty="0"/>
              <a:t>, 6(7), e1000097.</a:t>
            </a:r>
          </a:p>
          <a:p>
            <a:r>
              <a:rPr lang="en-US" sz="600" dirty="0"/>
              <a:t>Morrison, M. (2013) </a:t>
            </a:r>
            <a:r>
              <a:rPr lang="en-US" sz="600" i="1" dirty="0"/>
              <a:t>Strategic business diagnostic tools: theory and practice</a:t>
            </a:r>
            <a:r>
              <a:rPr lang="en-US" sz="600" dirty="0"/>
              <a:t>. London: CreateSpace Independent Publishing.</a:t>
            </a:r>
          </a:p>
          <a:p>
            <a:r>
              <a:rPr lang="en-US" sz="600" dirty="0"/>
              <a:t>My Green Pod (2024) </a:t>
            </a:r>
            <a:r>
              <a:rPr lang="en-US" sz="600" i="1" dirty="0"/>
              <a:t>Courtauld Commitment 2030</a:t>
            </a:r>
            <a:r>
              <a:rPr lang="en-US" sz="600" dirty="0"/>
              <a:t>. Available at: </a:t>
            </a:r>
            <a:r>
              <a:rPr lang="en-US" sz="600" dirty="0">
                <a:hlinkClick r:id="rId10"/>
              </a:rPr>
              <a:t>https://www.mygreenpod.com/articles/courtauld-commitment-2030/</a:t>
            </a:r>
            <a:r>
              <a:rPr lang="en-US" sz="600" dirty="0"/>
              <a:t> (Accessed: 5 November 2025).</a:t>
            </a:r>
          </a:p>
          <a:p>
            <a:r>
              <a:rPr lang="en-US" sz="600" dirty="0" err="1"/>
              <a:t>Papargyropoulou</a:t>
            </a:r>
            <a:r>
              <a:rPr lang="en-US" sz="600" dirty="0"/>
              <a:t>, E., Lozano, R., Steinberger, J.K., Wright, N. and Ujang, Z. (2014) 'The food waste hierarchy as a framework for the management of food surplus and waste', </a:t>
            </a:r>
            <a:r>
              <a:rPr lang="en-US" sz="600" i="1" dirty="0"/>
              <a:t>Journal of Cleaner Production</a:t>
            </a:r>
            <a:r>
              <a:rPr lang="en-US" sz="600" dirty="0"/>
              <a:t>, 76, pp. 106-115.</a:t>
            </a:r>
          </a:p>
          <a:p>
            <a:r>
              <a:rPr lang="en-US" sz="600" dirty="0"/>
              <a:t>Principles of Sustainable Business (2023) </a:t>
            </a:r>
            <a:r>
              <a:rPr lang="en-US" sz="600" i="1" dirty="0"/>
              <a:t>How does Too Good To Go reduce consumers and joining </a:t>
            </a:r>
            <a:r>
              <a:rPr lang="en-US" sz="600" i="1" dirty="0" err="1"/>
              <a:t>services's</a:t>
            </a:r>
            <a:r>
              <a:rPr lang="en-US" sz="600" i="1" dirty="0"/>
              <a:t> food waste?</a:t>
            </a:r>
            <a:r>
              <a:rPr lang="en-US" sz="600" dirty="0"/>
              <a:t>. Available at: </a:t>
            </a:r>
            <a:r>
              <a:rPr lang="en-US" sz="600" dirty="0">
                <a:hlinkClick r:id="rId11"/>
              </a:rPr>
              <a:t>https://www.principlesofsustainablebusiness.nl/wp-content/uploads/2023/06/TooGoodToGo.pdf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ResearchGate (2025) </a:t>
            </a:r>
            <a:r>
              <a:rPr lang="en-US" sz="600" i="1" dirty="0"/>
              <a:t>Impact of Hotel Guests' Trends to Recycle Food Waste to Obtain Bioenergy</a:t>
            </a:r>
            <a:r>
              <a:rPr lang="en-US" sz="600" dirty="0"/>
              <a:t>. Available at: </a:t>
            </a:r>
            <a:r>
              <a:rPr lang="en-US" sz="600" dirty="0">
                <a:hlinkClick r:id="rId12"/>
              </a:rPr>
              <a:t>https://www.researchgate.net/publication/350012673_Impact_of_Hotel_Guests'_Trends_to_Recycle_Food_Waste_to_Obtain_Bioenergy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Snyder, H. (2019) 'Literature review as a research methodology: An overview and guidelines', </a:t>
            </a:r>
            <a:r>
              <a:rPr lang="en-US" sz="600" i="1" dirty="0"/>
              <a:t>Journal of Business Research</a:t>
            </a:r>
            <a:r>
              <a:rPr lang="en-US" sz="600" dirty="0"/>
              <a:t>, 104, pp. 333-339.</a:t>
            </a:r>
          </a:p>
          <a:p>
            <a:r>
              <a:rPr lang="en-US" sz="600" dirty="0"/>
              <a:t>St-Hilaire, A., T. C., and Ung, L. (2022) 'Buffet overproduction in hotels: The role of managerial strategies and food waste awareness', </a:t>
            </a:r>
            <a:r>
              <a:rPr lang="en-US" sz="600" i="1" dirty="0"/>
              <a:t>Journal of Hospitality and Tourism Management</a:t>
            </a:r>
            <a:r>
              <a:rPr lang="en-US" sz="600" dirty="0"/>
              <a:t>, 52, pp. 321-329.</a:t>
            </a:r>
          </a:p>
          <a:p>
            <a:r>
              <a:rPr lang="en-US" sz="600" dirty="0"/>
              <a:t>The Rivers Trust (2024) </a:t>
            </a:r>
            <a:r>
              <a:rPr lang="en-US" sz="600" i="1" dirty="0"/>
              <a:t>The Courtauld Commitment 2030 Water Roadmap</a:t>
            </a:r>
            <a:r>
              <a:rPr lang="en-US" sz="600" dirty="0"/>
              <a:t>. Available at: </a:t>
            </a:r>
            <a:r>
              <a:rPr lang="en-US" sz="600" dirty="0">
                <a:hlinkClick r:id="rId13"/>
              </a:rPr>
              <a:t>https://theriverstrust.org/our-work/our-projects/courtauld-2030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The SRA (The Sustainable Restaurant Association) (2025) </a:t>
            </a:r>
            <a:r>
              <a:rPr lang="en-US" sz="600" i="1" dirty="0"/>
              <a:t>What UK Hospitality Businesses Need to Know About the Latest Sustainability Legislation</a:t>
            </a:r>
            <a:r>
              <a:rPr lang="en-US" sz="600" dirty="0"/>
              <a:t>. Available at: </a:t>
            </a:r>
            <a:r>
              <a:rPr lang="en-US" sz="600" dirty="0">
                <a:hlinkClick r:id="rId14"/>
              </a:rPr>
              <a:t>https://thesra.org/news-insights/insights/what-uk-hospitality-businesses-need-to-know-about-the-latest-sustainability-legislation/</a:t>
            </a:r>
            <a:r>
              <a:rPr lang="en-US" sz="600" dirty="0"/>
              <a:t> (Accessed: 5 November 2025).</a:t>
            </a:r>
          </a:p>
          <a:p>
            <a:r>
              <a:rPr lang="en-US" sz="600" dirty="0" err="1"/>
              <a:t>UKHospitality</a:t>
            </a:r>
            <a:r>
              <a:rPr lang="en-US" sz="600" dirty="0"/>
              <a:t> (2024) </a:t>
            </a:r>
            <a:r>
              <a:rPr lang="en-US" sz="600" i="1" dirty="0"/>
              <a:t>The UK hospitality sector and sustainability in 2024</a:t>
            </a:r>
            <a:r>
              <a:rPr lang="en-US" sz="600" dirty="0"/>
              <a:t>. Available at: </a:t>
            </a:r>
            <a:r>
              <a:rPr lang="en-US" sz="600" dirty="0">
                <a:hlinkClick r:id="rId15"/>
              </a:rPr>
              <a:t>https://www.ukhospitality.org.uk/the-uk-hospitality-sector-and-sustainability-in-2024/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Wastemanaged.co.uk (2024) </a:t>
            </a:r>
            <a:r>
              <a:rPr lang="en-US" sz="600" i="1" dirty="0"/>
              <a:t>Food Waste Statistics - 2024</a:t>
            </a:r>
            <a:r>
              <a:rPr lang="en-US" sz="600" dirty="0"/>
              <a:t>. Available at: </a:t>
            </a:r>
            <a:r>
              <a:rPr lang="en-US" sz="600" dirty="0">
                <a:hlinkClick r:id="rId16"/>
              </a:rPr>
              <a:t>https://www.wastemanaged.co.uk/our-news/food-waste/food-waste-facts-statistics/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Wastemanaged.co.uk (2024) </a:t>
            </a:r>
            <a:r>
              <a:rPr lang="en-US" sz="600" i="1" dirty="0"/>
              <a:t>How Food Waste Contributes to Climate Change</a:t>
            </a:r>
            <a:r>
              <a:rPr lang="en-US" sz="600" dirty="0"/>
              <a:t>. Available at: </a:t>
            </a:r>
            <a:r>
              <a:rPr lang="en-US" sz="600" dirty="0">
                <a:hlinkClick r:id="rId17"/>
              </a:rPr>
              <a:t>https://www.wastemanaged.co.uk/our-news/food-waste/how-food-waste-contributes-to-climate-change/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WRAP (Waste &amp; Resources Action </a:t>
            </a:r>
            <a:r>
              <a:rPr lang="en-US" sz="600" dirty="0" err="1"/>
              <a:t>Programme</a:t>
            </a:r>
            <a:r>
              <a:rPr lang="en-US" sz="600" dirty="0"/>
              <a:t>) (2022) </a:t>
            </a:r>
            <a:r>
              <a:rPr lang="en-US" sz="600" i="1" dirty="0"/>
              <a:t>Citizen food waste attitudes and </a:t>
            </a:r>
            <a:r>
              <a:rPr lang="en-US" sz="600" i="1" dirty="0" err="1"/>
              <a:t>behaviours</a:t>
            </a:r>
            <a:r>
              <a:rPr lang="en-US" sz="600" i="1" dirty="0"/>
              <a:t> out of home</a:t>
            </a:r>
            <a:r>
              <a:rPr lang="en-US" sz="600" dirty="0"/>
              <a:t>. Available at: </a:t>
            </a:r>
            <a:r>
              <a:rPr lang="en-US" sz="600" dirty="0">
                <a:hlinkClick r:id="rId18"/>
              </a:rPr>
              <a:t>https://www.wrap.ngo/resources/report/citizen-food-waste-attitudes-and-behaviours-out-home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WRAP (Waste &amp; Resources Action </a:t>
            </a:r>
            <a:r>
              <a:rPr lang="en-US" sz="600" dirty="0" err="1"/>
              <a:t>Programme</a:t>
            </a:r>
            <a:r>
              <a:rPr lang="en-US" sz="600" dirty="0"/>
              <a:t>) (2023) </a:t>
            </a:r>
            <a:r>
              <a:rPr lang="en-US" sz="600" i="1" dirty="0"/>
              <a:t>Guardians of Grub: Your guide to tackling food waste</a:t>
            </a:r>
            <a:r>
              <a:rPr lang="en-US" sz="600" dirty="0"/>
              <a:t>. Available at: </a:t>
            </a:r>
            <a:r>
              <a:rPr lang="en-US" sz="600" dirty="0">
                <a:hlinkClick r:id="rId19"/>
              </a:rPr>
              <a:t>https://www.wrap.org.uk/guardians-of-grub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WRAP (Waste &amp; Resources Action </a:t>
            </a:r>
            <a:r>
              <a:rPr lang="en-US" sz="600" dirty="0" err="1"/>
              <a:t>Programme</a:t>
            </a:r>
            <a:r>
              <a:rPr lang="en-US" sz="600" dirty="0"/>
              <a:t>) (2024) </a:t>
            </a:r>
            <a:r>
              <a:rPr lang="en-US" sz="600" i="1" dirty="0"/>
              <a:t>Hospitality and food service</a:t>
            </a:r>
            <a:r>
              <a:rPr lang="en-US" sz="600" dirty="0"/>
              <a:t>. Available at: </a:t>
            </a:r>
            <a:r>
              <a:rPr lang="en-US" sz="600" dirty="0">
                <a:hlinkClick r:id="rId20"/>
              </a:rPr>
              <a:t>https://www.wrap.ngo/taking-action/food-drink/sectors/hospitality-food-service</a:t>
            </a:r>
            <a:r>
              <a:rPr lang="en-US" sz="600" dirty="0"/>
              <a:t> (Accessed: 5 November 2025).</a:t>
            </a:r>
          </a:p>
          <a:p>
            <a:r>
              <a:rPr lang="en-US" sz="600" dirty="0"/>
              <a:t>WRAP (Waste &amp; Resources Action </a:t>
            </a:r>
            <a:r>
              <a:rPr lang="en-US" sz="600" dirty="0" err="1"/>
              <a:t>Programme</a:t>
            </a:r>
            <a:r>
              <a:rPr lang="en-US" sz="600" dirty="0"/>
              <a:t>) (2024) </a:t>
            </a:r>
            <a:r>
              <a:rPr lang="en-US" sz="600" i="1" dirty="0"/>
              <a:t>The Business Case for Reducing Food Loss and Waste: Hotels</a:t>
            </a:r>
            <a:r>
              <a:rPr lang="en-US" sz="600" dirty="0"/>
              <a:t>. Available at: </a:t>
            </a:r>
            <a:r>
              <a:rPr lang="en-US" sz="600" dirty="0">
                <a:hlinkClick r:id="rId21"/>
              </a:rPr>
              <a:t>https://www.wrap.ngo/resources/report/business-case-reducing-food-loss-and-waste-hotels</a:t>
            </a:r>
            <a:r>
              <a:rPr lang="en-US" sz="600" dirty="0"/>
              <a:t> (Accessed: 5 November 2025).</a:t>
            </a:r>
          </a:p>
          <a:p>
            <a:endParaRPr sz="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9</TotalTime>
  <Words>1894</Words>
  <Application>Microsoft Office PowerPoint</Application>
  <PresentationFormat>On-screen Show (4:3)</PresentationFormat>
  <Paragraphs>116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Retrospect</vt:lpstr>
      <vt:lpstr>Sustainability in Terms of Food Waste and Its Efficacy</vt:lpstr>
      <vt:lpstr>1. Introduction</vt:lpstr>
      <vt:lpstr>2. Research Aim and Objectives</vt:lpstr>
      <vt:lpstr>3. Literature Review: Food Waste Challenge</vt:lpstr>
      <vt:lpstr>4. Food Waste Hierarchy</vt:lpstr>
      <vt:lpstr>5. Effective Strategies</vt:lpstr>
      <vt:lpstr>6. Barriers to Efficacy</vt:lpstr>
      <vt:lpstr>7. Methodology Overview</vt:lpstr>
      <vt:lpstr>8. PESTLE: Political &amp; Economic</vt:lpstr>
      <vt:lpstr>9. PESTLE: Social &amp; Technological</vt:lpstr>
      <vt:lpstr>10. PESTLE: Legal &amp; Environmental</vt:lpstr>
      <vt:lpstr>11. Key Findings &amp; Conclusion</vt:lpstr>
      <vt:lpstr>12. Recommendations</vt:lpstr>
      <vt:lpstr>13.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in Terms of Food Waste and Its Efficacy</dc:title>
  <dc:subject/>
  <dc:creator>Sourav Sarkar</dc:creator>
  <cp:keywords/>
  <dc:description>generated using python-pptx</dc:description>
  <cp:lastModifiedBy>jaglu uddin</cp:lastModifiedBy>
  <cp:revision>3</cp:revision>
  <dcterms:created xsi:type="dcterms:W3CDTF">2013-01-27T09:14:16Z</dcterms:created>
  <dcterms:modified xsi:type="dcterms:W3CDTF">2025-11-06T14:37:05Z</dcterms:modified>
  <cp:category/>
</cp:coreProperties>
</file>