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24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9" r:id="rId9"/>
    <p:sldId id="264" r:id="rId10"/>
    <p:sldId id="265" r:id="rId11"/>
    <p:sldId id="266" r:id="rId12"/>
    <p:sldId id="267" r:id="rId13"/>
    <p:sldId id="268" r:id="rId14"/>
    <p:sldId id="270" r:id="rId15"/>
    <p:sldId id="271" r:id="rId16"/>
    <p:sldId id="273" r:id="rId17"/>
    <p:sldId id="274" r:id="rId18"/>
    <p:sldId id="275" r:id="rId19"/>
    <p:sldId id="276" r:id="rId20"/>
    <p:sldId id="277" r:id="rId21"/>
    <p:sldId id="278" r:id="rId22"/>
    <p:sldId id="260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1314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1/27/2021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8358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C320F9-5654-4993-99F7-7283C39ED8E2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9C40B-2E77-49A9-8F9F-7D0AC3B27260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37B7A-F0D8-4574-8424-B9D582A00B48}" type="datetime1">
              <a:rPr lang="en-US" smtClean="0"/>
              <a:pPr/>
              <a:t>1/27/2021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>
                <a:solidFill>
                  <a:schemeClr val="bg2"/>
                </a:solidFill>
              </a:defRPr>
            </a:lvl1pPr>
            <a:lvl2pPr>
              <a:defRPr sz="2400">
                <a:solidFill>
                  <a:schemeClr val="bg2"/>
                </a:solidFill>
              </a:defRPr>
            </a:lvl2pPr>
            <a:lvl3pPr>
              <a:defRPr sz="2000">
                <a:solidFill>
                  <a:schemeClr val="bg2"/>
                </a:solidFill>
              </a:defRPr>
            </a:lvl3pPr>
            <a:lvl4pPr>
              <a:defRPr sz="1800">
                <a:solidFill>
                  <a:schemeClr val="bg2"/>
                </a:solidFill>
              </a:defRPr>
            </a:lvl4pPr>
            <a:lvl5pPr>
              <a:defRPr sz="1800">
                <a:solidFill>
                  <a:schemeClr val="bg2"/>
                </a:solidFill>
              </a:defRPr>
            </a:lvl5pPr>
            <a:extLst/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>
                <a:solidFill>
                  <a:schemeClr val="bg2"/>
                </a:solidFill>
              </a:defRPr>
            </a:lvl1pPr>
            <a:lvl2pPr>
              <a:defRPr sz="2400">
                <a:solidFill>
                  <a:schemeClr val="bg2"/>
                </a:solidFill>
              </a:defRPr>
            </a:lvl2pPr>
            <a:lvl3pPr>
              <a:defRPr sz="2000">
                <a:solidFill>
                  <a:schemeClr val="bg2"/>
                </a:solidFill>
              </a:defRPr>
            </a:lvl3pPr>
            <a:lvl4pPr>
              <a:defRPr sz="1800">
                <a:solidFill>
                  <a:schemeClr val="bg2"/>
                </a:solidFill>
              </a:defRPr>
            </a:lvl4pPr>
            <a:lvl5pPr>
              <a:defRPr sz="1800">
                <a:solidFill>
                  <a:schemeClr val="bg2"/>
                </a:solidFill>
              </a:defRPr>
            </a:lvl5pPr>
            <a:extLst/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48D51-6625-4F65-BAD2-F29EEA469577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  <a:extLst/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FF3BD-2136-4AFB-AD74-AAC1A893A5E5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EA239-51F0-44F7-810C-0EDDD1EF8CCF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  <a:extLst/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25D2D-1813-4F18-88BE-DBE4A3849144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5D855BDD-08E9-43C2-AD74-86F9D8DB252A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76C7059-B313-4AFD-A635-592DBB80BA49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7F22D-9195-4A68-A0BB-0E98452AF363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2739C-1EA1-408B-B658-FF3A76880D9A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142984"/>
            <a:ext cx="8229600" cy="4864307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8697240-6398-4F58-8E06-A1571280E3C4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page.mi.fu-berlin.de/raut/logic3/announce.pdf" TargetMode="External"/><Relationship Id="rId2" Type="http://schemas.openxmlformats.org/officeDocument/2006/relationships/hyperlink" Target="http://rakesh.agrawal-family.com/papers/vldb94apriori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cw.nd.edu/philosophy/are-we-eating-good-food/resources/introduction-to-logi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</a:t>
            </a:r>
            <a:r>
              <a:rPr lang="en-GB" dirty="0" smtClean="0"/>
              <a:t>Mining &amp; 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Association </a:t>
            </a:r>
            <a:r>
              <a:rPr lang="en-GB" dirty="0" smtClean="0"/>
              <a:t>Analysis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86412"/>
          </a:xfrm>
        </p:spPr>
        <p:txBody>
          <a:bodyPr/>
          <a:lstStyle/>
          <a:p>
            <a:r>
              <a:rPr lang="en-GB" dirty="0" smtClean="0"/>
              <a:t>Association rules are the same as classification rules except that</a:t>
            </a:r>
          </a:p>
          <a:p>
            <a:pPr lvl="1"/>
            <a:r>
              <a:rPr lang="en-GB" dirty="0" smtClean="0"/>
              <a:t>Association rules predict any attribute (or group of attributes), not the class</a:t>
            </a:r>
          </a:p>
          <a:p>
            <a:pPr lvl="1"/>
            <a:r>
              <a:rPr lang="en-GB" dirty="0" smtClean="0"/>
              <a:t>Association rules are used individually, not as a set</a:t>
            </a:r>
          </a:p>
          <a:p>
            <a:r>
              <a:rPr lang="en-GB" dirty="0" smtClean="0"/>
              <a:t>In any dataset there may be many association rules so only the most useful ones are considered</a:t>
            </a:r>
          </a:p>
          <a:p>
            <a:r>
              <a:rPr lang="en-GB" dirty="0" smtClean="0"/>
              <a:t>Coverage (aka Support)</a:t>
            </a:r>
          </a:p>
          <a:p>
            <a:pPr lvl="1"/>
            <a:r>
              <a:rPr lang="en-GB" dirty="0" smtClean="0"/>
              <a:t>The number of instances for which it predicts correctly</a:t>
            </a:r>
          </a:p>
          <a:p>
            <a:r>
              <a:rPr lang="en-GB" dirty="0" smtClean="0"/>
              <a:t>Accuracy (aka Confidence)</a:t>
            </a:r>
          </a:p>
          <a:p>
            <a:pPr lvl="1"/>
            <a:r>
              <a:rPr lang="en-GB" dirty="0" smtClean="0"/>
              <a:t>The percentage of instances it predicts correctly for the set of instances to which it applies</a:t>
            </a:r>
          </a:p>
          <a:p>
            <a:pPr>
              <a:buNone/>
            </a:pPr>
            <a:r>
              <a:rPr lang="en-GB" dirty="0" smtClean="0"/>
              <a:t>E.g. if ((Windy=false) AND (Play=no)) </a:t>
            </a:r>
          </a:p>
          <a:p>
            <a:pPr>
              <a:buNone/>
            </a:pPr>
            <a:r>
              <a:rPr lang="en-GB" dirty="0" smtClean="0"/>
              <a:t>		then ((Outlook=sunny) AND (Humidity=high))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Association Rules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5"/>
            <a:ext cx="8229600" cy="1643074"/>
          </a:xfrm>
        </p:spPr>
        <p:txBody>
          <a:bodyPr/>
          <a:lstStyle/>
          <a:p>
            <a:r>
              <a:rPr lang="en-GB" dirty="0" smtClean="0"/>
              <a:t>If we have a set of transactions then we can find rules that will predict the occurrence of individual items based upon the occurrence of other items in a particular transaction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Market-Basket Transactions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85720" y="3143248"/>
          <a:ext cx="3286148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61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Items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Milk,</a:t>
                      </a:r>
                      <a:r>
                        <a:rPr lang="en-GB" baseline="0" dirty="0" smtClean="0"/>
                        <a:t> Bread, Coke, Nappies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Bread, Beer, Nappies, Eggs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Milk, Bread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Nappies,</a:t>
                      </a:r>
                      <a:r>
                        <a:rPr lang="en-GB" baseline="0" dirty="0" smtClean="0"/>
                        <a:t> Coke, Beer, Milk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Bread, Milk, Nappies, Beer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5143504" y="3143248"/>
            <a:ext cx="1758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Example rules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429124" y="3714752"/>
            <a:ext cx="333777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{Nappies} → {Beer}</a:t>
            </a:r>
          </a:p>
          <a:p>
            <a:r>
              <a:rPr lang="en-GB" dirty="0" smtClean="0"/>
              <a:t>{Bread, Milk} → {Coke, Eggs}</a:t>
            </a:r>
          </a:p>
          <a:p>
            <a:r>
              <a:rPr lang="en-GB" dirty="0" smtClean="0"/>
              <a:t>{Beer, Bread} → {Milk}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929058" y="4857760"/>
            <a:ext cx="483497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These rules imply co-occurrence</a:t>
            </a:r>
          </a:p>
          <a:p>
            <a:r>
              <a:rPr lang="en-GB" dirty="0" smtClean="0"/>
              <a:t>Co-occurrence does NOT imply causality!</a:t>
            </a:r>
          </a:p>
          <a:p>
            <a:r>
              <a:rPr lang="en-GB" dirty="0" smtClean="0"/>
              <a:t>The rules are not always correct</a:t>
            </a:r>
          </a:p>
          <a:p>
            <a:r>
              <a:rPr lang="en-GB" dirty="0" smtClean="0"/>
              <a:t>Rules are written in terms of sets, so the </a:t>
            </a:r>
          </a:p>
          <a:p>
            <a:r>
              <a:rPr lang="en-GB" dirty="0" smtClean="0"/>
              <a:t>ordering of items is not important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143536"/>
          </a:xfrm>
        </p:spPr>
        <p:txBody>
          <a:bodyPr/>
          <a:lstStyle/>
          <a:p>
            <a:r>
              <a:rPr lang="en-GB" dirty="0" smtClean="0"/>
              <a:t>Association rules follow the rules of mathematical logic</a:t>
            </a:r>
          </a:p>
          <a:p>
            <a:pPr>
              <a:buNone/>
            </a:pPr>
            <a:r>
              <a:rPr lang="en-GB" dirty="0" smtClean="0"/>
              <a:t>	1: {Milk, Bread} →Eggs		{A,B} →C</a:t>
            </a:r>
          </a:p>
          <a:p>
            <a:pPr>
              <a:buNone/>
            </a:pPr>
            <a:r>
              <a:rPr lang="en-GB" dirty="0" smtClean="0"/>
              <a:t>	2: {Milk, Bread} →Coke		{A,B} →D</a:t>
            </a:r>
          </a:p>
          <a:p>
            <a:pPr>
              <a:buNone/>
            </a:pPr>
            <a:r>
              <a:rPr lang="en-GB" dirty="0" smtClean="0"/>
              <a:t>is not the same as</a:t>
            </a:r>
          </a:p>
          <a:p>
            <a:pPr>
              <a:buNone/>
            </a:pPr>
            <a:r>
              <a:rPr lang="en-GB" dirty="0" smtClean="0"/>
              <a:t>	3: {Milk, Bread} →{Eggs, Coke}	{A,B} →{C,D}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Rules 1 and 2 predict one item each, whereas rule 3 predicts two items. If rule holds, though, then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4: {Milk, Bread, Eggs} →Coke	{A,B,C} →D</a:t>
            </a:r>
          </a:p>
          <a:p>
            <a:pPr>
              <a:buNone/>
            </a:pPr>
            <a:r>
              <a:rPr lang="en-GB" dirty="0" smtClean="0"/>
              <a:t>	5: {Milk, Bread, Coke} →Eggs	{A,B,D} →C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Association Rule Logic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57158" y="1142984"/>
            <a:ext cx="8401080" cy="4864307"/>
          </a:xfrm>
        </p:spPr>
        <p:txBody>
          <a:bodyPr>
            <a:normAutofit/>
          </a:bodyPr>
          <a:lstStyle/>
          <a:p>
            <a:r>
              <a:rPr lang="en-GB" dirty="0" err="1" smtClean="0"/>
              <a:t>Itemset</a:t>
            </a:r>
            <a:endParaRPr lang="en-GB" dirty="0" smtClean="0"/>
          </a:p>
          <a:p>
            <a:pPr lvl="1"/>
            <a:r>
              <a:rPr lang="en-GB" dirty="0" smtClean="0"/>
              <a:t>A set of one or more items, </a:t>
            </a:r>
          </a:p>
          <a:p>
            <a:pPr lvl="1">
              <a:buNone/>
            </a:pPr>
            <a:r>
              <a:rPr lang="en-GB" dirty="0" smtClean="0"/>
              <a:t>	</a:t>
            </a:r>
            <a:r>
              <a:rPr lang="en-GB" dirty="0" err="1" smtClean="0"/>
              <a:t>e.g</a:t>
            </a:r>
            <a:r>
              <a:rPr lang="en-GB" dirty="0" smtClean="0"/>
              <a:t> {Bread, Milk}</a:t>
            </a:r>
          </a:p>
          <a:p>
            <a:pPr lvl="1"/>
            <a:r>
              <a:rPr lang="en-GB" dirty="0" smtClean="0"/>
              <a:t>A </a:t>
            </a:r>
            <a:r>
              <a:rPr lang="en-GB" i="1" dirty="0" smtClean="0"/>
              <a:t>k-</a:t>
            </a:r>
            <a:r>
              <a:rPr lang="en-GB" i="1" dirty="0" err="1" smtClean="0"/>
              <a:t>itemset</a:t>
            </a:r>
            <a:r>
              <a:rPr lang="en-GB" dirty="0" smtClean="0"/>
              <a:t> contains </a:t>
            </a:r>
            <a:r>
              <a:rPr lang="en-GB" i="1" dirty="0" smtClean="0"/>
              <a:t>k</a:t>
            </a:r>
            <a:r>
              <a:rPr lang="en-GB" dirty="0" smtClean="0"/>
              <a:t> items</a:t>
            </a:r>
          </a:p>
          <a:p>
            <a:r>
              <a:rPr lang="en-GB" dirty="0" smtClean="0"/>
              <a:t>Support count (</a:t>
            </a:r>
            <a:r>
              <a:rPr lang="el-GR" dirty="0" smtClean="0"/>
              <a:t>σ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The frequency of occurrence of an </a:t>
            </a:r>
            <a:r>
              <a:rPr lang="en-GB" dirty="0" err="1" smtClean="0"/>
              <a:t>itemset</a:t>
            </a:r>
            <a:endParaRPr lang="en-GB" dirty="0" smtClean="0"/>
          </a:p>
          <a:p>
            <a:pPr lvl="1"/>
            <a:r>
              <a:rPr lang="el-GR" dirty="0" smtClean="0"/>
              <a:t>σ</a:t>
            </a:r>
            <a:r>
              <a:rPr lang="en-GB" dirty="0" smtClean="0"/>
              <a:t>({Bread, Milk}) = 3</a:t>
            </a:r>
          </a:p>
          <a:p>
            <a:r>
              <a:rPr lang="en-GB" dirty="0" smtClean="0"/>
              <a:t>Support (s)</a:t>
            </a:r>
          </a:p>
          <a:p>
            <a:pPr lvl="1"/>
            <a:r>
              <a:rPr lang="en-GB" dirty="0" smtClean="0"/>
              <a:t>The proportion of transaction that contain a specific </a:t>
            </a:r>
            <a:r>
              <a:rPr lang="en-GB" dirty="0" err="1" smtClean="0"/>
              <a:t>itemset</a:t>
            </a:r>
            <a:endParaRPr lang="en-GB" dirty="0" smtClean="0"/>
          </a:p>
          <a:p>
            <a:pPr lvl="1"/>
            <a:r>
              <a:rPr lang="en-GB" dirty="0" smtClean="0"/>
              <a:t>s({Bread, Milk}) = 3/5 = 60%</a:t>
            </a:r>
          </a:p>
          <a:p>
            <a:r>
              <a:rPr lang="en-GB" dirty="0" smtClean="0"/>
              <a:t>Frequent </a:t>
            </a:r>
            <a:r>
              <a:rPr lang="en-GB" dirty="0" err="1" smtClean="0"/>
              <a:t>itemset</a:t>
            </a:r>
            <a:endParaRPr lang="en-GB" dirty="0" smtClean="0"/>
          </a:p>
          <a:p>
            <a:pPr lvl="1"/>
            <a:r>
              <a:rPr lang="en-GB" dirty="0" smtClean="0"/>
              <a:t>An </a:t>
            </a:r>
            <a:r>
              <a:rPr lang="en-GB" dirty="0" err="1" smtClean="0"/>
              <a:t>itemset</a:t>
            </a:r>
            <a:r>
              <a:rPr lang="en-GB" dirty="0" smtClean="0"/>
              <a:t> whose support is equal to or greater than a minimum support threshold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Itemsets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5572132" y="500042"/>
          <a:ext cx="3286148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61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Items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Milk,</a:t>
                      </a:r>
                      <a:r>
                        <a:rPr lang="en-GB" baseline="0" dirty="0" smtClean="0"/>
                        <a:t> Bread, Coke, Nappies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Bread, Beer, Nappies, Eggs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Milk, Bread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Nappies,</a:t>
                      </a:r>
                      <a:r>
                        <a:rPr lang="en-GB" baseline="0" dirty="0" smtClean="0"/>
                        <a:t> Coke, Beer, Milk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Bread, Milk, Nappies, Beer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57158" y="1142985"/>
            <a:ext cx="5214974" cy="1928826"/>
          </a:xfrm>
        </p:spPr>
        <p:txBody>
          <a:bodyPr>
            <a:normAutofit/>
          </a:bodyPr>
          <a:lstStyle/>
          <a:p>
            <a:r>
              <a:rPr lang="en-GB" dirty="0" smtClean="0"/>
              <a:t>An association rule is an expression of the form X→Y where X and Y are both </a:t>
            </a:r>
            <a:r>
              <a:rPr lang="en-GB" dirty="0" err="1" smtClean="0"/>
              <a:t>itemsets</a:t>
            </a:r>
            <a:endParaRPr lang="en-GB" dirty="0" smtClean="0"/>
          </a:p>
          <a:p>
            <a:pPr lvl="1"/>
            <a:r>
              <a:rPr lang="en-GB" dirty="0" smtClean="0"/>
              <a:t>{Nappies, Milk} → {Beer}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Itemsets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5572132" y="500042"/>
          <a:ext cx="3286148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61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Items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Milk,</a:t>
                      </a:r>
                      <a:r>
                        <a:rPr lang="en-GB" baseline="0" dirty="0" smtClean="0"/>
                        <a:t> Bread, Coke, Nappies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Bread, Beer, Nappies, Eggs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Milk, Bread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Nappies,</a:t>
                      </a:r>
                      <a:r>
                        <a:rPr lang="en-GB" baseline="0" dirty="0" smtClean="0"/>
                        <a:t> Coke, Beer, Milk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Bread, Milk, Nappies, Beer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" name="Content Placeholder 1"/>
          <p:cNvSpPr txBox="1">
            <a:spLocks/>
          </p:cNvSpPr>
          <p:nvPr/>
        </p:nvSpPr>
        <p:spPr>
          <a:xfrm>
            <a:off x="357158" y="3143248"/>
            <a:ext cx="8358246" cy="335758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Evaluating the rule</a:t>
            </a:r>
          </a:p>
          <a:p>
            <a:pPr marL="621792" marR="0" lvl="1" indent="-228600" algn="l" defTabSz="914400" rtl="0" eaLnBrk="1" fontAlgn="auto" latinLnBrk="0" hangingPunct="1">
              <a:lnSpc>
                <a:spcPct val="100000"/>
              </a:lnSpc>
              <a:spcBef>
                <a:spcPts val="324"/>
              </a:spcBef>
              <a:spcAft>
                <a:spcPts val="0"/>
              </a:spcAft>
              <a:buClr>
                <a:schemeClr val="accent1"/>
              </a:buClr>
              <a:buSzTx/>
              <a:buFont typeface="Verdana"/>
              <a:buChar char="◦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Support (s)</a:t>
            </a:r>
          </a:p>
          <a:p>
            <a:pPr marL="1078992" lvl="2" indent="-228600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</a:pPr>
            <a:r>
              <a:rPr lang="en-GB" sz="2000" dirty="0" smtClean="0"/>
              <a:t>Proportion of transactions that contain both X and Y</a:t>
            </a:r>
          </a:p>
          <a:p>
            <a:pPr marL="1078992" lvl="2" indent="-228600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</a:pPr>
            <a:r>
              <a:rPr lang="en-GB" sz="2000" dirty="0" smtClean="0"/>
              <a:t>s = </a:t>
            </a:r>
            <a:r>
              <a:rPr lang="el-GR" sz="2000" dirty="0" smtClean="0"/>
              <a:t>σ</a:t>
            </a:r>
            <a:r>
              <a:rPr lang="en-GB" sz="2000" dirty="0" smtClean="0"/>
              <a:t>({Nappies, Milk, Beer}) / 5 = 2 / 5 = 40%</a:t>
            </a:r>
          </a:p>
          <a:p>
            <a:pPr marL="621792" lvl="1" indent="-228600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Confidence (c)</a:t>
            </a:r>
          </a:p>
          <a:p>
            <a:pPr marL="1078992" lvl="2" indent="-228600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</a:pPr>
            <a:r>
              <a:rPr lang="en-GB" sz="2000" dirty="0" smtClean="0"/>
              <a:t>How often do items in Y appear in transactions that contain X</a:t>
            </a:r>
          </a:p>
          <a:p>
            <a:pPr marL="1078992" lvl="2" indent="-228600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</a:pPr>
            <a:r>
              <a:rPr lang="en-GB" sz="2000" dirty="0" smtClean="0"/>
              <a:t>E</a:t>
            </a:r>
            <a:r>
              <a:rPr kumimoji="0" lang="en-GB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quivalent</a:t>
            </a:r>
            <a:r>
              <a:rPr kumimoji="0" lang="en-GB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to the conditional probability P(Y|X)</a:t>
            </a:r>
          </a:p>
          <a:p>
            <a:pPr marL="1078992" lvl="2" indent="-228600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</a:pPr>
            <a:r>
              <a:rPr kumimoji="0" lang="en-GB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 = </a:t>
            </a:r>
            <a:r>
              <a:rPr lang="el-GR" sz="2000" dirty="0" smtClean="0"/>
              <a:t>σ</a:t>
            </a:r>
            <a:r>
              <a:rPr lang="en-GB" sz="2000" dirty="0" smtClean="0"/>
              <a:t>({Nappies, Milk, Beer}) / </a:t>
            </a:r>
            <a:r>
              <a:rPr lang="el-GR" sz="2000" dirty="0" smtClean="0"/>
              <a:t>σ</a:t>
            </a:r>
            <a:r>
              <a:rPr lang="en-GB" sz="2000" dirty="0" smtClean="0"/>
              <a:t>({Nappies, Milk}) =  2 / 3</a:t>
            </a: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aim of using association rules in data mining is to find all rules that have</a:t>
            </a:r>
          </a:p>
          <a:p>
            <a:pPr lvl="1"/>
            <a:r>
              <a:rPr lang="en-GB" dirty="0" smtClean="0"/>
              <a:t>Support ≥ the minimum support threshold (</a:t>
            </a:r>
            <a:r>
              <a:rPr lang="en-GB" i="1" dirty="0" err="1" smtClean="0"/>
              <a:t>minsup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Confidence ≥ the minimum confidence threshold (</a:t>
            </a:r>
            <a:r>
              <a:rPr lang="en-GB" i="1" dirty="0" err="1" smtClean="0"/>
              <a:t>minconf</a:t>
            </a:r>
            <a:r>
              <a:rPr lang="en-GB" dirty="0" smtClean="0"/>
              <a:t>)</a:t>
            </a:r>
          </a:p>
          <a:p>
            <a:endParaRPr lang="en-GB" dirty="0" smtClean="0"/>
          </a:p>
          <a:p>
            <a:r>
              <a:rPr lang="en-GB" dirty="0" smtClean="0"/>
              <a:t>This can be done by brute force</a:t>
            </a:r>
          </a:p>
          <a:p>
            <a:pPr lvl="1"/>
            <a:r>
              <a:rPr lang="en-GB" dirty="0" smtClean="0"/>
              <a:t>List all possible association rules</a:t>
            </a:r>
          </a:p>
          <a:p>
            <a:pPr lvl="1"/>
            <a:r>
              <a:rPr lang="en-GB" dirty="0" smtClean="0"/>
              <a:t>For each rule, calculate the support and confidence level</a:t>
            </a:r>
          </a:p>
          <a:p>
            <a:pPr lvl="1"/>
            <a:r>
              <a:rPr lang="en-GB" dirty="0" smtClean="0"/>
              <a:t>Prune rules that fail to reach the </a:t>
            </a:r>
            <a:r>
              <a:rPr lang="en-GB" i="1" dirty="0" err="1" smtClean="0"/>
              <a:t>minsup</a:t>
            </a:r>
            <a:r>
              <a:rPr lang="en-GB" dirty="0" smtClean="0"/>
              <a:t> and </a:t>
            </a:r>
            <a:r>
              <a:rPr lang="en-GB" i="1" dirty="0" err="1" smtClean="0"/>
              <a:t>minconf</a:t>
            </a:r>
            <a:r>
              <a:rPr lang="en-GB" dirty="0" smtClean="0"/>
              <a:t> levels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This approach is computationally prohibitively expensive</a:t>
            </a:r>
          </a:p>
          <a:p>
            <a:r>
              <a:rPr lang="en-GB" dirty="0" smtClean="0"/>
              <a:t>We therefore need to </a:t>
            </a:r>
            <a:r>
              <a:rPr lang="en-GB" strike="sngStrike" dirty="0" smtClean="0"/>
              <a:t>cheat</a:t>
            </a:r>
            <a:r>
              <a:rPr lang="en-GB" dirty="0" smtClean="0"/>
              <a:t> find a computational shortcut to this process</a:t>
            </a:r>
            <a:endParaRPr lang="en-GB" strike="sngStrike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Association Rules In Data Mining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Frequent </a:t>
            </a:r>
            <a:r>
              <a:rPr lang="en-GB" dirty="0" err="1" smtClean="0"/>
              <a:t>Itemset</a:t>
            </a:r>
            <a:r>
              <a:rPr lang="en-GB" dirty="0" smtClean="0"/>
              <a:t> Generation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000496" y="1285860"/>
            <a:ext cx="631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Null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143108" y="1964521"/>
            <a:ext cx="343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199223" y="1964521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B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229690" y="1964521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287407" y="1964521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28596" y="286963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AB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232250" y="2869638"/>
            <a:ext cx="503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AC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063156" y="2869638"/>
            <a:ext cx="5164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906886" y="2869638"/>
            <a:ext cx="468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3712144" y="2857496"/>
            <a:ext cx="478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BC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4530226" y="2857496"/>
            <a:ext cx="4908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BD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3994319" y="5500702"/>
            <a:ext cx="9348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ABCDE</a:t>
            </a:r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38" name="Straight Connector 37"/>
          <p:cNvCxnSpPr>
            <a:stCxn id="7" idx="2"/>
            <a:endCxn id="8" idx="0"/>
          </p:cNvCxnSpPr>
          <p:nvPr/>
        </p:nvCxnSpPr>
        <p:spPr>
          <a:xfrm rot="5400000">
            <a:off x="3160955" y="809027"/>
            <a:ext cx="309329" cy="20016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>
            <a:stCxn id="7" idx="2"/>
            <a:endCxn id="9" idx="0"/>
          </p:cNvCxnSpPr>
          <p:nvPr/>
        </p:nvCxnSpPr>
        <p:spPr>
          <a:xfrm rot="5400000">
            <a:off x="3682601" y="1330673"/>
            <a:ext cx="309329" cy="9583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>
            <a:stCxn id="7" idx="2"/>
            <a:endCxn id="10" idx="0"/>
          </p:cNvCxnSpPr>
          <p:nvPr/>
        </p:nvCxnSpPr>
        <p:spPr>
          <a:xfrm rot="16200000" flipH="1">
            <a:off x="4204646" y="1766993"/>
            <a:ext cx="309329" cy="857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>
            <a:stCxn id="7" idx="2"/>
            <a:endCxn id="11" idx="0"/>
          </p:cNvCxnSpPr>
          <p:nvPr/>
        </p:nvCxnSpPr>
        <p:spPr>
          <a:xfrm rot="16200000" flipH="1">
            <a:off x="4736711" y="1234929"/>
            <a:ext cx="309329" cy="11498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TextBox 101"/>
          <p:cNvSpPr txBox="1"/>
          <p:nvPr/>
        </p:nvSpPr>
        <p:spPr>
          <a:xfrm>
            <a:off x="3857620" y="6345816"/>
            <a:ext cx="4918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For d items there are 2</a:t>
            </a:r>
            <a:r>
              <a:rPr lang="en-GB" baseline="30000" dirty="0" smtClean="0">
                <a:solidFill>
                  <a:schemeClr val="bg1"/>
                </a:solidFill>
              </a:rPr>
              <a:t>d</a:t>
            </a:r>
            <a:r>
              <a:rPr lang="en-GB" dirty="0" smtClean="0">
                <a:solidFill>
                  <a:schemeClr val="bg1"/>
                </a:solidFill>
              </a:rPr>
              <a:t> possible </a:t>
            </a:r>
            <a:r>
              <a:rPr lang="en-GB" dirty="0" err="1" smtClean="0">
                <a:solidFill>
                  <a:schemeClr val="bg1"/>
                </a:solidFill>
              </a:rPr>
              <a:t>itemsets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6357950" y="1988098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E</a:t>
            </a:r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62" name="Straight Connector 61"/>
          <p:cNvCxnSpPr>
            <a:stCxn id="7" idx="2"/>
            <a:endCxn id="53" idx="0"/>
          </p:cNvCxnSpPr>
          <p:nvPr/>
        </p:nvCxnSpPr>
        <p:spPr>
          <a:xfrm rot="16200000" flipH="1">
            <a:off x="5248171" y="723469"/>
            <a:ext cx="332906" cy="21963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Box 67"/>
          <p:cNvSpPr txBox="1"/>
          <p:nvPr/>
        </p:nvSpPr>
        <p:spPr>
          <a:xfrm>
            <a:off x="5375559" y="2869638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BE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0" name="TextBox 69"/>
          <p:cNvSpPr txBox="1"/>
          <p:nvPr/>
        </p:nvSpPr>
        <p:spPr>
          <a:xfrm>
            <a:off x="7066225" y="2869638"/>
            <a:ext cx="470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2" name="TextBox 71"/>
          <p:cNvSpPr txBox="1"/>
          <p:nvPr/>
        </p:nvSpPr>
        <p:spPr>
          <a:xfrm>
            <a:off x="6220892" y="2869638"/>
            <a:ext cx="518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4" name="TextBox 73"/>
          <p:cNvSpPr txBox="1"/>
          <p:nvPr/>
        </p:nvSpPr>
        <p:spPr>
          <a:xfrm>
            <a:off x="7911561" y="2869638"/>
            <a:ext cx="482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DE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6" name="TextBox 75"/>
          <p:cNvSpPr txBox="1"/>
          <p:nvPr/>
        </p:nvSpPr>
        <p:spPr>
          <a:xfrm>
            <a:off x="357158" y="3739036"/>
            <a:ext cx="636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ABC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8" name="TextBox 77"/>
          <p:cNvSpPr txBox="1"/>
          <p:nvPr/>
        </p:nvSpPr>
        <p:spPr>
          <a:xfrm>
            <a:off x="1160812" y="3739036"/>
            <a:ext cx="6495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ABD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0" name="TextBox 79"/>
          <p:cNvSpPr txBox="1"/>
          <p:nvPr/>
        </p:nvSpPr>
        <p:spPr>
          <a:xfrm>
            <a:off x="1991718" y="3739036"/>
            <a:ext cx="601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ABE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2" name="TextBox 81"/>
          <p:cNvSpPr txBox="1"/>
          <p:nvPr/>
        </p:nvSpPr>
        <p:spPr>
          <a:xfrm>
            <a:off x="2835448" y="3739036"/>
            <a:ext cx="6767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ACD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4" name="TextBox 83"/>
          <p:cNvSpPr txBox="1"/>
          <p:nvPr/>
        </p:nvSpPr>
        <p:spPr>
          <a:xfrm>
            <a:off x="3640706" y="3726894"/>
            <a:ext cx="6286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6" name="TextBox 85"/>
          <p:cNvSpPr txBox="1"/>
          <p:nvPr/>
        </p:nvSpPr>
        <p:spPr>
          <a:xfrm>
            <a:off x="4458788" y="3726894"/>
            <a:ext cx="6415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ADE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8" name="TextBox 87"/>
          <p:cNvSpPr txBox="1"/>
          <p:nvPr/>
        </p:nvSpPr>
        <p:spPr>
          <a:xfrm>
            <a:off x="5304121" y="3739036"/>
            <a:ext cx="6511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BCD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0" name="TextBox 89"/>
          <p:cNvSpPr txBox="1"/>
          <p:nvPr/>
        </p:nvSpPr>
        <p:spPr>
          <a:xfrm>
            <a:off x="6994787" y="3739036"/>
            <a:ext cx="615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BDE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2" name="TextBox 91"/>
          <p:cNvSpPr txBox="1"/>
          <p:nvPr/>
        </p:nvSpPr>
        <p:spPr>
          <a:xfrm>
            <a:off x="6149454" y="3739036"/>
            <a:ext cx="603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BCE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4" name="TextBox 93"/>
          <p:cNvSpPr txBox="1"/>
          <p:nvPr/>
        </p:nvSpPr>
        <p:spPr>
          <a:xfrm>
            <a:off x="7840123" y="3739036"/>
            <a:ext cx="643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CDE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6" name="TextBox 95"/>
          <p:cNvSpPr txBox="1"/>
          <p:nvPr/>
        </p:nvSpPr>
        <p:spPr>
          <a:xfrm>
            <a:off x="1866999" y="4691307"/>
            <a:ext cx="8098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ABCD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8" name="TextBox 97"/>
          <p:cNvSpPr txBox="1"/>
          <p:nvPr/>
        </p:nvSpPr>
        <p:spPr>
          <a:xfrm>
            <a:off x="2923114" y="4691307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ABCE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0" name="TextBox 99"/>
          <p:cNvSpPr txBox="1"/>
          <p:nvPr/>
        </p:nvSpPr>
        <p:spPr>
          <a:xfrm>
            <a:off x="3953581" y="4691307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ABDE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3" name="TextBox 102"/>
          <p:cNvSpPr txBox="1"/>
          <p:nvPr/>
        </p:nvSpPr>
        <p:spPr>
          <a:xfrm>
            <a:off x="5011298" y="4691307"/>
            <a:ext cx="8018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ACDE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4" name="TextBox 103"/>
          <p:cNvSpPr txBox="1"/>
          <p:nvPr/>
        </p:nvSpPr>
        <p:spPr>
          <a:xfrm>
            <a:off x="6081841" y="4714884"/>
            <a:ext cx="776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BCDE</a:t>
            </a:r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106" name="Straight Connector 105"/>
          <p:cNvCxnSpPr>
            <a:stCxn id="8" idx="2"/>
            <a:endCxn id="12" idx="0"/>
          </p:cNvCxnSpPr>
          <p:nvPr/>
        </p:nvCxnSpPr>
        <p:spPr>
          <a:xfrm rot="5400000">
            <a:off x="1222904" y="1777751"/>
            <a:ext cx="535785" cy="16479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/>
          <p:cNvCxnSpPr>
            <a:stCxn id="8" idx="2"/>
            <a:endCxn id="13" idx="0"/>
          </p:cNvCxnSpPr>
          <p:nvPr/>
        </p:nvCxnSpPr>
        <p:spPr>
          <a:xfrm rot="5400000">
            <a:off x="1631544" y="2186391"/>
            <a:ext cx="535785" cy="8307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Connector 108"/>
          <p:cNvCxnSpPr>
            <a:stCxn id="8" idx="2"/>
            <a:endCxn id="14" idx="0"/>
          </p:cNvCxnSpPr>
          <p:nvPr/>
        </p:nvCxnSpPr>
        <p:spPr>
          <a:xfrm rot="16200000" flipH="1">
            <a:off x="2050203" y="2598440"/>
            <a:ext cx="535785" cy="661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Connector 109"/>
          <p:cNvCxnSpPr>
            <a:stCxn id="8" idx="2"/>
            <a:endCxn id="15" idx="0"/>
          </p:cNvCxnSpPr>
          <p:nvPr/>
        </p:nvCxnSpPr>
        <p:spPr>
          <a:xfrm rot="16200000" flipH="1">
            <a:off x="2460045" y="2188597"/>
            <a:ext cx="535785" cy="8262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Straight Connector 110"/>
          <p:cNvCxnSpPr>
            <a:stCxn id="9" idx="2"/>
            <a:endCxn id="12" idx="0"/>
          </p:cNvCxnSpPr>
          <p:nvPr/>
        </p:nvCxnSpPr>
        <p:spPr>
          <a:xfrm rot="5400000">
            <a:off x="1744550" y="1256106"/>
            <a:ext cx="535785" cy="26912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>
            <a:stCxn id="9" idx="2"/>
            <a:endCxn id="16" idx="0"/>
          </p:cNvCxnSpPr>
          <p:nvPr/>
        </p:nvCxnSpPr>
        <p:spPr>
          <a:xfrm rot="16200000" flipH="1">
            <a:off x="3392795" y="2299138"/>
            <a:ext cx="523643" cy="5930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Connector 112"/>
          <p:cNvCxnSpPr>
            <a:stCxn id="9" idx="2"/>
            <a:endCxn id="16" idx="0"/>
          </p:cNvCxnSpPr>
          <p:nvPr/>
        </p:nvCxnSpPr>
        <p:spPr>
          <a:xfrm rot="16200000" flipH="1">
            <a:off x="3392795" y="2299138"/>
            <a:ext cx="523643" cy="5930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Straight Connector 113"/>
          <p:cNvCxnSpPr>
            <a:stCxn id="9" idx="2"/>
            <a:endCxn id="17" idx="0"/>
          </p:cNvCxnSpPr>
          <p:nvPr/>
        </p:nvCxnSpPr>
        <p:spPr>
          <a:xfrm rot="16200000" flipH="1">
            <a:off x="3805042" y="1886891"/>
            <a:ext cx="523643" cy="14175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Straight Connector 114"/>
          <p:cNvCxnSpPr>
            <a:stCxn id="9" idx="2"/>
            <a:endCxn id="68" idx="0"/>
          </p:cNvCxnSpPr>
          <p:nvPr/>
        </p:nvCxnSpPr>
        <p:spPr>
          <a:xfrm rot="16200000" flipH="1">
            <a:off x="4209615" y="1482318"/>
            <a:ext cx="535785" cy="22388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Connector 115"/>
          <p:cNvCxnSpPr>
            <a:stCxn id="10" idx="2"/>
            <a:endCxn id="13" idx="0"/>
          </p:cNvCxnSpPr>
          <p:nvPr/>
        </p:nvCxnSpPr>
        <p:spPr>
          <a:xfrm rot="5400000">
            <a:off x="2675236" y="1142700"/>
            <a:ext cx="535785" cy="29180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Connector 116"/>
          <p:cNvCxnSpPr>
            <a:stCxn id="10" idx="2"/>
            <a:endCxn id="72" idx="0"/>
          </p:cNvCxnSpPr>
          <p:nvPr/>
        </p:nvCxnSpPr>
        <p:spPr>
          <a:xfrm rot="16200000" flipH="1">
            <a:off x="5173163" y="1562862"/>
            <a:ext cx="535785" cy="20777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/>
          <p:cNvCxnSpPr>
            <a:stCxn id="10" idx="2"/>
            <a:endCxn id="72" idx="0"/>
          </p:cNvCxnSpPr>
          <p:nvPr/>
        </p:nvCxnSpPr>
        <p:spPr>
          <a:xfrm rot="16200000" flipH="1">
            <a:off x="5173163" y="1562862"/>
            <a:ext cx="535785" cy="20777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Straight Connector 118"/>
          <p:cNvCxnSpPr>
            <a:stCxn id="10" idx="2"/>
            <a:endCxn id="70" idx="0"/>
          </p:cNvCxnSpPr>
          <p:nvPr/>
        </p:nvCxnSpPr>
        <p:spPr>
          <a:xfrm rot="16200000" flipH="1">
            <a:off x="5583807" y="1152219"/>
            <a:ext cx="535785" cy="28990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Connector 119"/>
          <p:cNvCxnSpPr>
            <a:stCxn id="11" idx="2"/>
            <a:endCxn id="14" idx="0"/>
          </p:cNvCxnSpPr>
          <p:nvPr/>
        </p:nvCxnSpPr>
        <p:spPr>
          <a:xfrm rot="5400000">
            <a:off x="3625959" y="1029294"/>
            <a:ext cx="535785" cy="31449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/>
          <p:cNvCxnSpPr>
            <a:stCxn id="11" idx="2"/>
            <a:endCxn id="17" idx="0"/>
          </p:cNvCxnSpPr>
          <p:nvPr/>
        </p:nvCxnSpPr>
        <p:spPr>
          <a:xfrm rot="5400000">
            <a:off x="4859153" y="2250346"/>
            <a:ext cx="523643" cy="6906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Straight Connector 121"/>
          <p:cNvCxnSpPr>
            <a:stCxn id="11" idx="2"/>
            <a:endCxn id="72" idx="0"/>
          </p:cNvCxnSpPr>
          <p:nvPr/>
        </p:nvCxnSpPr>
        <p:spPr>
          <a:xfrm rot="16200000" flipH="1">
            <a:off x="5705228" y="2094927"/>
            <a:ext cx="535785" cy="10136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Straight Connector 122"/>
          <p:cNvCxnSpPr>
            <a:stCxn id="11" idx="2"/>
            <a:endCxn id="74" idx="0"/>
          </p:cNvCxnSpPr>
          <p:nvPr/>
        </p:nvCxnSpPr>
        <p:spPr>
          <a:xfrm rot="16200000" flipH="1">
            <a:off x="6541745" y="1258409"/>
            <a:ext cx="535785" cy="26866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Straight Connector 123"/>
          <p:cNvCxnSpPr>
            <a:stCxn id="53" idx="2"/>
            <a:endCxn id="15" idx="0"/>
          </p:cNvCxnSpPr>
          <p:nvPr/>
        </p:nvCxnSpPr>
        <p:spPr>
          <a:xfrm rot="5400000">
            <a:off x="4570839" y="927677"/>
            <a:ext cx="512208" cy="33717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Straight Connector 124"/>
          <p:cNvCxnSpPr>
            <a:stCxn id="53" idx="2"/>
            <a:endCxn id="68" idx="0"/>
          </p:cNvCxnSpPr>
          <p:nvPr/>
        </p:nvCxnSpPr>
        <p:spPr>
          <a:xfrm rot="5400000">
            <a:off x="5798763" y="2155601"/>
            <a:ext cx="512208" cy="9158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>
            <a:stCxn id="53" idx="2"/>
            <a:endCxn id="70" idx="0"/>
          </p:cNvCxnSpPr>
          <p:nvPr/>
        </p:nvCxnSpPr>
        <p:spPr>
          <a:xfrm rot="16200000" flipH="1">
            <a:off x="6650908" y="2219321"/>
            <a:ext cx="512208" cy="7884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Straight Connector 126"/>
          <p:cNvCxnSpPr>
            <a:stCxn id="53" idx="2"/>
            <a:endCxn id="74" idx="0"/>
          </p:cNvCxnSpPr>
          <p:nvPr/>
        </p:nvCxnSpPr>
        <p:spPr>
          <a:xfrm rot="16200000" flipH="1">
            <a:off x="7076782" y="1793447"/>
            <a:ext cx="512208" cy="16401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Straight Connector 127"/>
          <p:cNvCxnSpPr>
            <a:stCxn id="12" idx="2"/>
            <a:endCxn id="76" idx="0"/>
          </p:cNvCxnSpPr>
          <p:nvPr/>
        </p:nvCxnSpPr>
        <p:spPr>
          <a:xfrm rot="16200000" flipH="1">
            <a:off x="421125" y="3484646"/>
            <a:ext cx="500066" cy="87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Straight Connector 169"/>
          <p:cNvCxnSpPr>
            <a:stCxn id="12" idx="2"/>
            <a:endCxn id="78" idx="0"/>
          </p:cNvCxnSpPr>
          <p:nvPr/>
        </p:nvCxnSpPr>
        <p:spPr>
          <a:xfrm rot="16200000" flipH="1">
            <a:off x="826158" y="3079613"/>
            <a:ext cx="500066" cy="8187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Straight Connector 170"/>
          <p:cNvCxnSpPr>
            <a:stCxn id="12" idx="2"/>
            <a:endCxn id="80" idx="0"/>
          </p:cNvCxnSpPr>
          <p:nvPr/>
        </p:nvCxnSpPr>
        <p:spPr>
          <a:xfrm rot="16200000" flipH="1">
            <a:off x="1229589" y="2676183"/>
            <a:ext cx="500066" cy="16256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Straight Connector 171"/>
          <p:cNvCxnSpPr>
            <a:stCxn id="13" idx="2"/>
            <a:endCxn id="76" idx="0"/>
          </p:cNvCxnSpPr>
          <p:nvPr/>
        </p:nvCxnSpPr>
        <p:spPr>
          <a:xfrm rot="5400000">
            <a:off x="829766" y="3084720"/>
            <a:ext cx="500066" cy="8085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Straight Connector 172"/>
          <p:cNvCxnSpPr>
            <a:stCxn id="13" idx="2"/>
            <a:endCxn id="82" idx="0"/>
          </p:cNvCxnSpPr>
          <p:nvPr/>
        </p:nvCxnSpPr>
        <p:spPr>
          <a:xfrm rot="16200000" flipH="1">
            <a:off x="2078929" y="2644123"/>
            <a:ext cx="500066" cy="1689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Straight Connector 173"/>
          <p:cNvCxnSpPr>
            <a:stCxn id="13" idx="2"/>
            <a:endCxn id="84" idx="0"/>
          </p:cNvCxnSpPr>
          <p:nvPr/>
        </p:nvCxnSpPr>
        <p:spPr>
          <a:xfrm rot="16200000" flipH="1">
            <a:off x="2475606" y="2247445"/>
            <a:ext cx="487924" cy="2470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Straight Connector 174"/>
          <p:cNvCxnSpPr>
            <a:stCxn id="14" idx="2"/>
            <a:endCxn id="78" idx="0"/>
          </p:cNvCxnSpPr>
          <p:nvPr/>
        </p:nvCxnSpPr>
        <p:spPr>
          <a:xfrm rot="5400000">
            <a:off x="1653458" y="3071094"/>
            <a:ext cx="500066" cy="8358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Straight Connector 175"/>
          <p:cNvCxnSpPr>
            <a:stCxn id="14" idx="2"/>
            <a:endCxn id="82" idx="0"/>
          </p:cNvCxnSpPr>
          <p:nvPr/>
        </p:nvCxnSpPr>
        <p:spPr>
          <a:xfrm rot="16200000" flipH="1">
            <a:off x="2497588" y="3062782"/>
            <a:ext cx="500066" cy="8524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Straight Connector 176"/>
          <p:cNvCxnSpPr>
            <a:stCxn id="14" idx="2"/>
            <a:endCxn id="86" idx="0"/>
          </p:cNvCxnSpPr>
          <p:nvPr/>
        </p:nvCxnSpPr>
        <p:spPr>
          <a:xfrm rot="16200000" flipH="1">
            <a:off x="3306512" y="2253857"/>
            <a:ext cx="487924" cy="24581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Straight Connector 177"/>
          <p:cNvCxnSpPr>
            <a:stCxn id="15" idx="2"/>
            <a:endCxn id="80" idx="0"/>
          </p:cNvCxnSpPr>
          <p:nvPr/>
        </p:nvCxnSpPr>
        <p:spPr>
          <a:xfrm rot="5400000">
            <a:off x="2466731" y="3064682"/>
            <a:ext cx="500066" cy="8486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Straight Connector 178"/>
          <p:cNvCxnSpPr>
            <a:stCxn id="15" idx="2"/>
            <a:endCxn id="84" idx="0"/>
          </p:cNvCxnSpPr>
          <p:nvPr/>
        </p:nvCxnSpPr>
        <p:spPr>
          <a:xfrm rot="16200000" flipH="1">
            <a:off x="3304108" y="3075947"/>
            <a:ext cx="487924" cy="8139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Straight Connector 179"/>
          <p:cNvCxnSpPr>
            <a:stCxn id="15" idx="2"/>
            <a:endCxn id="86" idx="0"/>
          </p:cNvCxnSpPr>
          <p:nvPr/>
        </p:nvCxnSpPr>
        <p:spPr>
          <a:xfrm rot="16200000" flipH="1">
            <a:off x="3716355" y="2663700"/>
            <a:ext cx="487924" cy="16384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Straight Connector 180"/>
          <p:cNvCxnSpPr>
            <a:stCxn id="16" idx="2"/>
            <a:endCxn id="88" idx="0"/>
          </p:cNvCxnSpPr>
          <p:nvPr/>
        </p:nvCxnSpPr>
        <p:spPr>
          <a:xfrm rot="16200000" flipH="1">
            <a:off x="4534317" y="2643662"/>
            <a:ext cx="512208" cy="16785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Straight Connector 181"/>
          <p:cNvCxnSpPr>
            <a:stCxn id="16" idx="2"/>
            <a:endCxn id="92" idx="0"/>
          </p:cNvCxnSpPr>
          <p:nvPr/>
        </p:nvCxnSpPr>
        <p:spPr>
          <a:xfrm rot="16200000" flipH="1">
            <a:off x="4944961" y="2233018"/>
            <a:ext cx="512208" cy="2499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Straight Connector 182"/>
          <p:cNvCxnSpPr>
            <a:stCxn id="16" idx="2"/>
            <a:endCxn id="76" idx="0"/>
          </p:cNvCxnSpPr>
          <p:nvPr/>
        </p:nvCxnSpPr>
        <p:spPr>
          <a:xfrm rot="5400000">
            <a:off x="2057230" y="1845114"/>
            <a:ext cx="512208" cy="32756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Straight Connector 183"/>
          <p:cNvCxnSpPr>
            <a:stCxn id="17" idx="2"/>
            <a:endCxn id="88" idx="0"/>
          </p:cNvCxnSpPr>
          <p:nvPr/>
        </p:nvCxnSpPr>
        <p:spPr>
          <a:xfrm rot="16200000" flipH="1">
            <a:off x="4946564" y="3055909"/>
            <a:ext cx="512208" cy="8540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Straight Connector 184"/>
          <p:cNvCxnSpPr>
            <a:stCxn id="17" idx="2"/>
            <a:endCxn id="90" idx="0"/>
          </p:cNvCxnSpPr>
          <p:nvPr/>
        </p:nvCxnSpPr>
        <p:spPr>
          <a:xfrm rot="16200000" flipH="1">
            <a:off x="5783081" y="2219393"/>
            <a:ext cx="512208" cy="25270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Straight Connector 185"/>
          <p:cNvCxnSpPr>
            <a:stCxn id="17" idx="2"/>
            <a:endCxn id="78" idx="0"/>
          </p:cNvCxnSpPr>
          <p:nvPr/>
        </p:nvCxnSpPr>
        <p:spPr>
          <a:xfrm rot="5400000">
            <a:off x="2874510" y="1837900"/>
            <a:ext cx="512208" cy="32900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Straight Connector 186"/>
          <p:cNvCxnSpPr>
            <a:stCxn id="68" idx="2"/>
            <a:endCxn id="80" idx="0"/>
          </p:cNvCxnSpPr>
          <p:nvPr/>
        </p:nvCxnSpPr>
        <p:spPr>
          <a:xfrm rot="5400000">
            <a:off x="3694655" y="1836757"/>
            <a:ext cx="500066" cy="33044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5" name="Straight Connector 224"/>
          <p:cNvCxnSpPr>
            <a:stCxn id="68" idx="2"/>
            <a:endCxn id="92" idx="0"/>
          </p:cNvCxnSpPr>
          <p:nvPr/>
        </p:nvCxnSpPr>
        <p:spPr>
          <a:xfrm rot="16200000" flipH="1">
            <a:off x="5773923" y="3061980"/>
            <a:ext cx="500066" cy="8540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6" name="Straight Connector 225"/>
          <p:cNvCxnSpPr>
            <a:stCxn id="72" idx="2"/>
            <a:endCxn id="94" idx="0"/>
          </p:cNvCxnSpPr>
          <p:nvPr/>
        </p:nvCxnSpPr>
        <p:spPr>
          <a:xfrm rot="16200000" flipH="1">
            <a:off x="7070779" y="2648129"/>
            <a:ext cx="500066" cy="16817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7" name="Straight Connector 226"/>
          <p:cNvCxnSpPr>
            <a:stCxn id="68" idx="2"/>
            <a:endCxn id="90" idx="0"/>
          </p:cNvCxnSpPr>
          <p:nvPr/>
        </p:nvCxnSpPr>
        <p:spPr>
          <a:xfrm rot="16200000" flipH="1">
            <a:off x="6199796" y="2636108"/>
            <a:ext cx="500066" cy="17057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" name="Straight Connector 227"/>
          <p:cNvCxnSpPr>
            <a:stCxn id="72" idx="2"/>
            <a:endCxn id="82" idx="0"/>
          </p:cNvCxnSpPr>
          <p:nvPr/>
        </p:nvCxnSpPr>
        <p:spPr>
          <a:xfrm rot="5400000">
            <a:off x="4576857" y="1835955"/>
            <a:ext cx="500066" cy="3306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Straight Connector 228"/>
          <p:cNvCxnSpPr>
            <a:stCxn id="72" idx="2"/>
            <a:endCxn id="88" idx="0"/>
          </p:cNvCxnSpPr>
          <p:nvPr/>
        </p:nvCxnSpPr>
        <p:spPr>
          <a:xfrm rot="5400000">
            <a:off x="5804782" y="3063880"/>
            <a:ext cx="500066" cy="8502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0" name="Straight Connector 229"/>
          <p:cNvCxnSpPr>
            <a:stCxn id="70" idx="2"/>
            <a:endCxn id="84" idx="0"/>
          </p:cNvCxnSpPr>
          <p:nvPr/>
        </p:nvCxnSpPr>
        <p:spPr>
          <a:xfrm rot="5400000">
            <a:off x="5384178" y="1809847"/>
            <a:ext cx="487924" cy="33461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1" name="Straight Connector 230"/>
          <p:cNvCxnSpPr>
            <a:stCxn id="70" idx="2"/>
            <a:endCxn id="92" idx="0"/>
          </p:cNvCxnSpPr>
          <p:nvPr/>
        </p:nvCxnSpPr>
        <p:spPr>
          <a:xfrm rot="5400000">
            <a:off x="6626069" y="3063880"/>
            <a:ext cx="500066" cy="8502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Straight Connector 231"/>
          <p:cNvCxnSpPr>
            <a:stCxn id="70" idx="2"/>
            <a:endCxn id="94" idx="0"/>
          </p:cNvCxnSpPr>
          <p:nvPr/>
        </p:nvCxnSpPr>
        <p:spPr>
          <a:xfrm rot="16200000" flipH="1">
            <a:off x="7481422" y="3058772"/>
            <a:ext cx="500066" cy="8604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3" name="Straight Connector 232"/>
          <p:cNvCxnSpPr>
            <a:stCxn id="74" idx="2"/>
            <a:endCxn id="86" idx="0"/>
          </p:cNvCxnSpPr>
          <p:nvPr/>
        </p:nvCxnSpPr>
        <p:spPr>
          <a:xfrm rot="5400000">
            <a:off x="6222299" y="1796220"/>
            <a:ext cx="487924" cy="33734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4" name="Straight Connector 233"/>
          <p:cNvCxnSpPr>
            <a:stCxn id="74" idx="2"/>
            <a:endCxn id="90" idx="0"/>
          </p:cNvCxnSpPr>
          <p:nvPr/>
        </p:nvCxnSpPr>
        <p:spPr>
          <a:xfrm rot="5400000">
            <a:off x="7477816" y="3063879"/>
            <a:ext cx="500066" cy="8502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Straight Connector 234"/>
          <p:cNvCxnSpPr>
            <a:stCxn id="74" idx="2"/>
            <a:endCxn id="94" idx="0"/>
          </p:cNvCxnSpPr>
          <p:nvPr/>
        </p:nvCxnSpPr>
        <p:spPr>
          <a:xfrm rot="16200000" flipH="1">
            <a:off x="7907296" y="3484646"/>
            <a:ext cx="500066" cy="87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Straight Connector 235"/>
          <p:cNvCxnSpPr>
            <a:stCxn id="76" idx="2"/>
            <a:endCxn id="96" idx="0"/>
          </p:cNvCxnSpPr>
          <p:nvPr/>
        </p:nvCxnSpPr>
        <p:spPr>
          <a:xfrm rot="16200000" flipH="1">
            <a:off x="1182247" y="3601635"/>
            <a:ext cx="582939" cy="15964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Straight Connector 236"/>
          <p:cNvCxnSpPr>
            <a:stCxn id="76" idx="2"/>
            <a:endCxn id="98" idx="0"/>
          </p:cNvCxnSpPr>
          <p:nvPr/>
        </p:nvCxnSpPr>
        <p:spPr>
          <a:xfrm rot="16200000" flipH="1">
            <a:off x="1698282" y="3085600"/>
            <a:ext cx="582939" cy="26284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8" name="Straight Connector 237"/>
          <p:cNvCxnSpPr>
            <a:stCxn id="78" idx="2"/>
            <a:endCxn id="96" idx="0"/>
          </p:cNvCxnSpPr>
          <p:nvPr/>
        </p:nvCxnSpPr>
        <p:spPr>
          <a:xfrm rot="16200000" flipH="1">
            <a:off x="1587280" y="4006668"/>
            <a:ext cx="582939" cy="7863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8" name="Straight Connector 267"/>
          <p:cNvCxnSpPr>
            <a:stCxn id="100" idx="0"/>
            <a:endCxn id="86" idx="2"/>
          </p:cNvCxnSpPr>
          <p:nvPr/>
        </p:nvCxnSpPr>
        <p:spPr>
          <a:xfrm rot="5400000" flipH="1" flipV="1">
            <a:off x="4262668" y="4174426"/>
            <a:ext cx="595081" cy="4386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9" name="Straight Connector 268"/>
          <p:cNvCxnSpPr>
            <a:stCxn id="103" idx="0"/>
            <a:endCxn id="86" idx="2"/>
          </p:cNvCxnSpPr>
          <p:nvPr/>
        </p:nvCxnSpPr>
        <p:spPr>
          <a:xfrm rot="16200000" flipV="1">
            <a:off x="4798340" y="4077436"/>
            <a:ext cx="595081" cy="6326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0" name="Straight Connector 269"/>
          <p:cNvCxnSpPr>
            <a:stCxn id="96" idx="0"/>
            <a:endCxn id="88" idx="2"/>
          </p:cNvCxnSpPr>
          <p:nvPr/>
        </p:nvCxnSpPr>
        <p:spPr>
          <a:xfrm rot="5400000" flipH="1" flipV="1">
            <a:off x="3659335" y="2720952"/>
            <a:ext cx="582939" cy="33577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1" name="Straight Connector 270"/>
          <p:cNvCxnSpPr>
            <a:stCxn id="104" idx="0"/>
            <a:endCxn id="88" idx="2"/>
          </p:cNvCxnSpPr>
          <p:nvPr/>
        </p:nvCxnSpPr>
        <p:spPr>
          <a:xfrm rot="16200000" flipV="1">
            <a:off x="5746552" y="3991507"/>
            <a:ext cx="606516" cy="8402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2" name="Straight Connector 271"/>
          <p:cNvCxnSpPr>
            <a:stCxn id="98" idx="0"/>
            <a:endCxn id="92" idx="2"/>
          </p:cNvCxnSpPr>
          <p:nvPr/>
        </p:nvCxnSpPr>
        <p:spPr>
          <a:xfrm rot="5400000" flipH="1" flipV="1">
            <a:off x="4586014" y="2826343"/>
            <a:ext cx="582939" cy="31469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3" name="Straight Connector 272"/>
          <p:cNvCxnSpPr>
            <a:stCxn id="104" idx="0"/>
            <a:endCxn id="92" idx="2"/>
          </p:cNvCxnSpPr>
          <p:nvPr/>
        </p:nvCxnSpPr>
        <p:spPr>
          <a:xfrm rot="16200000" flipV="1">
            <a:off x="6157196" y="4402151"/>
            <a:ext cx="606516" cy="189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4" name="Straight Connector 273"/>
          <p:cNvCxnSpPr>
            <a:stCxn id="104" idx="0"/>
            <a:endCxn id="90" idx="2"/>
          </p:cNvCxnSpPr>
          <p:nvPr/>
        </p:nvCxnSpPr>
        <p:spPr>
          <a:xfrm rot="5400000" flipH="1" flipV="1">
            <a:off x="6583068" y="3995229"/>
            <a:ext cx="606516" cy="8327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5" name="Straight Connector 274"/>
          <p:cNvCxnSpPr>
            <a:stCxn id="103" idx="0"/>
            <a:endCxn id="94" idx="2"/>
          </p:cNvCxnSpPr>
          <p:nvPr/>
        </p:nvCxnSpPr>
        <p:spPr>
          <a:xfrm rot="5400000" flipH="1" flipV="1">
            <a:off x="6495479" y="3025100"/>
            <a:ext cx="582939" cy="27494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6" name="Straight Connector 275"/>
          <p:cNvCxnSpPr>
            <a:stCxn id="104" idx="0"/>
            <a:endCxn id="94" idx="2"/>
          </p:cNvCxnSpPr>
          <p:nvPr/>
        </p:nvCxnSpPr>
        <p:spPr>
          <a:xfrm rot="5400000" flipH="1" flipV="1">
            <a:off x="7012549" y="3565748"/>
            <a:ext cx="606516" cy="16917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5" name="Straight Connector 294"/>
          <p:cNvCxnSpPr>
            <a:stCxn id="103" idx="0"/>
            <a:endCxn id="82" idx="2"/>
          </p:cNvCxnSpPr>
          <p:nvPr/>
        </p:nvCxnSpPr>
        <p:spPr>
          <a:xfrm rot="16200000" flipV="1">
            <a:off x="4001557" y="3280654"/>
            <a:ext cx="582939" cy="22383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6" name="Straight Connector 295"/>
          <p:cNvCxnSpPr>
            <a:stCxn id="103" idx="0"/>
            <a:endCxn id="84" idx="2"/>
          </p:cNvCxnSpPr>
          <p:nvPr/>
        </p:nvCxnSpPr>
        <p:spPr>
          <a:xfrm rot="16200000" flipV="1">
            <a:off x="4386093" y="3665189"/>
            <a:ext cx="595081" cy="14571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7" name="Straight Connector 296"/>
          <p:cNvCxnSpPr>
            <a:stCxn id="98" idx="0"/>
            <a:endCxn id="84" idx="2"/>
          </p:cNvCxnSpPr>
          <p:nvPr/>
        </p:nvCxnSpPr>
        <p:spPr>
          <a:xfrm rot="5400000" flipH="1" flipV="1">
            <a:off x="3331981" y="4068234"/>
            <a:ext cx="595081" cy="6510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8" name="Straight Connector 297"/>
          <p:cNvCxnSpPr>
            <a:stCxn id="100" idx="0"/>
            <a:endCxn id="90" idx="2"/>
          </p:cNvCxnSpPr>
          <p:nvPr/>
        </p:nvCxnSpPr>
        <p:spPr>
          <a:xfrm rot="5400000" flipH="1" flipV="1">
            <a:off x="5530326" y="2918910"/>
            <a:ext cx="582939" cy="29618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" name="Straight Connector 306"/>
          <p:cNvCxnSpPr>
            <a:stCxn id="78" idx="2"/>
            <a:endCxn id="100" idx="0"/>
          </p:cNvCxnSpPr>
          <p:nvPr/>
        </p:nvCxnSpPr>
        <p:spPr>
          <a:xfrm rot="16200000" flipH="1">
            <a:off x="2621755" y="2972194"/>
            <a:ext cx="582939" cy="28552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" name="Straight Connector 307"/>
          <p:cNvCxnSpPr>
            <a:stCxn id="80" idx="2"/>
            <a:endCxn id="98" idx="0"/>
          </p:cNvCxnSpPr>
          <p:nvPr/>
        </p:nvCxnSpPr>
        <p:spPr>
          <a:xfrm rot="16200000" flipH="1">
            <a:off x="2506746" y="3894064"/>
            <a:ext cx="582939" cy="10115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" name="Straight Connector 308"/>
          <p:cNvCxnSpPr>
            <a:stCxn id="80" idx="2"/>
            <a:endCxn id="100" idx="0"/>
          </p:cNvCxnSpPr>
          <p:nvPr/>
        </p:nvCxnSpPr>
        <p:spPr>
          <a:xfrm rot="16200000" flipH="1">
            <a:off x="3025185" y="3375624"/>
            <a:ext cx="582939" cy="20484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0" name="Straight Connector 309"/>
          <p:cNvCxnSpPr>
            <a:stCxn id="82" idx="2"/>
            <a:endCxn id="96" idx="0"/>
          </p:cNvCxnSpPr>
          <p:nvPr/>
        </p:nvCxnSpPr>
        <p:spPr>
          <a:xfrm rot="5400000">
            <a:off x="2431411" y="3948875"/>
            <a:ext cx="582939" cy="9019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" name="Straight Connector 310"/>
          <p:cNvCxnSpPr>
            <a:stCxn id="96" idx="2"/>
            <a:endCxn id="36" idx="0"/>
          </p:cNvCxnSpPr>
          <p:nvPr/>
        </p:nvCxnSpPr>
        <p:spPr>
          <a:xfrm rot="16200000" flipH="1">
            <a:off x="3146805" y="4185751"/>
            <a:ext cx="440063" cy="2189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2" name="Straight Connector 321"/>
          <p:cNvCxnSpPr>
            <a:stCxn id="100" idx="2"/>
            <a:endCxn id="36" idx="0"/>
          </p:cNvCxnSpPr>
          <p:nvPr/>
        </p:nvCxnSpPr>
        <p:spPr>
          <a:xfrm rot="16200000" flipH="1">
            <a:off x="4181280" y="5220226"/>
            <a:ext cx="440063" cy="1208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3" name="Straight Connector 322"/>
          <p:cNvCxnSpPr>
            <a:stCxn id="103" idx="2"/>
            <a:endCxn id="36" idx="0"/>
          </p:cNvCxnSpPr>
          <p:nvPr/>
        </p:nvCxnSpPr>
        <p:spPr>
          <a:xfrm rot="5400000">
            <a:off x="4716952" y="4805443"/>
            <a:ext cx="440063" cy="9504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4" name="Straight Connector 323"/>
          <p:cNvCxnSpPr>
            <a:stCxn id="104" idx="2"/>
            <a:endCxn id="36" idx="0"/>
          </p:cNvCxnSpPr>
          <p:nvPr/>
        </p:nvCxnSpPr>
        <p:spPr>
          <a:xfrm rot="5400000">
            <a:off x="5257599" y="4288372"/>
            <a:ext cx="416486" cy="20081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5" name="Straight Connector 324"/>
          <p:cNvCxnSpPr>
            <a:stCxn id="98" idx="2"/>
            <a:endCxn id="36" idx="0"/>
          </p:cNvCxnSpPr>
          <p:nvPr/>
        </p:nvCxnSpPr>
        <p:spPr>
          <a:xfrm rot="16200000" flipH="1">
            <a:off x="3662840" y="4701786"/>
            <a:ext cx="440063" cy="11577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5114932" cy="2428891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Example rules</a:t>
            </a:r>
          </a:p>
          <a:p>
            <a:pPr>
              <a:buNone/>
            </a:pPr>
            <a:r>
              <a:rPr lang="en-GB" sz="1900" dirty="0" smtClean="0"/>
              <a:t>{Milk, Nappies} → {Beer} (s=0.4, c=0.67)</a:t>
            </a:r>
          </a:p>
          <a:p>
            <a:pPr>
              <a:buNone/>
            </a:pPr>
            <a:r>
              <a:rPr lang="en-GB" sz="1900" dirty="0" smtClean="0"/>
              <a:t>{Milk, Beer} → {Nappies} (s=0.4, c=1.0)</a:t>
            </a:r>
          </a:p>
          <a:p>
            <a:pPr>
              <a:buNone/>
            </a:pPr>
            <a:r>
              <a:rPr lang="en-GB" sz="1900" dirty="0" smtClean="0"/>
              <a:t>{Beer, Nappies} → {Milk} (s=0.4, c=0.67)</a:t>
            </a:r>
          </a:p>
          <a:p>
            <a:pPr>
              <a:buNone/>
            </a:pPr>
            <a:r>
              <a:rPr lang="en-GB" sz="1900" dirty="0" smtClean="0"/>
              <a:t>{Beer} → {Milk, Nappies} (s=0.4, c=0.67)</a:t>
            </a:r>
          </a:p>
          <a:p>
            <a:pPr>
              <a:buNone/>
            </a:pPr>
            <a:r>
              <a:rPr lang="en-GB" sz="1900" dirty="0" smtClean="0"/>
              <a:t>{Nappies} → {Beer, Milk} (s=0.4, c=0.5)</a:t>
            </a:r>
          </a:p>
          <a:p>
            <a:pPr>
              <a:buNone/>
            </a:pPr>
            <a:r>
              <a:rPr lang="en-GB" sz="1900" dirty="0" smtClean="0"/>
              <a:t>{Milk} → {Nappies, Beer} (s=0.4, c=0.5)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Closer Look At Rules</a:t>
            </a:r>
            <a:endParaRPr lang="en-GB" dirty="0"/>
          </a:p>
        </p:txBody>
      </p:sp>
      <p:sp>
        <p:nvSpPr>
          <p:cNvPr id="5" name="Content Placeholder 1"/>
          <p:cNvSpPr txBox="1">
            <a:spLocks/>
          </p:cNvSpPr>
          <p:nvPr/>
        </p:nvSpPr>
        <p:spPr>
          <a:xfrm>
            <a:off x="428596" y="3571876"/>
            <a:ext cx="8229600" cy="2587815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en-GB" sz="2400" dirty="0" smtClean="0"/>
              <a:t>All of the above rules use the same </a:t>
            </a:r>
            <a:r>
              <a:rPr lang="en-GB" sz="2400" dirty="0" err="1" smtClean="0"/>
              <a:t>itemset</a:t>
            </a:r>
            <a:r>
              <a:rPr lang="en-GB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</a:pPr>
            <a:r>
              <a:rPr lang="en-GB" sz="2400" dirty="0" smtClean="0"/>
              <a:t>{Milk, Nappies, Beer}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Rules</a:t>
            </a:r>
            <a:r>
              <a:rPr kumimoji="0" lang="en-GB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developed from the same </a:t>
            </a:r>
            <a:r>
              <a:rPr kumimoji="0" lang="en-GB" sz="24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itemset</a:t>
            </a:r>
            <a:r>
              <a:rPr kumimoji="0" lang="en-GB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have the same support but can have different confidence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en-GB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can therefore decouple the support and confidence requirements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5643570" y="928670"/>
          <a:ext cx="3286148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61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Items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Milk,</a:t>
                      </a:r>
                      <a:r>
                        <a:rPr lang="en-GB" baseline="0" dirty="0" smtClean="0"/>
                        <a:t> Bread, Coke, Nappies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Bread, Beer, Nappies, Eggs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Milk, Bread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Nappies,</a:t>
                      </a:r>
                      <a:r>
                        <a:rPr lang="en-GB" baseline="0" dirty="0" smtClean="0"/>
                        <a:t> Coke, Beer, Milk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Bread, Milk, Nappies, Beer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 can take a two-step approach to this</a:t>
            </a:r>
          </a:p>
          <a:p>
            <a:pPr marL="822960" lvl="1" indent="-457200">
              <a:buFont typeface="+mj-lt"/>
              <a:buAutoNum type="arabicPeriod"/>
            </a:pPr>
            <a:r>
              <a:rPr lang="en-GB" dirty="0" smtClean="0"/>
              <a:t>Generate all </a:t>
            </a:r>
            <a:r>
              <a:rPr lang="en-GB" dirty="0" err="1" smtClean="0"/>
              <a:t>itemsets</a:t>
            </a:r>
            <a:r>
              <a:rPr lang="en-GB" dirty="0" smtClean="0"/>
              <a:t> whose support ≥ </a:t>
            </a:r>
            <a:r>
              <a:rPr lang="en-GB" i="1" dirty="0" err="1" smtClean="0"/>
              <a:t>minsup</a:t>
            </a:r>
            <a:endParaRPr lang="en-GB" i="1" dirty="0" smtClean="0"/>
          </a:p>
          <a:p>
            <a:pPr marL="822960" lvl="1" indent="-457200">
              <a:buFont typeface="+mj-lt"/>
              <a:buAutoNum type="arabicPeriod"/>
            </a:pPr>
            <a:r>
              <a:rPr lang="en-GB" dirty="0" smtClean="0"/>
              <a:t>Generate high confidence rules from each of these </a:t>
            </a:r>
            <a:r>
              <a:rPr lang="en-GB" dirty="0" err="1" smtClean="0"/>
              <a:t>itemsets</a:t>
            </a:r>
            <a:r>
              <a:rPr lang="en-GB" dirty="0" smtClean="0"/>
              <a:t>, where each rule is a binary partition of the </a:t>
            </a:r>
            <a:r>
              <a:rPr lang="en-GB" dirty="0" err="1" smtClean="0"/>
              <a:t>itemset</a:t>
            </a:r>
            <a:endParaRPr lang="en-GB" dirty="0" smtClean="0"/>
          </a:p>
          <a:p>
            <a:pPr marL="367200" indent="-255600"/>
            <a:r>
              <a:rPr lang="en-GB" dirty="0" smtClean="0"/>
              <a:t>Unfortunately generating the frequent </a:t>
            </a:r>
            <a:r>
              <a:rPr lang="en-GB" dirty="0" err="1" smtClean="0"/>
              <a:t>itemsets</a:t>
            </a:r>
            <a:r>
              <a:rPr lang="en-GB" dirty="0" smtClean="0"/>
              <a:t> is also computationally expensive</a:t>
            </a:r>
          </a:p>
          <a:p>
            <a:pPr marL="367200" indent="-255600"/>
            <a:r>
              <a:rPr lang="en-GB" dirty="0" smtClean="0"/>
              <a:t>Real world data sets also have a skewed support distribution</a:t>
            </a:r>
          </a:p>
          <a:p>
            <a:pPr marL="623232" lvl="1" indent="-255600"/>
            <a:r>
              <a:rPr lang="en-GB" dirty="0" smtClean="0"/>
              <a:t>We cannot tell from a cursory examination of a set whether a particular </a:t>
            </a:r>
            <a:r>
              <a:rPr lang="en-GB" dirty="0" err="1" smtClean="0"/>
              <a:t>itemset</a:t>
            </a:r>
            <a:r>
              <a:rPr lang="en-GB" dirty="0" smtClean="0"/>
              <a:t> is likely to have a low or high support</a:t>
            </a:r>
          </a:p>
          <a:p>
            <a:pPr marL="623232" lvl="1" indent="-255600"/>
            <a:r>
              <a:rPr lang="en-GB" dirty="0" smtClean="0"/>
              <a:t>In general, though, the smaller the </a:t>
            </a:r>
            <a:r>
              <a:rPr lang="en-GB" dirty="0" err="1" smtClean="0"/>
              <a:t>itemset</a:t>
            </a:r>
            <a:r>
              <a:rPr lang="en-GB" dirty="0" smtClean="0"/>
              <a:t>, the higher the support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Support Distribution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problem is how to set the value for </a:t>
            </a:r>
            <a:r>
              <a:rPr lang="en-GB" i="1" dirty="0" err="1" smtClean="0"/>
              <a:t>minsup</a:t>
            </a:r>
            <a:endParaRPr lang="en-GB" dirty="0" smtClean="0"/>
          </a:p>
          <a:p>
            <a:pPr lvl="1"/>
            <a:r>
              <a:rPr lang="en-GB" dirty="0" smtClean="0"/>
              <a:t>If </a:t>
            </a:r>
            <a:r>
              <a:rPr lang="en-GB" i="1" dirty="0" err="1" smtClean="0"/>
              <a:t>minsup</a:t>
            </a:r>
            <a:r>
              <a:rPr lang="en-GB" dirty="0" smtClean="0"/>
              <a:t> is too high then we miss </a:t>
            </a:r>
            <a:r>
              <a:rPr lang="en-GB" dirty="0" err="1" smtClean="0"/>
              <a:t>itemsets</a:t>
            </a:r>
            <a:r>
              <a:rPr lang="en-GB" dirty="0" smtClean="0"/>
              <a:t> involving rare (i.e. interesting) items</a:t>
            </a:r>
          </a:p>
          <a:p>
            <a:pPr lvl="1"/>
            <a:r>
              <a:rPr lang="en-GB" dirty="0" smtClean="0"/>
              <a:t>If </a:t>
            </a:r>
            <a:r>
              <a:rPr lang="en-GB" i="1" dirty="0" err="1" smtClean="0"/>
              <a:t>minsup</a:t>
            </a:r>
            <a:r>
              <a:rPr lang="en-GB" dirty="0" smtClean="0"/>
              <a:t> is too low then</a:t>
            </a:r>
          </a:p>
          <a:p>
            <a:pPr lvl="2"/>
            <a:r>
              <a:rPr lang="en-GB" dirty="0" smtClean="0"/>
              <a:t>The number of </a:t>
            </a:r>
            <a:r>
              <a:rPr lang="en-GB" dirty="0" err="1" smtClean="0"/>
              <a:t>itemsets</a:t>
            </a:r>
            <a:r>
              <a:rPr lang="en-GB" dirty="0" smtClean="0"/>
              <a:t> is large</a:t>
            </a:r>
          </a:p>
          <a:p>
            <a:pPr lvl="2"/>
            <a:r>
              <a:rPr lang="en-GB" dirty="0" smtClean="0"/>
              <a:t>The time spent identifying these </a:t>
            </a:r>
            <a:r>
              <a:rPr lang="en-GB" dirty="0" err="1" smtClean="0"/>
              <a:t>itemsets</a:t>
            </a:r>
            <a:r>
              <a:rPr lang="en-GB" dirty="0" smtClean="0"/>
              <a:t> is high</a:t>
            </a:r>
          </a:p>
          <a:p>
            <a:pPr lvl="2"/>
            <a:r>
              <a:rPr lang="en-GB" dirty="0" smtClean="0"/>
              <a:t>Too many patterns may be found</a:t>
            </a:r>
          </a:p>
          <a:p>
            <a:pPr lvl="2"/>
            <a:r>
              <a:rPr lang="en-GB" dirty="0" smtClean="0"/>
              <a:t>Spurious patterns may be found, e.g. if televisions are a low frequency item and milk is a high frequency item then the confidence of Television → Milk is likely to be high</a:t>
            </a:r>
          </a:p>
          <a:p>
            <a:r>
              <a:rPr lang="en-GB" dirty="0" smtClean="0"/>
              <a:t>One possible solution is to define hierarchies in the data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Support Distribution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Hierarchies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500430" y="1636979"/>
            <a:ext cx="16898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Frozen Foods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000760" y="2339217"/>
            <a:ext cx="16610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Frozen Meals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428992" y="2339217"/>
            <a:ext cx="2246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Frozen Vegetables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142976" y="2339217"/>
            <a:ext cx="19832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Frozen Desserts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864552" y="3196473"/>
            <a:ext cx="1207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Lolly Ices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1578668" y="3196473"/>
            <a:ext cx="12971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Ice Cream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507098" y="3196473"/>
            <a:ext cx="101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Frogurt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2786050" y="3976220"/>
            <a:ext cx="1380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Strawberry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1500166" y="3976220"/>
            <a:ext cx="12987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Chocolate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428596" y="3976220"/>
            <a:ext cx="936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Vanilla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4857752" y="3976220"/>
            <a:ext cx="816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Other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214810" y="3976220"/>
            <a:ext cx="6799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Mint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5929322" y="3131106"/>
            <a:ext cx="1444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Cauliflower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4922315" y="3131106"/>
            <a:ext cx="1007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Carrots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8001024" y="3131106"/>
            <a:ext cx="816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Other</a:t>
            </a:r>
            <a:endParaRPr lang="en-GB" dirty="0"/>
          </a:p>
        </p:txBody>
      </p:sp>
      <p:sp>
        <p:nvSpPr>
          <p:cNvPr id="21" name="TextBox 20"/>
          <p:cNvSpPr txBox="1"/>
          <p:nvPr/>
        </p:nvSpPr>
        <p:spPr>
          <a:xfrm>
            <a:off x="7358082" y="3131106"/>
            <a:ext cx="686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Peas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1285852" y="4845618"/>
            <a:ext cx="1444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HagenDaas</a:t>
            </a:r>
            <a:endParaRPr lang="en-GB" dirty="0"/>
          </a:p>
        </p:txBody>
      </p:sp>
      <p:sp>
        <p:nvSpPr>
          <p:cNvPr id="23" name="TextBox 22"/>
          <p:cNvSpPr txBox="1"/>
          <p:nvPr/>
        </p:nvSpPr>
        <p:spPr>
          <a:xfrm>
            <a:off x="571472" y="4845618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B&amp;J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3500430" y="4845618"/>
            <a:ext cx="643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Joes</a:t>
            </a:r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2714612" y="4845618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Walls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>
            <a:off x="4143372" y="4845618"/>
            <a:ext cx="816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Other</a:t>
            </a:r>
            <a:endParaRPr lang="en-GB" dirty="0"/>
          </a:p>
        </p:txBody>
      </p:sp>
      <p:cxnSp>
        <p:nvCxnSpPr>
          <p:cNvPr id="28" name="Straight Connector 27"/>
          <p:cNvCxnSpPr>
            <a:stCxn id="5" idx="2"/>
            <a:endCxn id="8" idx="0"/>
          </p:cNvCxnSpPr>
          <p:nvPr/>
        </p:nvCxnSpPr>
        <p:spPr>
          <a:xfrm rot="5400000">
            <a:off x="3073531" y="1067375"/>
            <a:ext cx="332906" cy="22107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>
            <a:stCxn id="5" idx="2"/>
            <a:endCxn id="7" idx="0"/>
          </p:cNvCxnSpPr>
          <p:nvPr/>
        </p:nvCxnSpPr>
        <p:spPr>
          <a:xfrm rot="16200000" flipH="1">
            <a:off x="4282261" y="2069422"/>
            <a:ext cx="332906" cy="2066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>
            <a:stCxn id="5" idx="2"/>
            <a:endCxn id="6" idx="0"/>
          </p:cNvCxnSpPr>
          <p:nvPr/>
        </p:nvCxnSpPr>
        <p:spPr>
          <a:xfrm rot="16200000" flipH="1">
            <a:off x="5421871" y="929812"/>
            <a:ext cx="332906" cy="24859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>
            <a:stCxn id="8" idx="2"/>
            <a:endCxn id="11" idx="0"/>
          </p:cNvCxnSpPr>
          <p:nvPr/>
        </p:nvCxnSpPr>
        <p:spPr>
          <a:xfrm rot="5400000">
            <a:off x="1329838" y="2391717"/>
            <a:ext cx="487924" cy="112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>
            <a:stCxn id="8" idx="2"/>
            <a:endCxn id="10" idx="0"/>
          </p:cNvCxnSpPr>
          <p:nvPr/>
        </p:nvCxnSpPr>
        <p:spPr>
          <a:xfrm rot="16200000" flipH="1">
            <a:off x="1936956" y="2906186"/>
            <a:ext cx="487924" cy="926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>
            <a:stCxn id="8" idx="2"/>
            <a:endCxn id="9" idx="0"/>
          </p:cNvCxnSpPr>
          <p:nvPr/>
        </p:nvCxnSpPr>
        <p:spPr>
          <a:xfrm rot="16200000" flipH="1">
            <a:off x="2557456" y="2285686"/>
            <a:ext cx="487924" cy="13336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>
            <a:stCxn id="7" idx="2"/>
            <a:endCxn id="19" idx="0"/>
          </p:cNvCxnSpPr>
          <p:nvPr/>
        </p:nvCxnSpPr>
        <p:spPr>
          <a:xfrm rot="16200000" flipH="1">
            <a:off x="4777659" y="2482945"/>
            <a:ext cx="422557" cy="8737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>
            <a:stCxn id="7" idx="2"/>
            <a:endCxn id="18" idx="0"/>
          </p:cNvCxnSpPr>
          <p:nvPr/>
        </p:nvCxnSpPr>
        <p:spPr>
          <a:xfrm rot="16200000" flipH="1">
            <a:off x="5390567" y="1870037"/>
            <a:ext cx="422557" cy="20995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>
            <a:stCxn id="7" idx="2"/>
            <a:endCxn id="21" idx="0"/>
          </p:cNvCxnSpPr>
          <p:nvPr/>
        </p:nvCxnSpPr>
        <p:spPr>
          <a:xfrm rot="16200000" flipH="1">
            <a:off x="5915392" y="1345212"/>
            <a:ext cx="422557" cy="31492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/>
          <p:cNvCxnSpPr>
            <a:stCxn id="7" idx="2"/>
            <a:endCxn id="20" idx="0"/>
          </p:cNvCxnSpPr>
          <p:nvPr/>
        </p:nvCxnSpPr>
        <p:spPr>
          <a:xfrm rot="16200000" flipH="1">
            <a:off x="6269324" y="991280"/>
            <a:ext cx="422557" cy="385709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/>
          <p:cNvCxnSpPr>
            <a:stCxn id="10" idx="2"/>
            <a:endCxn id="14" idx="0"/>
          </p:cNvCxnSpPr>
          <p:nvPr/>
        </p:nvCxnSpPr>
        <p:spPr>
          <a:xfrm rot="5400000">
            <a:off x="1356832" y="3105808"/>
            <a:ext cx="410415" cy="133040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/>
          <p:cNvCxnSpPr>
            <a:stCxn id="10" idx="2"/>
            <a:endCxn id="13" idx="0"/>
          </p:cNvCxnSpPr>
          <p:nvPr/>
        </p:nvCxnSpPr>
        <p:spPr>
          <a:xfrm rot="5400000">
            <a:off x="1983186" y="3732162"/>
            <a:ext cx="410415" cy="777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/>
          <p:cNvCxnSpPr>
            <a:stCxn id="10" idx="2"/>
            <a:endCxn id="12" idx="0"/>
          </p:cNvCxnSpPr>
          <p:nvPr/>
        </p:nvCxnSpPr>
        <p:spPr>
          <a:xfrm rot="16200000" flipH="1">
            <a:off x="2646566" y="3146482"/>
            <a:ext cx="410415" cy="12490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/>
          <p:cNvCxnSpPr>
            <a:stCxn id="10" idx="2"/>
            <a:endCxn id="16" idx="0"/>
          </p:cNvCxnSpPr>
          <p:nvPr/>
        </p:nvCxnSpPr>
        <p:spPr>
          <a:xfrm rot="16200000" flipH="1">
            <a:off x="3185818" y="2607230"/>
            <a:ext cx="410415" cy="23275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/>
          <p:cNvCxnSpPr>
            <a:stCxn id="10" idx="2"/>
            <a:endCxn id="15" idx="0"/>
          </p:cNvCxnSpPr>
          <p:nvPr/>
        </p:nvCxnSpPr>
        <p:spPr>
          <a:xfrm rot="16200000" flipH="1">
            <a:off x="3541353" y="2251695"/>
            <a:ext cx="410415" cy="30386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/>
          <p:cNvCxnSpPr>
            <a:stCxn id="13" idx="2"/>
            <a:endCxn id="23" idx="0"/>
          </p:cNvCxnSpPr>
          <p:nvPr/>
        </p:nvCxnSpPr>
        <p:spPr>
          <a:xfrm rot="5400000">
            <a:off x="1248013" y="3944088"/>
            <a:ext cx="500066" cy="13029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>
            <a:stCxn id="13" idx="2"/>
            <a:endCxn id="25" idx="0"/>
          </p:cNvCxnSpPr>
          <p:nvPr/>
        </p:nvCxnSpPr>
        <p:spPr>
          <a:xfrm rot="16200000" flipH="1">
            <a:off x="2372481" y="4122613"/>
            <a:ext cx="500066" cy="9459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/>
          <p:cNvCxnSpPr>
            <a:stCxn id="13" idx="2"/>
            <a:endCxn id="24" idx="0"/>
          </p:cNvCxnSpPr>
          <p:nvPr/>
        </p:nvCxnSpPr>
        <p:spPr>
          <a:xfrm rot="16200000" flipH="1">
            <a:off x="2735735" y="3759360"/>
            <a:ext cx="500066" cy="16724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/>
          <p:cNvCxnSpPr>
            <a:stCxn id="12" idx="2"/>
            <a:endCxn id="22" idx="0"/>
          </p:cNvCxnSpPr>
          <p:nvPr/>
        </p:nvCxnSpPr>
        <p:spPr>
          <a:xfrm rot="5400000">
            <a:off x="2492201" y="3861516"/>
            <a:ext cx="500066" cy="14681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/>
          <p:cNvCxnSpPr>
            <a:stCxn id="14" idx="2"/>
            <a:endCxn id="22" idx="0"/>
          </p:cNvCxnSpPr>
          <p:nvPr/>
        </p:nvCxnSpPr>
        <p:spPr>
          <a:xfrm rot="16200000" flipH="1">
            <a:off x="1202466" y="4039919"/>
            <a:ext cx="500066" cy="11113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/>
          <p:cNvCxnSpPr>
            <a:stCxn id="16" idx="2"/>
            <a:endCxn id="24" idx="0"/>
          </p:cNvCxnSpPr>
          <p:nvPr/>
        </p:nvCxnSpPr>
        <p:spPr>
          <a:xfrm rot="5400000">
            <a:off x="3938367" y="4229178"/>
            <a:ext cx="500066" cy="7328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/>
          <p:cNvCxnSpPr>
            <a:endCxn id="26" idx="0"/>
          </p:cNvCxnSpPr>
          <p:nvPr/>
        </p:nvCxnSpPr>
        <p:spPr>
          <a:xfrm rot="5400000">
            <a:off x="4317787" y="4591405"/>
            <a:ext cx="487924" cy="205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/>
          <p:cNvCxnSpPr>
            <a:stCxn id="15" idx="2"/>
          </p:cNvCxnSpPr>
          <p:nvPr/>
        </p:nvCxnSpPr>
        <p:spPr>
          <a:xfrm rot="5400000">
            <a:off x="2734009" y="2325892"/>
            <a:ext cx="512208" cy="45515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Using items at higher levels of the hierarchy</a:t>
            </a:r>
          </a:p>
          <a:p>
            <a:pPr lvl="1"/>
            <a:r>
              <a:rPr lang="en-GB" dirty="0" smtClean="0"/>
              <a:t>Fewer items, therefore fewer </a:t>
            </a:r>
            <a:r>
              <a:rPr lang="en-GB" dirty="0" err="1" smtClean="0"/>
              <a:t>itemsets</a:t>
            </a:r>
            <a:endParaRPr lang="en-GB" dirty="0" smtClean="0"/>
          </a:p>
          <a:p>
            <a:pPr lvl="1"/>
            <a:r>
              <a:rPr lang="en-GB" dirty="0" smtClean="0"/>
              <a:t>Less time to identify </a:t>
            </a:r>
            <a:r>
              <a:rPr lang="en-GB" dirty="0" err="1" smtClean="0"/>
              <a:t>itemsets</a:t>
            </a:r>
            <a:r>
              <a:rPr lang="en-GB" dirty="0" smtClean="0"/>
              <a:t> and hence rules</a:t>
            </a:r>
          </a:p>
          <a:p>
            <a:pPr lvl="1"/>
            <a:r>
              <a:rPr lang="en-GB" dirty="0" smtClean="0"/>
              <a:t>Easy to find rules with sufficient support</a:t>
            </a:r>
          </a:p>
          <a:p>
            <a:pPr lvl="1"/>
            <a:r>
              <a:rPr lang="en-GB" dirty="0" smtClean="0"/>
              <a:t>Easy to find relationships between groups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Using items at lower levels of the hierarchy</a:t>
            </a:r>
          </a:p>
          <a:p>
            <a:pPr lvl="1"/>
            <a:r>
              <a:rPr lang="en-GB" dirty="0" smtClean="0"/>
              <a:t>More interesting rules!</a:t>
            </a:r>
          </a:p>
          <a:p>
            <a:endParaRPr lang="en-GB" dirty="0" smtClean="0"/>
          </a:p>
          <a:p>
            <a:r>
              <a:rPr lang="en-GB" dirty="0" smtClean="0"/>
              <a:t>Start at the upper levels and then narrow down the search to lower levels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Hierarchies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072098"/>
          </a:xfrm>
        </p:spPr>
        <p:txBody>
          <a:bodyPr>
            <a:normAutofit/>
          </a:bodyPr>
          <a:lstStyle/>
          <a:p>
            <a:r>
              <a:rPr lang="en-GB" dirty="0" smtClean="0"/>
              <a:t>Other methods to reduce the computational load generally do one of the following</a:t>
            </a:r>
          </a:p>
          <a:p>
            <a:pPr lvl="1"/>
            <a:r>
              <a:rPr lang="en-GB" dirty="0" smtClean="0"/>
              <a:t>Reduce the number of candidate </a:t>
            </a:r>
            <a:r>
              <a:rPr lang="en-GB" dirty="0" err="1" smtClean="0"/>
              <a:t>itemsets</a:t>
            </a:r>
            <a:r>
              <a:rPr lang="en-GB" dirty="0" smtClean="0"/>
              <a:t> (M)</a:t>
            </a:r>
          </a:p>
          <a:p>
            <a:pPr lvl="2"/>
            <a:r>
              <a:rPr lang="en-GB" dirty="0" smtClean="0"/>
              <a:t>Often done by pruning the candidate </a:t>
            </a:r>
            <a:r>
              <a:rPr lang="en-GB" dirty="0" err="1" smtClean="0"/>
              <a:t>itemset</a:t>
            </a:r>
            <a:endParaRPr lang="en-GB" dirty="0" smtClean="0"/>
          </a:p>
          <a:p>
            <a:pPr lvl="1"/>
            <a:r>
              <a:rPr lang="en-GB" dirty="0" smtClean="0"/>
              <a:t>Reduce the number of transactions (N) </a:t>
            </a:r>
          </a:p>
          <a:p>
            <a:pPr lvl="2"/>
            <a:r>
              <a:rPr lang="en-GB" dirty="0" smtClean="0"/>
              <a:t>Examine only part of the overall dataset</a:t>
            </a:r>
          </a:p>
          <a:p>
            <a:pPr lvl="1"/>
            <a:r>
              <a:rPr lang="en-GB" dirty="0" smtClean="0"/>
              <a:t>Reduce the number of comparisons (MN) by either</a:t>
            </a:r>
          </a:p>
          <a:p>
            <a:pPr lvl="2"/>
            <a:r>
              <a:rPr lang="en-GB" dirty="0" smtClean="0"/>
              <a:t>Using efficient data structures to store either the candidate </a:t>
            </a:r>
            <a:r>
              <a:rPr lang="en-GB" dirty="0" err="1" smtClean="0"/>
              <a:t>itemsets</a:t>
            </a:r>
            <a:r>
              <a:rPr lang="en-GB" dirty="0" smtClean="0"/>
              <a:t> or the transactions  (hash structures)</a:t>
            </a:r>
          </a:p>
          <a:p>
            <a:pPr lvl="2"/>
            <a:r>
              <a:rPr lang="en-GB" dirty="0" smtClean="0"/>
              <a:t>Don’t match every candidate set against every transaction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strategies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As an example of a method for reducing the number of candidate </a:t>
            </a:r>
            <a:r>
              <a:rPr lang="en-GB" dirty="0" err="1" smtClean="0"/>
              <a:t>itemsets</a:t>
            </a:r>
            <a:r>
              <a:rPr lang="en-GB" dirty="0" smtClean="0"/>
              <a:t> we will look at the </a:t>
            </a:r>
            <a:r>
              <a:rPr lang="en-GB" i="1" dirty="0" err="1" smtClean="0"/>
              <a:t>Apriori</a:t>
            </a:r>
            <a:r>
              <a:rPr lang="en-GB" dirty="0" smtClean="0"/>
              <a:t> algorithm</a:t>
            </a:r>
          </a:p>
          <a:p>
            <a:endParaRPr lang="en-GB" dirty="0" smtClean="0"/>
          </a:p>
          <a:p>
            <a:r>
              <a:rPr lang="en-GB" dirty="0" smtClean="0"/>
              <a:t>If an </a:t>
            </a:r>
            <a:r>
              <a:rPr lang="en-GB" dirty="0" err="1" smtClean="0"/>
              <a:t>itemset</a:t>
            </a:r>
            <a:r>
              <a:rPr lang="en-GB" dirty="0" smtClean="0"/>
              <a:t> is </a:t>
            </a:r>
            <a:r>
              <a:rPr lang="en-GB" b="1" dirty="0" smtClean="0"/>
              <a:t>frequent</a:t>
            </a:r>
            <a:r>
              <a:rPr lang="en-GB" dirty="0" smtClean="0"/>
              <a:t> then all of its </a:t>
            </a:r>
            <a:r>
              <a:rPr lang="en-GB" b="1" dirty="0" smtClean="0"/>
              <a:t>subsets</a:t>
            </a:r>
            <a:r>
              <a:rPr lang="en-GB" dirty="0" smtClean="0"/>
              <a:t> must also be frequent</a:t>
            </a:r>
          </a:p>
          <a:p>
            <a:r>
              <a:rPr lang="en-GB" dirty="0" smtClean="0"/>
              <a:t>If an </a:t>
            </a:r>
            <a:r>
              <a:rPr lang="en-GB" dirty="0" err="1" smtClean="0"/>
              <a:t>itemset</a:t>
            </a:r>
            <a:r>
              <a:rPr lang="en-GB" dirty="0" smtClean="0"/>
              <a:t> is </a:t>
            </a:r>
            <a:r>
              <a:rPr lang="en-GB" b="1" dirty="0" smtClean="0"/>
              <a:t>infrequent</a:t>
            </a:r>
            <a:r>
              <a:rPr lang="en-GB" dirty="0" smtClean="0"/>
              <a:t> then all of its </a:t>
            </a:r>
            <a:r>
              <a:rPr lang="en-GB" b="1" dirty="0" smtClean="0"/>
              <a:t>supersets</a:t>
            </a:r>
            <a:r>
              <a:rPr lang="en-GB" dirty="0" smtClean="0"/>
              <a:t> must also be infrequent</a:t>
            </a:r>
          </a:p>
          <a:p>
            <a:endParaRPr lang="en-GB" dirty="0" smtClean="0"/>
          </a:p>
          <a:p>
            <a:r>
              <a:rPr lang="en-GB" dirty="0" smtClean="0"/>
              <a:t>This occurs because the support of an item never exceeds the support of its subsets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Apriori</a:t>
            </a:r>
            <a:r>
              <a:rPr lang="en-GB" dirty="0" smtClean="0"/>
              <a:t> Principle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Apriori</a:t>
            </a:r>
            <a:r>
              <a:rPr lang="en-GB" dirty="0" smtClean="0"/>
              <a:t> Principle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000496" y="1285860"/>
            <a:ext cx="631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Null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143108" y="1964521"/>
            <a:ext cx="343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199223" y="1964521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B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229690" y="1964521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287407" y="1964521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28596" y="286963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AB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232250" y="2869638"/>
            <a:ext cx="503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AC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063156" y="2869638"/>
            <a:ext cx="5164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906886" y="2869638"/>
            <a:ext cx="468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3712144" y="2857496"/>
            <a:ext cx="478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BC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4530226" y="2857496"/>
            <a:ext cx="4908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BD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3994319" y="5500702"/>
            <a:ext cx="9348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ABCDE</a:t>
            </a:r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38" name="Straight Connector 37"/>
          <p:cNvCxnSpPr>
            <a:stCxn id="7" idx="2"/>
            <a:endCxn id="8" idx="0"/>
          </p:cNvCxnSpPr>
          <p:nvPr/>
        </p:nvCxnSpPr>
        <p:spPr>
          <a:xfrm rot="5400000">
            <a:off x="3160955" y="809027"/>
            <a:ext cx="309329" cy="20016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>
            <a:stCxn id="7" idx="2"/>
            <a:endCxn id="9" idx="0"/>
          </p:cNvCxnSpPr>
          <p:nvPr/>
        </p:nvCxnSpPr>
        <p:spPr>
          <a:xfrm rot="5400000">
            <a:off x="3682601" y="1330673"/>
            <a:ext cx="309329" cy="9583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>
            <a:stCxn id="7" idx="2"/>
            <a:endCxn id="10" idx="0"/>
          </p:cNvCxnSpPr>
          <p:nvPr/>
        </p:nvCxnSpPr>
        <p:spPr>
          <a:xfrm rot="16200000" flipH="1">
            <a:off x="4204646" y="1766993"/>
            <a:ext cx="309329" cy="857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>
            <a:stCxn id="7" idx="2"/>
            <a:endCxn id="11" idx="0"/>
          </p:cNvCxnSpPr>
          <p:nvPr/>
        </p:nvCxnSpPr>
        <p:spPr>
          <a:xfrm rot="16200000" flipH="1">
            <a:off x="4736711" y="1234929"/>
            <a:ext cx="309329" cy="11498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Box 52"/>
          <p:cNvSpPr txBox="1"/>
          <p:nvPr/>
        </p:nvSpPr>
        <p:spPr>
          <a:xfrm>
            <a:off x="6357950" y="1988098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E</a:t>
            </a:r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62" name="Straight Connector 61"/>
          <p:cNvCxnSpPr>
            <a:stCxn id="7" idx="2"/>
            <a:endCxn id="53" idx="0"/>
          </p:cNvCxnSpPr>
          <p:nvPr/>
        </p:nvCxnSpPr>
        <p:spPr>
          <a:xfrm rot="16200000" flipH="1">
            <a:off x="5248171" y="723469"/>
            <a:ext cx="332906" cy="21963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Box 67"/>
          <p:cNvSpPr txBox="1"/>
          <p:nvPr/>
        </p:nvSpPr>
        <p:spPr>
          <a:xfrm>
            <a:off x="5375559" y="2869638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BE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0" name="TextBox 69"/>
          <p:cNvSpPr txBox="1"/>
          <p:nvPr/>
        </p:nvSpPr>
        <p:spPr>
          <a:xfrm>
            <a:off x="7066225" y="2869638"/>
            <a:ext cx="470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2" name="TextBox 71"/>
          <p:cNvSpPr txBox="1"/>
          <p:nvPr/>
        </p:nvSpPr>
        <p:spPr>
          <a:xfrm>
            <a:off x="6220892" y="2869638"/>
            <a:ext cx="518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4" name="TextBox 73"/>
          <p:cNvSpPr txBox="1"/>
          <p:nvPr/>
        </p:nvSpPr>
        <p:spPr>
          <a:xfrm>
            <a:off x="7911561" y="2869638"/>
            <a:ext cx="482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DE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6" name="TextBox 75"/>
          <p:cNvSpPr txBox="1"/>
          <p:nvPr/>
        </p:nvSpPr>
        <p:spPr>
          <a:xfrm>
            <a:off x="357158" y="3739036"/>
            <a:ext cx="636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ABC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8" name="TextBox 77"/>
          <p:cNvSpPr txBox="1"/>
          <p:nvPr/>
        </p:nvSpPr>
        <p:spPr>
          <a:xfrm>
            <a:off x="1160812" y="3739036"/>
            <a:ext cx="6495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ABD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0" name="TextBox 79"/>
          <p:cNvSpPr txBox="1"/>
          <p:nvPr/>
        </p:nvSpPr>
        <p:spPr>
          <a:xfrm>
            <a:off x="1991718" y="3739036"/>
            <a:ext cx="601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ABE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2" name="TextBox 81"/>
          <p:cNvSpPr txBox="1"/>
          <p:nvPr/>
        </p:nvSpPr>
        <p:spPr>
          <a:xfrm>
            <a:off x="2835448" y="3739036"/>
            <a:ext cx="6767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ACD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4" name="TextBox 83"/>
          <p:cNvSpPr txBox="1"/>
          <p:nvPr/>
        </p:nvSpPr>
        <p:spPr>
          <a:xfrm>
            <a:off x="3640706" y="3726894"/>
            <a:ext cx="6286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6" name="TextBox 85"/>
          <p:cNvSpPr txBox="1"/>
          <p:nvPr/>
        </p:nvSpPr>
        <p:spPr>
          <a:xfrm>
            <a:off x="4458788" y="3726894"/>
            <a:ext cx="6415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ADE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8" name="TextBox 87"/>
          <p:cNvSpPr txBox="1"/>
          <p:nvPr/>
        </p:nvSpPr>
        <p:spPr>
          <a:xfrm>
            <a:off x="5304121" y="3739036"/>
            <a:ext cx="6511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BCD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0" name="TextBox 89"/>
          <p:cNvSpPr txBox="1"/>
          <p:nvPr/>
        </p:nvSpPr>
        <p:spPr>
          <a:xfrm>
            <a:off x="6994787" y="3739036"/>
            <a:ext cx="615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BDE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2" name="TextBox 91"/>
          <p:cNvSpPr txBox="1"/>
          <p:nvPr/>
        </p:nvSpPr>
        <p:spPr>
          <a:xfrm>
            <a:off x="6149454" y="3739036"/>
            <a:ext cx="603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BCE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4" name="TextBox 93"/>
          <p:cNvSpPr txBox="1"/>
          <p:nvPr/>
        </p:nvSpPr>
        <p:spPr>
          <a:xfrm>
            <a:off x="7840123" y="3739036"/>
            <a:ext cx="643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CDE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6" name="TextBox 95"/>
          <p:cNvSpPr txBox="1"/>
          <p:nvPr/>
        </p:nvSpPr>
        <p:spPr>
          <a:xfrm>
            <a:off x="1866999" y="4691307"/>
            <a:ext cx="8098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ABCD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8" name="TextBox 97"/>
          <p:cNvSpPr txBox="1"/>
          <p:nvPr/>
        </p:nvSpPr>
        <p:spPr>
          <a:xfrm>
            <a:off x="2923114" y="4691307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ABCE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0" name="TextBox 99"/>
          <p:cNvSpPr txBox="1"/>
          <p:nvPr/>
        </p:nvSpPr>
        <p:spPr>
          <a:xfrm>
            <a:off x="3953581" y="4691307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ABDE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3" name="TextBox 102"/>
          <p:cNvSpPr txBox="1"/>
          <p:nvPr/>
        </p:nvSpPr>
        <p:spPr>
          <a:xfrm>
            <a:off x="5011298" y="4691307"/>
            <a:ext cx="8018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ACDE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4" name="TextBox 103"/>
          <p:cNvSpPr txBox="1"/>
          <p:nvPr/>
        </p:nvSpPr>
        <p:spPr>
          <a:xfrm>
            <a:off x="6081841" y="4714884"/>
            <a:ext cx="776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BCDE</a:t>
            </a:r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106" name="Straight Connector 105"/>
          <p:cNvCxnSpPr>
            <a:stCxn id="8" idx="2"/>
            <a:endCxn id="12" idx="0"/>
          </p:cNvCxnSpPr>
          <p:nvPr/>
        </p:nvCxnSpPr>
        <p:spPr>
          <a:xfrm rot="5400000">
            <a:off x="1222904" y="1777751"/>
            <a:ext cx="535785" cy="16479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/>
          <p:cNvCxnSpPr>
            <a:stCxn id="8" idx="2"/>
            <a:endCxn id="13" idx="0"/>
          </p:cNvCxnSpPr>
          <p:nvPr/>
        </p:nvCxnSpPr>
        <p:spPr>
          <a:xfrm rot="5400000">
            <a:off x="1631544" y="2186391"/>
            <a:ext cx="535785" cy="8307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Connector 108"/>
          <p:cNvCxnSpPr>
            <a:stCxn id="8" idx="2"/>
            <a:endCxn id="14" idx="0"/>
          </p:cNvCxnSpPr>
          <p:nvPr/>
        </p:nvCxnSpPr>
        <p:spPr>
          <a:xfrm rot="16200000" flipH="1">
            <a:off x="2050203" y="2598440"/>
            <a:ext cx="535785" cy="661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Connector 109"/>
          <p:cNvCxnSpPr>
            <a:stCxn id="8" idx="2"/>
            <a:endCxn id="15" idx="0"/>
          </p:cNvCxnSpPr>
          <p:nvPr/>
        </p:nvCxnSpPr>
        <p:spPr>
          <a:xfrm rot="16200000" flipH="1">
            <a:off x="2460045" y="2188597"/>
            <a:ext cx="535785" cy="8262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Straight Connector 110"/>
          <p:cNvCxnSpPr>
            <a:stCxn id="9" idx="2"/>
            <a:endCxn id="12" idx="0"/>
          </p:cNvCxnSpPr>
          <p:nvPr/>
        </p:nvCxnSpPr>
        <p:spPr>
          <a:xfrm rot="5400000">
            <a:off x="1744550" y="1256106"/>
            <a:ext cx="535785" cy="26912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>
            <a:stCxn id="9" idx="2"/>
            <a:endCxn id="16" idx="0"/>
          </p:cNvCxnSpPr>
          <p:nvPr/>
        </p:nvCxnSpPr>
        <p:spPr>
          <a:xfrm rot="16200000" flipH="1">
            <a:off x="3392795" y="2299138"/>
            <a:ext cx="523643" cy="5930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Connector 112"/>
          <p:cNvCxnSpPr>
            <a:stCxn id="9" idx="2"/>
            <a:endCxn id="16" idx="0"/>
          </p:cNvCxnSpPr>
          <p:nvPr/>
        </p:nvCxnSpPr>
        <p:spPr>
          <a:xfrm rot="16200000" flipH="1">
            <a:off x="3392795" y="2299138"/>
            <a:ext cx="523643" cy="5930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Straight Connector 113"/>
          <p:cNvCxnSpPr>
            <a:stCxn id="9" idx="2"/>
            <a:endCxn id="17" idx="0"/>
          </p:cNvCxnSpPr>
          <p:nvPr/>
        </p:nvCxnSpPr>
        <p:spPr>
          <a:xfrm rot="16200000" flipH="1">
            <a:off x="3805042" y="1886891"/>
            <a:ext cx="523643" cy="14175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Straight Connector 114"/>
          <p:cNvCxnSpPr>
            <a:stCxn id="9" idx="2"/>
            <a:endCxn id="68" idx="0"/>
          </p:cNvCxnSpPr>
          <p:nvPr/>
        </p:nvCxnSpPr>
        <p:spPr>
          <a:xfrm rot="16200000" flipH="1">
            <a:off x="4209615" y="1482318"/>
            <a:ext cx="535785" cy="22388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Connector 115"/>
          <p:cNvCxnSpPr>
            <a:stCxn id="10" idx="2"/>
            <a:endCxn id="13" idx="0"/>
          </p:cNvCxnSpPr>
          <p:nvPr/>
        </p:nvCxnSpPr>
        <p:spPr>
          <a:xfrm rot="5400000">
            <a:off x="2675236" y="1142700"/>
            <a:ext cx="535785" cy="29180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Connector 116"/>
          <p:cNvCxnSpPr>
            <a:stCxn id="10" idx="2"/>
            <a:endCxn id="72" idx="0"/>
          </p:cNvCxnSpPr>
          <p:nvPr/>
        </p:nvCxnSpPr>
        <p:spPr>
          <a:xfrm rot="16200000" flipH="1">
            <a:off x="5173163" y="1562862"/>
            <a:ext cx="535785" cy="20777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/>
          <p:cNvCxnSpPr>
            <a:stCxn id="10" idx="2"/>
            <a:endCxn id="72" idx="0"/>
          </p:cNvCxnSpPr>
          <p:nvPr/>
        </p:nvCxnSpPr>
        <p:spPr>
          <a:xfrm rot="16200000" flipH="1">
            <a:off x="5173163" y="1562862"/>
            <a:ext cx="535785" cy="20777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Straight Connector 118"/>
          <p:cNvCxnSpPr>
            <a:stCxn id="10" idx="2"/>
            <a:endCxn id="70" idx="0"/>
          </p:cNvCxnSpPr>
          <p:nvPr/>
        </p:nvCxnSpPr>
        <p:spPr>
          <a:xfrm rot="16200000" flipH="1">
            <a:off x="5583807" y="1152219"/>
            <a:ext cx="535785" cy="28990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Connector 119"/>
          <p:cNvCxnSpPr>
            <a:stCxn id="11" idx="2"/>
            <a:endCxn id="14" idx="0"/>
          </p:cNvCxnSpPr>
          <p:nvPr/>
        </p:nvCxnSpPr>
        <p:spPr>
          <a:xfrm rot="5400000">
            <a:off x="3625959" y="1029294"/>
            <a:ext cx="535785" cy="31449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/>
          <p:cNvCxnSpPr>
            <a:stCxn id="11" idx="2"/>
            <a:endCxn id="17" idx="0"/>
          </p:cNvCxnSpPr>
          <p:nvPr/>
        </p:nvCxnSpPr>
        <p:spPr>
          <a:xfrm rot="5400000">
            <a:off x="4859153" y="2250346"/>
            <a:ext cx="523643" cy="6906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Straight Connector 121"/>
          <p:cNvCxnSpPr>
            <a:stCxn id="11" idx="2"/>
            <a:endCxn id="72" idx="0"/>
          </p:cNvCxnSpPr>
          <p:nvPr/>
        </p:nvCxnSpPr>
        <p:spPr>
          <a:xfrm rot="16200000" flipH="1">
            <a:off x="5705228" y="2094927"/>
            <a:ext cx="535785" cy="10136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Straight Connector 122"/>
          <p:cNvCxnSpPr>
            <a:stCxn id="11" idx="2"/>
            <a:endCxn id="74" idx="0"/>
          </p:cNvCxnSpPr>
          <p:nvPr/>
        </p:nvCxnSpPr>
        <p:spPr>
          <a:xfrm rot="16200000" flipH="1">
            <a:off x="6541745" y="1258409"/>
            <a:ext cx="535785" cy="26866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Straight Connector 123"/>
          <p:cNvCxnSpPr>
            <a:stCxn id="53" idx="2"/>
            <a:endCxn id="15" idx="0"/>
          </p:cNvCxnSpPr>
          <p:nvPr/>
        </p:nvCxnSpPr>
        <p:spPr>
          <a:xfrm rot="5400000">
            <a:off x="4570839" y="927677"/>
            <a:ext cx="512208" cy="33717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Straight Connector 124"/>
          <p:cNvCxnSpPr>
            <a:stCxn id="53" idx="2"/>
            <a:endCxn id="68" idx="0"/>
          </p:cNvCxnSpPr>
          <p:nvPr/>
        </p:nvCxnSpPr>
        <p:spPr>
          <a:xfrm rot="5400000">
            <a:off x="5798763" y="2155601"/>
            <a:ext cx="512208" cy="9158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>
            <a:stCxn id="53" idx="2"/>
            <a:endCxn id="70" idx="0"/>
          </p:cNvCxnSpPr>
          <p:nvPr/>
        </p:nvCxnSpPr>
        <p:spPr>
          <a:xfrm rot="16200000" flipH="1">
            <a:off x="6650908" y="2219321"/>
            <a:ext cx="512208" cy="7884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Straight Connector 126"/>
          <p:cNvCxnSpPr>
            <a:stCxn id="53" idx="2"/>
            <a:endCxn id="74" idx="0"/>
          </p:cNvCxnSpPr>
          <p:nvPr/>
        </p:nvCxnSpPr>
        <p:spPr>
          <a:xfrm rot="16200000" flipH="1">
            <a:off x="7076782" y="1793447"/>
            <a:ext cx="512208" cy="16401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Straight Connector 127"/>
          <p:cNvCxnSpPr>
            <a:stCxn id="12" idx="2"/>
            <a:endCxn id="76" idx="0"/>
          </p:cNvCxnSpPr>
          <p:nvPr/>
        </p:nvCxnSpPr>
        <p:spPr>
          <a:xfrm rot="16200000" flipH="1">
            <a:off x="421125" y="3484646"/>
            <a:ext cx="500066" cy="87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Straight Connector 169"/>
          <p:cNvCxnSpPr>
            <a:stCxn id="12" idx="2"/>
            <a:endCxn id="78" idx="0"/>
          </p:cNvCxnSpPr>
          <p:nvPr/>
        </p:nvCxnSpPr>
        <p:spPr>
          <a:xfrm rot="16200000" flipH="1">
            <a:off x="826158" y="3079613"/>
            <a:ext cx="500066" cy="8187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Straight Connector 170"/>
          <p:cNvCxnSpPr>
            <a:stCxn id="12" idx="2"/>
            <a:endCxn id="80" idx="0"/>
          </p:cNvCxnSpPr>
          <p:nvPr/>
        </p:nvCxnSpPr>
        <p:spPr>
          <a:xfrm rot="16200000" flipH="1">
            <a:off x="1229589" y="2676183"/>
            <a:ext cx="500066" cy="16256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Straight Connector 171"/>
          <p:cNvCxnSpPr>
            <a:stCxn id="13" idx="2"/>
            <a:endCxn id="76" idx="0"/>
          </p:cNvCxnSpPr>
          <p:nvPr/>
        </p:nvCxnSpPr>
        <p:spPr>
          <a:xfrm rot="5400000">
            <a:off x="829766" y="3084720"/>
            <a:ext cx="500066" cy="8085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Straight Connector 172"/>
          <p:cNvCxnSpPr>
            <a:stCxn id="13" idx="2"/>
            <a:endCxn id="82" idx="0"/>
          </p:cNvCxnSpPr>
          <p:nvPr/>
        </p:nvCxnSpPr>
        <p:spPr>
          <a:xfrm rot="16200000" flipH="1">
            <a:off x="2078929" y="2644123"/>
            <a:ext cx="500066" cy="1689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Straight Connector 173"/>
          <p:cNvCxnSpPr>
            <a:stCxn id="13" idx="2"/>
            <a:endCxn id="84" idx="0"/>
          </p:cNvCxnSpPr>
          <p:nvPr/>
        </p:nvCxnSpPr>
        <p:spPr>
          <a:xfrm rot="16200000" flipH="1">
            <a:off x="2475606" y="2247445"/>
            <a:ext cx="487924" cy="24709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Straight Connector 174"/>
          <p:cNvCxnSpPr>
            <a:stCxn id="14" idx="2"/>
            <a:endCxn id="78" idx="0"/>
          </p:cNvCxnSpPr>
          <p:nvPr/>
        </p:nvCxnSpPr>
        <p:spPr>
          <a:xfrm rot="5400000">
            <a:off x="1653458" y="3071094"/>
            <a:ext cx="500066" cy="8358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Straight Connector 175"/>
          <p:cNvCxnSpPr>
            <a:stCxn id="14" idx="2"/>
            <a:endCxn id="82" idx="0"/>
          </p:cNvCxnSpPr>
          <p:nvPr/>
        </p:nvCxnSpPr>
        <p:spPr>
          <a:xfrm rot="16200000" flipH="1">
            <a:off x="2497588" y="3062782"/>
            <a:ext cx="500066" cy="8524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Straight Connector 176"/>
          <p:cNvCxnSpPr>
            <a:stCxn id="14" idx="2"/>
            <a:endCxn id="86" idx="0"/>
          </p:cNvCxnSpPr>
          <p:nvPr/>
        </p:nvCxnSpPr>
        <p:spPr>
          <a:xfrm rot="16200000" flipH="1">
            <a:off x="3306512" y="2253857"/>
            <a:ext cx="487924" cy="24581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Straight Connector 177"/>
          <p:cNvCxnSpPr>
            <a:stCxn id="15" idx="2"/>
            <a:endCxn id="80" idx="0"/>
          </p:cNvCxnSpPr>
          <p:nvPr/>
        </p:nvCxnSpPr>
        <p:spPr>
          <a:xfrm rot="5400000">
            <a:off x="2466731" y="3064682"/>
            <a:ext cx="500066" cy="8486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Straight Connector 178"/>
          <p:cNvCxnSpPr>
            <a:stCxn id="15" idx="2"/>
            <a:endCxn id="84" idx="0"/>
          </p:cNvCxnSpPr>
          <p:nvPr/>
        </p:nvCxnSpPr>
        <p:spPr>
          <a:xfrm rot="16200000" flipH="1">
            <a:off x="3304108" y="3075947"/>
            <a:ext cx="487924" cy="8139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Straight Connector 179"/>
          <p:cNvCxnSpPr>
            <a:stCxn id="15" idx="2"/>
            <a:endCxn id="86" idx="0"/>
          </p:cNvCxnSpPr>
          <p:nvPr/>
        </p:nvCxnSpPr>
        <p:spPr>
          <a:xfrm rot="16200000" flipH="1">
            <a:off x="3716355" y="2663700"/>
            <a:ext cx="487924" cy="16384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Straight Connector 180"/>
          <p:cNvCxnSpPr>
            <a:stCxn id="16" idx="2"/>
            <a:endCxn id="88" idx="0"/>
          </p:cNvCxnSpPr>
          <p:nvPr/>
        </p:nvCxnSpPr>
        <p:spPr>
          <a:xfrm rot="16200000" flipH="1">
            <a:off x="4534317" y="2643662"/>
            <a:ext cx="512208" cy="16785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Straight Connector 181"/>
          <p:cNvCxnSpPr>
            <a:stCxn id="16" idx="2"/>
            <a:endCxn id="92" idx="0"/>
          </p:cNvCxnSpPr>
          <p:nvPr/>
        </p:nvCxnSpPr>
        <p:spPr>
          <a:xfrm rot="16200000" flipH="1">
            <a:off x="4944961" y="2233018"/>
            <a:ext cx="512208" cy="2499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Straight Connector 182"/>
          <p:cNvCxnSpPr>
            <a:stCxn id="16" idx="2"/>
            <a:endCxn id="76" idx="0"/>
          </p:cNvCxnSpPr>
          <p:nvPr/>
        </p:nvCxnSpPr>
        <p:spPr>
          <a:xfrm rot="5400000">
            <a:off x="2057230" y="1845114"/>
            <a:ext cx="512208" cy="32756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Straight Connector 183"/>
          <p:cNvCxnSpPr>
            <a:stCxn id="17" idx="2"/>
            <a:endCxn id="88" idx="0"/>
          </p:cNvCxnSpPr>
          <p:nvPr/>
        </p:nvCxnSpPr>
        <p:spPr>
          <a:xfrm rot="16200000" flipH="1">
            <a:off x="4946564" y="3055909"/>
            <a:ext cx="512208" cy="8540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Straight Connector 184"/>
          <p:cNvCxnSpPr>
            <a:stCxn id="17" idx="2"/>
            <a:endCxn id="90" idx="0"/>
          </p:cNvCxnSpPr>
          <p:nvPr/>
        </p:nvCxnSpPr>
        <p:spPr>
          <a:xfrm rot="16200000" flipH="1">
            <a:off x="5783081" y="2219393"/>
            <a:ext cx="512208" cy="25270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Straight Connector 185"/>
          <p:cNvCxnSpPr>
            <a:stCxn id="17" idx="2"/>
            <a:endCxn id="78" idx="0"/>
          </p:cNvCxnSpPr>
          <p:nvPr/>
        </p:nvCxnSpPr>
        <p:spPr>
          <a:xfrm rot="5400000">
            <a:off x="2874510" y="1837900"/>
            <a:ext cx="512208" cy="32900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Straight Connector 186"/>
          <p:cNvCxnSpPr>
            <a:stCxn id="68" idx="2"/>
            <a:endCxn id="80" idx="0"/>
          </p:cNvCxnSpPr>
          <p:nvPr/>
        </p:nvCxnSpPr>
        <p:spPr>
          <a:xfrm rot="5400000">
            <a:off x="3694655" y="1836757"/>
            <a:ext cx="500066" cy="33044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5" name="Straight Connector 224"/>
          <p:cNvCxnSpPr>
            <a:stCxn id="68" idx="2"/>
            <a:endCxn id="92" idx="0"/>
          </p:cNvCxnSpPr>
          <p:nvPr/>
        </p:nvCxnSpPr>
        <p:spPr>
          <a:xfrm rot="16200000" flipH="1">
            <a:off x="5773923" y="3061980"/>
            <a:ext cx="500066" cy="8540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6" name="Straight Connector 225"/>
          <p:cNvCxnSpPr>
            <a:stCxn id="72" idx="2"/>
            <a:endCxn id="94" idx="0"/>
          </p:cNvCxnSpPr>
          <p:nvPr/>
        </p:nvCxnSpPr>
        <p:spPr>
          <a:xfrm rot="16200000" flipH="1">
            <a:off x="7070779" y="2648129"/>
            <a:ext cx="500066" cy="16817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7" name="Straight Connector 226"/>
          <p:cNvCxnSpPr>
            <a:stCxn id="68" idx="2"/>
            <a:endCxn id="90" idx="0"/>
          </p:cNvCxnSpPr>
          <p:nvPr/>
        </p:nvCxnSpPr>
        <p:spPr>
          <a:xfrm rot="16200000" flipH="1">
            <a:off x="6199796" y="2636108"/>
            <a:ext cx="500066" cy="17057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" name="Straight Connector 227"/>
          <p:cNvCxnSpPr>
            <a:stCxn id="72" idx="2"/>
            <a:endCxn id="82" idx="0"/>
          </p:cNvCxnSpPr>
          <p:nvPr/>
        </p:nvCxnSpPr>
        <p:spPr>
          <a:xfrm rot="5400000">
            <a:off x="4576857" y="1835955"/>
            <a:ext cx="500066" cy="3306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Straight Connector 228"/>
          <p:cNvCxnSpPr>
            <a:stCxn id="72" idx="2"/>
            <a:endCxn id="88" idx="0"/>
          </p:cNvCxnSpPr>
          <p:nvPr/>
        </p:nvCxnSpPr>
        <p:spPr>
          <a:xfrm rot="5400000">
            <a:off x="5804782" y="3063880"/>
            <a:ext cx="500066" cy="8502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0" name="Straight Connector 229"/>
          <p:cNvCxnSpPr>
            <a:stCxn id="70" idx="2"/>
            <a:endCxn id="84" idx="0"/>
          </p:cNvCxnSpPr>
          <p:nvPr/>
        </p:nvCxnSpPr>
        <p:spPr>
          <a:xfrm rot="5400000">
            <a:off x="5384178" y="1809847"/>
            <a:ext cx="487924" cy="33461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1" name="Straight Connector 230"/>
          <p:cNvCxnSpPr>
            <a:stCxn id="70" idx="2"/>
            <a:endCxn id="92" idx="0"/>
          </p:cNvCxnSpPr>
          <p:nvPr/>
        </p:nvCxnSpPr>
        <p:spPr>
          <a:xfrm rot="5400000">
            <a:off x="6626069" y="3063880"/>
            <a:ext cx="500066" cy="8502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Straight Connector 231"/>
          <p:cNvCxnSpPr>
            <a:stCxn id="70" idx="2"/>
            <a:endCxn id="94" idx="0"/>
          </p:cNvCxnSpPr>
          <p:nvPr/>
        </p:nvCxnSpPr>
        <p:spPr>
          <a:xfrm rot="16200000" flipH="1">
            <a:off x="7481422" y="3058772"/>
            <a:ext cx="500066" cy="8604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3" name="Straight Connector 232"/>
          <p:cNvCxnSpPr>
            <a:stCxn id="74" idx="2"/>
            <a:endCxn id="86" idx="0"/>
          </p:cNvCxnSpPr>
          <p:nvPr/>
        </p:nvCxnSpPr>
        <p:spPr>
          <a:xfrm rot="5400000">
            <a:off x="6222299" y="1796220"/>
            <a:ext cx="487924" cy="33734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4" name="Straight Connector 233"/>
          <p:cNvCxnSpPr>
            <a:stCxn id="74" idx="2"/>
            <a:endCxn id="90" idx="0"/>
          </p:cNvCxnSpPr>
          <p:nvPr/>
        </p:nvCxnSpPr>
        <p:spPr>
          <a:xfrm rot="5400000">
            <a:off x="7477816" y="3063879"/>
            <a:ext cx="500066" cy="8502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Straight Connector 234"/>
          <p:cNvCxnSpPr>
            <a:stCxn id="74" idx="2"/>
            <a:endCxn id="94" idx="0"/>
          </p:cNvCxnSpPr>
          <p:nvPr/>
        </p:nvCxnSpPr>
        <p:spPr>
          <a:xfrm rot="16200000" flipH="1">
            <a:off x="7907296" y="3484646"/>
            <a:ext cx="500066" cy="87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Straight Connector 235"/>
          <p:cNvCxnSpPr>
            <a:stCxn id="76" idx="2"/>
            <a:endCxn id="96" idx="0"/>
          </p:cNvCxnSpPr>
          <p:nvPr/>
        </p:nvCxnSpPr>
        <p:spPr>
          <a:xfrm rot="16200000" flipH="1">
            <a:off x="1182247" y="3601635"/>
            <a:ext cx="582939" cy="15964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Straight Connector 236"/>
          <p:cNvCxnSpPr>
            <a:stCxn id="76" idx="2"/>
            <a:endCxn id="98" idx="0"/>
          </p:cNvCxnSpPr>
          <p:nvPr/>
        </p:nvCxnSpPr>
        <p:spPr>
          <a:xfrm rot="16200000" flipH="1">
            <a:off x="1698282" y="3085600"/>
            <a:ext cx="582939" cy="26284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8" name="Straight Connector 237"/>
          <p:cNvCxnSpPr>
            <a:stCxn id="78" idx="2"/>
            <a:endCxn id="96" idx="0"/>
          </p:cNvCxnSpPr>
          <p:nvPr/>
        </p:nvCxnSpPr>
        <p:spPr>
          <a:xfrm rot="16200000" flipH="1">
            <a:off x="1587280" y="4006668"/>
            <a:ext cx="582939" cy="7863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8" name="Straight Connector 267"/>
          <p:cNvCxnSpPr>
            <a:stCxn id="100" idx="0"/>
            <a:endCxn id="86" idx="2"/>
          </p:cNvCxnSpPr>
          <p:nvPr/>
        </p:nvCxnSpPr>
        <p:spPr>
          <a:xfrm rot="5400000" flipH="1" flipV="1">
            <a:off x="4262668" y="4174426"/>
            <a:ext cx="595081" cy="4386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9" name="Straight Connector 268"/>
          <p:cNvCxnSpPr>
            <a:stCxn id="103" idx="0"/>
            <a:endCxn id="86" idx="2"/>
          </p:cNvCxnSpPr>
          <p:nvPr/>
        </p:nvCxnSpPr>
        <p:spPr>
          <a:xfrm rot="16200000" flipV="1">
            <a:off x="4798340" y="4077436"/>
            <a:ext cx="595081" cy="6326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0" name="Straight Connector 269"/>
          <p:cNvCxnSpPr>
            <a:stCxn id="96" idx="0"/>
            <a:endCxn id="88" idx="2"/>
          </p:cNvCxnSpPr>
          <p:nvPr/>
        </p:nvCxnSpPr>
        <p:spPr>
          <a:xfrm rot="5400000" flipH="1" flipV="1">
            <a:off x="3659335" y="2720952"/>
            <a:ext cx="582939" cy="33577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1" name="Straight Connector 270"/>
          <p:cNvCxnSpPr>
            <a:stCxn id="104" idx="0"/>
            <a:endCxn id="88" idx="2"/>
          </p:cNvCxnSpPr>
          <p:nvPr/>
        </p:nvCxnSpPr>
        <p:spPr>
          <a:xfrm rot="16200000" flipV="1">
            <a:off x="5746552" y="3991507"/>
            <a:ext cx="606516" cy="8402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2" name="Straight Connector 271"/>
          <p:cNvCxnSpPr>
            <a:stCxn id="98" idx="0"/>
            <a:endCxn id="92" idx="2"/>
          </p:cNvCxnSpPr>
          <p:nvPr/>
        </p:nvCxnSpPr>
        <p:spPr>
          <a:xfrm rot="5400000" flipH="1" flipV="1">
            <a:off x="4586014" y="2826343"/>
            <a:ext cx="582939" cy="31469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3" name="Straight Connector 272"/>
          <p:cNvCxnSpPr>
            <a:stCxn id="104" idx="0"/>
            <a:endCxn id="92" idx="2"/>
          </p:cNvCxnSpPr>
          <p:nvPr/>
        </p:nvCxnSpPr>
        <p:spPr>
          <a:xfrm rot="16200000" flipV="1">
            <a:off x="6157196" y="4402151"/>
            <a:ext cx="606516" cy="189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4" name="Straight Connector 273"/>
          <p:cNvCxnSpPr>
            <a:stCxn id="104" idx="0"/>
            <a:endCxn id="90" idx="2"/>
          </p:cNvCxnSpPr>
          <p:nvPr/>
        </p:nvCxnSpPr>
        <p:spPr>
          <a:xfrm rot="5400000" flipH="1" flipV="1">
            <a:off x="6583068" y="3995229"/>
            <a:ext cx="606516" cy="8327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5" name="Straight Connector 274"/>
          <p:cNvCxnSpPr>
            <a:stCxn id="103" idx="0"/>
            <a:endCxn id="94" idx="2"/>
          </p:cNvCxnSpPr>
          <p:nvPr/>
        </p:nvCxnSpPr>
        <p:spPr>
          <a:xfrm rot="5400000" flipH="1" flipV="1">
            <a:off x="6495479" y="3025100"/>
            <a:ext cx="582939" cy="27494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6" name="Straight Connector 275"/>
          <p:cNvCxnSpPr>
            <a:stCxn id="104" idx="0"/>
            <a:endCxn id="94" idx="2"/>
          </p:cNvCxnSpPr>
          <p:nvPr/>
        </p:nvCxnSpPr>
        <p:spPr>
          <a:xfrm rot="5400000" flipH="1" flipV="1">
            <a:off x="7012549" y="3565748"/>
            <a:ext cx="606516" cy="16917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5" name="Straight Connector 294"/>
          <p:cNvCxnSpPr>
            <a:stCxn id="103" idx="0"/>
            <a:endCxn id="82" idx="2"/>
          </p:cNvCxnSpPr>
          <p:nvPr/>
        </p:nvCxnSpPr>
        <p:spPr>
          <a:xfrm rot="16200000" flipV="1">
            <a:off x="4001557" y="3280654"/>
            <a:ext cx="582939" cy="22383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6" name="Straight Connector 295"/>
          <p:cNvCxnSpPr>
            <a:stCxn id="103" idx="0"/>
            <a:endCxn id="84" idx="2"/>
          </p:cNvCxnSpPr>
          <p:nvPr/>
        </p:nvCxnSpPr>
        <p:spPr>
          <a:xfrm rot="16200000" flipV="1">
            <a:off x="4386093" y="3665189"/>
            <a:ext cx="595081" cy="14571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7" name="Straight Connector 296"/>
          <p:cNvCxnSpPr>
            <a:stCxn id="98" idx="0"/>
            <a:endCxn id="84" idx="2"/>
          </p:cNvCxnSpPr>
          <p:nvPr/>
        </p:nvCxnSpPr>
        <p:spPr>
          <a:xfrm rot="5400000" flipH="1" flipV="1">
            <a:off x="3331981" y="4068234"/>
            <a:ext cx="595081" cy="6510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8" name="Straight Connector 297"/>
          <p:cNvCxnSpPr>
            <a:stCxn id="100" idx="0"/>
            <a:endCxn id="90" idx="2"/>
          </p:cNvCxnSpPr>
          <p:nvPr/>
        </p:nvCxnSpPr>
        <p:spPr>
          <a:xfrm rot="5400000" flipH="1" flipV="1">
            <a:off x="5530326" y="2918910"/>
            <a:ext cx="582939" cy="29618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" name="Straight Connector 306"/>
          <p:cNvCxnSpPr>
            <a:stCxn id="78" idx="2"/>
            <a:endCxn id="100" idx="0"/>
          </p:cNvCxnSpPr>
          <p:nvPr/>
        </p:nvCxnSpPr>
        <p:spPr>
          <a:xfrm rot="16200000" flipH="1">
            <a:off x="2621755" y="2972194"/>
            <a:ext cx="582939" cy="28552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" name="Straight Connector 307"/>
          <p:cNvCxnSpPr>
            <a:stCxn id="80" idx="2"/>
            <a:endCxn id="98" idx="0"/>
          </p:cNvCxnSpPr>
          <p:nvPr/>
        </p:nvCxnSpPr>
        <p:spPr>
          <a:xfrm rot="16200000" flipH="1">
            <a:off x="2506746" y="3894064"/>
            <a:ext cx="582939" cy="10115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" name="Straight Connector 308"/>
          <p:cNvCxnSpPr>
            <a:stCxn id="80" idx="2"/>
            <a:endCxn id="100" idx="0"/>
          </p:cNvCxnSpPr>
          <p:nvPr/>
        </p:nvCxnSpPr>
        <p:spPr>
          <a:xfrm rot="16200000" flipH="1">
            <a:off x="3025185" y="3375624"/>
            <a:ext cx="582939" cy="20484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0" name="Straight Connector 309"/>
          <p:cNvCxnSpPr>
            <a:stCxn id="82" idx="2"/>
            <a:endCxn id="96" idx="0"/>
          </p:cNvCxnSpPr>
          <p:nvPr/>
        </p:nvCxnSpPr>
        <p:spPr>
          <a:xfrm rot="5400000">
            <a:off x="2431411" y="3948875"/>
            <a:ext cx="582939" cy="9019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" name="Straight Connector 310"/>
          <p:cNvCxnSpPr>
            <a:stCxn id="96" idx="2"/>
            <a:endCxn id="36" idx="0"/>
          </p:cNvCxnSpPr>
          <p:nvPr/>
        </p:nvCxnSpPr>
        <p:spPr>
          <a:xfrm rot="16200000" flipH="1">
            <a:off x="3146805" y="4185751"/>
            <a:ext cx="440063" cy="2189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2" name="Straight Connector 321"/>
          <p:cNvCxnSpPr>
            <a:stCxn id="100" idx="2"/>
            <a:endCxn id="36" idx="0"/>
          </p:cNvCxnSpPr>
          <p:nvPr/>
        </p:nvCxnSpPr>
        <p:spPr>
          <a:xfrm rot="16200000" flipH="1">
            <a:off x="4181280" y="5220226"/>
            <a:ext cx="440063" cy="1208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3" name="Straight Connector 322"/>
          <p:cNvCxnSpPr>
            <a:stCxn id="103" idx="2"/>
            <a:endCxn id="36" idx="0"/>
          </p:cNvCxnSpPr>
          <p:nvPr/>
        </p:nvCxnSpPr>
        <p:spPr>
          <a:xfrm rot="5400000">
            <a:off x="4716952" y="4805443"/>
            <a:ext cx="440063" cy="9504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4" name="Straight Connector 323"/>
          <p:cNvCxnSpPr>
            <a:stCxn id="104" idx="2"/>
            <a:endCxn id="36" idx="0"/>
          </p:cNvCxnSpPr>
          <p:nvPr/>
        </p:nvCxnSpPr>
        <p:spPr>
          <a:xfrm rot="5400000">
            <a:off x="5257599" y="4288372"/>
            <a:ext cx="416486" cy="20081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5" name="Straight Connector 324"/>
          <p:cNvCxnSpPr>
            <a:stCxn id="98" idx="2"/>
            <a:endCxn id="36" idx="0"/>
          </p:cNvCxnSpPr>
          <p:nvPr/>
        </p:nvCxnSpPr>
        <p:spPr>
          <a:xfrm rot="16200000" flipH="1">
            <a:off x="3662840" y="4701786"/>
            <a:ext cx="440063" cy="11577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Oval 128"/>
          <p:cNvSpPr/>
          <p:nvPr/>
        </p:nvSpPr>
        <p:spPr>
          <a:xfrm>
            <a:off x="357158" y="2714620"/>
            <a:ext cx="642942" cy="714380"/>
          </a:xfrm>
          <a:prstGeom prst="ellipse">
            <a:avLst/>
          </a:prstGeom>
          <a:noFill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0" name="TextBox 129"/>
          <p:cNvSpPr txBox="1"/>
          <p:nvPr/>
        </p:nvSpPr>
        <p:spPr>
          <a:xfrm>
            <a:off x="-32" y="1571612"/>
            <a:ext cx="13468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Infrequent</a:t>
            </a:r>
          </a:p>
          <a:p>
            <a:pPr algn="ctr"/>
            <a:r>
              <a:rPr lang="en-GB" dirty="0" err="1" smtClean="0">
                <a:solidFill>
                  <a:schemeClr val="accent3">
                    <a:lumMod val="50000"/>
                  </a:schemeClr>
                </a:solidFill>
              </a:rPr>
              <a:t>itemset</a:t>
            </a:r>
            <a:endParaRPr lang="en-GB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2" name="TextBox 131"/>
          <p:cNvSpPr txBox="1"/>
          <p:nvPr/>
        </p:nvSpPr>
        <p:spPr>
          <a:xfrm>
            <a:off x="2428860" y="5357826"/>
            <a:ext cx="12618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Pruned</a:t>
            </a:r>
          </a:p>
          <a:p>
            <a:pPr algn="ctr"/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supersets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3" name="Oval 132"/>
          <p:cNvSpPr/>
          <p:nvPr/>
        </p:nvSpPr>
        <p:spPr>
          <a:xfrm>
            <a:off x="357158" y="3571876"/>
            <a:ext cx="642942" cy="714380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4" name="Oval 133"/>
          <p:cNvSpPr/>
          <p:nvPr/>
        </p:nvSpPr>
        <p:spPr>
          <a:xfrm>
            <a:off x="2000232" y="3571876"/>
            <a:ext cx="642942" cy="714380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5" name="Oval 134"/>
          <p:cNvSpPr/>
          <p:nvPr/>
        </p:nvSpPr>
        <p:spPr>
          <a:xfrm>
            <a:off x="1214414" y="3571876"/>
            <a:ext cx="642942" cy="714380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6" name="Oval 135"/>
          <p:cNvSpPr/>
          <p:nvPr/>
        </p:nvSpPr>
        <p:spPr>
          <a:xfrm>
            <a:off x="1928794" y="4500570"/>
            <a:ext cx="642942" cy="714380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7" name="Oval 136"/>
          <p:cNvSpPr/>
          <p:nvPr/>
        </p:nvSpPr>
        <p:spPr>
          <a:xfrm>
            <a:off x="3000364" y="4500570"/>
            <a:ext cx="642942" cy="714380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8" name="Oval 137"/>
          <p:cNvSpPr/>
          <p:nvPr/>
        </p:nvSpPr>
        <p:spPr>
          <a:xfrm>
            <a:off x="4143372" y="5286388"/>
            <a:ext cx="642942" cy="714380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Apriori</a:t>
            </a:r>
            <a:r>
              <a:rPr lang="en-GB" dirty="0" smtClean="0"/>
              <a:t> in practice</a:t>
            </a:r>
            <a:endParaRPr lang="en-GB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5643570" y="214290"/>
          <a:ext cx="3286148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61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Items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Milk,</a:t>
                      </a:r>
                      <a:r>
                        <a:rPr lang="en-GB" baseline="0" dirty="0" smtClean="0"/>
                        <a:t> Bread, Coke, Nappies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Bread, Beer, Nappies, Eggs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Milk, Bread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Nappies,</a:t>
                      </a:r>
                      <a:r>
                        <a:rPr lang="en-GB" baseline="0" dirty="0" smtClean="0"/>
                        <a:t> Coke, Beer, Milk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Bread, Milk, Nappies, Beer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357158" y="1000108"/>
          <a:ext cx="2214578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72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0728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49464">
                <a:tc>
                  <a:txBody>
                    <a:bodyPr/>
                    <a:lstStyle/>
                    <a:p>
                      <a:r>
                        <a:rPr lang="en-GB" dirty="0" smtClean="0"/>
                        <a:t>Item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Count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 smtClean="0"/>
                        <a:t>Milk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 smtClean="0"/>
                        <a:t>Bread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 smtClean="0"/>
                        <a:t>Coke</a:t>
                      </a:r>
                      <a:endParaRPr lang="en-GB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 smtClean="0"/>
                        <a:t>Nappies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 smtClean="0"/>
                        <a:t>Beer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 smtClean="0"/>
                        <a:t>Eggs</a:t>
                      </a:r>
                      <a:endParaRPr lang="en-GB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/>
        </p:nvGraphicFramePr>
        <p:xfrm>
          <a:off x="2857488" y="2714620"/>
          <a:ext cx="3143272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02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430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49464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Itemset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Count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 smtClean="0"/>
                        <a:t>{Milk,</a:t>
                      </a:r>
                      <a:r>
                        <a:rPr lang="en-GB" baseline="0" dirty="0" smtClean="0"/>
                        <a:t> Bread}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 smtClean="0"/>
                        <a:t>{Milk, Nappies}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 smtClean="0"/>
                        <a:t>{Milk, Beer}</a:t>
                      </a:r>
                      <a:endParaRPr lang="en-GB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 smtClean="0"/>
                        <a:t>{Bread, Nappies}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 smtClean="0"/>
                        <a:t>{Bread, Beer}</a:t>
                      </a:r>
                      <a:endParaRPr lang="en-GB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 smtClean="0"/>
                        <a:t>{Nappies, Beer}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/>
        </p:nvGraphicFramePr>
        <p:xfrm>
          <a:off x="4857752" y="5572140"/>
          <a:ext cx="3857652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146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430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49464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Itemset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Count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9464">
                <a:tc>
                  <a:txBody>
                    <a:bodyPr/>
                    <a:lstStyle/>
                    <a:p>
                      <a:r>
                        <a:rPr lang="en-GB" dirty="0" smtClean="0"/>
                        <a:t>{Milk,</a:t>
                      </a:r>
                      <a:r>
                        <a:rPr lang="en-GB" baseline="0" dirty="0" smtClean="0"/>
                        <a:t> Bread, Nappies}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2" name="Right Arrow 11"/>
          <p:cNvSpPr/>
          <p:nvPr/>
        </p:nvSpPr>
        <p:spPr>
          <a:xfrm rot="2935934">
            <a:off x="2699798" y="2077648"/>
            <a:ext cx="714380" cy="285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ight Arrow 12"/>
          <p:cNvSpPr/>
          <p:nvPr/>
        </p:nvSpPr>
        <p:spPr>
          <a:xfrm rot="2935934">
            <a:off x="6057384" y="4935168"/>
            <a:ext cx="714380" cy="285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357158" y="3643314"/>
            <a:ext cx="2246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Items (1-itemsets)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2643174" y="5357826"/>
            <a:ext cx="21691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Pairs (2-itemsets)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5572132" y="6357958"/>
            <a:ext cx="2486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Triplets (3-itemsets)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6357950" y="3000372"/>
            <a:ext cx="25795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 need to generate </a:t>
            </a:r>
          </a:p>
          <a:p>
            <a:r>
              <a:rPr lang="en-GB" dirty="0" smtClean="0"/>
              <a:t>candidates including </a:t>
            </a:r>
          </a:p>
          <a:p>
            <a:r>
              <a:rPr lang="en-GB" dirty="0" smtClean="0"/>
              <a:t>Coke or Eggs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2786050" y="1071546"/>
            <a:ext cx="2664512" cy="369332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Minimum Support = 3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66928" indent="-457200">
              <a:buFont typeface="+mj-lt"/>
              <a:buAutoNum type="arabicPeriod"/>
            </a:pPr>
            <a:r>
              <a:rPr lang="en-GB" dirty="0" smtClean="0"/>
              <a:t>Let k = 1</a:t>
            </a:r>
          </a:p>
          <a:p>
            <a:pPr marL="566928" indent="-457200">
              <a:buFont typeface="+mj-lt"/>
              <a:buAutoNum type="arabicPeriod"/>
            </a:pPr>
            <a:r>
              <a:rPr lang="en-GB" dirty="0" smtClean="0"/>
              <a:t>Generate frequent </a:t>
            </a:r>
            <a:r>
              <a:rPr lang="en-GB" dirty="0" err="1" smtClean="0"/>
              <a:t>itemsets</a:t>
            </a:r>
            <a:r>
              <a:rPr lang="en-GB" dirty="0" smtClean="0"/>
              <a:t> of length 1</a:t>
            </a:r>
          </a:p>
          <a:p>
            <a:pPr marL="566928" indent="-457200">
              <a:buFont typeface="+mj-lt"/>
              <a:buAutoNum type="arabicPeriod"/>
            </a:pPr>
            <a:r>
              <a:rPr lang="en-GB" dirty="0" smtClean="0"/>
              <a:t>Repeat until no new frequent </a:t>
            </a:r>
            <a:r>
              <a:rPr lang="en-GB" dirty="0" err="1" smtClean="0"/>
              <a:t>itemsets</a:t>
            </a:r>
            <a:r>
              <a:rPr lang="en-GB" dirty="0" smtClean="0"/>
              <a:t> are found</a:t>
            </a:r>
          </a:p>
          <a:p>
            <a:pPr marL="822960" lvl="1" indent="-457200">
              <a:buFont typeface="+mj-lt"/>
              <a:buAutoNum type="arabicPeriod"/>
            </a:pPr>
            <a:r>
              <a:rPr lang="en-GB" dirty="0" smtClean="0"/>
              <a:t>Generate length (k+1) candidate </a:t>
            </a:r>
            <a:r>
              <a:rPr lang="en-GB" dirty="0" err="1" smtClean="0"/>
              <a:t>itemsets</a:t>
            </a:r>
            <a:r>
              <a:rPr lang="en-GB" dirty="0" smtClean="0"/>
              <a:t> from length k frequent </a:t>
            </a:r>
            <a:r>
              <a:rPr lang="en-GB" dirty="0" err="1" smtClean="0"/>
              <a:t>itemsets</a:t>
            </a:r>
            <a:endParaRPr lang="en-GB" dirty="0" smtClean="0"/>
          </a:p>
          <a:p>
            <a:pPr marL="822960" lvl="1" indent="-457200">
              <a:buFont typeface="+mj-lt"/>
              <a:buAutoNum type="arabicPeriod"/>
            </a:pPr>
            <a:r>
              <a:rPr lang="en-GB" b="1" dirty="0" smtClean="0"/>
              <a:t>Prune</a:t>
            </a:r>
            <a:r>
              <a:rPr lang="en-GB" dirty="0" smtClean="0"/>
              <a:t> candidate </a:t>
            </a:r>
            <a:r>
              <a:rPr lang="en-GB" dirty="0" err="1" smtClean="0"/>
              <a:t>itemsets</a:t>
            </a:r>
            <a:r>
              <a:rPr lang="en-GB" dirty="0" smtClean="0"/>
              <a:t> containing subsets of length k that are infrequent</a:t>
            </a:r>
          </a:p>
          <a:p>
            <a:pPr marL="822960" lvl="1" indent="-457200">
              <a:buFont typeface="+mj-lt"/>
              <a:buAutoNum type="arabicPeriod"/>
            </a:pPr>
            <a:r>
              <a:rPr lang="en-GB" dirty="0" smtClean="0"/>
              <a:t>Count the support of each candidate by scanning the DB</a:t>
            </a:r>
          </a:p>
          <a:p>
            <a:pPr marL="822960" lvl="1" indent="-457200">
              <a:buFont typeface="+mj-lt"/>
              <a:buAutoNum type="arabicPeriod"/>
            </a:pPr>
            <a:r>
              <a:rPr lang="en-GB" b="1" dirty="0" smtClean="0"/>
              <a:t>Eliminate </a:t>
            </a:r>
            <a:r>
              <a:rPr lang="en-GB" dirty="0" smtClean="0"/>
              <a:t>candidates that are infrequent, leaving on those that are frequent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Apriori</a:t>
            </a:r>
            <a:r>
              <a:rPr lang="en-GB" dirty="0" smtClean="0"/>
              <a:t> algorithm (level-wise)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order to identify </a:t>
            </a:r>
            <a:r>
              <a:rPr lang="en-GB" dirty="0" err="1" smtClean="0"/>
              <a:t>itemsets</a:t>
            </a:r>
            <a:r>
              <a:rPr lang="en-GB" dirty="0" smtClean="0"/>
              <a:t> for pruning, we need to efficiently generate all </a:t>
            </a:r>
            <a:r>
              <a:rPr lang="en-GB" dirty="0" err="1" smtClean="0"/>
              <a:t>itemsets</a:t>
            </a:r>
            <a:r>
              <a:rPr lang="en-GB" dirty="0" smtClean="0"/>
              <a:t> at each iteration</a:t>
            </a:r>
          </a:p>
          <a:p>
            <a:endParaRPr lang="en-GB" dirty="0" smtClean="0"/>
          </a:p>
          <a:p>
            <a:r>
              <a:rPr lang="en-GB" dirty="0" smtClean="0"/>
              <a:t>Finding single-item sets is easy…</a:t>
            </a:r>
          </a:p>
          <a:p>
            <a:r>
              <a:rPr lang="en-GB" dirty="0" smtClean="0"/>
              <a:t>… so use one-item sets to generate two-item sets, use two-item sets to generate three-item sets, user three-item sets to generate four-item sets</a:t>
            </a:r>
          </a:p>
          <a:p>
            <a:pPr lvl="1"/>
            <a:r>
              <a:rPr lang="en-GB" dirty="0" smtClean="0"/>
              <a:t>If {A,B} is a frequent </a:t>
            </a:r>
            <a:r>
              <a:rPr lang="en-GB" dirty="0" err="1" smtClean="0"/>
              <a:t>itemset</a:t>
            </a:r>
            <a:r>
              <a:rPr lang="en-GB" dirty="0" smtClean="0"/>
              <a:t> then {A} and {B} must also be frequent </a:t>
            </a:r>
            <a:r>
              <a:rPr lang="en-GB" dirty="0" err="1" smtClean="0"/>
              <a:t>itemsets</a:t>
            </a:r>
            <a:endParaRPr lang="en-GB" dirty="0" smtClean="0"/>
          </a:p>
          <a:p>
            <a:pPr lvl="1"/>
            <a:r>
              <a:rPr lang="en-GB" dirty="0" smtClean="0"/>
              <a:t>Create k-</a:t>
            </a:r>
            <a:r>
              <a:rPr lang="en-GB" dirty="0" err="1" smtClean="0"/>
              <a:t>itemsets</a:t>
            </a:r>
            <a:r>
              <a:rPr lang="en-GB" dirty="0" smtClean="0"/>
              <a:t> by merging two (k-1)-</a:t>
            </a:r>
            <a:r>
              <a:rPr lang="en-GB" dirty="0" err="1" smtClean="0"/>
              <a:t>itemsets</a:t>
            </a:r>
            <a:endParaRPr lang="en-GB" dirty="0" smtClean="0"/>
          </a:p>
          <a:p>
            <a:pPr lvl="2"/>
            <a:r>
              <a:rPr lang="en-GB" dirty="0" smtClean="0"/>
              <a:t>Merging {A,B} with {B,C} will generate {A,B,C}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Efficient generation of </a:t>
            </a:r>
            <a:r>
              <a:rPr lang="en-GB" dirty="0" err="1" smtClean="0"/>
              <a:t>itemsets</a:t>
            </a: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Once a frequent </a:t>
            </a:r>
            <a:r>
              <a:rPr lang="en-GB" dirty="0" err="1" smtClean="0"/>
              <a:t>itemset</a:t>
            </a:r>
            <a:r>
              <a:rPr lang="en-GB" dirty="0" smtClean="0"/>
              <a:t> has been generated it can be used to generate a set of candidate rules</a:t>
            </a:r>
          </a:p>
          <a:p>
            <a:endParaRPr lang="en-GB" sz="1200" dirty="0" smtClean="0"/>
          </a:p>
          <a:p>
            <a:r>
              <a:rPr lang="en-GB" dirty="0" smtClean="0"/>
              <a:t>If L= {A,B,C,D} is a frequent </a:t>
            </a:r>
            <a:r>
              <a:rPr lang="en-GB" dirty="0" err="1" smtClean="0"/>
              <a:t>itemset</a:t>
            </a:r>
            <a:r>
              <a:rPr lang="en-GB" dirty="0" smtClean="0"/>
              <a:t> then the following are candidate rules: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If |L|=k, there are 2</a:t>
            </a:r>
            <a:r>
              <a:rPr lang="en-GB" baseline="30000" dirty="0" smtClean="0"/>
              <a:t>k</a:t>
            </a:r>
            <a:r>
              <a:rPr lang="en-GB" dirty="0" smtClean="0"/>
              <a:t> candidate association rules</a:t>
            </a:r>
          </a:p>
          <a:p>
            <a:endParaRPr lang="en-GB" sz="1200" dirty="0" smtClean="0"/>
          </a:p>
          <a:p>
            <a:r>
              <a:rPr lang="en-GB" dirty="0" smtClean="0"/>
              <a:t>Confidence decreases with an increasing number of items on the RHS of the rule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Generating rules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000100" y="2857496"/>
            <a:ext cx="699101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ABC→D	 ABD→C	 ACD→B	 BCD→A</a:t>
            </a:r>
          </a:p>
          <a:p>
            <a:r>
              <a:rPr lang="en-GB" sz="2000" dirty="0" smtClean="0"/>
              <a:t>A→BCD	 B→ACD	 C→ABD	 D→ABC</a:t>
            </a:r>
          </a:p>
          <a:p>
            <a:r>
              <a:rPr lang="en-GB" sz="2000" dirty="0" smtClean="0"/>
              <a:t>AB→CD	 AC→BD	 AD→BC	 BC→AD</a:t>
            </a:r>
          </a:p>
          <a:p>
            <a:r>
              <a:rPr lang="en-GB" sz="2000" dirty="0" smtClean="0"/>
              <a:t>BD→AC	 CD→AB	 ABCD→∅	 ∅→ABCD</a:t>
            </a:r>
            <a:endParaRPr lang="en-GB" sz="2000" dirty="0"/>
          </a:p>
        </p:txBody>
      </p:sp>
      <p:sp>
        <p:nvSpPr>
          <p:cNvPr id="6" name="TextBox 5"/>
          <p:cNvSpPr txBox="1"/>
          <p:nvPr/>
        </p:nvSpPr>
        <p:spPr>
          <a:xfrm>
            <a:off x="2357422" y="5786454"/>
            <a:ext cx="46634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c(ABC→D) ≥ c(AB→CD) ≥ c(A→BCD)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Frequent </a:t>
            </a:r>
            <a:r>
              <a:rPr lang="en-GB" dirty="0" err="1" smtClean="0"/>
              <a:t>Itemset</a:t>
            </a:r>
            <a:r>
              <a:rPr lang="en-GB" dirty="0" smtClean="0"/>
              <a:t> Generation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000496" y="1285860"/>
            <a:ext cx="11769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ABCD→{}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714480" y="1964521"/>
            <a:ext cx="1040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BCD→A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086911" y="1964521"/>
            <a:ext cx="1066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ACD→B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459342" y="1964521"/>
            <a:ext cx="1039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ABD→C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831773" y="1964521"/>
            <a:ext cx="1026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ABC→D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28596" y="3409572"/>
            <a:ext cx="1026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BC→DA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866421" y="3412000"/>
            <a:ext cx="1026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BD→AC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304246" y="3414428"/>
            <a:ext cx="1026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CD→AB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742071" y="3404716"/>
            <a:ext cx="1026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AB→CD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179896" y="3407144"/>
            <a:ext cx="1026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AC→BD</a:t>
            </a:r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38" name="Straight Connector 37"/>
          <p:cNvCxnSpPr>
            <a:stCxn id="7" idx="2"/>
            <a:endCxn id="8" idx="0"/>
          </p:cNvCxnSpPr>
          <p:nvPr/>
        </p:nvCxnSpPr>
        <p:spPr>
          <a:xfrm rot="5400000">
            <a:off x="3257223" y="632784"/>
            <a:ext cx="309329" cy="2354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>
            <a:stCxn id="7" idx="2"/>
            <a:endCxn id="9" idx="0"/>
          </p:cNvCxnSpPr>
          <p:nvPr/>
        </p:nvCxnSpPr>
        <p:spPr>
          <a:xfrm rot="5400000">
            <a:off x="3949851" y="1325412"/>
            <a:ext cx="309329" cy="96888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>
            <a:stCxn id="7" idx="2"/>
            <a:endCxn id="10" idx="0"/>
          </p:cNvCxnSpPr>
          <p:nvPr/>
        </p:nvCxnSpPr>
        <p:spPr>
          <a:xfrm rot="16200000" flipH="1">
            <a:off x="4629253" y="1614897"/>
            <a:ext cx="309329" cy="3899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>
            <a:stCxn id="7" idx="2"/>
            <a:endCxn id="11" idx="0"/>
          </p:cNvCxnSpPr>
          <p:nvPr/>
        </p:nvCxnSpPr>
        <p:spPr>
          <a:xfrm rot="16200000" flipH="1">
            <a:off x="5312263" y="931888"/>
            <a:ext cx="309329" cy="17559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TextBox 101"/>
          <p:cNvSpPr txBox="1"/>
          <p:nvPr/>
        </p:nvSpPr>
        <p:spPr>
          <a:xfrm>
            <a:off x="142844" y="1214422"/>
            <a:ext cx="2425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Low confidence rule</a:t>
            </a:r>
            <a:endParaRPr lang="en-GB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2" name="TextBox 71"/>
          <p:cNvSpPr txBox="1"/>
          <p:nvPr/>
        </p:nvSpPr>
        <p:spPr>
          <a:xfrm>
            <a:off x="7617723" y="3416858"/>
            <a:ext cx="1026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AD→BC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6" name="TextBox 95"/>
          <p:cNvSpPr txBox="1"/>
          <p:nvPr/>
        </p:nvSpPr>
        <p:spPr>
          <a:xfrm>
            <a:off x="1866999" y="4691307"/>
            <a:ext cx="1026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D→ABC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8" name="TextBox 97"/>
          <p:cNvSpPr txBox="1"/>
          <p:nvPr/>
        </p:nvSpPr>
        <p:spPr>
          <a:xfrm>
            <a:off x="3164778" y="4691307"/>
            <a:ext cx="1026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C→ABD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0" name="TextBox 99"/>
          <p:cNvSpPr txBox="1"/>
          <p:nvPr/>
        </p:nvSpPr>
        <p:spPr>
          <a:xfrm>
            <a:off x="4462557" y="4691307"/>
            <a:ext cx="1026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B→ACD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3" name="TextBox 102"/>
          <p:cNvSpPr txBox="1"/>
          <p:nvPr/>
        </p:nvSpPr>
        <p:spPr>
          <a:xfrm>
            <a:off x="5760335" y="4691307"/>
            <a:ext cx="1026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A→BCD</a:t>
            </a:r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106" name="Straight Connector 105"/>
          <p:cNvCxnSpPr>
            <a:stCxn id="8" idx="2"/>
            <a:endCxn id="12" idx="0"/>
          </p:cNvCxnSpPr>
          <p:nvPr/>
        </p:nvCxnSpPr>
        <p:spPr>
          <a:xfrm rot="5400000">
            <a:off x="1050408" y="2225164"/>
            <a:ext cx="1075719" cy="12930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/>
          <p:cNvCxnSpPr>
            <a:stCxn id="8" idx="2"/>
            <a:endCxn id="13" idx="0"/>
          </p:cNvCxnSpPr>
          <p:nvPr/>
        </p:nvCxnSpPr>
        <p:spPr>
          <a:xfrm rot="16200000" flipH="1">
            <a:off x="1768106" y="2800562"/>
            <a:ext cx="1078147" cy="1447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Connector 108"/>
          <p:cNvCxnSpPr>
            <a:stCxn id="8" idx="2"/>
            <a:endCxn id="14" idx="0"/>
          </p:cNvCxnSpPr>
          <p:nvPr/>
        </p:nvCxnSpPr>
        <p:spPr>
          <a:xfrm rot="16200000" flipH="1">
            <a:off x="2485804" y="2082863"/>
            <a:ext cx="1080575" cy="15825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Straight Connector 110"/>
          <p:cNvCxnSpPr>
            <a:stCxn id="9" idx="2"/>
            <a:endCxn id="14" idx="0"/>
          </p:cNvCxnSpPr>
          <p:nvPr/>
        </p:nvCxnSpPr>
        <p:spPr>
          <a:xfrm rot="16200000" flipH="1">
            <a:off x="3178432" y="2775491"/>
            <a:ext cx="1080575" cy="1972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>
            <a:stCxn id="9" idx="2"/>
            <a:endCxn id="72" idx="0"/>
          </p:cNvCxnSpPr>
          <p:nvPr/>
        </p:nvCxnSpPr>
        <p:spPr>
          <a:xfrm rot="16200000" flipH="1">
            <a:off x="5333955" y="619967"/>
            <a:ext cx="1083005" cy="45107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Straight Connector 113"/>
          <p:cNvCxnSpPr>
            <a:stCxn id="10" idx="2"/>
            <a:endCxn id="72" idx="0"/>
          </p:cNvCxnSpPr>
          <p:nvPr/>
        </p:nvCxnSpPr>
        <p:spPr>
          <a:xfrm rot="16200000" flipH="1">
            <a:off x="6013358" y="1299370"/>
            <a:ext cx="1083005" cy="31519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Connector 115"/>
          <p:cNvCxnSpPr>
            <a:stCxn id="10" idx="2"/>
            <a:endCxn id="13" idx="0"/>
          </p:cNvCxnSpPr>
          <p:nvPr/>
        </p:nvCxnSpPr>
        <p:spPr>
          <a:xfrm rot="5400000">
            <a:off x="3140137" y="1573260"/>
            <a:ext cx="1078147" cy="25993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/>
          <p:cNvCxnSpPr>
            <a:stCxn id="10" idx="2"/>
            <a:endCxn id="13" idx="0"/>
          </p:cNvCxnSpPr>
          <p:nvPr/>
        </p:nvCxnSpPr>
        <p:spPr>
          <a:xfrm rot="5400000">
            <a:off x="3140137" y="1573260"/>
            <a:ext cx="1078147" cy="25993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Connector 119"/>
          <p:cNvCxnSpPr>
            <a:stCxn id="11" idx="2"/>
            <a:endCxn id="16" idx="0"/>
          </p:cNvCxnSpPr>
          <p:nvPr/>
        </p:nvCxnSpPr>
        <p:spPr>
          <a:xfrm rot="5400000">
            <a:off x="5264613" y="2324433"/>
            <a:ext cx="1070863" cy="10897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/>
          <p:cNvCxnSpPr>
            <a:stCxn id="11" idx="2"/>
            <a:endCxn id="17" idx="0"/>
          </p:cNvCxnSpPr>
          <p:nvPr/>
        </p:nvCxnSpPr>
        <p:spPr>
          <a:xfrm rot="16200000" flipH="1">
            <a:off x="5982311" y="2696436"/>
            <a:ext cx="1073291" cy="3481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Straight Connector 121"/>
          <p:cNvCxnSpPr>
            <a:stCxn id="11" idx="2"/>
            <a:endCxn id="12" idx="0"/>
          </p:cNvCxnSpPr>
          <p:nvPr/>
        </p:nvCxnSpPr>
        <p:spPr>
          <a:xfrm rot="5400000">
            <a:off x="3105448" y="170124"/>
            <a:ext cx="1075719" cy="54031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Straight Connector 133"/>
          <p:cNvCxnSpPr>
            <a:stCxn id="10" idx="2"/>
            <a:endCxn id="16" idx="0"/>
          </p:cNvCxnSpPr>
          <p:nvPr/>
        </p:nvCxnSpPr>
        <p:spPr>
          <a:xfrm rot="16200000" flipH="1">
            <a:off x="4581603" y="2731125"/>
            <a:ext cx="1070863" cy="2763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Straight Connector 155"/>
          <p:cNvCxnSpPr>
            <a:stCxn id="9" idx="2"/>
            <a:endCxn id="17" idx="0"/>
          </p:cNvCxnSpPr>
          <p:nvPr/>
        </p:nvCxnSpPr>
        <p:spPr>
          <a:xfrm rot="16200000" flipH="1">
            <a:off x="4619899" y="1334024"/>
            <a:ext cx="1073291" cy="30729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Straight Connector 160"/>
          <p:cNvCxnSpPr>
            <a:stCxn id="12" idx="2"/>
            <a:endCxn id="100" idx="0"/>
          </p:cNvCxnSpPr>
          <p:nvPr/>
        </p:nvCxnSpPr>
        <p:spPr>
          <a:xfrm rot="16200000" flipH="1">
            <a:off x="2502497" y="2218124"/>
            <a:ext cx="912403" cy="40339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Straight Connector 162"/>
          <p:cNvCxnSpPr>
            <a:stCxn id="12" idx="2"/>
            <a:endCxn id="98" idx="0"/>
          </p:cNvCxnSpPr>
          <p:nvPr/>
        </p:nvCxnSpPr>
        <p:spPr>
          <a:xfrm rot="16200000" flipH="1">
            <a:off x="1853608" y="2867014"/>
            <a:ext cx="912403" cy="27361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Straight Connector 164"/>
          <p:cNvCxnSpPr>
            <a:stCxn id="13" idx="2"/>
            <a:endCxn id="100" idx="0"/>
          </p:cNvCxnSpPr>
          <p:nvPr/>
        </p:nvCxnSpPr>
        <p:spPr>
          <a:xfrm rot="16200000" flipH="1">
            <a:off x="3222624" y="2938251"/>
            <a:ext cx="909975" cy="2596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Straight Connector 166"/>
          <p:cNvCxnSpPr>
            <a:stCxn id="13" idx="2"/>
            <a:endCxn id="96" idx="0"/>
          </p:cNvCxnSpPr>
          <p:nvPr/>
        </p:nvCxnSpPr>
        <p:spPr>
          <a:xfrm rot="16200000" flipH="1">
            <a:off x="1924845" y="4236030"/>
            <a:ext cx="909975" cy="5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Straight Connector 168"/>
          <p:cNvCxnSpPr>
            <a:stCxn id="14" idx="2"/>
            <a:endCxn id="98" idx="0"/>
          </p:cNvCxnSpPr>
          <p:nvPr/>
        </p:nvCxnSpPr>
        <p:spPr>
          <a:xfrm rot="5400000">
            <a:off x="3293861" y="4167799"/>
            <a:ext cx="907547" cy="1394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Straight Connector 189"/>
          <p:cNvCxnSpPr>
            <a:stCxn id="14" idx="2"/>
            <a:endCxn id="96" idx="0"/>
          </p:cNvCxnSpPr>
          <p:nvPr/>
        </p:nvCxnSpPr>
        <p:spPr>
          <a:xfrm rot="5400000">
            <a:off x="2644972" y="3518910"/>
            <a:ext cx="907547" cy="14372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Straight Connector 191"/>
          <p:cNvCxnSpPr>
            <a:stCxn id="16" idx="2"/>
            <a:endCxn id="100" idx="0"/>
          </p:cNvCxnSpPr>
          <p:nvPr/>
        </p:nvCxnSpPr>
        <p:spPr>
          <a:xfrm rot="5400000">
            <a:off x="4656807" y="4092920"/>
            <a:ext cx="917259" cy="2795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Straight Connector 193"/>
          <p:cNvCxnSpPr>
            <a:stCxn id="16" idx="2"/>
            <a:endCxn id="103" idx="0"/>
          </p:cNvCxnSpPr>
          <p:nvPr/>
        </p:nvCxnSpPr>
        <p:spPr>
          <a:xfrm rot="16200000" flipH="1">
            <a:off x="5305696" y="3723545"/>
            <a:ext cx="917259" cy="1018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Straight Connector 195"/>
          <p:cNvCxnSpPr>
            <a:stCxn id="17" idx="2"/>
            <a:endCxn id="103" idx="0"/>
          </p:cNvCxnSpPr>
          <p:nvPr/>
        </p:nvCxnSpPr>
        <p:spPr>
          <a:xfrm rot="5400000">
            <a:off x="6025823" y="4024111"/>
            <a:ext cx="914831" cy="4195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Straight Connector 197"/>
          <p:cNvCxnSpPr>
            <a:stCxn id="17" idx="2"/>
            <a:endCxn id="98" idx="0"/>
          </p:cNvCxnSpPr>
          <p:nvPr/>
        </p:nvCxnSpPr>
        <p:spPr>
          <a:xfrm rot="5400000">
            <a:off x="4728044" y="2726332"/>
            <a:ext cx="914831" cy="301511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Straight Connector 199"/>
          <p:cNvCxnSpPr>
            <a:stCxn id="72" idx="2"/>
            <a:endCxn id="96" idx="0"/>
          </p:cNvCxnSpPr>
          <p:nvPr/>
        </p:nvCxnSpPr>
        <p:spPr>
          <a:xfrm rot="5400000">
            <a:off x="4802925" y="1363386"/>
            <a:ext cx="905117" cy="57507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Straight Connector 202"/>
          <p:cNvCxnSpPr>
            <a:stCxn id="72" idx="2"/>
            <a:endCxn id="103" idx="0"/>
          </p:cNvCxnSpPr>
          <p:nvPr/>
        </p:nvCxnSpPr>
        <p:spPr>
          <a:xfrm rot="5400000">
            <a:off x="6749593" y="3310054"/>
            <a:ext cx="905117" cy="18573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" name="TextBox 203"/>
          <p:cNvSpPr txBox="1"/>
          <p:nvPr/>
        </p:nvSpPr>
        <p:spPr>
          <a:xfrm>
            <a:off x="2714612" y="5429264"/>
            <a:ext cx="1590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Pruned rules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5" name="Oval 204"/>
          <p:cNvSpPr/>
          <p:nvPr/>
        </p:nvSpPr>
        <p:spPr>
          <a:xfrm>
            <a:off x="1785918" y="1611299"/>
            <a:ext cx="928694" cy="1031883"/>
          </a:xfrm>
          <a:prstGeom prst="ellipse">
            <a:avLst/>
          </a:prstGeom>
          <a:noFill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6" name="Oval 205"/>
          <p:cNvSpPr/>
          <p:nvPr/>
        </p:nvSpPr>
        <p:spPr>
          <a:xfrm>
            <a:off x="500034" y="3071810"/>
            <a:ext cx="928694" cy="1031883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7" name="Oval 206"/>
          <p:cNvSpPr/>
          <p:nvPr/>
        </p:nvSpPr>
        <p:spPr>
          <a:xfrm>
            <a:off x="1928794" y="3071810"/>
            <a:ext cx="928694" cy="1031883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8" name="Oval 207"/>
          <p:cNvSpPr/>
          <p:nvPr/>
        </p:nvSpPr>
        <p:spPr>
          <a:xfrm>
            <a:off x="3357554" y="3071810"/>
            <a:ext cx="928694" cy="1031883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9" name="Oval 208"/>
          <p:cNvSpPr/>
          <p:nvPr/>
        </p:nvSpPr>
        <p:spPr>
          <a:xfrm>
            <a:off x="1928794" y="4286256"/>
            <a:ext cx="928694" cy="1031883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0" name="Oval 209"/>
          <p:cNvSpPr/>
          <p:nvPr/>
        </p:nvSpPr>
        <p:spPr>
          <a:xfrm>
            <a:off x="4500562" y="4286256"/>
            <a:ext cx="928694" cy="1031883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1" name="Oval 210"/>
          <p:cNvSpPr/>
          <p:nvPr/>
        </p:nvSpPr>
        <p:spPr>
          <a:xfrm>
            <a:off x="3214678" y="4286256"/>
            <a:ext cx="928694" cy="1031883"/>
          </a:xfrm>
          <a:prstGeom prst="ellipse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14974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 smtClean="0"/>
              <a:t>Apriori</a:t>
            </a:r>
            <a:r>
              <a:rPr lang="en-GB" dirty="0" smtClean="0"/>
              <a:t> algorithm:</a:t>
            </a:r>
          </a:p>
          <a:p>
            <a:pPr lvl="3">
              <a:buNone/>
            </a:pPr>
            <a:r>
              <a:rPr lang="en-GB" sz="2200" i="1" dirty="0" smtClean="0"/>
              <a:t>Fast algorithms for mining association rules</a:t>
            </a:r>
          </a:p>
          <a:p>
            <a:pPr lvl="3">
              <a:buNone/>
            </a:pPr>
            <a:r>
              <a:rPr lang="en-GB" sz="2200" dirty="0" err="1" smtClean="0"/>
              <a:t>Rakesh</a:t>
            </a:r>
            <a:r>
              <a:rPr lang="en-GB" sz="2200" dirty="0" smtClean="0"/>
              <a:t> </a:t>
            </a:r>
            <a:r>
              <a:rPr lang="en-GB" sz="2200" dirty="0" err="1" smtClean="0"/>
              <a:t>Agrawal</a:t>
            </a:r>
            <a:r>
              <a:rPr lang="en-GB" sz="2200" dirty="0" smtClean="0"/>
              <a:t> &amp; </a:t>
            </a:r>
            <a:r>
              <a:rPr lang="en-GB" sz="2200" dirty="0" err="1" smtClean="0"/>
              <a:t>Ramakrishnan</a:t>
            </a:r>
            <a:r>
              <a:rPr lang="en-GB" sz="2200" dirty="0" smtClean="0"/>
              <a:t> </a:t>
            </a:r>
            <a:r>
              <a:rPr lang="en-GB" sz="2200" dirty="0" err="1" smtClean="0"/>
              <a:t>Srikant</a:t>
            </a:r>
            <a:endParaRPr lang="en-GB" sz="2200" dirty="0" smtClean="0"/>
          </a:p>
          <a:p>
            <a:pPr>
              <a:buNone/>
            </a:pPr>
            <a:r>
              <a:rPr lang="en-GB" sz="2200" dirty="0" smtClean="0">
                <a:hlinkClick r:id="rId2"/>
              </a:rPr>
              <a:t>http://rakesh.agrawal-family.com/papers/vldb94apriori.pdf</a:t>
            </a:r>
            <a:endParaRPr lang="en-GB" sz="2200" dirty="0" smtClean="0"/>
          </a:p>
          <a:p>
            <a:pPr>
              <a:buNone/>
            </a:pPr>
            <a:endParaRPr lang="en-GB" sz="2200" dirty="0" smtClean="0"/>
          </a:p>
          <a:p>
            <a:r>
              <a:rPr lang="en-GB" dirty="0" smtClean="0"/>
              <a:t>Mathematical logic:</a:t>
            </a:r>
          </a:p>
          <a:p>
            <a:pPr>
              <a:buNone/>
            </a:pPr>
            <a:r>
              <a:rPr lang="en-GB" dirty="0" smtClean="0"/>
              <a:t>		</a:t>
            </a:r>
            <a:r>
              <a:rPr lang="en-GB" sz="2200" i="1" dirty="0" smtClean="0"/>
              <a:t>A concise introduction to mathematical logic</a:t>
            </a:r>
          </a:p>
          <a:p>
            <a:pPr>
              <a:buNone/>
            </a:pPr>
            <a:r>
              <a:rPr lang="en-GB" sz="2200" dirty="0" smtClean="0"/>
              <a:t>		Wolfgang </a:t>
            </a:r>
            <a:r>
              <a:rPr lang="en-GB" sz="2200" dirty="0" err="1" smtClean="0"/>
              <a:t>Rautenberg</a:t>
            </a:r>
            <a:endParaRPr lang="en-GB" sz="2200" dirty="0" smtClean="0"/>
          </a:p>
          <a:p>
            <a:pPr>
              <a:buNone/>
            </a:pPr>
            <a:r>
              <a:rPr lang="en-GB" sz="2200" dirty="0" smtClean="0">
                <a:hlinkClick r:id="rId3"/>
              </a:rPr>
              <a:t>http://page.mi.fu-berlin.de/raut/logic3/announce.pdf</a:t>
            </a:r>
            <a:endParaRPr lang="en-GB" sz="2200" dirty="0" smtClean="0"/>
          </a:p>
          <a:p>
            <a:endParaRPr lang="en-GB" dirty="0" smtClean="0"/>
          </a:p>
          <a:p>
            <a:r>
              <a:rPr lang="en-GB" dirty="0" smtClean="0"/>
              <a:t>Logic as a branch of philosophy:</a:t>
            </a:r>
          </a:p>
          <a:p>
            <a:pPr>
              <a:buNone/>
            </a:pPr>
            <a:r>
              <a:rPr lang="en-GB" sz="2200" dirty="0" smtClean="0"/>
              <a:t>		</a:t>
            </a:r>
            <a:r>
              <a:rPr lang="en-GB" sz="2200" i="1" dirty="0" smtClean="0"/>
              <a:t>A short introduction to formal logic</a:t>
            </a:r>
          </a:p>
          <a:p>
            <a:pPr>
              <a:buNone/>
            </a:pPr>
            <a:r>
              <a:rPr lang="en-GB" sz="2200" dirty="0" smtClean="0"/>
              <a:t>		Dan Hicks</a:t>
            </a:r>
          </a:p>
          <a:p>
            <a:pPr>
              <a:buNone/>
            </a:pPr>
            <a:r>
              <a:rPr lang="en-GB" sz="2200" dirty="0" smtClean="0">
                <a:hlinkClick r:id="rId4"/>
              </a:rPr>
              <a:t>http://ocw.nd.edu/philosophy/are-we-eating-good-food/resources/introduction-to-logic</a:t>
            </a:r>
            <a:endParaRPr lang="en-GB" sz="22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Reading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7402</TotalTime>
  <Words>1958</Words>
  <Application>Microsoft Office PowerPoint</Application>
  <PresentationFormat>On-screen Show (4:3)</PresentationFormat>
  <Paragraphs>378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Calibri</vt:lpstr>
      <vt:lpstr>Lucida Sans Unicode</vt:lpstr>
      <vt:lpstr>Verdana</vt:lpstr>
      <vt:lpstr>Wingdings 2</vt:lpstr>
      <vt:lpstr>Wingdings 3</vt:lpstr>
      <vt:lpstr>Concourse</vt:lpstr>
      <vt:lpstr>Data Mining &amp; Visualisation</vt:lpstr>
      <vt:lpstr>Association Rules</vt:lpstr>
      <vt:lpstr>Market-Basket Transactions</vt:lpstr>
      <vt:lpstr>Association Rule Logic</vt:lpstr>
      <vt:lpstr>Itemsets</vt:lpstr>
      <vt:lpstr>Itemsets</vt:lpstr>
      <vt:lpstr>Association Rules In Data Mining</vt:lpstr>
      <vt:lpstr>Frequent Itemset Generation</vt:lpstr>
      <vt:lpstr>A Closer Look At Rules</vt:lpstr>
      <vt:lpstr>Support Distribution</vt:lpstr>
      <vt:lpstr>Support Distribution</vt:lpstr>
      <vt:lpstr>Using Hierarchies</vt:lpstr>
      <vt:lpstr>Using Hierarchies</vt:lpstr>
      <vt:lpstr>Other strategies</vt:lpstr>
      <vt:lpstr>Apriori Principle</vt:lpstr>
      <vt:lpstr>Apriori Principle</vt:lpstr>
      <vt:lpstr>Apriori in practice</vt:lpstr>
      <vt:lpstr>Apriori algorithm (level-wise)</vt:lpstr>
      <vt:lpstr>Efficient generation of itemsets</vt:lpstr>
      <vt:lpstr>Generating rules</vt:lpstr>
      <vt:lpstr>Frequent Itemset Generation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Nik Whitehead</cp:lastModifiedBy>
  <cp:revision>441</cp:revision>
  <dcterms:created xsi:type="dcterms:W3CDTF">2011-09-13T10:27:46Z</dcterms:created>
  <dcterms:modified xsi:type="dcterms:W3CDTF">2021-01-27T15:09:07Z</dcterms:modified>
</cp:coreProperties>
</file>