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7" r:id="rId9"/>
    <p:sldId id="271" r:id="rId10"/>
    <p:sldId id="272" r:id="rId11"/>
    <p:sldId id="268" r:id="rId12"/>
    <p:sldId id="264" r:id="rId13"/>
    <p:sldId id="270" r:id="rId14"/>
    <p:sldId id="273" r:id="rId15"/>
    <p:sldId id="274" r:id="rId16"/>
    <p:sldId id="275" r:id="rId17"/>
    <p:sldId id="276" r:id="rId18"/>
    <p:sldId id="277"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76074" autoAdjust="0"/>
  </p:normalViewPr>
  <p:slideViewPr>
    <p:cSldViewPr snapToGrid="0">
      <p:cViewPr varScale="1">
        <p:scale>
          <a:sx n="69" d="100"/>
          <a:sy n="69" d="100"/>
        </p:scale>
        <p:origin x="708" y="45"/>
      </p:cViewPr>
      <p:guideLst/>
    </p:cSldViewPr>
  </p:slideViewPr>
  <p:notesTextViewPr>
    <p:cViewPr>
      <p:scale>
        <a:sx n="1" d="1"/>
        <a:sy n="1" d="1"/>
      </p:scale>
      <p:origin x="0" y="0"/>
    </p:cViewPr>
  </p:notesTextViewPr>
  <p:sorterViewPr>
    <p:cViewPr>
      <p:scale>
        <a:sx n="100" d="100"/>
        <a:sy n="100" d="100"/>
      </p:scale>
      <p:origin x="0" y="-66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6C5CFA-4EE1-4779-A6CE-FD21A7FECB9E}" type="datetimeFigureOut">
              <a:rPr lang="en-GB" smtClean="0"/>
              <a:t>03/10/2018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CFD6E2-42FD-4FDB-9DB0-D93CB7CCD372}" type="slidenum">
              <a:rPr lang="en-GB" smtClean="0"/>
              <a:t>‹#›</a:t>
            </a:fld>
            <a:endParaRPr lang="en-GB"/>
          </a:p>
        </p:txBody>
      </p:sp>
    </p:spTree>
    <p:extLst>
      <p:ext uri="{BB962C8B-B14F-4D97-AF65-F5344CB8AC3E}">
        <p14:creationId xmlns:p14="http://schemas.microsoft.com/office/powerpoint/2010/main" val="19159562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CFD6E2-42FD-4FDB-9DB0-D93CB7CCD372}" type="slidenum">
              <a:rPr lang="en-GB" smtClean="0"/>
              <a:t>8</a:t>
            </a:fld>
            <a:endParaRPr lang="en-GB"/>
          </a:p>
        </p:txBody>
      </p:sp>
    </p:spTree>
    <p:extLst>
      <p:ext uri="{BB962C8B-B14F-4D97-AF65-F5344CB8AC3E}">
        <p14:creationId xmlns:p14="http://schemas.microsoft.com/office/powerpoint/2010/main" val="38392949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31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190E98C-76C8-4B25-AFF9-958D92E1ECA9}" type="slidenum">
              <a:rPr lang="en-GB" altLang="en-US" smtClean="0"/>
              <a:pPr/>
              <a:t>9</a:t>
            </a:fld>
            <a:endParaRPr lang="en-GB" altLang="en-US" smtClean="0"/>
          </a:p>
        </p:txBody>
      </p:sp>
    </p:spTree>
    <p:extLst>
      <p:ext uri="{BB962C8B-B14F-4D97-AF65-F5344CB8AC3E}">
        <p14:creationId xmlns:p14="http://schemas.microsoft.com/office/powerpoint/2010/main" val="16619438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sz="1200" b="0" i="0" kern="1200" dirty="0" smtClean="0">
                <a:solidFill>
                  <a:schemeClr val="tx1"/>
                </a:solidFill>
                <a:effectLst/>
                <a:latin typeface="+mn-lt"/>
                <a:ea typeface="+mn-ea"/>
                <a:cs typeface="+mn-cs"/>
              </a:rPr>
              <a:t>individual </a:t>
            </a:r>
            <a:r>
              <a:rPr lang="en-GB" sz="1200" b="0" i="0" kern="1200" dirty="0" smtClean="0">
                <a:solidFill>
                  <a:schemeClr val="tx1"/>
                </a:solidFill>
                <a:effectLst/>
                <a:latin typeface="+mn-lt"/>
                <a:ea typeface="+mn-ea"/>
                <a:cs typeface="+mn-cs"/>
              </a:rPr>
              <a:t>interpretation?</a:t>
            </a:r>
          </a:p>
          <a:p>
            <a:endParaRPr lang="en-GB" altLang="en-US" dirty="0" smtClean="0"/>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6FEEB69-5A85-4F4E-9D1A-3126469C5F91}" type="slidenum">
              <a:rPr lang="en-GB" altLang="en-US" smtClean="0"/>
              <a:pPr/>
              <a:t>10</a:t>
            </a:fld>
            <a:endParaRPr lang="en-GB" altLang="en-US" smtClean="0"/>
          </a:p>
        </p:txBody>
      </p:sp>
    </p:spTree>
    <p:extLst>
      <p:ext uri="{BB962C8B-B14F-4D97-AF65-F5344CB8AC3E}">
        <p14:creationId xmlns:p14="http://schemas.microsoft.com/office/powerpoint/2010/main" val="39308507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205E454-D83F-4DD1-9A30-F90F65D81B95}" type="slidenum">
              <a:rPr lang="en-GB" smtClean="0"/>
              <a:pPr/>
              <a:t>11</a:t>
            </a:fld>
            <a:endParaRPr lang="en-GB"/>
          </a:p>
        </p:txBody>
      </p:sp>
    </p:spTree>
    <p:extLst>
      <p:ext uri="{BB962C8B-B14F-4D97-AF65-F5344CB8AC3E}">
        <p14:creationId xmlns:p14="http://schemas.microsoft.com/office/powerpoint/2010/main" val="16111100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  </a:t>
            </a:r>
          </a:p>
        </p:txBody>
      </p:sp>
      <p:sp>
        <p:nvSpPr>
          <p:cNvPr id="358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138B294-B488-49DC-B9F0-FB6E518ED2D6}" type="slidenum">
              <a:rPr lang="en-GB" altLang="en-US" smtClean="0"/>
              <a:pPr/>
              <a:t>13</a:t>
            </a:fld>
            <a:endParaRPr lang="en-GB" altLang="en-US" smtClean="0"/>
          </a:p>
        </p:txBody>
      </p:sp>
    </p:spTree>
    <p:extLst>
      <p:ext uri="{BB962C8B-B14F-4D97-AF65-F5344CB8AC3E}">
        <p14:creationId xmlns:p14="http://schemas.microsoft.com/office/powerpoint/2010/main" val="42277677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378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6922598-0E67-4768-8CDD-176ED81ECD90}" type="slidenum">
              <a:rPr lang="en-GB" altLang="en-US" smtClean="0"/>
              <a:pPr/>
              <a:t>14</a:t>
            </a:fld>
            <a:endParaRPr lang="en-GB" altLang="en-US" smtClean="0"/>
          </a:p>
        </p:txBody>
      </p:sp>
    </p:spTree>
    <p:extLst>
      <p:ext uri="{BB962C8B-B14F-4D97-AF65-F5344CB8AC3E}">
        <p14:creationId xmlns:p14="http://schemas.microsoft.com/office/powerpoint/2010/main" val="11128271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399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B102CAC-9169-4D64-81B8-7B32D2CCB92E}" type="slidenum">
              <a:rPr lang="en-GB" altLang="en-US" smtClean="0"/>
              <a:pPr/>
              <a:t>15</a:t>
            </a:fld>
            <a:endParaRPr lang="en-GB" altLang="en-US" smtClean="0"/>
          </a:p>
        </p:txBody>
      </p:sp>
    </p:spTree>
    <p:extLst>
      <p:ext uri="{BB962C8B-B14F-4D97-AF65-F5344CB8AC3E}">
        <p14:creationId xmlns:p14="http://schemas.microsoft.com/office/powerpoint/2010/main" val="30730358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419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E08F33D-0552-4455-AE4D-23BFA6F32660}" type="slidenum">
              <a:rPr lang="en-GB" altLang="en-US" smtClean="0"/>
              <a:pPr/>
              <a:t>16</a:t>
            </a:fld>
            <a:endParaRPr lang="en-GB" altLang="en-US" smtClean="0"/>
          </a:p>
        </p:txBody>
      </p:sp>
    </p:spTree>
    <p:extLst>
      <p:ext uri="{BB962C8B-B14F-4D97-AF65-F5344CB8AC3E}">
        <p14:creationId xmlns:p14="http://schemas.microsoft.com/office/powerpoint/2010/main" val="21332870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440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A2D4AB4-8733-4DFE-AF71-A53D14A4B8E2}" type="slidenum">
              <a:rPr lang="en-GB" altLang="en-US" smtClean="0"/>
              <a:pPr/>
              <a:t>17</a:t>
            </a:fld>
            <a:endParaRPr lang="en-GB" altLang="en-US" smtClean="0"/>
          </a:p>
        </p:txBody>
      </p:sp>
    </p:spTree>
    <p:extLst>
      <p:ext uri="{BB962C8B-B14F-4D97-AF65-F5344CB8AC3E}">
        <p14:creationId xmlns:p14="http://schemas.microsoft.com/office/powerpoint/2010/main" val="33415506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10/3/2018</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phrasebank.manchester.ac.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The Philosophy and Practice of Social Research</a:t>
            </a:r>
          </a:p>
        </p:txBody>
      </p:sp>
      <p:sp>
        <p:nvSpPr>
          <p:cNvPr id="3" name="Subtitle 2"/>
          <p:cNvSpPr>
            <a:spLocks noGrp="1"/>
          </p:cNvSpPr>
          <p:nvPr>
            <p:ph type="subTitle" idx="1"/>
          </p:nvPr>
        </p:nvSpPr>
        <p:spPr/>
        <p:txBody>
          <a:bodyPr/>
          <a:lstStyle/>
          <a:p>
            <a:r>
              <a:rPr lang="en-GB" dirty="0" smtClean="0"/>
              <a:t>Week 1 – Introduction to the module</a:t>
            </a:r>
            <a:endParaRPr lang="en-GB" dirty="0"/>
          </a:p>
        </p:txBody>
      </p:sp>
    </p:spTree>
    <p:extLst>
      <p:ext uri="{BB962C8B-B14F-4D97-AF65-F5344CB8AC3E}">
        <p14:creationId xmlns:p14="http://schemas.microsoft.com/office/powerpoint/2010/main" val="34254874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sp>
        <p:nvSpPr>
          <p:cNvPr id="3" name="Content Placeholder 2"/>
          <p:cNvSpPr>
            <a:spLocks noGrp="1"/>
          </p:cNvSpPr>
          <p:nvPr>
            <p:ph idx="1"/>
          </p:nvPr>
        </p:nvSpPr>
        <p:spPr>
          <a:xfrm>
            <a:off x="2589212" y="1712422"/>
            <a:ext cx="8915400" cy="4198800"/>
          </a:xfrm>
        </p:spPr>
        <p:txBody>
          <a:bodyPr>
            <a:normAutofit/>
          </a:bodyPr>
          <a:lstStyle/>
          <a:p>
            <a:pPr>
              <a:defRPr/>
            </a:pPr>
            <a:r>
              <a:rPr lang="en-GB" dirty="0" smtClean="0"/>
              <a:t>Critically </a:t>
            </a:r>
            <a:r>
              <a:rPr lang="en-GB" dirty="0"/>
              <a:t>evaluate the nature of philosophical concepts in qualitative research and how they differ from concepts of quantitative research;</a:t>
            </a:r>
          </a:p>
          <a:p>
            <a:pPr>
              <a:defRPr/>
            </a:pPr>
            <a:r>
              <a:rPr lang="en-GB" dirty="0"/>
              <a:t>U</a:t>
            </a:r>
            <a:r>
              <a:rPr lang="en-GB" dirty="0" smtClean="0"/>
              <a:t>ndertake </a:t>
            </a:r>
            <a:r>
              <a:rPr lang="en-GB" dirty="0"/>
              <a:t>critical analysis and evaluation of research methodology, identifying implications for practice and/or their applications in policies and contexts;</a:t>
            </a:r>
          </a:p>
          <a:p>
            <a:pPr>
              <a:defRPr/>
            </a:pPr>
            <a:r>
              <a:rPr lang="en-GB" dirty="0" smtClean="0"/>
              <a:t>Critically </a:t>
            </a:r>
            <a:r>
              <a:rPr lang="en-GB" dirty="0"/>
              <a:t>reflect on the complex ethical frameworks and legal implications which underpin all research and analyse specific ethical implications of research for and with young children, children, young people, adults and groups who are at risk of exclusion, within wider community settings or educational contexts;</a:t>
            </a:r>
          </a:p>
          <a:p>
            <a:pPr>
              <a:defRPr/>
            </a:pPr>
            <a:r>
              <a:rPr lang="en-GB" dirty="0" smtClean="0"/>
              <a:t>Consider </a:t>
            </a:r>
            <a:r>
              <a:rPr lang="en-GB" dirty="0"/>
              <a:t>at a higher level the role of reflection within the research process;</a:t>
            </a:r>
          </a:p>
          <a:p>
            <a:pPr>
              <a:defRPr/>
            </a:pPr>
            <a:r>
              <a:rPr lang="en-GB" dirty="0" smtClean="0"/>
              <a:t>Present </a:t>
            </a:r>
            <a:r>
              <a:rPr lang="en-GB" dirty="0"/>
              <a:t>their work appropriately, within ethical and research frameworks, and with an understanding of the requirements of critical thinking.</a:t>
            </a:r>
          </a:p>
        </p:txBody>
      </p:sp>
    </p:spTree>
    <p:extLst>
      <p:ext uri="{BB962C8B-B14F-4D97-AF65-F5344CB8AC3E}">
        <p14:creationId xmlns:p14="http://schemas.microsoft.com/office/powerpoint/2010/main" val="10701873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Assessments</a:t>
            </a:r>
            <a:br>
              <a:rPr lang="en-GB" dirty="0" smtClean="0"/>
            </a:br>
            <a:r>
              <a:rPr lang="en-GB" dirty="0" smtClean="0"/>
              <a:t>Assignment 1</a:t>
            </a:r>
            <a:endParaRPr lang="en-GB" dirty="0"/>
          </a:p>
        </p:txBody>
      </p:sp>
      <p:sp>
        <p:nvSpPr>
          <p:cNvPr id="3" name="Content Placeholder 2"/>
          <p:cNvSpPr>
            <a:spLocks noGrp="1"/>
          </p:cNvSpPr>
          <p:nvPr>
            <p:ph idx="1"/>
          </p:nvPr>
        </p:nvSpPr>
        <p:spPr/>
        <p:txBody>
          <a:bodyPr>
            <a:normAutofit fontScale="92500"/>
          </a:bodyPr>
          <a:lstStyle/>
          <a:p>
            <a:r>
              <a:rPr lang="en-GB" altLang="en-US" dirty="0"/>
              <a:t>Consider and critically evaluate a research paradigm and methodology suitable for your client group (e.g. with young children or children or young people or those excluded, or within wider community settings or educational contexts</a:t>
            </a:r>
            <a:r>
              <a:rPr lang="en-GB" altLang="en-US" dirty="0" smtClean="0"/>
              <a:t>).</a:t>
            </a:r>
          </a:p>
          <a:p>
            <a:r>
              <a:rPr lang="en-GB" altLang="en-US" dirty="0" smtClean="0"/>
              <a:t>Your </a:t>
            </a:r>
            <a:r>
              <a:rPr lang="en-GB" altLang="en-US" dirty="0"/>
              <a:t>research proposal should include:</a:t>
            </a:r>
          </a:p>
          <a:p>
            <a:pPr marL="0" indent="0">
              <a:buFont typeface="Arial" panose="020B0604020202020204" pitchFamily="34" charset="0"/>
              <a:buNone/>
            </a:pPr>
            <a:r>
              <a:rPr lang="en-GB" altLang="en-US" dirty="0" err="1"/>
              <a:t>i</a:t>
            </a:r>
            <a:r>
              <a:rPr lang="en-GB" altLang="en-US" dirty="0"/>
              <a:t>)	the choice of focus and its potential impact on the student’s own practice,</a:t>
            </a:r>
          </a:p>
          <a:p>
            <a:pPr marL="0" indent="0">
              <a:buFont typeface="Arial" panose="020B0604020202020204" pitchFamily="34" charset="0"/>
              <a:buNone/>
            </a:pPr>
            <a:r>
              <a:rPr lang="en-GB" altLang="en-US" dirty="0"/>
              <a:t>ii)	a rationale of the methodology to be adopted, </a:t>
            </a:r>
          </a:p>
          <a:p>
            <a:pPr marL="0" indent="0">
              <a:buFont typeface="Arial" panose="020B0604020202020204" pitchFamily="34" charset="0"/>
              <a:buNone/>
            </a:pPr>
            <a:r>
              <a:rPr lang="en-GB" altLang="en-US" dirty="0"/>
              <a:t>iii)	an example of an empirical data collection tool on a research area of your choice; include a consent form and letter of introduction, e.g. a questionnaire or a focus group schedule or an interview schedule or equivalent,</a:t>
            </a:r>
          </a:p>
          <a:p>
            <a:pPr marL="0" indent="0">
              <a:buFont typeface="Arial" panose="020B0604020202020204" pitchFamily="34" charset="0"/>
              <a:buNone/>
            </a:pPr>
            <a:r>
              <a:rPr lang="en-GB" altLang="en-US" dirty="0"/>
              <a:t>iv)	ethical considerations relating to your research.</a:t>
            </a:r>
          </a:p>
          <a:p>
            <a:endParaRPr lang="en-GB" dirty="0"/>
          </a:p>
        </p:txBody>
      </p:sp>
    </p:spTree>
    <p:extLst>
      <p:ext uri="{BB962C8B-B14F-4D97-AF65-F5344CB8AC3E}">
        <p14:creationId xmlns:p14="http://schemas.microsoft.com/office/powerpoint/2010/main" val="2893519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2</a:t>
            </a:r>
            <a:endParaRPr lang="en-GB" dirty="0"/>
          </a:p>
        </p:txBody>
      </p:sp>
      <p:sp>
        <p:nvSpPr>
          <p:cNvPr id="3" name="Content Placeholder 2"/>
          <p:cNvSpPr>
            <a:spLocks noGrp="1"/>
          </p:cNvSpPr>
          <p:nvPr>
            <p:ph idx="1"/>
          </p:nvPr>
        </p:nvSpPr>
        <p:spPr/>
        <p:txBody>
          <a:bodyPr/>
          <a:lstStyle/>
          <a:p>
            <a:r>
              <a:rPr lang="en-GB" altLang="en-US" dirty="0"/>
              <a:t>Prepare and present a relevant ethics form based on the research paradigm explored in Assignment 1. You will discuss and justify your ethical decisions with the module tutor, making links to relevant ethical frameworks and supporting your points with appropriate academic sources.</a:t>
            </a:r>
          </a:p>
          <a:p>
            <a:endParaRPr lang="en-GB" dirty="0"/>
          </a:p>
        </p:txBody>
      </p:sp>
    </p:spTree>
    <p:extLst>
      <p:ext uri="{BB962C8B-B14F-4D97-AF65-F5344CB8AC3E}">
        <p14:creationId xmlns:p14="http://schemas.microsoft.com/office/powerpoint/2010/main" val="41104060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Discussion </a:t>
            </a:r>
            <a:endParaRPr lang="en-GB" dirty="0"/>
          </a:p>
        </p:txBody>
      </p:sp>
      <p:sp>
        <p:nvSpPr>
          <p:cNvPr id="3" name="Content Placeholder 2"/>
          <p:cNvSpPr>
            <a:spLocks noGrp="1"/>
          </p:cNvSpPr>
          <p:nvPr>
            <p:ph idx="1"/>
          </p:nvPr>
        </p:nvSpPr>
        <p:spPr/>
        <p:txBody>
          <a:bodyPr/>
          <a:lstStyle/>
          <a:p>
            <a:r>
              <a:rPr lang="en-GB" dirty="0" smtClean="0"/>
              <a:t>In your own words, informally define the term research</a:t>
            </a:r>
            <a:endParaRPr lang="en-GB" dirty="0"/>
          </a:p>
          <a:p>
            <a:endParaRPr lang="en-GB" dirty="0" smtClean="0"/>
          </a:p>
          <a:p>
            <a:r>
              <a:rPr lang="en-GB" dirty="0" smtClean="0"/>
              <a:t>Be prepared to feedback to the wider group</a:t>
            </a:r>
          </a:p>
          <a:p>
            <a:endParaRPr lang="en-GB" dirty="0"/>
          </a:p>
          <a:p>
            <a:r>
              <a:rPr lang="en-GB" dirty="0" smtClean="0"/>
              <a:t>What experience do you already have of research – what, where, why how? What were your thoughts on the experience? </a:t>
            </a:r>
          </a:p>
          <a:p>
            <a:endParaRPr lang="en-GB" dirty="0"/>
          </a:p>
          <a:p>
            <a:r>
              <a:rPr lang="en-GB" dirty="0" smtClean="0"/>
              <a:t>What skills do you think make a </a:t>
            </a:r>
            <a:r>
              <a:rPr lang="en-GB" smtClean="0"/>
              <a:t>good researcher?</a:t>
            </a:r>
            <a:endParaRPr lang="en-GB" dirty="0"/>
          </a:p>
        </p:txBody>
      </p:sp>
    </p:spTree>
    <p:extLst>
      <p:ext uri="{BB962C8B-B14F-4D97-AF65-F5344CB8AC3E}">
        <p14:creationId xmlns:p14="http://schemas.microsoft.com/office/powerpoint/2010/main" val="161743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OECD’s </a:t>
            </a:r>
            <a:r>
              <a:rPr lang="en-GB" dirty="0" err="1" smtClean="0"/>
              <a:t>Frascati</a:t>
            </a:r>
            <a:r>
              <a:rPr lang="en-GB" dirty="0" smtClean="0"/>
              <a:t> Manual</a:t>
            </a:r>
            <a:endParaRPr lang="en-GB" dirty="0"/>
          </a:p>
        </p:txBody>
      </p:sp>
      <p:sp>
        <p:nvSpPr>
          <p:cNvPr id="3" name="Content Placeholder 2"/>
          <p:cNvSpPr>
            <a:spLocks noGrp="1"/>
          </p:cNvSpPr>
          <p:nvPr>
            <p:ph idx="1"/>
          </p:nvPr>
        </p:nvSpPr>
        <p:spPr/>
        <p:txBody>
          <a:bodyPr/>
          <a:lstStyle/>
          <a:p>
            <a:r>
              <a:rPr lang="en-GB" dirty="0"/>
              <a:t>Defines research as: "creative work undertaken on a systematic basis in order to increase the stock of knowledge, including knowledge of man, culture and society, and the use of this stock of knowledge to devise new applications." </a:t>
            </a:r>
            <a:endParaRPr lang="en-GB" dirty="0" smtClean="0"/>
          </a:p>
          <a:p>
            <a:r>
              <a:rPr lang="en-GB" dirty="0" smtClean="0"/>
              <a:t>Basic </a:t>
            </a:r>
            <a:r>
              <a:rPr lang="en-GB" dirty="0"/>
              <a:t>research </a:t>
            </a:r>
            <a:endParaRPr lang="en-GB" dirty="0" smtClean="0"/>
          </a:p>
          <a:p>
            <a:r>
              <a:rPr lang="en-GB" dirty="0" smtClean="0"/>
              <a:t>Applied </a:t>
            </a:r>
            <a:r>
              <a:rPr lang="en-GB" dirty="0"/>
              <a:t>research </a:t>
            </a:r>
            <a:endParaRPr lang="en-GB" dirty="0" smtClean="0"/>
          </a:p>
          <a:p>
            <a:r>
              <a:rPr lang="en-GB" dirty="0" smtClean="0"/>
              <a:t>Experimental </a:t>
            </a:r>
            <a:r>
              <a:rPr lang="en-GB" dirty="0"/>
              <a:t>designs</a:t>
            </a:r>
          </a:p>
        </p:txBody>
      </p:sp>
    </p:spTree>
    <p:extLst>
      <p:ext uri="{BB962C8B-B14F-4D97-AF65-F5344CB8AC3E}">
        <p14:creationId xmlns:p14="http://schemas.microsoft.com/office/powerpoint/2010/main" val="14485423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Synthesising definitions</a:t>
            </a:r>
            <a:endParaRPr lang="en-GB" dirty="0"/>
          </a:p>
        </p:txBody>
      </p:sp>
      <p:sp>
        <p:nvSpPr>
          <p:cNvPr id="3" name="Content Placeholder 2"/>
          <p:cNvSpPr>
            <a:spLocks noGrp="1"/>
          </p:cNvSpPr>
          <p:nvPr>
            <p:ph idx="1"/>
          </p:nvPr>
        </p:nvSpPr>
        <p:spPr/>
        <p:txBody>
          <a:bodyPr/>
          <a:lstStyle/>
          <a:p>
            <a:r>
              <a:rPr lang="en-GB" dirty="0"/>
              <a:t>Research is systematic </a:t>
            </a:r>
            <a:endParaRPr lang="en-GB" dirty="0" smtClean="0"/>
          </a:p>
          <a:p>
            <a:r>
              <a:rPr lang="en-GB" dirty="0" smtClean="0"/>
              <a:t>Research </a:t>
            </a:r>
            <a:r>
              <a:rPr lang="en-GB" dirty="0"/>
              <a:t>is driven by inquiry (questions) </a:t>
            </a:r>
            <a:endParaRPr lang="en-GB" dirty="0" smtClean="0"/>
          </a:p>
          <a:p>
            <a:r>
              <a:rPr lang="en-GB" dirty="0" smtClean="0"/>
              <a:t>Research </a:t>
            </a:r>
            <a:r>
              <a:rPr lang="en-GB" dirty="0"/>
              <a:t>aims to acquire/increase/gain knowledge </a:t>
            </a:r>
          </a:p>
        </p:txBody>
      </p:sp>
    </p:spTree>
    <p:extLst>
      <p:ext uri="{BB962C8B-B14F-4D97-AF65-F5344CB8AC3E}">
        <p14:creationId xmlns:p14="http://schemas.microsoft.com/office/powerpoint/2010/main" val="224644388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we mean by social research?</a:t>
            </a:r>
            <a:endParaRPr lang="en-GB" dirty="0"/>
          </a:p>
        </p:txBody>
      </p:sp>
      <p:sp>
        <p:nvSpPr>
          <p:cNvPr id="3" name="Content Placeholder 2"/>
          <p:cNvSpPr>
            <a:spLocks noGrp="1"/>
          </p:cNvSpPr>
          <p:nvPr>
            <p:ph idx="1"/>
          </p:nvPr>
        </p:nvSpPr>
        <p:spPr>
          <a:xfrm>
            <a:off x="2589212" y="1723505"/>
            <a:ext cx="8915400" cy="4187717"/>
          </a:xfrm>
        </p:spPr>
        <p:txBody>
          <a:bodyPr>
            <a:normAutofit fontScale="92500" lnSpcReduction="20000"/>
          </a:bodyPr>
          <a:lstStyle/>
          <a:p>
            <a:endParaRPr lang="en-GB" dirty="0" smtClean="0"/>
          </a:p>
          <a:p>
            <a:r>
              <a:rPr lang="en-GB" b="1" dirty="0" smtClean="0"/>
              <a:t>Research design </a:t>
            </a:r>
          </a:p>
          <a:p>
            <a:endParaRPr lang="en-GB" dirty="0"/>
          </a:p>
          <a:p>
            <a:r>
              <a:rPr lang="en-GB" dirty="0" smtClean="0"/>
              <a:t>Informed and supported by:</a:t>
            </a:r>
          </a:p>
          <a:p>
            <a:pPr>
              <a:buAutoNum type="arabicPeriod"/>
            </a:pPr>
            <a:r>
              <a:rPr lang="en-GB" dirty="0"/>
              <a:t>P</a:t>
            </a:r>
            <a:r>
              <a:rPr lang="en-GB" dirty="0" smtClean="0"/>
              <a:t>ractical considerations</a:t>
            </a:r>
          </a:p>
          <a:p>
            <a:pPr>
              <a:buAutoNum type="arabicPeriod"/>
            </a:pPr>
            <a:r>
              <a:rPr lang="en-GB" dirty="0" smtClean="0"/>
              <a:t>Methodology</a:t>
            </a:r>
            <a:endParaRPr lang="en-GB" dirty="0"/>
          </a:p>
          <a:p>
            <a:pPr>
              <a:buAutoNum type="arabicPeriod"/>
            </a:pPr>
            <a:r>
              <a:rPr lang="en-GB" dirty="0" smtClean="0"/>
              <a:t>Philosophy</a:t>
            </a:r>
            <a:endParaRPr lang="en-GB" dirty="0"/>
          </a:p>
          <a:p>
            <a:pPr>
              <a:buAutoNum type="arabicPeriod"/>
            </a:pPr>
            <a:r>
              <a:rPr lang="en-GB" dirty="0" smtClean="0"/>
              <a:t>Methods</a:t>
            </a:r>
          </a:p>
          <a:p>
            <a:pPr>
              <a:buAutoNum type="arabicPeriod"/>
            </a:pPr>
            <a:r>
              <a:rPr lang="en-GB" dirty="0" smtClean="0"/>
              <a:t>Theory</a:t>
            </a:r>
            <a:endParaRPr lang="en-GB" dirty="0"/>
          </a:p>
          <a:p>
            <a:pPr>
              <a:buAutoNum type="arabicPeriod"/>
            </a:pPr>
            <a:r>
              <a:rPr lang="en-GB" dirty="0" smtClean="0"/>
              <a:t>Values</a:t>
            </a:r>
            <a:endParaRPr lang="en-GB" dirty="0"/>
          </a:p>
          <a:p>
            <a:pPr>
              <a:buAutoNum type="arabicPeriod"/>
            </a:pPr>
            <a:r>
              <a:rPr lang="en-GB" dirty="0" smtClean="0"/>
              <a:t>Context</a:t>
            </a:r>
          </a:p>
          <a:p>
            <a:pPr>
              <a:buAutoNum type="arabicPeriod"/>
            </a:pPr>
            <a:r>
              <a:rPr lang="en-GB" dirty="0" smtClean="0"/>
              <a:t>Ethics</a:t>
            </a:r>
            <a:endParaRPr lang="en-GB" dirty="0"/>
          </a:p>
        </p:txBody>
      </p:sp>
    </p:spTree>
    <p:extLst>
      <p:ext uri="{BB962C8B-B14F-4D97-AF65-F5344CB8AC3E}">
        <p14:creationId xmlns:p14="http://schemas.microsoft.com/office/powerpoint/2010/main" val="7544966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1981200" y="274639"/>
            <a:ext cx="8229600" cy="706437"/>
          </a:xfrm>
        </p:spPr>
        <p:txBody>
          <a:bodyPr/>
          <a:lstStyle/>
          <a:p>
            <a:r>
              <a:rPr lang="en-GB" altLang="en-US" dirty="0" smtClean="0"/>
              <a:t>What is a research paradigm?</a:t>
            </a:r>
          </a:p>
        </p:txBody>
      </p:sp>
      <p:sp>
        <p:nvSpPr>
          <p:cNvPr id="20484" name="Content Placeholder 3"/>
          <p:cNvSpPr>
            <a:spLocks noGrp="1"/>
          </p:cNvSpPr>
          <p:nvPr>
            <p:ph idx="1"/>
          </p:nvPr>
        </p:nvSpPr>
        <p:spPr>
          <a:xfrm>
            <a:off x="1981200" y="1052514"/>
            <a:ext cx="8229600" cy="4537075"/>
          </a:xfrm>
        </p:spPr>
        <p:txBody>
          <a:bodyPr/>
          <a:lstStyle/>
          <a:p>
            <a:pPr>
              <a:defRPr/>
            </a:pPr>
            <a:r>
              <a:rPr lang="en-GB" altLang="en-US" sz="2800" dirty="0"/>
              <a:t>A research model/method</a:t>
            </a:r>
          </a:p>
          <a:p>
            <a:pPr>
              <a:defRPr/>
            </a:pPr>
            <a:r>
              <a:rPr lang="en-GB" altLang="en-US" sz="2800" dirty="0"/>
              <a:t>Linked to the research question</a:t>
            </a:r>
          </a:p>
          <a:p>
            <a:pPr>
              <a:defRPr/>
            </a:pPr>
            <a:r>
              <a:rPr lang="en-GB" altLang="en-US" sz="2800" dirty="0"/>
              <a:t>Relevant to the subject of the research</a:t>
            </a:r>
          </a:p>
          <a:p>
            <a:pPr>
              <a:defRPr/>
            </a:pPr>
            <a:r>
              <a:rPr lang="en-GB" altLang="en-US" sz="2800" dirty="0"/>
              <a:t>Influenced by a personal belief system/world view</a:t>
            </a:r>
          </a:p>
          <a:p>
            <a:pPr>
              <a:defRPr/>
            </a:pPr>
            <a:r>
              <a:rPr lang="en-GB" altLang="en-US" sz="2800" dirty="0"/>
              <a:t>Awareness of our ethos and prejudices</a:t>
            </a:r>
          </a:p>
          <a:p>
            <a:pPr>
              <a:defRPr/>
            </a:pPr>
            <a:r>
              <a:rPr lang="en-GB" altLang="en-US" sz="2800" dirty="0"/>
              <a:t>Allows us to question and </a:t>
            </a:r>
            <a:r>
              <a:rPr lang="en-US" altLang="en-US" sz="2800" dirty="0"/>
              <a:t>challenge the normal positions of our </a:t>
            </a:r>
            <a:r>
              <a:rPr lang="en-US" altLang="en-US" sz="2800" dirty="0" smtClean="0"/>
              <a:t>subject areas</a:t>
            </a:r>
            <a:endParaRPr lang="en-US" altLang="en-US" sz="2800" dirty="0"/>
          </a:p>
          <a:p>
            <a:pPr marL="0" indent="0">
              <a:buNone/>
              <a:defRPr/>
            </a:pPr>
            <a:endParaRPr lang="en-US" altLang="en-US" sz="2800" i="1" dirty="0"/>
          </a:p>
        </p:txBody>
      </p:sp>
    </p:spTree>
    <p:extLst>
      <p:ext uri="{BB962C8B-B14F-4D97-AF65-F5344CB8AC3E}">
        <p14:creationId xmlns:p14="http://schemas.microsoft.com/office/powerpoint/2010/main" val="22610387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2592925" y="160338"/>
            <a:ext cx="8911687" cy="1744662"/>
          </a:xfrm>
        </p:spPr>
        <p:txBody>
          <a:bodyPr>
            <a:normAutofit/>
          </a:bodyPr>
          <a:lstStyle/>
          <a:p>
            <a:r>
              <a:rPr lang="en-GB" altLang="en-US" sz="3200" i="1" dirty="0"/>
              <a:t/>
            </a:r>
            <a:br>
              <a:rPr lang="en-GB" altLang="en-US" sz="3200" i="1" dirty="0"/>
            </a:br>
            <a:r>
              <a:rPr lang="en-GB" altLang="en-US" sz="3200" dirty="0"/>
              <a:t>What influences paradigms?</a:t>
            </a:r>
            <a:br>
              <a:rPr lang="en-GB" altLang="en-US" sz="3200" dirty="0"/>
            </a:br>
            <a:endParaRPr lang="en-GB" altLang="en-US" sz="3200" dirty="0"/>
          </a:p>
        </p:txBody>
      </p:sp>
      <p:sp>
        <p:nvSpPr>
          <p:cNvPr id="22532" name="Content Placeholder 3"/>
          <p:cNvSpPr>
            <a:spLocks noGrp="1"/>
          </p:cNvSpPr>
          <p:nvPr>
            <p:ph idx="1"/>
          </p:nvPr>
        </p:nvSpPr>
        <p:spPr>
          <a:xfrm>
            <a:off x="1981200" y="1600201"/>
            <a:ext cx="8229600" cy="3916363"/>
          </a:xfrm>
        </p:spPr>
        <p:txBody>
          <a:bodyPr/>
          <a:lstStyle/>
          <a:p>
            <a:pPr>
              <a:defRPr/>
            </a:pPr>
            <a:r>
              <a:rPr lang="en-GB" altLang="en-US" dirty="0" smtClean="0"/>
              <a:t>Ontology - </a:t>
            </a:r>
            <a:r>
              <a:rPr lang="en-GB" dirty="0"/>
              <a:t>Relates to the fundamental beliefs we have about the </a:t>
            </a:r>
            <a:r>
              <a:rPr lang="en-GB" dirty="0" smtClean="0"/>
              <a:t>world</a:t>
            </a:r>
            <a:endParaRPr lang="en-GB" altLang="en-US" dirty="0" smtClean="0"/>
          </a:p>
          <a:p>
            <a:pPr marL="0" indent="0">
              <a:buNone/>
              <a:defRPr/>
            </a:pPr>
            <a:r>
              <a:rPr lang="en-GB" altLang="en-US" dirty="0" smtClean="0"/>
              <a:t>Are you a realist?</a:t>
            </a:r>
          </a:p>
          <a:p>
            <a:pPr marL="0" indent="0">
              <a:buNone/>
              <a:defRPr/>
            </a:pPr>
            <a:r>
              <a:rPr lang="en-GB" altLang="en-US" dirty="0" smtClean="0"/>
              <a:t>Are you a critical realist?</a:t>
            </a:r>
          </a:p>
          <a:p>
            <a:pPr marL="0" indent="0">
              <a:buNone/>
              <a:defRPr/>
            </a:pPr>
            <a:r>
              <a:rPr lang="en-GB" altLang="en-US" dirty="0" smtClean="0"/>
              <a:t>Are you a relativist?</a:t>
            </a:r>
          </a:p>
          <a:p>
            <a:pPr marL="0" indent="0">
              <a:buNone/>
              <a:defRPr/>
            </a:pPr>
            <a:endParaRPr lang="en-GB" altLang="en-US" dirty="0"/>
          </a:p>
          <a:p>
            <a:pPr>
              <a:defRPr/>
            </a:pPr>
            <a:r>
              <a:rPr lang="en-GB" altLang="en-US" dirty="0" smtClean="0"/>
              <a:t>Epistemology – how we view our relationship with knowledge</a:t>
            </a:r>
          </a:p>
          <a:p>
            <a:pPr>
              <a:defRPr/>
            </a:pPr>
            <a:endParaRPr lang="en-GB" altLang="en-US" dirty="0"/>
          </a:p>
          <a:p>
            <a:pPr>
              <a:defRPr/>
            </a:pPr>
            <a:r>
              <a:rPr lang="en-GB" altLang="en-US" dirty="0" smtClean="0"/>
              <a:t>Methodology – how you go about finding out knowledge and conduct your research </a:t>
            </a:r>
          </a:p>
          <a:p>
            <a:pPr marL="0" indent="0">
              <a:buNone/>
              <a:defRPr/>
            </a:pPr>
            <a:endParaRPr lang="en-GB" altLang="en-US" dirty="0"/>
          </a:p>
          <a:p>
            <a:endParaRPr lang="en-GB" dirty="0"/>
          </a:p>
          <a:p>
            <a:pPr marL="0" indent="0">
              <a:buNone/>
              <a:defRPr/>
            </a:pPr>
            <a:endParaRPr lang="en-GB" altLang="en-US" dirty="0" smtClean="0"/>
          </a:p>
          <a:p>
            <a:pPr marL="0" indent="0">
              <a:buNone/>
              <a:defRPr/>
            </a:pPr>
            <a:endParaRPr lang="en-GB" altLang="en-US" i="1" dirty="0" smtClean="0"/>
          </a:p>
        </p:txBody>
      </p:sp>
      <p:sp>
        <p:nvSpPr>
          <p:cNvPr id="32772" name="AutoShape 6" descr="Image result for image of  hand lens"/>
          <p:cNvSpPr>
            <a:spLocks noChangeAspect="1" noChangeArrowheads="1"/>
          </p:cNvSpPr>
          <p:nvPr/>
        </p:nvSpPr>
        <p:spPr bwMode="auto">
          <a:xfrm>
            <a:off x="6062663"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endParaRPr lang="en-US" altLang="en-US" sz="1800">
              <a:latin typeface="Arial" panose="020B0604020202020204" pitchFamily="34" charset="0"/>
            </a:endParaRPr>
          </a:p>
        </p:txBody>
      </p:sp>
      <p:sp>
        <p:nvSpPr>
          <p:cNvPr id="32773" name="AutoShape 8" descr="Image result for image of  hand lens"/>
          <p:cNvSpPr>
            <a:spLocks noChangeAspect="1" noChangeArrowheads="1"/>
          </p:cNvSpPr>
          <p:nvPr/>
        </p:nvSpPr>
        <p:spPr bwMode="auto">
          <a:xfrm>
            <a:off x="6062663"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endParaRPr lang="en-US" altLang="en-US" sz="1800">
              <a:latin typeface="Arial" panose="020B0604020202020204" pitchFamily="34" charset="0"/>
            </a:endParaRPr>
          </a:p>
        </p:txBody>
      </p:sp>
    </p:spTree>
    <p:extLst>
      <p:ext uri="{BB962C8B-B14F-4D97-AF65-F5344CB8AC3E}">
        <p14:creationId xmlns:p14="http://schemas.microsoft.com/office/powerpoint/2010/main" val="325626822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6262" y="454429"/>
            <a:ext cx="9548349" cy="853440"/>
          </a:xfrm>
        </p:spPr>
        <p:txBody>
          <a:bodyPr>
            <a:normAutofit fontScale="90000"/>
          </a:bodyPr>
          <a:lstStyle/>
          <a:p>
            <a:r>
              <a:rPr lang="en-GB" dirty="0"/>
              <a:t>Epistemological </a:t>
            </a:r>
            <a:r>
              <a:rPr lang="en-GB" dirty="0" smtClean="0"/>
              <a:t>positions - The </a:t>
            </a:r>
            <a:r>
              <a:rPr lang="en-GB" dirty="0"/>
              <a:t>cow in the field</a:t>
            </a:r>
          </a:p>
        </p:txBody>
      </p:sp>
      <p:sp>
        <p:nvSpPr>
          <p:cNvPr id="4" name="Content Placeholder 3"/>
          <p:cNvSpPr>
            <a:spLocks noGrp="1"/>
          </p:cNvSpPr>
          <p:nvPr>
            <p:ph sz="half" idx="1"/>
          </p:nvPr>
        </p:nvSpPr>
        <p:spPr>
          <a:xfrm>
            <a:off x="2105192" y="1158240"/>
            <a:ext cx="6789426" cy="5699760"/>
          </a:xfrm>
        </p:spPr>
        <p:txBody>
          <a:bodyPr>
            <a:normAutofit fontScale="92500" lnSpcReduction="10000"/>
          </a:bodyPr>
          <a:lstStyle/>
          <a:p>
            <a:pPr marL="0" indent="0">
              <a:buNone/>
            </a:pPr>
            <a:endParaRPr lang="en-GB" dirty="0"/>
          </a:p>
          <a:p>
            <a:pPr marL="0" indent="0" algn="just">
              <a:buNone/>
            </a:pPr>
            <a:r>
              <a:rPr lang="en-GB" dirty="0"/>
              <a:t>A farmer worries his prize cow has wandered off until the milkman tells him he’s seen it wandering in a nearby field. Farmer goes to check and sees a familiar black and white shape of a cow and is happy his cow is there.</a:t>
            </a:r>
          </a:p>
          <a:p>
            <a:pPr marL="0" indent="0" algn="just">
              <a:buNone/>
            </a:pPr>
            <a:r>
              <a:rPr lang="en-GB" dirty="0"/>
              <a:t>Later the milkman goes back to double check </a:t>
            </a:r>
            <a:r>
              <a:rPr lang="en-GB" dirty="0" smtClean="0"/>
              <a:t>and </a:t>
            </a:r>
            <a:r>
              <a:rPr lang="en-GB" dirty="0"/>
              <a:t>notices the cow is hidden behind some bushes. There is also a large black and white piece of paper stuck between the trees which is obviously what the farmer saw.</a:t>
            </a:r>
          </a:p>
          <a:p>
            <a:pPr marL="0" indent="0">
              <a:buNone/>
            </a:pPr>
            <a:endParaRPr lang="en-GB" dirty="0"/>
          </a:p>
          <a:p>
            <a:r>
              <a:rPr lang="en-GB" dirty="0"/>
              <a:t>The question is, even though the cow was in the field, was the farmer correct when he said he knew it was there</a:t>
            </a:r>
            <a:r>
              <a:rPr lang="en-GB" dirty="0" smtClean="0"/>
              <a:t>?</a:t>
            </a:r>
            <a:endParaRPr lang="en-GB" dirty="0"/>
          </a:p>
          <a:p>
            <a:r>
              <a:rPr lang="en-GB" dirty="0"/>
              <a:t>First used by Edmund </a:t>
            </a:r>
            <a:r>
              <a:rPr lang="en-GB" dirty="0" err="1"/>
              <a:t>Gettier</a:t>
            </a:r>
            <a:r>
              <a:rPr lang="en-GB" dirty="0"/>
              <a:t> as a critique of </a:t>
            </a:r>
            <a:r>
              <a:rPr lang="en-GB" dirty="0" smtClean="0"/>
              <a:t>knowledge</a:t>
            </a:r>
            <a:endParaRPr lang="en-GB" dirty="0"/>
          </a:p>
          <a:p>
            <a:r>
              <a:rPr lang="en-GB" dirty="0"/>
              <a:t>Positivism: knowledge consists of laws and principles that can be discovered. </a:t>
            </a:r>
          </a:p>
          <a:p>
            <a:r>
              <a:rPr lang="en-GB" dirty="0"/>
              <a:t>Constructivism: Knowledge is created by researchers to explain observed phenomena </a:t>
            </a:r>
          </a:p>
          <a:p>
            <a:r>
              <a:rPr lang="en-GB" dirty="0"/>
              <a:t>Critical Realism: Knowledge consists of theoretical propositions that are created, tested and improved</a:t>
            </a:r>
          </a:p>
          <a:p>
            <a:endParaRPr lang="en-GB" dirty="0"/>
          </a:p>
          <a:p>
            <a:pPr marL="0" indent="0">
              <a:buNone/>
            </a:pPr>
            <a:endParaRPr lang="en-GB" dirty="0"/>
          </a:p>
        </p:txBody>
      </p:sp>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9049042" y="1922267"/>
            <a:ext cx="2753905" cy="2582416"/>
          </a:xfrm>
        </p:spPr>
      </p:pic>
    </p:spTree>
    <p:extLst>
      <p:ext uri="{BB962C8B-B14F-4D97-AF65-F5344CB8AC3E}">
        <p14:creationId xmlns:p14="http://schemas.microsoft.com/office/powerpoint/2010/main" val="3492059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Epistemology</a:t>
            </a:r>
            <a:endParaRPr lang="en-GB" dirty="0"/>
          </a:p>
        </p:txBody>
      </p:sp>
      <p:sp>
        <p:nvSpPr>
          <p:cNvPr id="3" name="Content Placeholder 2"/>
          <p:cNvSpPr>
            <a:spLocks noGrp="1"/>
          </p:cNvSpPr>
          <p:nvPr>
            <p:ph idx="1"/>
          </p:nvPr>
        </p:nvSpPr>
        <p:spPr/>
        <p:txBody>
          <a:bodyPr/>
          <a:lstStyle/>
          <a:p>
            <a:r>
              <a:rPr lang="en-GB" dirty="0"/>
              <a:t>"Justified true belief?" </a:t>
            </a:r>
            <a:endParaRPr lang="en-GB" dirty="0" smtClean="0"/>
          </a:p>
          <a:p>
            <a:r>
              <a:rPr lang="en-GB" dirty="0" smtClean="0"/>
              <a:t>What </a:t>
            </a:r>
            <a:r>
              <a:rPr lang="en-GB" dirty="0"/>
              <a:t>"works" is not always true </a:t>
            </a:r>
            <a:endParaRPr lang="en-GB" dirty="0" smtClean="0"/>
          </a:p>
          <a:p>
            <a:r>
              <a:rPr lang="en-GB" dirty="0" smtClean="0"/>
              <a:t>Criteria </a:t>
            </a:r>
            <a:r>
              <a:rPr lang="en-GB" dirty="0"/>
              <a:t>for valid knowledge are contextual e.g. feudal times, knowledge derived from religion</a:t>
            </a:r>
          </a:p>
        </p:txBody>
      </p:sp>
    </p:spTree>
    <p:extLst>
      <p:ext uri="{BB962C8B-B14F-4D97-AF65-F5344CB8AC3E}">
        <p14:creationId xmlns:p14="http://schemas.microsoft.com/office/powerpoint/2010/main" val="13176572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r>
              <a:rPr lang="en-GB" altLang="en-US" i="1" smtClean="0"/>
              <a:t>Some of the different paradigms </a:t>
            </a:r>
          </a:p>
        </p:txBody>
      </p:sp>
      <p:sp>
        <p:nvSpPr>
          <p:cNvPr id="4" name="Content Placeholder 3"/>
          <p:cNvSpPr>
            <a:spLocks noGrp="1"/>
          </p:cNvSpPr>
          <p:nvPr>
            <p:ph idx="1"/>
          </p:nvPr>
        </p:nvSpPr>
        <p:spPr>
          <a:xfrm>
            <a:off x="1981200" y="1600201"/>
            <a:ext cx="8229600" cy="3916363"/>
          </a:xfrm>
        </p:spPr>
        <p:txBody>
          <a:bodyPr/>
          <a:lstStyle/>
          <a:p>
            <a:pPr>
              <a:defRPr/>
            </a:pPr>
            <a:r>
              <a:rPr lang="en-GB" i="1" dirty="0" smtClean="0"/>
              <a:t>Positivist</a:t>
            </a:r>
          </a:p>
          <a:p>
            <a:pPr>
              <a:defRPr/>
            </a:pPr>
            <a:r>
              <a:rPr lang="en-GB" i="1" dirty="0" smtClean="0"/>
              <a:t>Post-positivist/ </a:t>
            </a:r>
            <a:r>
              <a:rPr lang="en-GB" i="1" dirty="0" err="1" smtClean="0"/>
              <a:t>Interpretist</a:t>
            </a:r>
            <a:endParaRPr lang="en-GB" i="1" dirty="0" smtClean="0"/>
          </a:p>
          <a:p>
            <a:pPr>
              <a:defRPr/>
            </a:pPr>
            <a:r>
              <a:rPr lang="en-GB" i="1" dirty="0" smtClean="0"/>
              <a:t>Constructivism- </a:t>
            </a:r>
            <a:r>
              <a:rPr lang="en-GB" i="1" dirty="0" err="1" smtClean="0"/>
              <a:t>Interpretivism</a:t>
            </a:r>
            <a:endParaRPr lang="en-GB" i="1" dirty="0" smtClean="0"/>
          </a:p>
          <a:p>
            <a:pPr>
              <a:defRPr/>
            </a:pPr>
            <a:r>
              <a:rPr lang="en-GB" i="1" dirty="0" smtClean="0"/>
              <a:t>Critical Theory</a:t>
            </a:r>
          </a:p>
          <a:p>
            <a:pPr>
              <a:defRPr/>
            </a:pPr>
            <a:endParaRPr lang="en-GB" i="1" dirty="0">
              <a:solidFill>
                <a:schemeClr val="accent1">
                  <a:lumMod val="50000"/>
                </a:schemeClr>
              </a:solidFill>
            </a:endParaRPr>
          </a:p>
          <a:p>
            <a:pPr marL="0" indent="0">
              <a:buNone/>
              <a:defRPr/>
            </a:pPr>
            <a:r>
              <a:rPr lang="en-GB" i="1" dirty="0" smtClean="0">
                <a:solidFill>
                  <a:schemeClr val="accent1">
                    <a:lumMod val="50000"/>
                  </a:schemeClr>
                </a:solidFill>
              </a:rPr>
              <a:t>In groups/pairs briefly research what you can about the above paradigms and consider which one appeals to you most as a researcher?</a:t>
            </a:r>
            <a:r>
              <a:rPr lang="en-GB" dirty="0">
                <a:solidFill>
                  <a:schemeClr val="accent1">
                    <a:lumMod val="50000"/>
                  </a:schemeClr>
                </a:solidFill>
              </a:rPr>
              <a:t/>
            </a:r>
            <a:br>
              <a:rPr lang="en-GB" dirty="0">
                <a:solidFill>
                  <a:schemeClr val="accent1">
                    <a:lumMod val="50000"/>
                  </a:schemeClr>
                </a:solidFill>
              </a:rPr>
            </a:br>
            <a:endParaRPr lang="en-GB" dirty="0">
              <a:solidFill>
                <a:schemeClr val="accent1">
                  <a:lumMod val="50000"/>
                </a:schemeClr>
              </a:solidFill>
            </a:endParaRPr>
          </a:p>
        </p:txBody>
      </p:sp>
    </p:spTree>
    <p:extLst>
      <p:ext uri="{BB962C8B-B14F-4D97-AF65-F5344CB8AC3E}">
        <p14:creationId xmlns:p14="http://schemas.microsoft.com/office/powerpoint/2010/main" val="323040654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4"/>
          <p:cNvSpPr>
            <a:spLocks noGrp="1" noChangeArrowheads="1"/>
          </p:cNvSpPr>
          <p:nvPr>
            <p:ph type="title"/>
          </p:nvPr>
        </p:nvSpPr>
        <p:spPr/>
        <p:txBody>
          <a:bodyPr/>
          <a:lstStyle/>
          <a:p>
            <a:pPr eaLnBrk="1" hangingPunct="1"/>
            <a:r>
              <a:rPr lang="en-US" altLang="en-US" sz="2400" b="1" i="1"/>
              <a:t>Positivist (scientific enquiry)</a:t>
            </a:r>
            <a:br>
              <a:rPr lang="en-US" altLang="en-US" sz="2400" b="1" i="1"/>
            </a:br>
            <a:endParaRPr lang="en-GB" altLang="en-US" sz="2400" b="1" i="1"/>
          </a:p>
        </p:txBody>
      </p:sp>
      <p:sp>
        <p:nvSpPr>
          <p:cNvPr id="36867" name="Rectangle 6"/>
          <p:cNvSpPr>
            <a:spLocks noGrp="1" noChangeArrowheads="1"/>
          </p:cNvSpPr>
          <p:nvPr>
            <p:ph idx="1"/>
          </p:nvPr>
        </p:nvSpPr>
        <p:spPr>
          <a:xfrm>
            <a:off x="1981200" y="1600201"/>
            <a:ext cx="8229600" cy="3916363"/>
          </a:xfrm>
        </p:spPr>
        <p:txBody>
          <a:bodyPr>
            <a:normAutofit lnSpcReduction="10000"/>
          </a:bodyPr>
          <a:lstStyle/>
          <a:p>
            <a:pPr eaLnBrk="1" hangingPunct="1">
              <a:lnSpc>
                <a:spcPct val="80000"/>
              </a:lnSpc>
            </a:pPr>
            <a:r>
              <a:rPr lang="en-US" altLang="en-US" sz="2000" dirty="0"/>
              <a:t>Research is broad and can be applied to whole population</a:t>
            </a:r>
          </a:p>
          <a:p>
            <a:pPr eaLnBrk="1" hangingPunct="1">
              <a:lnSpc>
                <a:spcPct val="80000"/>
              </a:lnSpc>
            </a:pPr>
            <a:r>
              <a:rPr lang="en-US" altLang="en-US" sz="2000" dirty="0"/>
              <a:t>Quantitative</a:t>
            </a:r>
          </a:p>
          <a:p>
            <a:pPr eaLnBrk="1" hangingPunct="1">
              <a:lnSpc>
                <a:spcPct val="80000"/>
              </a:lnSpc>
            </a:pPr>
            <a:r>
              <a:rPr lang="en-US" altLang="en-US" sz="2000" dirty="0"/>
              <a:t>Statistically significant</a:t>
            </a:r>
          </a:p>
          <a:p>
            <a:pPr eaLnBrk="1" hangingPunct="1">
              <a:lnSpc>
                <a:spcPct val="80000"/>
              </a:lnSpc>
            </a:pPr>
            <a:r>
              <a:rPr lang="en-US" altLang="en-US" sz="2000" dirty="0" err="1"/>
              <a:t>Generalise</a:t>
            </a:r>
            <a:r>
              <a:rPr lang="en-US" altLang="en-US" sz="2000" dirty="0"/>
              <a:t> beyond the research sample</a:t>
            </a:r>
          </a:p>
          <a:p>
            <a:pPr eaLnBrk="1" hangingPunct="1">
              <a:lnSpc>
                <a:spcPct val="80000"/>
              </a:lnSpc>
              <a:buFontTx/>
              <a:buNone/>
            </a:pPr>
            <a:endParaRPr lang="en-US" altLang="en-US" sz="2000" dirty="0"/>
          </a:p>
          <a:p>
            <a:pPr eaLnBrk="1" hangingPunct="1">
              <a:lnSpc>
                <a:spcPct val="80000"/>
              </a:lnSpc>
            </a:pPr>
            <a:r>
              <a:rPr lang="en-US" altLang="en-US" sz="2000" dirty="0"/>
              <a:t>Valid-measuring what they intended to </a:t>
            </a:r>
          </a:p>
          <a:p>
            <a:pPr eaLnBrk="1" hangingPunct="1">
              <a:lnSpc>
                <a:spcPct val="80000"/>
              </a:lnSpc>
            </a:pPr>
            <a:r>
              <a:rPr lang="en-US" altLang="en-US" sz="2000" dirty="0"/>
              <a:t>Reliable- Repeatable</a:t>
            </a:r>
          </a:p>
          <a:p>
            <a:pPr eaLnBrk="1" hangingPunct="1">
              <a:lnSpc>
                <a:spcPct val="80000"/>
              </a:lnSpc>
              <a:buFontTx/>
              <a:buNone/>
            </a:pPr>
            <a:endParaRPr lang="en-US" altLang="en-US" sz="2000" dirty="0"/>
          </a:p>
          <a:p>
            <a:pPr eaLnBrk="1" hangingPunct="1">
              <a:lnSpc>
                <a:spcPct val="80000"/>
              </a:lnSpc>
            </a:pPr>
            <a:r>
              <a:rPr lang="en-US" altLang="en-US" sz="2000" dirty="0"/>
              <a:t>Researcher is objective, hypothesis driven: </a:t>
            </a:r>
          </a:p>
          <a:p>
            <a:pPr lvl="1" eaLnBrk="1" hangingPunct="1">
              <a:lnSpc>
                <a:spcPct val="80000"/>
              </a:lnSpc>
            </a:pPr>
            <a:r>
              <a:rPr lang="en-US" altLang="en-US" sz="1800" dirty="0"/>
              <a:t>MMR vaccination</a:t>
            </a:r>
          </a:p>
          <a:p>
            <a:pPr lvl="1" eaLnBrk="1" hangingPunct="1">
              <a:lnSpc>
                <a:spcPct val="80000"/>
              </a:lnSpc>
            </a:pPr>
            <a:r>
              <a:rPr lang="en-US" altLang="en-US" sz="1800" dirty="0"/>
              <a:t>Levels of Omega 3 to support cognitive development</a:t>
            </a:r>
            <a:endParaRPr lang="en-GB" altLang="en-US" sz="1800" dirty="0"/>
          </a:p>
        </p:txBody>
      </p:sp>
    </p:spTree>
    <p:extLst>
      <p:ext uri="{BB962C8B-B14F-4D97-AF65-F5344CB8AC3E}">
        <p14:creationId xmlns:p14="http://schemas.microsoft.com/office/powerpoint/2010/main" val="127617900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4"/>
          <p:cNvSpPr>
            <a:spLocks noGrp="1" noChangeArrowheads="1"/>
          </p:cNvSpPr>
          <p:nvPr>
            <p:ph type="title"/>
          </p:nvPr>
        </p:nvSpPr>
        <p:spPr>
          <a:xfrm>
            <a:off x="1981200" y="274639"/>
            <a:ext cx="8229600" cy="561975"/>
          </a:xfrm>
        </p:spPr>
        <p:txBody>
          <a:bodyPr>
            <a:normAutofit fontScale="90000"/>
          </a:bodyPr>
          <a:lstStyle/>
          <a:p>
            <a:pPr eaLnBrk="1" hangingPunct="1"/>
            <a:r>
              <a:rPr lang="en-US" altLang="en-US" dirty="0"/>
              <a:t>Post-positivist</a:t>
            </a:r>
            <a:endParaRPr lang="en-GB" altLang="en-US" sz="4000" dirty="0"/>
          </a:p>
        </p:txBody>
      </p:sp>
      <p:sp>
        <p:nvSpPr>
          <p:cNvPr id="28675" name="Rectangle 5"/>
          <p:cNvSpPr>
            <a:spLocks noGrp="1" noChangeArrowheads="1"/>
          </p:cNvSpPr>
          <p:nvPr>
            <p:ph idx="1"/>
          </p:nvPr>
        </p:nvSpPr>
        <p:spPr>
          <a:xfrm>
            <a:off x="1981200" y="1600201"/>
            <a:ext cx="8229600" cy="3916363"/>
          </a:xfrm>
        </p:spPr>
        <p:txBody>
          <a:bodyPr/>
          <a:lstStyle/>
          <a:p>
            <a:pPr marL="0" indent="0">
              <a:lnSpc>
                <a:spcPct val="80000"/>
              </a:lnSpc>
              <a:buNone/>
              <a:defRPr/>
            </a:pPr>
            <a:endParaRPr lang="en-GB" altLang="en-US" dirty="0"/>
          </a:p>
          <a:p>
            <a:pPr eaLnBrk="1" hangingPunct="1">
              <a:lnSpc>
                <a:spcPct val="80000"/>
              </a:lnSpc>
              <a:defRPr/>
            </a:pPr>
            <a:endParaRPr lang="en-GB" altLang="en-US" dirty="0"/>
          </a:p>
          <a:p>
            <a:pPr eaLnBrk="1" hangingPunct="1">
              <a:lnSpc>
                <a:spcPct val="80000"/>
              </a:lnSpc>
              <a:defRPr/>
            </a:pPr>
            <a:endParaRPr lang="en-GB" altLang="en-US" sz="1600" dirty="0"/>
          </a:p>
        </p:txBody>
      </p:sp>
      <p:sp>
        <p:nvSpPr>
          <p:cNvPr id="38916" name="Rectangle 6"/>
          <p:cNvSpPr>
            <a:spLocks noGrp="1" noChangeArrowheads="1"/>
          </p:cNvSpPr>
          <p:nvPr>
            <p:ph type="body" sz="half" idx="4294967295"/>
          </p:nvPr>
        </p:nvSpPr>
        <p:spPr>
          <a:xfrm>
            <a:off x="1981200" y="1052514"/>
            <a:ext cx="8686800" cy="4537075"/>
          </a:xfrm>
        </p:spPr>
        <p:txBody>
          <a:bodyPr>
            <a:normAutofit fontScale="92500" lnSpcReduction="20000"/>
          </a:bodyPr>
          <a:lstStyle/>
          <a:p>
            <a:pPr eaLnBrk="1" hangingPunct="1">
              <a:lnSpc>
                <a:spcPct val="80000"/>
              </a:lnSpc>
            </a:pPr>
            <a:r>
              <a:rPr lang="en-US" altLang="en-US" sz="2000" dirty="0"/>
              <a:t>World is not knowable but is complex </a:t>
            </a:r>
          </a:p>
          <a:p>
            <a:pPr eaLnBrk="1" hangingPunct="1">
              <a:lnSpc>
                <a:spcPct val="80000"/>
              </a:lnSpc>
            </a:pPr>
            <a:r>
              <a:rPr lang="en-US" altLang="en-US" sz="2000" dirty="0"/>
              <a:t>Open to interpretation</a:t>
            </a:r>
          </a:p>
          <a:p>
            <a:pPr eaLnBrk="1" hangingPunct="1">
              <a:lnSpc>
                <a:spcPct val="80000"/>
              </a:lnSpc>
            </a:pPr>
            <a:r>
              <a:rPr lang="en-US" altLang="en-US" sz="2000" dirty="0"/>
              <a:t>Ambiguous</a:t>
            </a:r>
          </a:p>
          <a:p>
            <a:pPr eaLnBrk="1" hangingPunct="1">
              <a:lnSpc>
                <a:spcPct val="80000"/>
              </a:lnSpc>
            </a:pPr>
            <a:r>
              <a:rPr lang="en-US" altLang="en-US" sz="2000" dirty="0"/>
              <a:t>No one truth</a:t>
            </a:r>
          </a:p>
          <a:p>
            <a:pPr eaLnBrk="1" hangingPunct="1">
              <a:lnSpc>
                <a:spcPct val="80000"/>
              </a:lnSpc>
            </a:pPr>
            <a:r>
              <a:rPr lang="en-US" altLang="en-US" sz="2000" dirty="0"/>
              <a:t>Variable</a:t>
            </a:r>
          </a:p>
          <a:p>
            <a:pPr eaLnBrk="1" hangingPunct="1">
              <a:lnSpc>
                <a:spcPct val="80000"/>
              </a:lnSpc>
            </a:pPr>
            <a:r>
              <a:rPr lang="en-US" altLang="en-US" sz="2000" dirty="0"/>
              <a:t>Intuitive</a:t>
            </a:r>
          </a:p>
          <a:p>
            <a:pPr eaLnBrk="1" hangingPunct="1">
              <a:lnSpc>
                <a:spcPct val="80000"/>
              </a:lnSpc>
            </a:pPr>
            <a:r>
              <a:rPr lang="en-US" altLang="en-US" sz="2000" dirty="0"/>
              <a:t>Holistic</a:t>
            </a:r>
          </a:p>
          <a:p>
            <a:pPr eaLnBrk="1" hangingPunct="1">
              <a:lnSpc>
                <a:spcPct val="80000"/>
              </a:lnSpc>
            </a:pPr>
            <a:r>
              <a:rPr lang="en-US" altLang="en-US" sz="2000" dirty="0"/>
              <a:t>Qualitative</a:t>
            </a:r>
          </a:p>
          <a:p>
            <a:pPr eaLnBrk="1" hangingPunct="1">
              <a:lnSpc>
                <a:spcPct val="80000"/>
              </a:lnSpc>
            </a:pPr>
            <a:r>
              <a:rPr lang="en-US" altLang="en-US" sz="2000" dirty="0"/>
              <a:t>Dependable- not always repeatable</a:t>
            </a:r>
          </a:p>
          <a:p>
            <a:pPr eaLnBrk="1" hangingPunct="1">
              <a:lnSpc>
                <a:spcPct val="80000"/>
              </a:lnSpc>
            </a:pPr>
            <a:endParaRPr lang="en-US" altLang="en-US" sz="2000" dirty="0"/>
          </a:p>
          <a:p>
            <a:pPr eaLnBrk="1" hangingPunct="1">
              <a:lnSpc>
                <a:spcPct val="80000"/>
              </a:lnSpc>
            </a:pPr>
            <a:r>
              <a:rPr lang="en-US" altLang="en-US" sz="2000" dirty="0"/>
              <a:t>Transferable Researcher can be:</a:t>
            </a:r>
          </a:p>
          <a:p>
            <a:pPr eaLnBrk="1" hangingPunct="1">
              <a:lnSpc>
                <a:spcPct val="80000"/>
              </a:lnSpc>
              <a:buFontTx/>
              <a:buNone/>
            </a:pPr>
            <a:r>
              <a:rPr lang="en-US" altLang="en-US" sz="2000" dirty="0"/>
              <a:t>       •   Participatory </a:t>
            </a:r>
          </a:p>
          <a:p>
            <a:pPr eaLnBrk="1" hangingPunct="1">
              <a:lnSpc>
                <a:spcPct val="80000"/>
              </a:lnSpc>
              <a:buFontTx/>
              <a:buNone/>
            </a:pPr>
            <a:r>
              <a:rPr lang="en-US" altLang="en-US" sz="2000" dirty="0"/>
              <a:t>       •   Collaborative </a:t>
            </a:r>
          </a:p>
          <a:p>
            <a:pPr eaLnBrk="1" hangingPunct="1">
              <a:lnSpc>
                <a:spcPct val="80000"/>
              </a:lnSpc>
              <a:buFontTx/>
              <a:buNone/>
            </a:pPr>
            <a:r>
              <a:rPr lang="en-US" altLang="en-US" sz="2000" dirty="0"/>
              <a:t>       •   Subjective</a:t>
            </a:r>
            <a:endParaRPr lang="en-GB" altLang="en-US" sz="2000" dirty="0"/>
          </a:p>
        </p:txBody>
      </p:sp>
    </p:spTree>
    <p:extLst>
      <p:ext uri="{BB962C8B-B14F-4D97-AF65-F5344CB8AC3E}">
        <p14:creationId xmlns:p14="http://schemas.microsoft.com/office/powerpoint/2010/main" val="56459755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r>
              <a:rPr lang="en-GB" altLang="en-US" sz="3200" dirty="0"/>
              <a:t>Constructivism- </a:t>
            </a:r>
            <a:r>
              <a:rPr lang="en-GB" altLang="en-US" sz="3200" dirty="0" err="1"/>
              <a:t>Interpretivism</a:t>
            </a:r>
            <a:r>
              <a:rPr lang="en-GB" altLang="en-US" sz="3200" dirty="0"/>
              <a:t> </a:t>
            </a:r>
          </a:p>
        </p:txBody>
      </p:sp>
      <p:sp>
        <p:nvSpPr>
          <p:cNvPr id="40963" name="Content Placeholder 2"/>
          <p:cNvSpPr>
            <a:spLocks noGrp="1"/>
          </p:cNvSpPr>
          <p:nvPr>
            <p:ph idx="1"/>
          </p:nvPr>
        </p:nvSpPr>
        <p:spPr>
          <a:xfrm>
            <a:off x="1981200" y="1600201"/>
            <a:ext cx="8229600" cy="3916363"/>
          </a:xfrm>
        </p:spPr>
        <p:txBody>
          <a:bodyPr/>
          <a:lstStyle/>
          <a:p>
            <a:r>
              <a:rPr lang="en-US" altLang="en-US" sz="2400" i="1"/>
              <a:t>There is not one reality</a:t>
            </a:r>
          </a:p>
          <a:p>
            <a:r>
              <a:rPr lang="en-US" altLang="en-US" sz="2400" i="1"/>
              <a:t>Human beings </a:t>
            </a:r>
            <a:r>
              <a:rPr lang="en-US" altLang="en-US" sz="2400" b="1" i="1"/>
              <a:t>construct </a:t>
            </a:r>
            <a:r>
              <a:rPr lang="en-US" altLang="en-US" sz="2400" i="1"/>
              <a:t>their own social realities in relation to one another.</a:t>
            </a:r>
          </a:p>
          <a:p>
            <a:r>
              <a:rPr lang="en-US" altLang="en-US" sz="2400" i="1"/>
              <a:t>Findings may be idiosyncratic, rather than generalisable;   </a:t>
            </a:r>
          </a:p>
          <a:p>
            <a:r>
              <a:rPr lang="en-US" altLang="en-US" sz="2400" i="1"/>
              <a:t>The goal is is understanding and structuring, rather than prediction</a:t>
            </a:r>
          </a:p>
        </p:txBody>
      </p:sp>
      <p:sp>
        <p:nvSpPr>
          <p:cNvPr id="30724" name="Content Placeholder 3"/>
          <p:cNvSpPr>
            <a:spLocks noGrp="1"/>
          </p:cNvSpPr>
          <p:nvPr>
            <p:ph sz="half" idx="4294967295"/>
          </p:nvPr>
        </p:nvSpPr>
        <p:spPr>
          <a:xfrm>
            <a:off x="1981200" y="1357313"/>
            <a:ext cx="8229600" cy="4525962"/>
          </a:xfrm>
        </p:spPr>
        <p:txBody>
          <a:bodyPr/>
          <a:lstStyle/>
          <a:p>
            <a:pPr marL="0" indent="0">
              <a:buNone/>
              <a:defRPr/>
            </a:pPr>
            <a:endParaRPr lang="en-US" altLang="en-US" dirty="0" smtClean="0"/>
          </a:p>
          <a:p>
            <a:pPr>
              <a:defRPr/>
            </a:pPr>
            <a:endParaRPr lang="en-US" altLang="en-US" dirty="0" smtClean="0"/>
          </a:p>
          <a:p>
            <a:pPr marL="0" indent="0">
              <a:buNone/>
              <a:defRPr/>
            </a:pPr>
            <a:endParaRPr lang="en-US" altLang="en-US" dirty="0" smtClean="0"/>
          </a:p>
        </p:txBody>
      </p:sp>
    </p:spTree>
    <p:extLst>
      <p:ext uri="{BB962C8B-B14F-4D97-AF65-F5344CB8AC3E}">
        <p14:creationId xmlns:p14="http://schemas.microsoft.com/office/powerpoint/2010/main" val="60576935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r>
              <a:rPr lang="en-GB" altLang="en-US" sz="3200" dirty="0"/>
              <a:t>Critical Theory</a:t>
            </a:r>
          </a:p>
        </p:txBody>
      </p:sp>
      <p:sp>
        <p:nvSpPr>
          <p:cNvPr id="43011" name="Content Placeholder 3"/>
          <p:cNvSpPr>
            <a:spLocks noGrp="1"/>
          </p:cNvSpPr>
          <p:nvPr>
            <p:ph idx="1"/>
          </p:nvPr>
        </p:nvSpPr>
        <p:spPr>
          <a:xfrm>
            <a:off x="1981200" y="1600201"/>
            <a:ext cx="8229600" cy="3916363"/>
          </a:xfrm>
        </p:spPr>
        <p:txBody>
          <a:bodyPr/>
          <a:lstStyle/>
          <a:p>
            <a:r>
              <a:rPr lang="en-US" altLang="en-US" sz="2800" dirty="0"/>
              <a:t>Ideological research linked to power and politics</a:t>
            </a:r>
          </a:p>
          <a:p>
            <a:r>
              <a:rPr lang="en-US" altLang="en-US" sz="2800" dirty="0"/>
              <a:t>Identifies that some groups are oppressed</a:t>
            </a:r>
          </a:p>
          <a:p>
            <a:r>
              <a:rPr lang="en-US" altLang="en-US" sz="2800" dirty="0"/>
              <a:t>Critiquing and changing society</a:t>
            </a:r>
          </a:p>
          <a:p>
            <a:r>
              <a:rPr lang="en-US" altLang="en-US" sz="2800" dirty="0"/>
              <a:t>Researchers have an agenda that their research should change the current situation / inequality</a:t>
            </a:r>
          </a:p>
          <a:p>
            <a:endParaRPr lang="en-US" altLang="en-US" i="1" dirty="0" smtClean="0"/>
          </a:p>
          <a:p>
            <a:endParaRPr lang="en-US" altLang="en-US" dirty="0" smtClean="0"/>
          </a:p>
        </p:txBody>
      </p:sp>
    </p:spTree>
    <p:extLst>
      <p:ext uri="{BB962C8B-B14F-4D97-AF65-F5344CB8AC3E}">
        <p14:creationId xmlns:p14="http://schemas.microsoft.com/office/powerpoint/2010/main" val="183196381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useful resource</a:t>
            </a:r>
            <a:endParaRPr lang="en-GB" dirty="0"/>
          </a:p>
        </p:txBody>
      </p:sp>
      <p:sp>
        <p:nvSpPr>
          <p:cNvPr id="3" name="Content Placeholder 2"/>
          <p:cNvSpPr>
            <a:spLocks noGrp="1"/>
          </p:cNvSpPr>
          <p:nvPr>
            <p:ph idx="1"/>
          </p:nvPr>
        </p:nvSpPr>
        <p:spPr/>
        <p:txBody>
          <a:bodyPr/>
          <a:lstStyle/>
          <a:p>
            <a:r>
              <a:rPr lang="en-GB" dirty="0" smtClean="0">
                <a:hlinkClick r:id="rId2"/>
              </a:rPr>
              <a:t>Manchester Academic </a:t>
            </a:r>
            <a:r>
              <a:rPr lang="en-GB" dirty="0" err="1" smtClean="0">
                <a:hlinkClick r:id="rId2"/>
              </a:rPr>
              <a:t>Phrasebank</a:t>
            </a:r>
            <a:r>
              <a:rPr lang="en-GB" dirty="0" smtClean="0">
                <a:hlinkClick r:id="rId2"/>
              </a:rPr>
              <a:t> </a:t>
            </a:r>
            <a:endParaRPr lang="en-GB" dirty="0"/>
          </a:p>
        </p:txBody>
      </p:sp>
    </p:spTree>
    <p:extLst>
      <p:ext uri="{BB962C8B-B14F-4D97-AF65-F5344CB8AC3E}">
        <p14:creationId xmlns:p14="http://schemas.microsoft.com/office/powerpoint/2010/main" val="3650060383"/>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839</TotalTime>
  <Words>883</Words>
  <Application>Microsoft Office PowerPoint</Application>
  <PresentationFormat>Widescreen</PresentationFormat>
  <Paragraphs>138</Paragraphs>
  <Slides>18</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Century Gothic</vt:lpstr>
      <vt:lpstr>Wingdings 3</vt:lpstr>
      <vt:lpstr>Wisp</vt:lpstr>
      <vt:lpstr>The Philosophy and Practice of Social Research</vt:lpstr>
      <vt:lpstr>Learning outcomes</vt:lpstr>
      <vt:lpstr>                       Assessments Assignment 1</vt:lpstr>
      <vt:lpstr>Assignment 2</vt:lpstr>
      <vt:lpstr>Group Discussion </vt:lpstr>
      <vt:lpstr>OECD’s Frascati Manual</vt:lpstr>
      <vt:lpstr>Synthesising definitions</vt:lpstr>
      <vt:lpstr>What do we mean by social research?</vt:lpstr>
      <vt:lpstr>What is a research paradigm?</vt:lpstr>
      <vt:lpstr> What influences paradigms? </vt:lpstr>
      <vt:lpstr>Epistemological positions - The cow in the field</vt:lpstr>
      <vt:lpstr>Epistemology</vt:lpstr>
      <vt:lpstr>Some of the different paradigms </vt:lpstr>
      <vt:lpstr>Positivist (scientific enquiry) </vt:lpstr>
      <vt:lpstr>Post-positivist</vt:lpstr>
      <vt:lpstr>Constructivism- Interpretivism </vt:lpstr>
      <vt:lpstr>Critical Theory</vt:lpstr>
      <vt:lpstr>A  useful resource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Philosophy and Practice of Social Research</dc:title>
  <dc:creator>Caroline Lewis</dc:creator>
  <cp:lastModifiedBy>Caroline Lewis</cp:lastModifiedBy>
  <cp:revision>12</cp:revision>
  <dcterms:created xsi:type="dcterms:W3CDTF">2018-10-02T18:23:53Z</dcterms:created>
  <dcterms:modified xsi:type="dcterms:W3CDTF">2018-10-03T17:50:52Z</dcterms:modified>
</cp:coreProperties>
</file>