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82" r:id="rId10"/>
    <p:sldId id="265" r:id="rId11"/>
    <p:sldId id="266" r:id="rId12"/>
    <p:sldId id="267" r:id="rId13"/>
    <p:sldId id="268" r:id="rId14"/>
    <p:sldId id="284" r:id="rId15"/>
    <p:sldId id="270" r:id="rId16"/>
    <p:sldId id="274" r:id="rId17"/>
    <p:sldId id="275" r:id="rId18"/>
    <p:sldId id="276" r:id="rId19"/>
    <p:sldId id="280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1C1355-F005-53DF-D6A2-C189C492C022}" v="9" dt="2020-01-02T16:15:22.904"/>
    <p1510:client id="{5AE9222A-B400-CD32-F8C0-B4D34F8A5A05}" v="13" dt="2020-01-02T11:20:32.020"/>
    <p1510:client id="{5D042838-9515-C30E-20AD-0E36FD83F0F4}" v="173" dt="2020-01-02T15:37:52.323"/>
    <p1510:client id="{85181D6A-9510-5F5F-9846-DE517085B7A3}" v="906" dt="2019-12-28T14:07:57.457"/>
    <p1510:client id="{8BA39F6B-EB55-7CAB-EF48-8E0A829C5DCD}" v="2192" dt="2019-12-28T13:41:39.492"/>
    <p1510:client id="{8DEBE67D-1DC6-ED5C-8C7D-5E2F8B21D287}" v="2346" dt="2019-12-28T11:17:36.758"/>
    <p1510:client id="{A722EDF2-804B-6ACB-70A6-F721C368DD26}" v="1875" dt="2019-12-28T12:08:22.728"/>
    <p1510:client id="{C230260E-8BEF-DAC0-877C-329EE0B7B11D}" v="341" dt="2019-12-28T15:47:41.124"/>
    <p1510:client id="{CF1126A8-9480-A891-ABC9-241654DD4649}" v="1158" dt="2020-01-02T15:26:47.274"/>
    <p1510:client id="{FB5038DB-7C2D-8AB2-4574-30035D3E9813}" v="1979" dt="2019-12-28T13:03:29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microsoft.com/office/2015/10/relationships/revisionInfo" Target="revisionInfo.xml" Id="rId26" /><Relationship Type="http://schemas.openxmlformats.org/officeDocument/2006/relationships/slide" Target="slides/slide2.xml" Id="rId3" /><Relationship Type="http://schemas.openxmlformats.org/officeDocument/2006/relationships/presProps" Target="presProp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tableStyles" Target="tableStyles.xml" Id="rId24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theme" Target="theme/theme1.xml" Id="rId23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viewProps" Target="viewProps.xml" Id="rId22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F6EC8-B445-4085-A8ED-AD5472A9C43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C41D5BA-478E-4B28-9A69-21BB21C7D5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10 MINUTES</a:t>
          </a:r>
          <a:endParaRPr lang="en-US"/>
        </a:p>
      </dgm:t>
    </dgm:pt>
    <dgm:pt modelId="{B494C0DA-0045-4F59-975C-FB3EBBDC1F66}" type="parTrans" cxnId="{0833FEB3-14B5-49DD-AAEC-70FB321EF014}">
      <dgm:prSet/>
      <dgm:spPr/>
      <dgm:t>
        <a:bodyPr/>
        <a:lstStyle/>
        <a:p>
          <a:endParaRPr lang="en-US"/>
        </a:p>
      </dgm:t>
    </dgm:pt>
    <dgm:pt modelId="{39FA9402-894D-4382-AFF4-49E0EC1F6108}" type="sibTrans" cxnId="{0833FEB3-14B5-49DD-AAEC-70FB321EF014}">
      <dgm:prSet/>
      <dgm:spPr/>
      <dgm:t>
        <a:bodyPr/>
        <a:lstStyle/>
        <a:p>
          <a:endParaRPr lang="en-US"/>
        </a:p>
      </dgm:t>
    </dgm:pt>
    <dgm:pt modelId="{88B74B0D-4F46-4116-B013-C985E998F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IMPORTANCE OF </a:t>
          </a:r>
          <a:r>
            <a:rPr lang="en-GB" b="1" i="1"/>
            <a:t>TIME MANAGEMENT,</a:t>
          </a:r>
          <a:r>
            <a:rPr lang="en-GB" b="1"/>
            <a:t> </a:t>
          </a:r>
          <a:r>
            <a:rPr lang="en-GB" b="1" i="1"/>
            <a:t>TEAMWORK </a:t>
          </a:r>
          <a:r>
            <a:rPr lang="en-GB" b="1"/>
            <a:t>AND </a:t>
          </a:r>
          <a:r>
            <a:rPr lang="en-GB" b="1" i="1"/>
            <a:t>COMMUNICATION SKILLS</a:t>
          </a:r>
          <a:r>
            <a:rPr lang="en-GB" b="1"/>
            <a:t> </a:t>
          </a:r>
          <a:endParaRPr lang="en-US"/>
        </a:p>
      </dgm:t>
    </dgm:pt>
    <dgm:pt modelId="{C2E0FA3A-8FD1-4961-9195-9260A735ABF6}" type="parTrans" cxnId="{07C9C725-FE16-4023-9467-ADB21BA22C79}">
      <dgm:prSet/>
      <dgm:spPr/>
      <dgm:t>
        <a:bodyPr/>
        <a:lstStyle/>
        <a:p>
          <a:endParaRPr lang="en-US"/>
        </a:p>
      </dgm:t>
    </dgm:pt>
    <dgm:pt modelId="{A856451C-4C48-431B-96B6-08C52DB089A3}" type="sibTrans" cxnId="{07C9C725-FE16-4023-9467-ADB21BA22C79}">
      <dgm:prSet/>
      <dgm:spPr/>
      <dgm:t>
        <a:bodyPr/>
        <a:lstStyle/>
        <a:p>
          <a:endParaRPr lang="en-US"/>
        </a:p>
      </dgm:t>
    </dgm:pt>
    <dgm:pt modelId="{E5280F7F-B95E-468D-A7EB-99EED4B696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FOR </a:t>
          </a:r>
          <a:r>
            <a:rPr lang="en-GB" b="1" i="1"/>
            <a:t>FUTURE EMPLOYABILITY</a:t>
          </a:r>
          <a:endParaRPr lang="en-US"/>
        </a:p>
      </dgm:t>
    </dgm:pt>
    <dgm:pt modelId="{D1F9A0C2-B9C2-4B43-B678-7D8C72F42FA1}" type="parTrans" cxnId="{62FEDFB6-DCB0-4E30-B246-DD9C64B92BEE}">
      <dgm:prSet/>
      <dgm:spPr/>
      <dgm:t>
        <a:bodyPr/>
        <a:lstStyle/>
        <a:p>
          <a:endParaRPr lang="en-US"/>
        </a:p>
      </dgm:t>
    </dgm:pt>
    <dgm:pt modelId="{EC178BF9-3C44-466D-83A8-2FDA48C5C064}" type="sibTrans" cxnId="{62FEDFB6-DCB0-4E30-B246-DD9C64B92BEE}">
      <dgm:prSet/>
      <dgm:spPr/>
      <dgm:t>
        <a:bodyPr/>
        <a:lstStyle/>
        <a:p>
          <a:endParaRPr lang="en-US"/>
        </a:p>
      </dgm:t>
    </dgm:pt>
    <dgm:pt modelId="{6038B943-A7BA-426F-91F7-D1EB6A3229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 THE </a:t>
          </a:r>
          <a:r>
            <a:rPr lang="en-GB" b="1" i="1"/>
            <a:t>WORKPLACE</a:t>
          </a:r>
          <a:endParaRPr lang="en-US"/>
        </a:p>
      </dgm:t>
    </dgm:pt>
    <dgm:pt modelId="{7998F1E7-EF08-48A7-A5B6-A0F3133779CF}" type="parTrans" cxnId="{E223957D-07C6-47F3-8C5C-8B4050846234}">
      <dgm:prSet/>
      <dgm:spPr/>
      <dgm:t>
        <a:bodyPr/>
        <a:lstStyle/>
        <a:p>
          <a:endParaRPr lang="en-US"/>
        </a:p>
      </dgm:t>
    </dgm:pt>
    <dgm:pt modelId="{A1EDC78F-287A-417F-BF14-88CBFA58FB22}" type="sibTrans" cxnId="{E223957D-07C6-47F3-8C5C-8B4050846234}">
      <dgm:prSet/>
      <dgm:spPr/>
      <dgm:t>
        <a:bodyPr/>
        <a:lstStyle/>
        <a:p>
          <a:endParaRPr lang="en-US"/>
        </a:p>
      </dgm:t>
    </dgm:pt>
    <dgm:pt modelId="{18D2476A-0A0F-4177-A6BC-609E591F2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TRANSFERRABLE</a:t>
          </a:r>
          <a:r>
            <a:rPr lang="en-GB" b="1"/>
            <a:t> TO A YOUTH AND COMMUNITY SETTING.</a:t>
          </a:r>
          <a:endParaRPr lang="en-US"/>
        </a:p>
      </dgm:t>
    </dgm:pt>
    <dgm:pt modelId="{0B46DE33-5EA9-4454-8253-41BBF70EE572}" type="parTrans" cxnId="{74AFC542-C882-485C-9E67-2BB8351199CE}">
      <dgm:prSet/>
      <dgm:spPr/>
      <dgm:t>
        <a:bodyPr/>
        <a:lstStyle/>
        <a:p>
          <a:endParaRPr lang="en-US"/>
        </a:p>
      </dgm:t>
    </dgm:pt>
    <dgm:pt modelId="{3DA6A489-5C49-4007-BACC-EE1274089644}" type="sibTrans" cxnId="{74AFC542-C882-485C-9E67-2BB8351199CE}">
      <dgm:prSet/>
      <dgm:spPr/>
      <dgm:t>
        <a:bodyPr/>
        <a:lstStyle/>
        <a:p>
          <a:endParaRPr lang="en-US"/>
        </a:p>
      </dgm:t>
    </dgm:pt>
    <dgm:pt modelId="{8EC46A0A-A0A7-4644-95A8-6F5F45E5A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PERSONAL ACTION POINTS</a:t>
          </a:r>
          <a:r>
            <a:rPr lang="en-GB" b="1"/>
            <a:t> FOR PERSONAL DEVELOPMENT</a:t>
          </a:r>
          <a:endParaRPr lang="en-US"/>
        </a:p>
      </dgm:t>
    </dgm:pt>
    <dgm:pt modelId="{5828D79A-15A8-44E0-9578-D518D30EAAB8}" type="parTrans" cxnId="{0D077FE1-8A7A-469C-B854-329074FBD828}">
      <dgm:prSet/>
      <dgm:spPr/>
      <dgm:t>
        <a:bodyPr/>
        <a:lstStyle/>
        <a:p>
          <a:endParaRPr lang="en-US"/>
        </a:p>
      </dgm:t>
    </dgm:pt>
    <dgm:pt modelId="{75426FBB-0945-4285-8593-25B8D5DDA1AE}" type="sibTrans" cxnId="{0D077FE1-8A7A-469C-B854-329074FBD828}">
      <dgm:prSet/>
      <dgm:spPr/>
      <dgm:t>
        <a:bodyPr/>
        <a:lstStyle/>
        <a:p>
          <a:endParaRPr lang="en-US"/>
        </a:p>
      </dgm:t>
    </dgm:pt>
    <dgm:pt modelId="{8997F8BC-823F-46A6-9B3B-3AB04580C60B}" type="pres">
      <dgm:prSet presAssocID="{4DEF6EC8-B445-4085-A8ED-AD5472A9C432}" presName="root" presStyleCnt="0">
        <dgm:presLayoutVars>
          <dgm:dir/>
          <dgm:resizeHandles val="exact"/>
        </dgm:presLayoutVars>
      </dgm:prSet>
      <dgm:spPr/>
    </dgm:pt>
    <dgm:pt modelId="{4FCAA0F7-362B-41D0-BF76-A2A7E1B82A1E}" type="pres">
      <dgm:prSet presAssocID="{1C41D5BA-478E-4B28-9A69-21BB21C7D568}" presName="compNode" presStyleCnt="0"/>
      <dgm:spPr/>
    </dgm:pt>
    <dgm:pt modelId="{6D4D3E3B-9843-4F1C-9D04-FBCFD57EBE54}" type="pres">
      <dgm:prSet presAssocID="{1C41D5BA-478E-4B28-9A69-21BB21C7D56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6B54FA8-C8F5-4DCE-A1ED-8170E1BD44EF}" type="pres">
      <dgm:prSet presAssocID="{1C41D5BA-478E-4B28-9A69-21BB21C7D568}" presName="spaceRect" presStyleCnt="0"/>
      <dgm:spPr/>
    </dgm:pt>
    <dgm:pt modelId="{CEE27B9D-013C-4030-848A-2A33A18AB60C}" type="pres">
      <dgm:prSet presAssocID="{1C41D5BA-478E-4B28-9A69-21BB21C7D568}" presName="textRect" presStyleLbl="revTx" presStyleIdx="0" presStyleCnt="6">
        <dgm:presLayoutVars>
          <dgm:chMax val="1"/>
          <dgm:chPref val="1"/>
        </dgm:presLayoutVars>
      </dgm:prSet>
      <dgm:spPr/>
    </dgm:pt>
    <dgm:pt modelId="{F09507FB-849B-4DB7-B82C-D6D80133FDD6}" type="pres">
      <dgm:prSet presAssocID="{39FA9402-894D-4382-AFF4-49E0EC1F6108}" presName="sibTrans" presStyleCnt="0"/>
      <dgm:spPr/>
    </dgm:pt>
    <dgm:pt modelId="{BAA7F019-E7E2-40CD-96DC-869CEB5D7603}" type="pres">
      <dgm:prSet presAssocID="{88B74B0D-4F46-4116-B013-C985E998F092}" presName="compNode" presStyleCnt="0"/>
      <dgm:spPr/>
    </dgm:pt>
    <dgm:pt modelId="{C4DC7568-4A7D-412C-ABC1-51711A3F7CFE}" type="pres">
      <dgm:prSet presAssocID="{88B74B0D-4F46-4116-B013-C985E998F09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2E3E6306-DBC3-4162-971D-B16ABDA15EE2}" type="pres">
      <dgm:prSet presAssocID="{88B74B0D-4F46-4116-B013-C985E998F092}" presName="spaceRect" presStyleCnt="0"/>
      <dgm:spPr/>
    </dgm:pt>
    <dgm:pt modelId="{84D825B7-75F3-4D32-83F3-C5809BE3F886}" type="pres">
      <dgm:prSet presAssocID="{88B74B0D-4F46-4116-B013-C985E998F092}" presName="textRect" presStyleLbl="revTx" presStyleIdx="1" presStyleCnt="6">
        <dgm:presLayoutVars>
          <dgm:chMax val="1"/>
          <dgm:chPref val="1"/>
        </dgm:presLayoutVars>
      </dgm:prSet>
      <dgm:spPr/>
    </dgm:pt>
    <dgm:pt modelId="{F342F519-15E8-4EFB-BD29-366381811185}" type="pres">
      <dgm:prSet presAssocID="{A856451C-4C48-431B-96B6-08C52DB089A3}" presName="sibTrans" presStyleCnt="0"/>
      <dgm:spPr/>
    </dgm:pt>
    <dgm:pt modelId="{2653C290-2CC0-42DE-B554-E4E388ECD85E}" type="pres">
      <dgm:prSet presAssocID="{E5280F7F-B95E-468D-A7EB-99EED4B69693}" presName="compNode" presStyleCnt="0"/>
      <dgm:spPr/>
    </dgm:pt>
    <dgm:pt modelId="{6434EA3D-5985-45E1-9ECE-B295AD01D50E}" type="pres">
      <dgm:prSet presAssocID="{E5280F7F-B95E-468D-A7EB-99EED4B6969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D930D4D7-9427-499C-AACA-8BDDF4211E9B}" type="pres">
      <dgm:prSet presAssocID="{E5280F7F-B95E-468D-A7EB-99EED4B69693}" presName="spaceRect" presStyleCnt="0"/>
      <dgm:spPr/>
    </dgm:pt>
    <dgm:pt modelId="{125C4DB1-AC57-4ECA-B4D9-2B65C2AE5626}" type="pres">
      <dgm:prSet presAssocID="{E5280F7F-B95E-468D-A7EB-99EED4B69693}" presName="textRect" presStyleLbl="revTx" presStyleIdx="2" presStyleCnt="6">
        <dgm:presLayoutVars>
          <dgm:chMax val="1"/>
          <dgm:chPref val="1"/>
        </dgm:presLayoutVars>
      </dgm:prSet>
      <dgm:spPr/>
    </dgm:pt>
    <dgm:pt modelId="{3D3FA14D-0ADA-4952-BFD0-BDA8BC9FE448}" type="pres">
      <dgm:prSet presAssocID="{EC178BF9-3C44-466D-83A8-2FDA48C5C064}" presName="sibTrans" presStyleCnt="0"/>
      <dgm:spPr/>
    </dgm:pt>
    <dgm:pt modelId="{BB0EA367-623C-4963-B0FA-3E1730A3BECB}" type="pres">
      <dgm:prSet presAssocID="{6038B943-A7BA-426F-91F7-D1EB6A322989}" presName="compNode" presStyleCnt="0"/>
      <dgm:spPr/>
    </dgm:pt>
    <dgm:pt modelId="{A7E401F8-DE9B-4314-9530-37C4E2191A6C}" type="pres">
      <dgm:prSet presAssocID="{6038B943-A7BA-426F-91F7-D1EB6A32298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40BED06-5436-4624-A75E-54E1DB819C67}" type="pres">
      <dgm:prSet presAssocID="{6038B943-A7BA-426F-91F7-D1EB6A322989}" presName="spaceRect" presStyleCnt="0"/>
      <dgm:spPr/>
    </dgm:pt>
    <dgm:pt modelId="{3FFD5C0A-83DB-4892-9BF1-99C3B6879C8E}" type="pres">
      <dgm:prSet presAssocID="{6038B943-A7BA-426F-91F7-D1EB6A322989}" presName="textRect" presStyleLbl="revTx" presStyleIdx="3" presStyleCnt="6">
        <dgm:presLayoutVars>
          <dgm:chMax val="1"/>
          <dgm:chPref val="1"/>
        </dgm:presLayoutVars>
      </dgm:prSet>
      <dgm:spPr/>
    </dgm:pt>
    <dgm:pt modelId="{14A15847-3AE1-45C1-A0D3-AE6F29B992D9}" type="pres">
      <dgm:prSet presAssocID="{A1EDC78F-287A-417F-BF14-88CBFA58FB22}" presName="sibTrans" presStyleCnt="0"/>
      <dgm:spPr/>
    </dgm:pt>
    <dgm:pt modelId="{8ED3F22B-3CF3-4D3B-ADE8-A752C615AF22}" type="pres">
      <dgm:prSet presAssocID="{18D2476A-0A0F-4177-A6BC-609E591F2416}" presName="compNode" presStyleCnt="0"/>
      <dgm:spPr/>
    </dgm:pt>
    <dgm:pt modelId="{2E7153BD-9DB7-4E37-BD60-7D108729F7D4}" type="pres">
      <dgm:prSet presAssocID="{18D2476A-0A0F-4177-A6BC-609E591F241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8D80119D-3D86-4B44-A57F-61B5EE32F0CD}" type="pres">
      <dgm:prSet presAssocID="{18D2476A-0A0F-4177-A6BC-609E591F2416}" presName="spaceRect" presStyleCnt="0"/>
      <dgm:spPr/>
    </dgm:pt>
    <dgm:pt modelId="{4B841DA8-67EF-4C42-8381-D367B2A2452E}" type="pres">
      <dgm:prSet presAssocID="{18D2476A-0A0F-4177-A6BC-609E591F2416}" presName="textRect" presStyleLbl="revTx" presStyleIdx="4" presStyleCnt="6">
        <dgm:presLayoutVars>
          <dgm:chMax val="1"/>
          <dgm:chPref val="1"/>
        </dgm:presLayoutVars>
      </dgm:prSet>
      <dgm:spPr/>
    </dgm:pt>
    <dgm:pt modelId="{04CA6F99-C78E-4E4B-B1E4-1453F6B7DD3C}" type="pres">
      <dgm:prSet presAssocID="{3DA6A489-5C49-4007-BACC-EE1274089644}" presName="sibTrans" presStyleCnt="0"/>
      <dgm:spPr/>
    </dgm:pt>
    <dgm:pt modelId="{E1A7D3A6-9AE2-43D5-839B-0AE0BA3672CA}" type="pres">
      <dgm:prSet presAssocID="{8EC46A0A-A0A7-4644-95A8-6F5F45E5AF36}" presName="compNode" presStyleCnt="0"/>
      <dgm:spPr/>
    </dgm:pt>
    <dgm:pt modelId="{289DB914-CA5F-44B6-8309-E61EB972B9BE}" type="pres">
      <dgm:prSet presAssocID="{8EC46A0A-A0A7-4644-95A8-6F5F45E5AF3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7ABE45B-971F-43C3-837A-63AC3634E8FD}" type="pres">
      <dgm:prSet presAssocID="{8EC46A0A-A0A7-4644-95A8-6F5F45E5AF36}" presName="spaceRect" presStyleCnt="0"/>
      <dgm:spPr/>
    </dgm:pt>
    <dgm:pt modelId="{301062AA-C328-4B52-98FC-DBB471A4C87D}" type="pres">
      <dgm:prSet presAssocID="{8EC46A0A-A0A7-4644-95A8-6F5F45E5AF3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7C9C725-FE16-4023-9467-ADB21BA22C79}" srcId="{4DEF6EC8-B445-4085-A8ED-AD5472A9C432}" destId="{88B74B0D-4F46-4116-B013-C985E998F092}" srcOrd="1" destOrd="0" parTransId="{C2E0FA3A-8FD1-4961-9195-9260A735ABF6}" sibTransId="{A856451C-4C48-431B-96B6-08C52DB089A3}"/>
    <dgm:cxn modelId="{DDBAA427-7671-4336-9723-9ED0F58EA21F}" type="presOf" srcId="{1C41D5BA-478E-4B28-9A69-21BB21C7D568}" destId="{CEE27B9D-013C-4030-848A-2A33A18AB60C}" srcOrd="0" destOrd="0" presId="urn:microsoft.com/office/officeart/2018/2/layout/IconLabelList"/>
    <dgm:cxn modelId="{11682438-E52F-4619-A4E6-CD5FF1A5F89B}" type="presOf" srcId="{4DEF6EC8-B445-4085-A8ED-AD5472A9C432}" destId="{8997F8BC-823F-46A6-9B3B-3AB04580C60B}" srcOrd="0" destOrd="0" presId="urn:microsoft.com/office/officeart/2018/2/layout/IconLabelList"/>
    <dgm:cxn modelId="{74AFC542-C882-485C-9E67-2BB8351199CE}" srcId="{4DEF6EC8-B445-4085-A8ED-AD5472A9C432}" destId="{18D2476A-0A0F-4177-A6BC-609E591F2416}" srcOrd="4" destOrd="0" parTransId="{0B46DE33-5EA9-4454-8253-41BBF70EE572}" sibTransId="{3DA6A489-5C49-4007-BACC-EE1274089644}"/>
    <dgm:cxn modelId="{E223957D-07C6-47F3-8C5C-8B4050846234}" srcId="{4DEF6EC8-B445-4085-A8ED-AD5472A9C432}" destId="{6038B943-A7BA-426F-91F7-D1EB6A322989}" srcOrd="3" destOrd="0" parTransId="{7998F1E7-EF08-48A7-A5B6-A0F3133779CF}" sibTransId="{A1EDC78F-287A-417F-BF14-88CBFA58FB22}"/>
    <dgm:cxn modelId="{EE9B5D96-3978-4E3A-9B55-48445C18657C}" type="presOf" srcId="{8EC46A0A-A0A7-4644-95A8-6F5F45E5AF36}" destId="{301062AA-C328-4B52-98FC-DBB471A4C87D}" srcOrd="0" destOrd="0" presId="urn:microsoft.com/office/officeart/2018/2/layout/IconLabelList"/>
    <dgm:cxn modelId="{2A34B19A-47AF-45FB-9C2F-877ED4B438ED}" type="presOf" srcId="{E5280F7F-B95E-468D-A7EB-99EED4B69693}" destId="{125C4DB1-AC57-4ECA-B4D9-2B65C2AE5626}" srcOrd="0" destOrd="0" presId="urn:microsoft.com/office/officeart/2018/2/layout/IconLabelList"/>
    <dgm:cxn modelId="{66F0A8A7-81B6-48BC-BC80-44FA0E165BC0}" type="presOf" srcId="{6038B943-A7BA-426F-91F7-D1EB6A322989}" destId="{3FFD5C0A-83DB-4892-9BF1-99C3B6879C8E}" srcOrd="0" destOrd="0" presId="urn:microsoft.com/office/officeart/2018/2/layout/IconLabelList"/>
    <dgm:cxn modelId="{0833FEB3-14B5-49DD-AAEC-70FB321EF014}" srcId="{4DEF6EC8-B445-4085-A8ED-AD5472A9C432}" destId="{1C41D5BA-478E-4B28-9A69-21BB21C7D568}" srcOrd="0" destOrd="0" parTransId="{B494C0DA-0045-4F59-975C-FB3EBBDC1F66}" sibTransId="{39FA9402-894D-4382-AFF4-49E0EC1F6108}"/>
    <dgm:cxn modelId="{62FEDFB6-DCB0-4E30-B246-DD9C64B92BEE}" srcId="{4DEF6EC8-B445-4085-A8ED-AD5472A9C432}" destId="{E5280F7F-B95E-468D-A7EB-99EED4B69693}" srcOrd="2" destOrd="0" parTransId="{D1F9A0C2-B9C2-4B43-B678-7D8C72F42FA1}" sibTransId="{EC178BF9-3C44-466D-83A8-2FDA48C5C064}"/>
    <dgm:cxn modelId="{98176ABE-CB74-4006-ADFE-56E303122609}" type="presOf" srcId="{88B74B0D-4F46-4116-B013-C985E998F092}" destId="{84D825B7-75F3-4D32-83F3-C5809BE3F886}" srcOrd="0" destOrd="0" presId="urn:microsoft.com/office/officeart/2018/2/layout/IconLabelList"/>
    <dgm:cxn modelId="{0D077FE1-8A7A-469C-B854-329074FBD828}" srcId="{4DEF6EC8-B445-4085-A8ED-AD5472A9C432}" destId="{8EC46A0A-A0A7-4644-95A8-6F5F45E5AF36}" srcOrd="5" destOrd="0" parTransId="{5828D79A-15A8-44E0-9578-D518D30EAAB8}" sibTransId="{75426FBB-0945-4285-8593-25B8D5DDA1AE}"/>
    <dgm:cxn modelId="{454D99FA-C770-4D40-B69A-B5684D6E9FDA}" type="presOf" srcId="{18D2476A-0A0F-4177-A6BC-609E591F2416}" destId="{4B841DA8-67EF-4C42-8381-D367B2A2452E}" srcOrd="0" destOrd="0" presId="urn:microsoft.com/office/officeart/2018/2/layout/IconLabelList"/>
    <dgm:cxn modelId="{42585F32-6606-4B7F-BA8A-AA7B5E74D460}" type="presParOf" srcId="{8997F8BC-823F-46A6-9B3B-3AB04580C60B}" destId="{4FCAA0F7-362B-41D0-BF76-A2A7E1B82A1E}" srcOrd="0" destOrd="0" presId="urn:microsoft.com/office/officeart/2018/2/layout/IconLabelList"/>
    <dgm:cxn modelId="{BEB8D197-49EA-4349-BCFF-4ABBE0B03440}" type="presParOf" srcId="{4FCAA0F7-362B-41D0-BF76-A2A7E1B82A1E}" destId="{6D4D3E3B-9843-4F1C-9D04-FBCFD57EBE54}" srcOrd="0" destOrd="0" presId="urn:microsoft.com/office/officeart/2018/2/layout/IconLabelList"/>
    <dgm:cxn modelId="{52E9A2BA-AB7D-4299-AF1D-5EC981CFE214}" type="presParOf" srcId="{4FCAA0F7-362B-41D0-BF76-A2A7E1B82A1E}" destId="{36B54FA8-C8F5-4DCE-A1ED-8170E1BD44EF}" srcOrd="1" destOrd="0" presId="urn:microsoft.com/office/officeart/2018/2/layout/IconLabelList"/>
    <dgm:cxn modelId="{41E6D354-383D-40A7-B8D2-6D077B5E801D}" type="presParOf" srcId="{4FCAA0F7-362B-41D0-BF76-A2A7E1B82A1E}" destId="{CEE27B9D-013C-4030-848A-2A33A18AB60C}" srcOrd="2" destOrd="0" presId="urn:microsoft.com/office/officeart/2018/2/layout/IconLabelList"/>
    <dgm:cxn modelId="{0324766C-9DD6-4586-938A-94367EA44F33}" type="presParOf" srcId="{8997F8BC-823F-46A6-9B3B-3AB04580C60B}" destId="{F09507FB-849B-4DB7-B82C-D6D80133FDD6}" srcOrd="1" destOrd="0" presId="urn:microsoft.com/office/officeart/2018/2/layout/IconLabelList"/>
    <dgm:cxn modelId="{623E5FA4-C074-4320-9373-9D88800436B3}" type="presParOf" srcId="{8997F8BC-823F-46A6-9B3B-3AB04580C60B}" destId="{BAA7F019-E7E2-40CD-96DC-869CEB5D7603}" srcOrd="2" destOrd="0" presId="urn:microsoft.com/office/officeart/2018/2/layout/IconLabelList"/>
    <dgm:cxn modelId="{5625B894-0EC1-402E-817B-82E800F5F2D9}" type="presParOf" srcId="{BAA7F019-E7E2-40CD-96DC-869CEB5D7603}" destId="{C4DC7568-4A7D-412C-ABC1-51711A3F7CFE}" srcOrd="0" destOrd="0" presId="urn:microsoft.com/office/officeart/2018/2/layout/IconLabelList"/>
    <dgm:cxn modelId="{B12198F7-5303-432A-951D-DB7A0386FDE9}" type="presParOf" srcId="{BAA7F019-E7E2-40CD-96DC-869CEB5D7603}" destId="{2E3E6306-DBC3-4162-971D-B16ABDA15EE2}" srcOrd="1" destOrd="0" presId="urn:microsoft.com/office/officeart/2018/2/layout/IconLabelList"/>
    <dgm:cxn modelId="{AFDABF71-1437-49CA-BFD3-4DCA3BE4FC21}" type="presParOf" srcId="{BAA7F019-E7E2-40CD-96DC-869CEB5D7603}" destId="{84D825B7-75F3-4D32-83F3-C5809BE3F886}" srcOrd="2" destOrd="0" presId="urn:microsoft.com/office/officeart/2018/2/layout/IconLabelList"/>
    <dgm:cxn modelId="{056BF3D7-E262-4DA3-97AE-65876B1F3DEC}" type="presParOf" srcId="{8997F8BC-823F-46A6-9B3B-3AB04580C60B}" destId="{F342F519-15E8-4EFB-BD29-366381811185}" srcOrd="3" destOrd="0" presId="urn:microsoft.com/office/officeart/2018/2/layout/IconLabelList"/>
    <dgm:cxn modelId="{C1006EF8-F5F8-400B-9008-96CF401510D0}" type="presParOf" srcId="{8997F8BC-823F-46A6-9B3B-3AB04580C60B}" destId="{2653C290-2CC0-42DE-B554-E4E388ECD85E}" srcOrd="4" destOrd="0" presId="urn:microsoft.com/office/officeart/2018/2/layout/IconLabelList"/>
    <dgm:cxn modelId="{3DAB6C30-18D5-4845-AC01-F435C1FF2117}" type="presParOf" srcId="{2653C290-2CC0-42DE-B554-E4E388ECD85E}" destId="{6434EA3D-5985-45E1-9ECE-B295AD01D50E}" srcOrd="0" destOrd="0" presId="urn:microsoft.com/office/officeart/2018/2/layout/IconLabelList"/>
    <dgm:cxn modelId="{371A3F9B-1002-41B4-8850-F6A10E20AE4D}" type="presParOf" srcId="{2653C290-2CC0-42DE-B554-E4E388ECD85E}" destId="{D930D4D7-9427-499C-AACA-8BDDF4211E9B}" srcOrd="1" destOrd="0" presId="urn:microsoft.com/office/officeart/2018/2/layout/IconLabelList"/>
    <dgm:cxn modelId="{E9ADE2D4-2A1E-4BC6-B265-B399B0EC870E}" type="presParOf" srcId="{2653C290-2CC0-42DE-B554-E4E388ECD85E}" destId="{125C4DB1-AC57-4ECA-B4D9-2B65C2AE5626}" srcOrd="2" destOrd="0" presId="urn:microsoft.com/office/officeart/2018/2/layout/IconLabelList"/>
    <dgm:cxn modelId="{3C396A2F-6A0E-4FB8-BB9A-E0E5AC8F9F2B}" type="presParOf" srcId="{8997F8BC-823F-46A6-9B3B-3AB04580C60B}" destId="{3D3FA14D-0ADA-4952-BFD0-BDA8BC9FE448}" srcOrd="5" destOrd="0" presId="urn:microsoft.com/office/officeart/2018/2/layout/IconLabelList"/>
    <dgm:cxn modelId="{18C07090-B402-43FB-8EF6-52F747161EC6}" type="presParOf" srcId="{8997F8BC-823F-46A6-9B3B-3AB04580C60B}" destId="{BB0EA367-623C-4963-B0FA-3E1730A3BECB}" srcOrd="6" destOrd="0" presId="urn:microsoft.com/office/officeart/2018/2/layout/IconLabelList"/>
    <dgm:cxn modelId="{5810CFBA-086C-4C32-95FC-2AF75471E684}" type="presParOf" srcId="{BB0EA367-623C-4963-B0FA-3E1730A3BECB}" destId="{A7E401F8-DE9B-4314-9530-37C4E2191A6C}" srcOrd="0" destOrd="0" presId="urn:microsoft.com/office/officeart/2018/2/layout/IconLabelList"/>
    <dgm:cxn modelId="{4F1DDACF-A7E2-44D1-AE4A-CCBF1F5730EC}" type="presParOf" srcId="{BB0EA367-623C-4963-B0FA-3E1730A3BECB}" destId="{740BED06-5436-4624-A75E-54E1DB819C67}" srcOrd="1" destOrd="0" presId="urn:microsoft.com/office/officeart/2018/2/layout/IconLabelList"/>
    <dgm:cxn modelId="{E423C8D9-89D0-40B8-8B35-8C3B5BCEE909}" type="presParOf" srcId="{BB0EA367-623C-4963-B0FA-3E1730A3BECB}" destId="{3FFD5C0A-83DB-4892-9BF1-99C3B6879C8E}" srcOrd="2" destOrd="0" presId="urn:microsoft.com/office/officeart/2018/2/layout/IconLabelList"/>
    <dgm:cxn modelId="{47267A5D-2800-4C81-9A05-05BE207D3D0F}" type="presParOf" srcId="{8997F8BC-823F-46A6-9B3B-3AB04580C60B}" destId="{14A15847-3AE1-45C1-A0D3-AE6F29B992D9}" srcOrd="7" destOrd="0" presId="urn:microsoft.com/office/officeart/2018/2/layout/IconLabelList"/>
    <dgm:cxn modelId="{CAD7A56D-72B6-476E-9A5F-72C33041ECFF}" type="presParOf" srcId="{8997F8BC-823F-46A6-9B3B-3AB04580C60B}" destId="{8ED3F22B-3CF3-4D3B-ADE8-A752C615AF22}" srcOrd="8" destOrd="0" presId="urn:microsoft.com/office/officeart/2018/2/layout/IconLabelList"/>
    <dgm:cxn modelId="{75CC3E91-970C-4394-AA73-C49599BEAF22}" type="presParOf" srcId="{8ED3F22B-3CF3-4D3B-ADE8-A752C615AF22}" destId="{2E7153BD-9DB7-4E37-BD60-7D108729F7D4}" srcOrd="0" destOrd="0" presId="urn:microsoft.com/office/officeart/2018/2/layout/IconLabelList"/>
    <dgm:cxn modelId="{7576C0A5-2237-4440-9F9E-C81B69DB5F1C}" type="presParOf" srcId="{8ED3F22B-3CF3-4D3B-ADE8-A752C615AF22}" destId="{8D80119D-3D86-4B44-A57F-61B5EE32F0CD}" srcOrd="1" destOrd="0" presId="urn:microsoft.com/office/officeart/2018/2/layout/IconLabelList"/>
    <dgm:cxn modelId="{69ED5538-7ABB-4768-9ED6-30F891BECDE3}" type="presParOf" srcId="{8ED3F22B-3CF3-4D3B-ADE8-A752C615AF22}" destId="{4B841DA8-67EF-4C42-8381-D367B2A2452E}" srcOrd="2" destOrd="0" presId="urn:microsoft.com/office/officeart/2018/2/layout/IconLabelList"/>
    <dgm:cxn modelId="{C1B5DA1A-1693-424B-A4CA-1D74E813B9C9}" type="presParOf" srcId="{8997F8BC-823F-46A6-9B3B-3AB04580C60B}" destId="{04CA6F99-C78E-4E4B-B1E4-1453F6B7DD3C}" srcOrd="9" destOrd="0" presId="urn:microsoft.com/office/officeart/2018/2/layout/IconLabelList"/>
    <dgm:cxn modelId="{817CD231-0A12-4721-9B2A-5FE58D4F8C00}" type="presParOf" srcId="{8997F8BC-823F-46A6-9B3B-3AB04580C60B}" destId="{E1A7D3A6-9AE2-43D5-839B-0AE0BA3672CA}" srcOrd="10" destOrd="0" presId="urn:microsoft.com/office/officeart/2018/2/layout/IconLabelList"/>
    <dgm:cxn modelId="{0DD48FB7-467E-49A5-84F7-9ECC7597366E}" type="presParOf" srcId="{E1A7D3A6-9AE2-43D5-839B-0AE0BA3672CA}" destId="{289DB914-CA5F-44B6-8309-E61EB972B9BE}" srcOrd="0" destOrd="0" presId="urn:microsoft.com/office/officeart/2018/2/layout/IconLabelList"/>
    <dgm:cxn modelId="{B909252B-3D88-4F06-92E7-904C82FBAEF3}" type="presParOf" srcId="{E1A7D3A6-9AE2-43D5-839B-0AE0BA3672CA}" destId="{B7ABE45B-971F-43C3-837A-63AC3634E8FD}" srcOrd="1" destOrd="0" presId="urn:microsoft.com/office/officeart/2018/2/layout/IconLabelList"/>
    <dgm:cxn modelId="{8E56E605-36DD-468F-9D64-F78955E0989A}" type="presParOf" srcId="{E1A7D3A6-9AE2-43D5-839B-0AE0BA3672CA}" destId="{301062AA-C328-4B52-98FC-DBB471A4C87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F5FA24-B8BF-47ED-9690-01036A8160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73C0141-88D8-49FE-9C10-A15303DB45E5}">
      <dgm:prSet/>
      <dgm:spPr/>
      <dgm:t>
        <a:bodyPr/>
        <a:lstStyle/>
        <a:p>
          <a:r>
            <a:rPr lang="en-GB" b="1"/>
            <a:t>Set </a:t>
          </a:r>
          <a:r>
            <a:rPr lang="en-GB" b="1" i="1"/>
            <a:t>manageable goals</a:t>
          </a:r>
          <a:r>
            <a:rPr lang="en-GB" b="1"/>
            <a:t> that relate to personal and professional development as a youth worker</a:t>
          </a:r>
          <a:endParaRPr lang="en-US"/>
        </a:p>
      </dgm:t>
    </dgm:pt>
    <dgm:pt modelId="{44BD4383-D576-4E80-A928-F6F3A532B497}" type="parTrans" cxnId="{C3F30D02-47B0-4A35-95D4-47C4370F8433}">
      <dgm:prSet/>
      <dgm:spPr/>
      <dgm:t>
        <a:bodyPr/>
        <a:lstStyle/>
        <a:p>
          <a:endParaRPr lang="en-US"/>
        </a:p>
      </dgm:t>
    </dgm:pt>
    <dgm:pt modelId="{B88E3102-78EC-4526-A02A-106259A4E63C}" type="sibTrans" cxnId="{C3F30D02-47B0-4A35-95D4-47C4370F8433}">
      <dgm:prSet/>
      <dgm:spPr/>
      <dgm:t>
        <a:bodyPr/>
        <a:lstStyle/>
        <a:p>
          <a:endParaRPr lang="en-US"/>
        </a:p>
      </dgm:t>
    </dgm:pt>
    <dgm:pt modelId="{CFA121EF-D0AE-47CD-8FDC-BC9C97C4CBF6}">
      <dgm:prSet/>
      <dgm:spPr/>
      <dgm:t>
        <a:bodyPr/>
        <a:lstStyle/>
        <a:p>
          <a:r>
            <a:rPr lang="en-GB" b="1"/>
            <a:t>Effective for </a:t>
          </a:r>
          <a:r>
            <a:rPr lang="en-GB" b="1" i="1"/>
            <a:t>stress management</a:t>
          </a:r>
          <a:r>
            <a:rPr lang="en-GB" b="1"/>
            <a:t>- youth work environments- challenging and demanding</a:t>
          </a:r>
          <a:endParaRPr lang="en-US"/>
        </a:p>
      </dgm:t>
    </dgm:pt>
    <dgm:pt modelId="{D13CF805-C429-4EDC-BB8F-D4C38A8A6A7C}" type="parTrans" cxnId="{F4DE28E4-4A42-49B9-B40E-31B5CA95D548}">
      <dgm:prSet/>
      <dgm:spPr/>
      <dgm:t>
        <a:bodyPr/>
        <a:lstStyle/>
        <a:p>
          <a:endParaRPr lang="en-US"/>
        </a:p>
      </dgm:t>
    </dgm:pt>
    <dgm:pt modelId="{AF6901A2-DFF5-4E04-A52C-55B2E425C209}" type="sibTrans" cxnId="{F4DE28E4-4A42-49B9-B40E-31B5CA95D548}">
      <dgm:prSet/>
      <dgm:spPr/>
      <dgm:t>
        <a:bodyPr/>
        <a:lstStyle/>
        <a:p>
          <a:endParaRPr lang="en-US"/>
        </a:p>
      </dgm:t>
    </dgm:pt>
    <dgm:pt modelId="{37B20206-E605-44FD-8733-1B8B4581CFBE}">
      <dgm:prSet/>
      <dgm:spPr/>
      <dgm:t>
        <a:bodyPr/>
        <a:lstStyle/>
        <a:p>
          <a:r>
            <a:rPr lang="en-GB" b="1"/>
            <a:t>Writing and Managing reports, activities, and managing others in a team.</a:t>
          </a:r>
          <a:endParaRPr lang="en-US"/>
        </a:p>
      </dgm:t>
    </dgm:pt>
    <dgm:pt modelId="{BC75BDC7-E556-46A0-B639-189F532310CC}" type="parTrans" cxnId="{D072E377-C090-43D3-90A6-33EA5FB4571D}">
      <dgm:prSet/>
      <dgm:spPr/>
      <dgm:t>
        <a:bodyPr/>
        <a:lstStyle/>
        <a:p>
          <a:endParaRPr lang="en-US"/>
        </a:p>
      </dgm:t>
    </dgm:pt>
    <dgm:pt modelId="{71BC22AA-981A-4120-AAF6-1F26E7B19D1A}" type="sibTrans" cxnId="{D072E377-C090-43D3-90A6-33EA5FB4571D}">
      <dgm:prSet/>
      <dgm:spPr/>
      <dgm:t>
        <a:bodyPr/>
        <a:lstStyle/>
        <a:p>
          <a:endParaRPr lang="en-US"/>
        </a:p>
      </dgm:t>
    </dgm:pt>
    <dgm:pt modelId="{8334F494-19C0-450E-861A-5171E5183329}" type="pres">
      <dgm:prSet presAssocID="{D5F5FA24-B8BF-47ED-9690-01036A8160F5}" presName="root" presStyleCnt="0">
        <dgm:presLayoutVars>
          <dgm:dir/>
          <dgm:resizeHandles val="exact"/>
        </dgm:presLayoutVars>
      </dgm:prSet>
      <dgm:spPr/>
    </dgm:pt>
    <dgm:pt modelId="{2A1108A0-ECE3-428D-9193-45A4BEB42115}" type="pres">
      <dgm:prSet presAssocID="{C73C0141-88D8-49FE-9C10-A15303DB45E5}" presName="compNode" presStyleCnt="0"/>
      <dgm:spPr/>
    </dgm:pt>
    <dgm:pt modelId="{69AEDD7D-D099-43C2-BD22-BAD2F8687622}" type="pres">
      <dgm:prSet presAssocID="{C73C0141-88D8-49FE-9C10-A15303DB45E5}" presName="bgRect" presStyleLbl="bgShp" presStyleIdx="0" presStyleCnt="3"/>
      <dgm:spPr/>
    </dgm:pt>
    <dgm:pt modelId="{6F66BFC3-5C12-4551-AA3C-FA90CE623E74}" type="pres">
      <dgm:prSet presAssocID="{C73C0141-88D8-49FE-9C10-A15303DB45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E0007B5-AD2A-468C-9F9D-7CADA387371E}" type="pres">
      <dgm:prSet presAssocID="{C73C0141-88D8-49FE-9C10-A15303DB45E5}" presName="spaceRect" presStyleCnt="0"/>
      <dgm:spPr/>
    </dgm:pt>
    <dgm:pt modelId="{BE0E7CED-79B4-4E0E-B1C3-E8CDB3805CF3}" type="pres">
      <dgm:prSet presAssocID="{C73C0141-88D8-49FE-9C10-A15303DB45E5}" presName="parTx" presStyleLbl="revTx" presStyleIdx="0" presStyleCnt="3">
        <dgm:presLayoutVars>
          <dgm:chMax val="0"/>
          <dgm:chPref val="0"/>
        </dgm:presLayoutVars>
      </dgm:prSet>
      <dgm:spPr/>
    </dgm:pt>
    <dgm:pt modelId="{AE745616-9B9D-4559-AF2C-079E62FBA089}" type="pres">
      <dgm:prSet presAssocID="{B88E3102-78EC-4526-A02A-106259A4E63C}" presName="sibTrans" presStyleCnt="0"/>
      <dgm:spPr/>
    </dgm:pt>
    <dgm:pt modelId="{5257D7A9-0E20-45E4-BBB7-4C3FE9EF718C}" type="pres">
      <dgm:prSet presAssocID="{CFA121EF-D0AE-47CD-8FDC-BC9C97C4CBF6}" presName="compNode" presStyleCnt="0"/>
      <dgm:spPr/>
    </dgm:pt>
    <dgm:pt modelId="{FDB543B3-A037-4B35-B291-DEBF30FD510B}" type="pres">
      <dgm:prSet presAssocID="{CFA121EF-D0AE-47CD-8FDC-BC9C97C4CBF6}" presName="bgRect" presStyleLbl="bgShp" presStyleIdx="1" presStyleCnt="3"/>
      <dgm:spPr/>
    </dgm:pt>
    <dgm:pt modelId="{A0DA9FCA-9D9B-4686-A845-3BA2814B3C44}" type="pres">
      <dgm:prSet presAssocID="{CFA121EF-D0AE-47CD-8FDC-BC9C97C4CB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9F9D58C-5C22-4374-A32A-337FE9A553F2}" type="pres">
      <dgm:prSet presAssocID="{CFA121EF-D0AE-47CD-8FDC-BC9C97C4CBF6}" presName="spaceRect" presStyleCnt="0"/>
      <dgm:spPr/>
    </dgm:pt>
    <dgm:pt modelId="{8C2EA139-11DC-4DBA-9E68-1C23F3B2D030}" type="pres">
      <dgm:prSet presAssocID="{CFA121EF-D0AE-47CD-8FDC-BC9C97C4CBF6}" presName="parTx" presStyleLbl="revTx" presStyleIdx="1" presStyleCnt="3">
        <dgm:presLayoutVars>
          <dgm:chMax val="0"/>
          <dgm:chPref val="0"/>
        </dgm:presLayoutVars>
      </dgm:prSet>
      <dgm:spPr/>
    </dgm:pt>
    <dgm:pt modelId="{F2C8474F-D2B0-4077-9A98-787B1C3EC2B9}" type="pres">
      <dgm:prSet presAssocID="{AF6901A2-DFF5-4E04-A52C-55B2E425C209}" presName="sibTrans" presStyleCnt="0"/>
      <dgm:spPr/>
    </dgm:pt>
    <dgm:pt modelId="{B7CA5864-FFCB-4B99-A859-E528771BD628}" type="pres">
      <dgm:prSet presAssocID="{37B20206-E605-44FD-8733-1B8B4581CFBE}" presName="compNode" presStyleCnt="0"/>
      <dgm:spPr/>
    </dgm:pt>
    <dgm:pt modelId="{1B81EC96-D07E-437C-8730-C1293C6898FA}" type="pres">
      <dgm:prSet presAssocID="{37B20206-E605-44FD-8733-1B8B4581CFBE}" presName="bgRect" presStyleLbl="bgShp" presStyleIdx="2" presStyleCnt="3"/>
      <dgm:spPr/>
    </dgm:pt>
    <dgm:pt modelId="{FE9A07DC-6C67-46EE-A969-3E8498A92C59}" type="pres">
      <dgm:prSet presAssocID="{37B20206-E605-44FD-8733-1B8B4581CF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1185E50A-7C6C-420B-9853-0B50B87699D1}" type="pres">
      <dgm:prSet presAssocID="{37B20206-E605-44FD-8733-1B8B4581CFBE}" presName="spaceRect" presStyleCnt="0"/>
      <dgm:spPr/>
    </dgm:pt>
    <dgm:pt modelId="{89C1BCB6-2876-428D-BA40-E430EC22C991}" type="pres">
      <dgm:prSet presAssocID="{37B20206-E605-44FD-8733-1B8B4581CFB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3F30D02-47B0-4A35-95D4-47C4370F8433}" srcId="{D5F5FA24-B8BF-47ED-9690-01036A8160F5}" destId="{C73C0141-88D8-49FE-9C10-A15303DB45E5}" srcOrd="0" destOrd="0" parTransId="{44BD4383-D576-4E80-A928-F6F3A532B497}" sibTransId="{B88E3102-78EC-4526-A02A-106259A4E63C}"/>
    <dgm:cxn modelId="{AEF7B521-13F3-4719-90FF-0994D8549455}" type="presOf" srcId="{C73C0141-88D8-49FE-9C10-A15303DB45E5}" destId="{BE0E7CED-79B4-4E0E-B1C3-E8CDB3805CF3}" srcOrd="0" destOrd="0" presId="urn:microsoft.com/office/officeart/2018/2/layout/IconVerticalSolidList"/>
    <dgm:cxn modelId="{2433B723-3A59-4477-AD69-DAAAFAA50FC5}" type="presOf" srcId="{37B20206-E605-44FD-8733-1B8B4581CFBE}" destId="{89C1BCB6-2876-428D-BA40-E430EC22C991}" srcOrd="0" destOrd="0" presId="urn:microsoft.com/office/officeart/2018/2/layout/IconVerticalSolidList"/>
    <dgm:cxn modelId="{88E13F44-BB81-4E18-99C8-AB2D44703A59}" type="presOf" srcId="{D5F5FA24-B8BF-47ED-9690-01036A8160F5}" destId="{8334F494-19C0-450E-861A-5171E5183329}" srcOrd="0" destOrd="0" presId="urn:microsoft.com/office/officeart/2018/2/layout/IconVerticalSolidList"/>
    <dgm:cxn modelId="{D072E377-C090-43D3-90A6-33EA5FB4571D}" srcId="{D5F5FA24-B8BF-47ED-9690-01036A8160F5}" destId="{37B20206-E605-44FD-8733-1B8B4581CFBE}" srcOrd="2" destOrd="0" parTransId="{BC75BDC7-E556-46A0-B639-189F532310CC}" sibTransId="{71BC22AA-981A-4120-AAF6-1F26E7B19D1A}"/>
    <dgm:cxn modelId="{08439FCB-B292-45BA-B470-20294E452C0E}" type="presOf" srcId="{CFA121EF-D0AE-47CD-8FDC-BC9C97C4CBF6}" destId="{8C2EA139-11DC-4DBA-9E68-1C23F3B2D030}" srcOrd="0" destOrd="0" presId="urn:microsoft.com/office/officeart/2018/2/layout/IconVerticalSolidList"/>
    <dgm:cxn modelId="{F4DE28E4-4A42-49B9-B40E-31B5CA95D548}" srcId="{D5F5FA24-B8BF-47ED-9690-01036A8160F5}" destId="{CFA121EF-D0AE-47CD-8FDC-BC9C97C4CBF6}" srcOrd="1" destOrd="0" parTransId="{D13CF805-C429-4EDC-BB8F-D4C38A8A6A7C}" sibTransId="{AF6901A2-DFF5-4E04-A52C-55B2E425C209}"/>
    <dgm:cxn modelId="{8D9E18A0-86BB-40D9-9C6B-770F700C9AD1}" type="presParOf" srcId="{8334F494-19C0-450E-861A-5171E5183329}" destId="{2A1108A0-ECE3-428D-9193-45A4BEB42115}" srcOrd="0" destOrd="0" presId="urn:microsoft.com/office/officeart/2018/2/layout/IconVerticalSolidList"/>
    <dgm:cxn modelId="{540BE033-E346-4DE4-91A7-5E14DA02C240}" type="presParOf" srcId="{2A1108A0-ECE3-428D-9193-45A4BEB42115}" destId="{69AEDD7D-D099-43C2-BD22-BAD2F8687622}" srcOrd="0" destOrd="0" presId="urn:microsoft.com/office/officeart/2018/2/layout/IconVerticalSolidList"/>
    <dgm:cxn modelId="{EA5AF296-FB99-4612-89B5-5E3806F6DEA0}" type="presParOf" srcId="{2A1108A0-ECE3-428D-9193-45A4BEB42115}" destId="{6F66BFC3-5C12-4551-AA3C-FA90CE623E74}" srcOrd="1" destOrd="0" presId="urn:microsoft.com/office/officeart/2018/2/layout/IconVerticalSolidList"/>
    <dgm:cxn modelId="{D44AADCF-69C2-41FC-82FA-323A40464C1A}" type="presParOf" srcId="{2A1108A0-ECE3-428D-9193-45A4BEB42115}" destId="{BE0007B5-AD2A-468C-9F9D-7CADA387371E}" srcOrd="2" destOrd="0" presId="urn:microsoft.com/office/officeart/2018/2/layout/IconVerticalSolidList"/>
    <dgm:cxn modelId="{6F1C639F-EED3-43FD-B86F-79CAA74CF786}" type="presParOf" srcId="{2A1108A0-ECE3-428D-9193-45A4BEB42115}" destId="{BE0E7CED-79B4-4E0E-B1C3-E8CDB3805CF3}" srcOrd="3" destOrd="0" presId="urn:microsoft.com/office/officeart/2018/2/layout/IconVerticalSolidList"/>
    <dgm:cxn modelId="{E59F19F6-EB36-4AD6-9652-79EE857AE24E}" type="presParOf" srcId="{8334F494-19C0-450E-861A-5171E5183329}" destId="{AE745616-9B9D-4559-AF2C-079E62FBA089}" srcOrd="1" destOrd="0" presId="urn:microsoft.com/office/officeart/2018/2/layout/IconVerticalSolidList"/>
    <dgm:cxn modelId="{7A30C272-D1BB-4759-9CDA-5EB982DA61F1}" type="presParOf" srcId="{8334F494-19C0-450E-861A-5171E5183329}" destId="{5257D7A9-0E20-45E4-BBB7-4C3FE9EF718C}" srcOrd="2" destOrd="0" presId="urn:microsoft.com/office/officeart/2018/2/layout/IconVerticalSolidList"/>
    <dgm:cxn modelId="{E0F2988F-EDAB-44A6-AB1A-35BE523BC317}" type="presParOf" srcId="{5257D7A9-0E20-45E4-BBB7-4C3FE9EF718C}" destId="{FDB543B3-A037-4B35-B291-DEBF30FD510B}" srcOrd="0" destOrd="0" presId="urn:microsoft.com/office/officeart/2018/2/layout/IconVerticalSolidList"/>
    <dgm:cxn modelId="{C1FBA598-0337-458F-BA97-F3683BE0B660}" type="presParOf" srcId="{5257D7A9-0E20-45E4-BBB7-4C3FE9EF718C}" destId="{A0DA9FCA-9D9B-4686-A845-3BA2814B3C44}" srcOrd="1" destOrd="0" presId="urn:microsoft.com/office/officeart/2018/2/layout/IconVerticalSolidList"/>
    <dgm:cxn modelId="{19274C19-A138-4A00-A373-132718A79074}" type="presParOf" srcId="{5257D7A9-0E20-45E4-BBB7-4C3FE9EF718C}" destId="{49F9D58C-5C22-4374-A32A-337FE9A553F2}" srcOrd="2" destOrd="0" presId="urn:microsoft.com/office/officeart/2018/2/layout/IconVerticalSolidList"/>
    <dgm:cxn modelId="{380FEEF3-6CDE-4E65-AD95-E61A5F37A70A}" type="presParOf" srcId="{5257D7A9-0E20-45E4-BBB7-4C3FE9EF718C}" destId="{8C2EA139-11DC-4DBA-9E68-1C23F3B2D030}" srcOrd="3" destOrd="0" presId="urn:microsoft.com/office/officeart/2018/2/layout/IconVerticalSolidList"/>
    <dgm:cxn modelId="{3F891B7C-D6CA-4070-BF9A-1D5B1BBEDCE4}" type="presParOf" srcId="{8334F494-19C0-450E-861A-5171E5183329}" destId="{F2C8474F-D2B0-4077-9A98-787B1C3EC2B9}" srcOrd="3" destOrd="0" presId="urn:microsoft.com/office/officeart/2018/2/layout/IconVerticalSolidList"/>
    <dgm:cxn modelId="{43AE19D4-B70E-4A73-B2F8-1AB1E1EA7950}" type="presParOf" srcId="{8334F494-19C0-450E-861A-5171E5183329}" destId="{B7CA5864-FFCB-4B99-A859-E528771BD628}" srcOrd="4" destOrd="0" presId="urn:microsoft.com/office/officeart/2018/2/layout/IconVerticalSolidList"/>
    <dgm:cxn modelId="{6D8EA982-190E-4414-863E-A2A9B01AD558}" type="presParOf" srcId="{B7CA5864-FFCB-4B99-A859-E528771BD628}" destId="{1B81EC96-D07E-437C-8730-C1293C6898FA}" srcOrd="0" destOrd="0" presId="urn:microsoft.com/office/officeart/2018/2/layout/IconVerticalSolidList"/>
    <dgm:cxn modelId="{EE7FA12F-3955-4DA6-A679-55DC30CC15AA}" type="presParOf" srcId="{B7CA5864-FFCB-4B99-A859-E528771BD628}" destId="{FE9A07DC-6C67-46EE-A969-3E8498A92C59}" srcOrd="1" destOrd="0" presId="urn:microsoft.com/office/officeart/2018/2/layout/IconVerticalSolidList"/>
    <dgm:cxn modelId="{8E9D5DE8-E5E4-44D3-B113-7BB52C8825CE}" type="presParOf" srcId="{B7CA5864-FFCB-4B99-A859-E528771BD628}" destId="{1185E50A-7C6C-420B-9853-0B50B87699D1}" srcOrd="2" destOrd="0" presId="urn:microsoft.com/office/officeart/2018/2/layout/IconVerticalSolidList"/>
    <dgm:cxn modelId="{C308212A-3C7C-43A3-A435-FD2B6EF25171}" type="presParOf" srcId="{B7CA5864-FFCB-4B99-A859-E528771BD628}" destId="{89C1BCB6-2876-428D-BA40-E430EC22C9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AE1EB1-CAF4-4F64-BE46-8580B4A8C8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A31A82A-9843-4CF2-A8EF-12ABAE9CF6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Demonstration we can work </a:t>
          </a:r>
          <a:r>
            <a:rPr lang="en-GB" b="1" i="1"/>
            <a:t>effectively</a:t>
          </a:r>
          <a:r>
            <a:rPr lang="en-GB" b="1"/>
            <a:t> and </a:t>
          </a:r>
          <a:r>
            <a:rPr lang="en-GB" b="1" i="1"/>
            <a:t>successfully</a:t>
          </a:r>
          <a:r>
            <a:rPr lang="en-GB" b="1"/>
            <a:t> as a group in order to achieve tasks or goals through</a:t>
          </a:r>
          <a:r>
            <a:rPr lang="en-GB" b="1" i="1"/>
            <a:t> group functioning strategies </a:t>
          </a:r>
          <a:r>
            <a:rPr lang="en-GB" b="1"/>
            <a:t>(Ingram and Harries, 2001, p115).</a:t>
          </a:r>
          <a:endParaRPr lang="en-US" b="1"/>
        </a:p>
      </dgm:t>
    </dgm:pt>
    <dgm:pt modelId="{22ECC3BA-94AB-4BBB-9011-B372180D0D63}" type="parTrans" cxnId="{E9F0177F-45ED-47BF-B0B9-EAABB7094E54}">
      <dgm:prSet/>
      <dgm:spPr/>
      <dgm:t>
        <a:bodyPr/>
        <a:lstStyle/>
        <a:p>
          <a:endParaRPr lang="en-US"/>
        </a:p>
      </dgm:t>
    </dgm:pt>
    <dgm:pt modelId="{FF5D456B-607E-41C7-8E94-E271B924C7B0}" type="sibTrans" cxnId="{E9F0177F-45ED-47BF-B0B9-EAABB7094E54}">
      <dgm:prSet/>
      <dgm:spPr/>
      <dgm:t>
        <a:bodyPr/>
        <a:lstStyle/>
        <a:p>
          <a:endParaRPr lang="en-US"/>
        </a:p>
      </dgm:t>
    </dgm:pt>
    <dgm:pt modelId="{A6378F7D-76E8-42EC-A26A-A3D252E770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Understanding of how groups function, and </a:t>
          </a:r>
          <a:r>
            <a:rPr lang="en-GB" b="1" i="1"/>
            <a:t>group function theories</a:t>
          </a:r>
          <a:r>
            <a:rPr lang="en-GB" b="1"/>
            <a:t> such as TUCKMAN'S GROUP DEVELOPMENT THEORY (1965)- beneficial to educate young people if engaging in group work. </a:t>
          </a:r>
          <a:endParaRPr lang="en-US" b="1"/>
        </a:p>
      </dgm:t>
    </dgm:pt>
    <dgm:pt modelId="{86DE7D0C-1A69-4F1C-99F8-2A19695214FF}" type="parTrans" cxnId="{BAEB1C66-8407-48D1-8BEE-64FE8F8A50E4}">
      <dgm:prSet/>
      <dgm:spPr/>
      <dgm:t>
        <a:bodyPr/>
        <a:lstStyle/>
        <a:p>
          <a:endParaRPr lang="en-US"/>
        </a:p>
      </dgm:t>
    </dgm:pt>
    <dgm:pt modelId="{521B0ECF-256F-4BFD-AB66-59D5E4999D72}" type="sibTrans" cxnId="{BAEB1C66-8407-48D1-8BEE-64FE8F8A50E4}">
      <dgm:prSet/>
      <dgm:spPr/>
      <dgm:t>
        <a:bodyPr/>
        <a:lstStyle/>
        <a:p>
          <a:endParaRPr lang="en-US"/>
        </a:p>
      </dgm:t>
    </dgm:pt>
    <dgm:pt modelId="{672F4DFE-9B4D-4EB4-815F-AD61F6C061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Multi agencies and community work.</a:t>
          </a:r>
          <a:r>
            <a:rPr lang="en-GB" b="1">
              <a:latin typeface="Calibri Light" panose="020F0302020204030204"/>
            </a:rPr>
            <a:t> (</a:t>
          </a:r>
          <a:r>
            <a:rPr lang="en-GB" b="1" i="1">
              <a:latin typeface="Calibri Light" panose="020F0302020204030204"/>
            </a:rPr>
            <a:t>Important</a:t>
          </a:r>
          <a:r>
            <a:rPr lang="en-GB" b="1">
              <a:latin typeface="Calibri Light" panose="020F0302020204030204"/>
            </a:rPr>
            <a:t> for communicating information).</a:t>
          </a:r>
          <a:endParaRPr lang="en-US" b="1"/>
        </a:p>
      </dgm:t>
    </dgm:pt>
    <dgm:pt modelId="{F975F1E1-EFE7-46FF-8FA0-8FDE393F836D}" type="parTrans" cxnId="{5B120F8B-51AD-403D-AF17-7071AEE0BCBA}">
      <dgm:prSet/>
      <dgm:spPr/>
      <dgm:t>
        <a:bodyPr/>
        <a:lstStyle/>
        <a:p>
          <a:endParaRPr lang="en-US"/>
        </a:p>
      </dgm:t>
    </dgm:pt>
    <dgm:pt modelId="{A67D08AF-B8EB-46EC-B1DC-31675723E30F}" type="sibTrans" cxnId="{5B120F8B-51AD-403D-AF17-7071AEE0BCBA}">
      <dgm:prSet/>
      <dgm:spPr/>
      <dgm:t>
        <a:bodyPr/>
        <a:lstStyle/>
        <a:p>
          <a:endParaRPr lang="en-US"/>
        </a:p>
      </dgm:t>
    </dgm:pt>
    <dgm:pt modelId="{20B45F96-B3F6-470A-9134-6C237CC1A716}" type="pres">
      <dgm:prSet presAssocID="{16AE1EB1-CAF4-4F64-BE46-8580B4A8C8A8}" presName="root" presStyleCnt="0">
        <dgm:presLayoutVars>
          <dgm:dir/>
          <dgm:resizeHandles val="exact"/>
        </dgm:presLayoutVars>
      </dgm:prSet>
      <dgm:spPr/>
    </dgm:pt>
    <dgm:pt modelId="{8062B185-027F-4F2F-AA4D-7F1ACC783CB6}" type="pres">
      <dgm:prSet presAssocID="{DA31A82A-9843-4CF2-A8EF-12ABAE9CF63D}" presName="compNode" presStyleCnt="0"/>
      <dgm:spPr/>
    </dgm:pt>
    <dgm:pt modelId="{E73E0D06-AEA4-4504-8627-99076D696ABD}" type="pres">
      <dgm:prSet presAssocID="{DA31A82A-9843-4CF2-A8EF-12ABAE9CF63D}" presName="bgRect" presStyleLbl="bgShp" presStyleIdx="0" presStyleCnt="3"/>
      <dgm:spPr/>
    </dgm:pt>
    <dgm:pt modelId="{B7B65C3C-F0A1-4BD8-8190-19C0967D66EE}" type="pres">
      <dgm:prSet presAssocID="{DA31A82A-9843-4CF2-A8EF-12ABAE9CF63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4474338-E029-43D0-A926-8CC8CDA73941}" type="pres">
      <dgm:prSet presAssocID="{DA31A82A-9843-4CF2-A8EF-12ABAE9CF63D}" presName="spaceRect" presStyleCnt="0"/>
      <dgm:spPr/>
    </dgm:pt>
    <dgm:pt modelId="{39C4FD28-F90D-442E-AF3D-32FB9E4CBEB3}" type="pres">
      <dgm:prSet presAssocID="{DA31A82A-9843-4CF2-A8EF-12ABAE9CF63D}" presName="parTx" presStyleLbl="revTx" presStyleIdx="0" presStyleCnt="3">
        <dgm:presLayoutVars>
          <dgm:chMax val="0"/>
          <dgm:chPref val="0"/>
        </dgm:presLayoutVars>
      </dgm:prSet>
      <dgm:spPr/>
    </dgm:pt>
    <dgm:pt modelId="{8A16D12E-5E75-4721-B3EF-13468D6FC7C3}" type="pres">
      <dgm:prSet presAssocID="{FF5D456B-607E-41C7-8E94-E271B924C7B0}" presName="sibTrans" presStyleCnt="0"/>
      <dgm:spPr/>
    </dgm:pt>
    <dgm:pt modelId="{BA6152B4-4C02-43EB-8F29-DB68F0DB0950}" type="pres">
      <dgm:prSet presAssocID="{A6378F7D-76E8-42EC-A26A-A3D252E7705F}" presName="compNode" presStyleCnt="0"/>
      <dgm:spPr/>
    </dgm:pt>
    <dgm:pt modelId="{2A01DAA1-E70C-4DCB-BD50-32B3D482C228}" type="pres">
      <dgm:prSet presAssocID="{A6378F7D-76E8-42EC-A26A-A3D252E7705F}" presName="bgRect" presStyleLbl="bgShp" presStyleIdx="1" presStyleCnt="3"/>
      <dgm:spPr/>
    </dgm:pt>
    <dgm:pt modelId="{318ECA50-10FD-4A66-8EC9-25638BD13118}" type="pres">
      <dgm:prSet presAssocID="{A6378F7D-76E8-42EC-A26A-A3D252E770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145BC7C-B859-4EA7-8545-1594A64E0B27}" type="pres">
      <dgm:prSet presAssocID="{A6378F7D-76E8-42EC-A26A-A3D252E7705F}" presName="spaceRect" presStyleCnt="0"/>
      <dgm:spPr/>
    </dgm:pt>
    <dgm:pt modelId="{E2E970CD-0500-416E-8145-6B15871E34FD}" type="pres">
      <dgm:prSet presAssocID="{A6378F7D-76E8-42EC-A26A-A3D252E7705F}" presName="parTx" presStyleLbl="revTx" presStyleIdx="1" presStyleCnt="3">
        <dgm:presLayoutVars>
          <dgm:chMax val="0"/>
          <dgm:chPref val="0"/>
        </dgm:presLayoutVars>
      </dgm:prSet>
      <dgm:spPr/>
    </dgm:pt>
    <dgm:pt modelId="{4C56E840-D3D7-42FA-8D8C-C4C83C4632AA}" type="pres">
      <dgm:prSet presAssocID="{521B0ECF-256F-4BFD-AB66-59D5E4999D72}" presName="sibTrans" presStyleCnt="0"/>
      <dgm:spPr/>
    </dgm:pt>
    <dgm:pt modelId="{3F2A4525-D0CE-4235-BFCE-6724348545B3}" type="pres">
      <dgm:prSet presAssocID="{672F4DFE-9B4D-4EB4-815F-AD61F6C061E2}" presName="compNode" presStyleCnt="0"/>
      <dgm:spPr/>
    </dgm:pt>
    <dgm:pt modelId="{8929AC1F-9436-46B1-8DF2-C5D50EF61B33}" type="pres">
      <dgm:prSet presAssocID="{672F4DFE-9B4D-4EB4-815F-AD61F6C061E2}" presName="bgRect" presStyleLbl="bgShp" presStyleIdx="2" presStyleCnt="3"/>
      <dgm:spPr/>
    </dgm:pt>
    <dgm:pt modelId="{D8BB336B-2273-417E-88E0-1A9D665736B7}" type="pres">
      <dgm:prSet presAssocID="{672F4DFE-9B4D-4EB4-815F-AD61F6C061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3E30E17E-8DF3-47DF-84AC-738AAC2A3F51}" type="pres">
      <dgm:prSet presAssocID="{672F4DFE-9B4D-4EB4-815F-AD61F6C061E2}" presName="spaceRect" presStyleCnt="0"/>
      <dgm:spPr/>
    </dgm:pt>
    <dgm:pt modelId="{DD501721-A16E-4FDF-8232-091BECE7514A}" type="pres">
      <dgm:prSet presAssocID="{672F4DFE-9B4D-4EB4-815F-AD61F6C061E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E2D5424-62E5-430E-82C2-21A177D6742E}" type="presOf" srcId="{A6378F7D-76E8-42EC-A26A-A3D252E7705F}" destId="{E2E970CD-0500-416E-8145-6B15871E34FD}" srcOrd="0" destOrd="0" presId="urn:microsoft.com/office/officeart/2018/2/layout/IconVerticalSolidList"/>
    <dgm:cxn modelId="{BAEB1C66-8407-48D1-8BEE-64FE8F8A50E4}" srcId="{16AE1EB1-CAF4-4F64-BE46-8580B4A8C8A8}" destId="{A6378F7D-76E8-42EC-A26A-A3D252E7705F}" srcOrd="1" destOrd="0" parTransId="{86DE7D0C-1A69-4F1C-99F8-2A19695214FF}" sibTransId="{521B0ECF-256F-4BFD-AB66-59D5E4999D72}"/>
    <dgm:cxn modelId="{B19C615A-ECE7-4950-A3A1-D4A4C95934D8}" type="presOf" srcId="{672F4DFE-9B4D-4EB4-815F-AD61F6C061E2}" destId="{DD501721-A16E-4FDF-8232-091BECE7514A}" srcOrd="0" destOrd="0" presId="urn:microsoft.com/office/officeart/2018/2/layout/IconVerticalSolidList"/>
    <dgm:cxn modelId="{E9F0177F-45ED-47BF-B0B9-EAABB7094E54}" srcId="{16AE1EB1-CAF4-4F64-BE46-8580B4A8C8A8}" destId="{DA31A82A-9843-4CF2-A8EF-12ABAE9CF63D}" srcOrd="0" destOrd="0" parTransId="{22ECC3BA-94AB-4BBB-9011-B372180D0D63}" sibTransId="{FF5D456B-607E-41C7-8E94-E271B924C7B0}"/>
    <dgm:cxn modelId="{540E5285-036F-4FFE-9B48-0001EBF48F16}" type="presOf" srcId="{16AE1EB1-CAF4-4F64-BE46-8580B4A8C8A8}" destId="{20B45F96-B3F6-470A-9134-6C237CC1A716}" srcOrd="0" destOrd="0" presId="urn:microsoft.com/office/officeart/2018/2/layout/IconVerticalSolidList"/>
    <dgm:cxn modelId="{5B120F8B-51AD-403D-AF17-7071AEE0BCBA}" srcId="{16AE1EB1-CAF4-4F64-BE46-8580B4A8C8A8}" destId="{672F4DFE-9B4D-4EB4-815F-AD61F6C061E2}" srcOrd="2" destOrd="0" parTransId="{F975F1E1-EFE7-46FF-8FA0-8FDE393F836D}" sibTransId="{A67D08AF-B8EB-46EC-B1DC-31675723E30F}"/>
    <dgm:cxn modelId="{DF7CC0EA-C1DF-4324-8CED-066566084AC4}" type="presOf" srcId="{DA31A82A-9843-4CF2-A8EF-12ABAE9CF63D}" destId="{39C4FD28-F90D-442E-AF3D-32FB9E4CBEB3}" srcOrd="0" destOrd="0" presId="urn:microsoft.com/office/officeart/2018/2/layout/IconVerticalSolidList"/>
    <dgm:cxn modelId="{537F954C-AA71-4EAF-8A72-8D285224E748}" type="presParOf" srcId="{20B45F96-B3F6-470A-9134-6C237CC1A716}" destId="{8062B185-027F-4F2F-AA4D-7F1ACC783CB6}" srcOrd="0" destOrd="0" presId="urn:microsoft.com/office/officeart/2018/2/layout/IconVerticalSolidList"/>
    <dgm:cxn modelId="{EDE2DEA6-3125-4F8B-980E-7A1E520F17ED}" type="presParOf" srcId="{8062B185-027F-4F2F-AA4D-7F1ACC783CB6}" destId="{E73E0D06-AEA4-4504-8627-99076D696ABD}" srcOrd="0" destOrd="0" presId="urn:microsoft.com/office/officeart/2018/2/layout/IconVerticalSolidList"/>
    <dgm:cxn modelId="{BDFABF69-8D13-4207-A246-B59E9A55C20F}" type="presParOf" srcId="{8062B185-027F-4F2F-AA4D-7F1ACC783CB6}" destId="{B7B65C3C-F0A1-4BD8-8190-19C0967D66EE}" srcOrd="1" destOrd="0" presId="urn:microsoft.com/office/officeart/2018/2/layout/IconVerticalSolidList"/>
    <dgm:cxn modelId="{6EA89636-C906-42B3-AC37-18B132714DD7}" type="presParOf" srcId="{8062B185-027F-4F2F-AA4D-7F1ACC783CB6}" destId="{84474338-E029-43D0-A926-8CC8CDA73941}" srcOrd="2" destOrd="0" presId="urn:microsoft.com/office/officeart/2018/2/layout/IconVerticalSolidList"/>
    <dgm:cxn modelId="{2C854D4F-2F32-4C18-8159-11FE7C3058DE}" type="presParOf" srcId="{8062B185-027F-4F2F-AA4D-7F1ACC783CB6}" destId="{39C4FD28-F90D-442E-AF3D-32FB9E4CBEB3}" srcOrd="3" destOrd="0" presId="urn:microsoft.com/office/officeart/2018/2/layout/IconVerticalSolidList"/>
    <dgm:cxn modelId="{33405DD3-F1B7-4BFA-B83B-17FA893AD895}" type="presParOf" srcId="{20B45F96-B3F6-470A-9134-6C237CC1A716}" destId="{8A16D12E-5E75-4721-B3EF-13468D6FC7C3}" srcOrd="1" destOrd="0" presId="urn:microsoft.com/office/officeart/2018/2/layout/IconVerticalSolidList"/>
    <dgm:cxn modelId="{4D31D23B-2CFE-446A-839C-596DF1AA1823}" type="presParOf" srcId="{20B45F96-B3F6-470A-9134-6C237CC1A716}" destId="{BA6152B4-4C02-43EB-8F29-DB68F0DB0950}" srcOrd="2" destOrd="0" presId="urn:microsoft.com/office/officeart/2018/2/layout/IconVerticalSolidList"/>
    <dgm:cxn modelId="{9C215677-845C-472D-A194-61A6290B4514}" type="presParOf" srcId="{BA6152B4-4C02-43EB-8F29-DB68F0DB0950}" destId="{2A01DAA1-E70C-4DCB-BD50-32B3D482C228}" srcOrd="0" destOrd="0" presId="urn:microsoft.com/office/officeart/2018/2/layout/IconVerticalSolidList"/>
    <dgm:cxn modelId="{04FF0637-FE53-43F4-BCFB-78C160310209}" type="presParOf" srcId="{BA6152B4-4C02-43EB-8F29-DB68F0DB0950}" destId="{318ECA50-10FD-4A66-8EC9-25638BD13118}" srcOrd="1" destOrd="0" presId="urn:microsoft.com/office/officeart/2018/2/layout/IconVerticalSolidList"/>
    <dgm:cxn modelId="{853DFF6D-D061-408F-8DFA-AA40CDA36832}" type="presParOf" srcId="{BA6152B4-4C02-43EB-8F29-DB68F0DB0950}" destId="{4145BC7C-B859-4EA7-8545-1594A64E0B27}" srcOrd="2" destOrd="0" presId="urn:microsoft.com/office/officeart/2018/2/layout/IconVerticalSolidList"/>
    <dgm:cxn modelId="{4CD99679-5BE9-4956-BAA4-4BCAF9EBE560}" type="presParOf" srcId="{BA6152B4-4C02-43EB-8F29-DB68F0DB0950}" destId="{E2E970CD-0500-416E-8145-6B15871E34FD}" srcOrd="3" destOrd="0" presId="urn:microsoft.com/office/officeart/2018/2/layout/IconVerticalSolidList"/>
    <dgm:cxn modelId="{BC92D844-C82D-4C2E-BAE1-0B4B2595BD71}" type="presParOf" srcId="{20B45F96-B3F6-470A-9134-6C237CC1A716}" destId="{4C56E840-D3D7-42FA-8D8C-C4C83C4632AA}" srcOrd="3" destOrd="0" presId="urn:microsoft.com/office/officeart/2018/2/layout/IconVerticalSolidList"/>
    <dgm:cxn modelId="{A28759A4-F136-47FB-B091-31CD18FEE9C7}" type="presParOf" srcId="{20B45F96-B3F6-470A-9134-6C237CC1A716}" destId="{3F2A4525-D0CE-4235-BFCE-6724348545B3}" srcOrd="4" destOrd="0" presId="urn:microsoft.com/office/officeart/2018/2/layout/IconVerticalSolidList"/>
    <dgm:cxn modelId="{C7273CD4-B908-4F84-9872-E611E0EA4095}" type="presParOf" srcId="{3F2A4525-D0CE-4235-BFCE-6724348545B3}" destId="{8929AC1F-9436-46B1-8DF2-C5D50EF61B33}" srcOrd="0" destOrd="0" presId="urn:microsoft.com/office/officeart/2018/2/layout/IconVerticalSolidList"/>
    <dgm:cxn modelId="{5852B64E-99F2-4F35-9BE2-D4CF1C05E284}" type="presParOf" srcId="{3F2A4525-D0CE-4235-BFCE-6724348545B3}" destId="{D8BB336B-2273-417E-88E0-1A9D665736B7}" srcOrd="1" destOrd="0" presId="urn:microsoft.com/office/officeart/2018/2/layout/IconVerticalSolidList"/>
    <dgm:cxn modelId="{6C201854-2625-47E2-81CE-50223997FC2A}" type="presParOf" srcId="{3F2A4525-D0CE-4235-BFCE-6724348545B3}" destId="{3E30E17E-8DF3-47DF-84AC-738AAC2A3F51}" srcOrd="2" destOrd="0" presId="urn:microsoft.com/office/officeart/2018/2/layout/IconVerticalSolidList"/>
    <dgm:cxn modelId="{9220F72B-71A8-4C90-B15F-F8DDC2039849}" type="presParOf" srcId="{3F2A4525-D0CE-4235-BFCE-6724348545B3}" destId="{DD501721-A16E-4FDF-8232-091BECE751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B40D07-5B65-4157-8585-BAC75832E0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2D609EE0-F77D-44BA-B1D2-F17769C5B338}">
      <dgm:prSet phldr="0"/>
      <dgm:spPr/>
      <dgm:t>
        <a:bodyPr/>
        <a:lstStyle/>
        <a:p>
          <a:pPr rtl="0"/>
          <a:r>
            <a:rPr lang="en-GB" b="1">
              <a:latin typeface="Calibri Light" panose="020F0302020204030204"/>
            </a:rPr>
            <a:t>Communication</a:t>
          </a:r>
          <a:r>
            <a:rPr lang="en-GB" b="1" i="0" u="none" strike="noStrike" cap="none" baseline="0" noProof="0">
              <a:latin typeface="Calibri Light"/>
              <a:cs typeface="Calibri Light"/>
            </a:rPr>
            <a:t> is</a:t>
          </a:r>
          <a:r>
            <a:rPr lang="en-GB" b="1">
              <a:latin typeface="Calibri Light" panose="020F0302020204030204"/>
            </a:rPr>
            <a:t> a</a:t>
          </a:r>
          <a:r>
            <a:rPr lang="en-GB" b="1" i="1" u="none" strike="noStrike" cap="none" baseline="0" noProof="0">
              <a:latin typeface="Calibri Light"/>
              <a:cs typeface="Calibri Light"/>
            </a:rPr>
            <a:t> </a:t>
          </a:r>
          <a:r>
            <a:rPr lang="en-GB" b="1" i="1">
              <a:latin typeface="Calibri Light" panose="020F0302020204030204"/>
            </a:rPr>
            <a:t>life skill </a:t>
          </a:r>
          <a:r>
            <a:rPr lang="en-GB" b="1" i="0" u="none" strike="noStrike" cap="none" baseline="0" noProof="0">
              <a:latin typeface="Calibri Light"/>
              <a:cs typeface="Calibri Light"/>
            </a:rPr>
            <a:t> </a:t>
          </a:r>
          <a:r>
            <a:rPr lang="en-GB" b="1">
              <a:latin typeface="Calibri Light" panose="020F0302020204030204"/>
            </a:rPr>
            <a:t>(</a:t>
          </a:r>
          <a:r>
            <a:rPr lang="en-GB" b="1" i="0" u="none" strike="noStrike" cap="none" baseline="0" noProof="0">
              <a:latin typeface="Calibri Light"/>
              <a:cs typeface="Calibri Light"/>
            </a:rPr>
            <a:t>SkillsyouNeed</a:t>
          </a:r>
          <a:r>
            <a:rPr lang="en-GB" b="1">
              <a:latin typeface="Calibri Light" panose="020F0302020204030204"/>
            </a:rPr>
            <a:t>,</a:t>
          </a:r>
          <a:r>
            <a:rPr lang="en-GB" b="1" i="0" u="none" strike="noStrike" cap="none" baseline="0" noProof="0">
              <a:latin typeface="Calibri Light"/>
              <a:cs typeface="Calibri Light"/>
            </a:rPr>
            <a:t> 2019</a:t>
          </a:r>
          <a:r>
            <a:rPr lang="en-GB" b="1">
              <a:latin typeface="Calibri Light" panose="020F0302020204030204"/>
            </a:rPr>
            <a:t>)</a:t>
          </a:r>
          <a:r>
            <a:rPr lang="en-GB" b="1" i="0" u="none" strike="noStrike" cap="none" baseline="0" noProof="0">
              <a:latin typeface="Calibri Light"/>
              <a:cs typeface="Calibri Light"/>
            </a:rPr>
            <a:t> </a:t>
          </a:r>
          <a:endParaRPr lang="en-GB" b="1"/>
        </a:p>
      </dgm:t>
    </dgm:pt>
    <dgm:pt modelId="{C5D2B9BF-D855-495B-9DEB-8C49C050D7D4}" type="parTrans" cxnId="{92317CC8-B7AE-4C78-AFCC-0022CDA59337}">
      <dgm:prSet/>
      <dgm:spPr/>
      <dgm:t>
        <a:bodyPr/>
        <a:lstStyle/>
        <a:p>
          <a:endParaRPr lang="en-US"/>
        </a:p>
      </dgm:t>
    </dgm:pt>
    <dgm:pt modelId="{CD082FB9-433B-43C9-A33E-B327618944FD}" type="sibTrans" cxnId="{92317CC8-B7AE-4C78-AFCC-0022CDA59337}">
      <dgm:prSet/>
      <dgm:spPr/>
      <dgm:t>
        <a:bodyPr/>
        <a:lstStyle/>
        <a:p>
          <a:endParaRPr lang="en-US"/>
        </a:p>
      </dgm:t>
    </dgm:pt>
    <dgm:pt modelId="{7C035AEC-236A-49F9-91AA-5D21BA862858}">
      <dgm:prSet phldr="0"/>
      <dgm:spPr/>
      <dgm:t>
        <a:bodyPr/>
        <a:lstStyle/>
        <a:p>
          <a:r>
            <a:rPr lang="en-GB" b="1">
              <a:latin typeface="Calibri Light" panose="020F0302020204030204"/>
            </a:rPr>
            <a:t>Communication is a </a:t>
          </a:r>
          <a:r>
            <a:rPr lang="en-GB" b="1" i="1">
              <a:latin typeface="Calibri Light" panose="020F0302020204030204"/>
            </a:rPr>
            <a:t>soft skill</a:t>
          </a:r>
          <a:r>
            <a:rPr lang="en-GB" b="1">
              <a:latin typeface="Calibri Light" panose="020F0302020204030204"/>
            </a:rPr>
            <a:t> (Cottrell,2019, p56)</a:t>
          </a:r>
        </a:p>
      </dgm:t>
    </dgm:pt>
    <dgm:pt modelId="{02FB5A3D-BFE9-4AB6-B65A-120A9F7D53FB}" type="parTrans" cxnId="{7EAB1043-FFC4-4332-A1AD-7EF997692466}">
      <dgm:prSet/>
      <dgm:spPr/>
    </dgm:pt>
    <dgm:pt modelId="{6E82ECCF-8617-44D9-B5B1-C51814A04820}" type="sibTrans" cxnId="{7EAB1043-FFC4-4332-A1AD-7EF997692466}">
      <dgm:prSet/>
      <dgm:spPr/>
    </dgm:pt>
    <dgm:pt modelId="{7FFDD294-FD1A-4900-9B6D-CDEC394C6DFD}">
      <dgm:prSet phldr="0"/>
      <dgm:spPr/>
      <dgm:t>
        <a:bodyPr/>
        <a:lstStyle/>
        <a:p>
          <a:pPr rtl="0"/>
          <a:r>
            <a:rPr lang="en-GB" b="1">
              <a:latin typeface="Calibri Light" panose="020F0302020204030204"/>
            </a:rPr>
            <a:t>Communication is vital for employability as communication is a </a:t>
          </a:r>
          <a:r>
            <a:rPr lang="en-GB" b="1" i="1">
              <a:latin typeface="Calibri Light" panose="020F0302020204030204"/>
            </a:rPr>
            <a:t>must have</a:t>
          </a:r>
          <a:r>
            <a:rPr lang="en-GB" b="1">
              <a:latin typeface="Calibri Light" panose="020F0302020204030204"/>
            </a:rPr>
            <a:t> </a:t>
          </a:r>
          <a:r>
            <a:rPr lang="en-GB" b="1" i="1">
              <a:latin typeface="Calibri Light" panose="020F0302020204030204"/>
            </a:rPr>
            <a:t>skill</a:t>
          </a:r>
          <a:r>
            <a:rPr lang="en-GB" b="1">
              <a:latin typeface="Calibri Light" panose="020F0302020204030204"/>
            </a:rPr>
            <a:t> and quality (NACE, 2016)</a:t>
          </a:r>
        </a:p>
      </dgm:t>
    </dgm:pt>
    <dgm:pt modelId="{44D669D3-0800-49E0-A085-9D29537AFA36}" type="parTrans" cxnId="{E078E520-1C62-4A48-A68D-A0A86D774005}">
      <dgm:prSet/>
      <dgm:spPr/>
    </dgm:pt>
    <dgm:pt modelId="{91614AEF-3899-4696-BC3B-94B69CA79F44}" type="sibTrans" cxnId="{E078E520-1C62-4A48-A68D-A0A86D774005}">
      <dgm:prSet/>
      <dgm:spPr/>
    </dgm:pt>
    <dgm:pt modelId="{6625F310-01EB-4A5D-970D-CDF8EB3066A6}" type="pres">
      <dgm:prSet presAssocID="{26B40D07-5B65-4157-8585-BAC75832E006}" presName="root" presStyleCnt="0">
        <dgm:presLayoutVars>
          <dgm:dir/>
          <dgm:resizeHandles val="exact"/>
        </dgm:presLayoutVars>
      </dgm:prSet>
      <dgm:spPr/>
    </dgm:pt>
    <dgm:pt modelId="{2CD50C60-5744-4000-9BCB-EF04FA745399}" type="pres">
      <dgm:prSet presAssocID="{2D609EE0-F77D-44BA-B1D2-F17769C5B338}" presName="compNode" presStyleCnt="0"/>
      <dgm:spPr/>
    </dgm:pt>
    <dgm:pt modelId="{785F68D8-95AF-4C8F-8964-544DB6D16285}" type="pres">
      <dgm:prSet presAssocID="{2D609EE0-F77D-44BA-B1D2-F17769C5B338}" presName="bgRect" presStyleLbl="bgShp" presStyleIdx="0" presStyleCnt="3"/>
      <dgm:spPr/>
    </dgm:pt>
    <dgm:pt modelId="{8CC8991E-2170-4DAE-9E95-EEEC94ED3442}" type="pres">
      <dgm:prSet presAssocID="{2D609EE0-F77D-44BA-B1D2-F17769C5B33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591D7BD8-7FE8-4AAA-B74A-844D8DD85005}" type="pres">
      <dgm:prSet presAssocID="{2D609EE0-F77D-44BA-B1D2-F17769C5B338}" presName="spaceRect" presStyleCnt="0"/>
      <dgm:spPr/>
    </dgm:pt>
    <dgm:pt modelId="{72108C34-BC8B-4103-9F67-6F7B46A5737D}" type="pres">
      <dgm:prSet presAssocID="{2D609EE0-F77D-44BA-B1D2-F17769C5B338}" presName="parTx" presStyleLbl="revTx" presStyleIdx="0" presStyleCnt="3">
        <dgm:presLayoutVars>
          <dgm:chMax val="0"/>
          <dgm:chPref val="0"/>
        </dgm:presLayoutVars>
      </dgm:prSet>
      <dgm:spPr/>
    </dgm:pt>
    <dgm:pt modelId="{1FA6C59E-3E59-4DD7-95A6-AE2BF24E8908}" type="pres">
      <dgm:prSet presAssocID="{CD082FB9-433B-43C9-A33E-B327618944FD}" presName="sibTrans" presStyleCnt="0"/>
      <dgm:spPr/>
    </dgm:pt>
    <dgm:pt modelId="{7DA12718-5EC1-4FC1-83D3-AEC4019E58E4}" type="pres">
      <dgm:prSet presAssocID="{7C035AEC-236A-49F9-91AA-5D21BA862858}" presName="compNode" presStyleCnt="0"/>
      <dgm:spPr/>
    </dgm:pt>
    <dgm:pt modelId="{606DBD38-0AF4-40B3-A209-D62EE20C2B12}" type="pres">
      <dgm:prSet presAssocID="{7C035AEC-236A-49F9-91AA-5D21BA862858}" presName="bgRect" presStyleLbl="bgShp" presStyleIdx="1" presStyleCnt="3"/>
      <dgm:spPr/>
    </dgm:pt>
    <dgm:pt modelId="{FF684DF2-205C-4CE5-A2DD-03EDEAB7F942}" type="pres">
      <dgm:prSet presAssocID="{7C035AEC-236A-49F9-91AA-5D21BA862858}" presName="iconRect" presStyleLbl="node1" presStyleIdx="1" presStyleCnt="3"/>
      <dgm:spPr>
        <a:ln>
          <a:noFill/>
        </a:ln>
      </dgm:spPr>
    </dgm:pt>
    <dgm:pt modelId="{7727FB98-B3A8-4740-BD5F-D5335690FAAC}" type="pres">
      <dgm:prSet presAssocID="{7C035AEC-236A-49F9-91AA-5D21BA862858}" presName="spaceRect" presStyleCnt="0"/>
      <dgm:spPr/>
    </dgm:pt>
    <dgm:pt modelId="{26338288-E455-47EA-96F8-5EE30F4874B2}" type="pres">
      <dgm:prSet presAssocID="{7C035AEC-236A-49F9-91AA-5D21BA862858}" presName="parTx" presStyleLbl="revTx" presStyleIdx="1" presStyleCnt="3">
        <dgm:presLayoutVars>
          <dgm:chMax val="0"/>
          <dgm:chPref val="0"/>
        </dgm:presLayoutVars>
      </dgm:prSet>
      <dgm:spPr/>
    </dgm:pt>
    <dgm:pt modelId="{E7217CF6-B967-446A-8722-942B92E71C61}" type="pres">
      <dgm:prSet presAssocID="{6E82ECCF-8617-44D9-B5B1-C51814A04820}" presName="sibTrans" presStyleCnt="0"/>
      <dgm:spPr/>
    </dgm:pt>
    <dgm:pt modelId="{851E9848-A2BD-483E-BAAE-5E6BEB391AF4}" type="pres">
      <dgm:prSet presAssocID="{7FFDD294-FD1A-4900-9B6D-CDEC394C6DFD}" presName="compNode" presStyleCnt="0"/>
      <dgm:spPr/>
    </dgm:pt>
    <dgm:pt modelId="{78A66EFC-1946-43BE-850C-BF16C73BAA7A}" type="pres">
      <dgm:prSet presAssocID="{7FFDD294-FD1A-4900-9B6D-CDEC394C6DFD}" presName="bgRect" presStyleLbl="bgShp" presStyleIdx="2" presStyleCnt="3"/>
      <dgm:spPr/>
    </dgm:pt>
    <dgm:pt modelId="{1E014218-B889-424C-80A5-1735186E2C49}" type="pres">
      <dgm:prSet presAssocID="{7FFDD294-FD1A-4900-9B6D-CDEC394C6DFD}" presName="iconRect" presStyleLbl="node1" presStyleIdx="2" presStyleCnt="3"/>
      <dgm:spPr>
        <a:ln>
          <a:noFill/>
        </a:ln>
      </dgm:spPr>
    </dgm:pt>
    <dgm:pt modelId="{429E9037-16C9-4A83-B88A-A43980887594}" type="pres">
      <dgm:prSet presAssocID="{7FFDD294-FD1A-4900-9B6D-CDEC394C6DFD}" presName="spaceRect" presStyleCnt="0"/>
      <dgm:spPr/>
    </dgm:pt>
    <dgm:pt modelId="{9839E5DB-405C-479D-9880-8F27269DA10D}" type="pres">
      <dgm:prSet presAssocID="{7FFDD294-FD1A-4900-9B6D-CDEC394C6DF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78E520-1C62-4A48-A68D-A0A86D774005}" srcId="{26B40D07-5B65-4157-8585-BAC75832E006}" destId="{7FFDD294-FD1A-4900-9B6D-CDEC394C6DFD}" srcOrd="2" destOrd="0" parTransId="{44D669D3-0800-49E0-A085-9D29537AFA36}" sibTransId="{91614AEF-3899-4696-BC3B-94B69CA79F44}"/>
    <dgm:cxn modelId="{9EDC2B5F-CAAD-4D78-AAAE-0ED61D740CB1}" type="presOf" srcId="{7C035AEC-236A-49F9-91AA-5D21BA862858}" destId="{26338288-E455-47EA-96F8-5EE30F4874B2}" srcOrd="0" destOrd="0" presId="urn:microsoft.com/office/officeart/2018/2/layout/IconVerticalSolidList"/>
    <dgm:cxn modelId="{7EAB1043-FFC4-4332-A1AD-7EF997692466}" srcId="{26B40D07-5B65-4157-8585-BAC75832E006}" destId="{7C035AEC-236A-49F9-91AA-5D21BA862858}" srcOrd="1" destOrd="0" parTransId="{02FB5A3D-BFE9-4AB6-B65A-120A9F7D53FB}" sibTransId="{6E82ECCF-8617-44D9-B5B1-C51814A04820}"/>
    <dgm:cxn modelId="{EBF6B651-A78D-4D21-8781-204B319E6E46}" type="presOf" srcId="{26B40D07-5B65-4157-8585-BAC75832E006}" destId="{6625F310-01EB-4A5D-970D-CDF8EB3066A6}" srcOrd="0" destOrd="0" presId="urn:microsoft.com/office/officeart/2018/2/layout/IconVerticalSolidList"/>
    <dgm:cxn modelId="{D045DB8C-9221-42B9-B560-B9DC1048B600}" type="presOf" srcId="{7FFDD294-FD1A-4900-9B6D-CDEC394C6DFD}" destId="{9839E5DB-405C-479D-9880-8F27269DA10D}" srcOrd="0" destOrd="0" presId="urn:microsoft.com/office/officeart/2018/2/layout/IconVerticalSolidList"/>
    <dgm:cxn modelId="{F6284A98-1FE5-4A60-9501-E4A259922708}" type="presOf" srcId="{2D609EE0-F77D-44BA-B1D2-F17769C5B338}" destId="{72108C34-BC8B-4103-9F67-6F7B46A5737D}" srcOrd="0" destOrd="0" presId="urn:microsoft.com/office/officeart/2018/2/layout/IconVerticalSolidList"/>
    <dgm:cxn modelId="{92317CC8-B7AE-4C78-AFCC-0022CDA59337}" srcId="{26B40D07-5B65-4157-8585-BAC75832E006}" destId="{2D609EE0-F77D-44BA-B1D2-F17769C5B338}" srcOrd="0" destOrd="0" parTransId="{C5D2B9BF-D855-495B-9DEB-8C49C050D7D4}" sibTransId="{CD082FB9-433B-43C9-A33E-B327618944FD}"/>
    <dgm:cxn modelId="{2A9752EA-540B-472C-B1F6-13BBBC2B8E68}" type="presParOf" srcId="{6625F310-01EB-4A5D-970D-CDF8EB3066A6}" destId="{2CD50C60-5744-4000-9BCB-EF04FA745399}" srcOrd="0" destOrd="0" presId="urn:microsoft.com/office/officeart/2018/2/layout/IconVerticalSolidList"/>
    <dgm:cxn modelId="{FB1EB351-F464-4831-AFD6-872412D23570}" type="presParOf" srcId="{2CD50C60-5744-4000-9BCB-EF04FA745399}" destId="{785F68D8-95AF-4C8F-8964-544DB6D16285}" srcOrd="0" destOrd="0" presId="urn:microsoft.com/office/officeart/2018/2/layout/IconVerticalSolidList"/>
    <dgm:cxn modelId="{CDC95843-1AE5-4766-B263-E1A751EB0829}" type="presParOf" srcId="{2CD50C60-5744-4000-9BCB-EF04FA745399}" destId="{8CC8991E-2170-4DAE-9E95-EEEC94ED3442}" srcOrd="1" destOrd="0" presId="urn:microsoft.com/office/officeart/2018/2/layout/IconVerticalSolidList"/>
    <dgm:cxn modelId="{6F16B4D0-88AE-429E-850E-C56B34CECFC9}" type="presParOf" srcId="{2CD50C60-5744-4000-9BCB-EF04FA745399}" destId="{591D7BD8-7FE8-4AAA-B74A-844D8DD85005}" srcOrd="2" destOrd="0" presId="urn:microsoft.com/office/officeart/2018/2/layout/IconVerticalSolidList"/>
    <dgm:cxn modelId="{BBACA49C-E8CB-4430-A2D8-4D2B66178084}" type="presParOf" srcId="{2CD50C60-5744-4000-9BCB-EF04FA745399}" destId="{72108C34-BC8B-4103-9F67-6F7B46A5737D}" srcOrd="3" destOrd="0" presId="urn:microsoft.com/office/officeart/2018/2/layout/IconVerticalSolidList"/>
    <dgm:cxn modelId="{2255DB6C-AD39-485C-946A-5E42E8D52745}" type="presParOf" srcId="{6625F310-01EB-4A5D-970D-CDF8EB3066A6}" destId="{1FA6C59E-3E59-4DD7-95A6-AE2BF24E8908}" srcOrd="1" destOrd="0" presId="urn:microsoft.com/office/officeart/2018/2/layout/IconVerticalSolidList"/>
    <dgm:cxn modelId="{5514D2DF-ED24-4120-9183-B0AD49EE061D}" type="presParOf" srcId="{6625F310-01EB-4A5D-970D-CDF8EB3066A6}" destId="{7DA12718-5EC1-4FC1-83D3-AEC4019E58E4}" srcOrd="2" destOrd="0" presId="urn:microsoft.com/office/officeart/2018/2/layout/IconVerticalSolidList"/>
    <dgm:cxn modelId="{C7DCE315-6601-4155-9403-6942E2CA2B61}" type="presParOf" srcId="{7DA12718-5EC1-4FC1-83D3-AEC4019E58E4}" destId="{606DBD38-0AF4-40B3-A209-D62EE20C2B12}" srcOrd="0" destOrd="0" presId="urn:microsoft.com/office/officeart/2018/2/layout/IconVerticalSolidList"/>
    <dgm:cxn modelId="{08729C85-8EBA-49C6-8FF5-B334E6DD32D0}" type="presParOf" srcId="{7DA12718-5EC1-4FC1-83D3-AEC4019E58E4}" destId="{FF684DF2-205C-4CE5-A2DD-03EDEAB7F942}" srcOrd="1" destOrd="0" presId="urn:microsoft.com/office/officeart/2018/2/layout/IconVerticalSolidList"/>
    <dgm:cxn modelId="{A5FBFBB1-DB2C-4D12-8F8E-5BE97F18279E}" type="presParOf" srcId="{7DA12718-5EC1-4FC1-83D3-AEC4019E58E4}" destId="{7727FB98-B3A8-4740-BD5F-D5335690FAAC}" srcOrd="2" destOrd="0" presId="urn:microsoft.com/office/officeart/2018/2/layout/IconVerticalSolidList"/>
    <dgm:cxn modelId="{65A9AA64-A354-479D-B30A-BC101F65F8A7}" type="presParOf" srcId="{7DA12718-5EC1-4FC1-83D3-AEC4019E58E4}" destId="{26338288-E455-47EA-96F8-5EE30F4874B2}" srcOrd="3" destOrd="0" presId="urn:microsoft.com/office/officeart/2018/2/layout/IconVerticalSolidList"/>
    <dgm:cxn modelId="{C04787B8-0DAD-4229-9FA1-4E2A888C0439}" type="presParOf" srcId="{6625F310-01EB-4A5D-970D-CDF8EB3066A6}" destId="{E7217CF6-B967-446A-8722-942B92E71C61}" srcOrd="3" destOrd="0" presId="urn:microsoft.com/office/officeart/2018/2/layout/IconVerticalSolidList"/>
    <dgm:cxn modelId="{4A8DF11E-4BEC-45A3-8D07-36CAA22D1282}" type="presParOf" srcId="{6625F310-01EB-4A5D-970D-CDF8EB3066A6}" destId="{851E9848-A2BD-483E-BAAE-5E6BEB391AF4}" srcOrd="4" destOrd="0" presId="urn:microsoft.com/office/officeart/2018/2/layout/IconVerticalSolidList"/>
    <dgm:cxn modelId="{7644A2D8-2533-44F3-8AC0-CD54923D56D3}" type="presParOf" srcId="{851E9848-A2BD-483E-BAAE-5E6BEB391AF4}" destId="{78A66EFC-1946-43BE-850C-BF16C73BAA7A}" srcOrd="0" destOrd="0" presId="urn:microsoft.com/office/officeart/2018/2/layout/IconVerticalSolidList"/>
    <dgm:cxn modelId="{CDD5B412-B0D6-44D9-BBCC-B8B4EC2E9FD2}" type="presParOf" srcId="{851E9848-A2BD-483E-BAAE-5E6BEB391AF4}" destId="{1E014218-B889-424C-80A5-1735186E2C49}" srcOrd="1" destOrd="0" presId="urn:microsoft.com/office/officeart/2018/2/layout/IconVerticalSolidList"/>
    <dgm:cxn modelId="{D2F8B28E-7175-44A5-B1FB-C39D1661EAA3}" type="presParOf" srcId="{851E9848-A2BD-483E-BAAE-5E6BEB391AF4}" destId="{429E9037-16C9-4A83-B88A-A43980887594}" srcOrd="2" destOrd="0" presId="urn:microsoft.com/office/officeart/2018/2/layout/IconVerticalSolidList"/>
    <dgm:cxn modelId="{E9CA054F-1F78-41FA-9D00-09AEA722E1F2}" type="presParOf" srcId="{851E9848-A2BD-483E-BAAE-5E6BEB391AF4}" destId="{9839E5DB-405C-479D-9880-8F27269DA1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D3E3B-9843-4F1C-9D04-FBCFD57EBE54}">
      <dsp:nvSpPr>
        <dsp:cNvPr id="0" name=""/>
        <dsp:cNvSpPr/>
      </dsp:nvSpPr>
      <dsp:spPr>
        <a:xfrm>
          <a:off x="736801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27B9D-013C-4030-848A-2A33A18AB60C}">
      <dsp:nvSpPr>
        <dsp:cNvPr id="0" name=""/>
        <dsp:cNvSpPr/>
      </dsp:nvSpPr>
      <dsp:spPr>
        <a:xfrm>
          <a:off x="241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10 MINUTES</a:t>
          </a:r>
          <a:endParaRPr lang="en-US" sz="1100" kern="1200"/>
        </a:p>
      </dsp:txBody>
      <dsp:txXfrm>
        <a:off x="241801" y="1997713"/>
        <a:ext cx="1800000" cy="720000"/>
      </dsp:txXfrm>
    </dsp:sp>
    <dsp:sp modelId="{C4DC7568-4A7D-412C-ABC1-51711A3F7CFE}">
      <dsp:nvSpPr>
        <dsp:cNvPr id="0" name=""/>
        <dsp:cNvSpPr/>
      </dsp:nvSpPr>
      <dsp:spPr>
        <a:xfrm>
          <a:off x="2851801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825B7-75F3-4D32-83F3-C5809BE3F886}">
      <dsp:nvSpPr>
        <dsp:cNvPr id="0" name=""/>
        <dsp:cNvSpPr/>
      </dsp:nvSpPr>
      <dsp:spPr>
        <a:xfrm>
          <a:off x="2356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IMPORTANCE OF </a:t>
          </a:r>
          <a:r>
            <a:rPr lang="en-GB" sz="1100" b="1" i="1" kern="1200"/>
            <a:t>TIME MANAGEMENT,</a:t>
          </a:r>
          <a:r>
            <a:rPr lang="en-GB" sz="1100" b="1" kern="1200"/>
            <a:t> </a:t>
          </a:r>
          <a:r>
            <a:rPr lang="en-GB" sz="1100" b="1" i="1" kern="1200"/>
            <a:t>TEAMWORK </a:t>
          </a:r>
          <a:r>
            <a:rPr lang="en-GB" sz="1100" b="1" kern="1200"/>
            <a:t>AND </a:t>
          </a:r>
          <a:r>
            <a:rPr lang="en-GB" sz="1100" b="1" i="1" kern="1200"/>
            <a:t>COMMUNICATION SKILLS</a:t>
          </a:r>
          <a:r>
            <a:rPr lang="en-GB" sz="1100" b="1" kern="1200"/>
            <a:t> </a:t>
          </a:r>
          <a:endParaRPr lang="en-US" sz="1100" kern="1200"/>
        </a:p>
      </dsp:txBody>
      <dsp:txXfrm>
        <a:off x="2356801" y="1997713"/>
        <a:ext cx="1800000" cy="720000"/>
      </dsp:txXfrm>
    </dsp:sp>
    <dsp:sp modelId="{6434EA3D-5985-45E1-9ECE-B295AD01D50E}">
      <dsp:nvSpPr>
        <dsp:cNvPr id="0" name=""/>
        <dsp:cNvSpPr/>
      </dsp:nvSpPr>
      <dsp:spPr>
        <a:xfrm>
          <a:off x="4966802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C4DB1-AC57-4ECA-B4D9-2B65C2AE5626}">
      <dsp:nvSpPr>
        <dsp:cNvPr id="0" name=""/>
        <dsp:cNvSpPr/>
      </dsp:nvSpPr>
      <dsp:spPr>
        <a:xfrm>
          <a:off x="4471802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FOR </a:t>
          </a:r>
          <a:r>
            <a:rPr lang="en-GB" sz="1100" b="1" i="1" kern="1200"/>
            <a:t>FUTURE EMPLOYABILITY</a:t>
          </a:r>
          <a:endParaRPr lang="en-US" sz="1100" kern="1200"/>
        </a:p>
      </dsp:txBody>
      <dsp:txXfrm>
        <a:off x="4471802" y="1997713"/>
        <a:ext cx="1800000" cy="720000"/>
      </dsp:txXfrm>
    </dsp:sp>
    <dsp:sp modelId="{A7E401F8-DE9B-4314-9530-37C4E2191A6C}">
      <dsp:nvSpPr>
        <dsp:cNvPr id="0" name=""/>
        <dsp:cNvSpPr/>
      </dsp:nvSpPr>
      <dsp:spPr>
        <a:xfrm>
          <a:off x="736801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D5C0A-83DB-4892-9BF1-99C3B6879C8E}">
      <dsp:nvSpPr>
        <dsp:cNvPr id="0" name=""/>
        <dsp:cNvSpPr/>
      </dsp:nvSpPr>
      <dsp:spPr>
        <a:xfrm>
          <a:off x="241801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 THE </a:t>
          </a:r>
          <a:r>
            <a:rPr lang="en-GB" sz="1100" b="1" i="1" kern="1200"/>
            <a:t>WORKPLACE</a:t>
          </a:r>
          <a:endParaRPr lang="en-US" sz="1100" kern="1200"/>
        </a:p>
      </dsp:txBody>
      <dsp:txXfrm>
        <a:off x="241801" y="4330838"/>
        <a:ext cx="1800000" cy="720000"/>
      </dsp:txXfrm>
    </dsp:sp>
    <dsp:sp modelId="{2E7153BD-9DB7-4E37-BD60-7D108729F7D4}">
      <dsp:nvSpPr>
        <dsp:cNvPr id="0" name=""/>
        <dsp:cNvSpPr/>
      </dsp:nvSpPr>
      <dsp:spPr>
        <a:xfrm>
          <a:off x="2851801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41DA8-67EF-4C42-8381-D367B2A2452E}">
      <dsp:nvSpPr>
        <dsp:cNvPr id="0" name=""/>
        <dsp:cNvSpPr/>
      </dsp:nvSpPr>
      <dsp:spPr>
        <a:xfrm>
          <a:off x="2356801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1" kern="1200"/>
            <a:t>TRANSFERRABLE</a:t>
          </a:r>
          <a:r>
            <a:rPr lang="en-GB" sz="1100" b="1" kern="1200"/>
            <a:t> TO A YOUTH AND COMMUNITY SETTING.</a:t>
          </a:r>
          <a:endParaRPr lang="en-US" sz="1100" kern="1200"/>
        </a:p>
      </dsp:txBody>
      <dsp:txXfrm>
        <a:off x="2356801" y="4330838"/>
        <a:ext cx="1800000" cy="720000"/>
      </dsp:txXfrm>
    </dsp:sp>
    <dsp:sp modelId="{289DB914-CA5F-44B6-8309-E61EB972B9BE}">
      <dsp:nvSpPr>
        <dsp:cNvPr id="0" name=""/>
        <dsp:cNvSpPr/>
      </dsp:nvSpPr>
      <dsp:spPr>
        <a:xfrm>
          <a:off x="4966802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062AA-C328-4B52-98FC-DBB471A4C87D}">
      <dsp:nvSpPr>
        <dsp:cNvPr id="0" name=""/>
        <dsp:cNvSpPr/>
      </dsp:nvSpPr>
      <dsp:spPr>
        <a:xfrm>
          <a:off x="4471802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1" kern="1200"/>
            <a:t>PERSONAL ACTION POINTS</a:t>
          </a:r>
          <a:r>
            <a:rPr lang="en-GB" sz="1100" b="1" kern="1200"/>
            <a:t> FOR PERSONAL DEVELOPMENT</a:t>
          </a:r>
          <a:endParaRPr lang="en-US" sz="1100" kern="1200"/>
        </a:p>
      </dsp:txBody>
      <dsp:txXfrm>
        <a:off x="4471802" y="4330838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EDD7D-D099-43C2-BD22-BAD2F8687622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66BFC3-5C12-4551-AA3C-FA90CE623E74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E7CED-79B4-4E0E-B1C3-E8CDB3805CF3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Set </a:t>
          </a:r>
          <a:r>
            <a:rPr lang="en-GB" sz="2400" b="1" i="1" kern="1200"/>
            <a:t>manageable goals</a:t>
          </a:r>
          <a:r>
            <a:rPr lang="en-GB" sz="2400" b="1" kern="1200"/>
            <a:t> that relate to personal and professional development as a youth worker</a:t>
          </a:r>
          <a:endParaRPr lang="en-US" sz="2400" kern="1200"/>
        </a:p>
      </dsp:txBody>
      <dsp:txXfrm>
        <a:off x="1941716" y="718"/>
        <a:ext cx="4571887" cy="1681139"/>
      </dsp:txXfrm>
    </dsp:sp>
    <dsp:sp modelId="{FDB543B3-A037-4B35-B291-DEBF30FD510B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DA9FCA-9D9B-4686-A845-3BA2814B3C44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EA139-11DC-4DBA-9E68-1C23F3B2D030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Effective for </a:t>
          </a:r>
          <a:r>
            <a:rPr lang="en-GB" sz="2400" b="1" i="1" kern="1200"/>
            <a:t>stress management</a:t>
          </a:r>
          <a:r>
            <a:rPr lang="en-GB" sz="2400" b="1" kern="1200"/>
            <a:t>- youth work environments- challenging and demanding</a:t>
          </a:r>
          <a:endParaRPr lang="en-US" sz="2400" kern="1200"/>
        </a:p>
      </dsp:txBody>
      <dsp:txXfrm>
        <a:off x="1941716" y="2102143"/>
        <a:ext cx="4571887" cy="1681139"/>
      </dsp:txXfrm>
    </dsp:sp>
    <dsp:sp modelId="{1B81EC96-D07E-437C-8730-C1293C6898FA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A07DC-6C67-46EE-A969-3E8498A92C59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1BCB6-2876-428D-BA40-E430EC22C991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Writing and Managing reports, activities, and managing others in a team.</a:t>
          </a:r>
          <a:endParaRPr lang="en-US" sz="2400" kern="1200"/>
        </a:p>
      </dsp:txBody>
      <dsp:txXfrm>
        <a:off x="1941716" y="4203567"/>
        <a:ext cx="4571887" cy="16811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3E0D06-AEA4-4504-8627-99076D696ABD}">
      <dsp:nvSpPr>
        <dsp:cNvPr id="0" name=""/>
        <dsp:cNvSpPr/>
      </dsp:nvSpPr>
      <dsp:spPr>
        <a:xfrm>
          <a:off x="0" y="531"/>
          <a:ext cx="10515600" cy="1243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65C3C-F0A1-4BD8-8190-19C0967D66EE}">
      <dsp:nvSpPr>
        <dsp:cNvPr id="0" name=""/>
        <dsp:cNvSpPr/>
      </dsp:nvSpPr>
      <dsp:spPr>
        <a:xfrm>
          <a:off x="376092" y="280269"/>
          <a:ext cx="683804" cy="6838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4FD28-F90D-442E-AF3D-32FB9E4CBEB3}">
      <dsp:nvSpPr>
        <dsp:cNvPr id="0" name=""/>
        <dsp:cNvSpPr/>
      </dsp:nvSpPr>
      <dsp:spPr>
        <a:xfrm>
          <a:off x="1435988" y="5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Demonstration we can work </a:t>
          </a:r>
          <a:r>
            <a:rPr lang="en-GB" sz="2100" b="1" i="1" kern="1200"/>
            <a:t>effectively</a:t>
          </a:r>
          <a:r>
            <a:rPr lang="en-GB" sz="2100" b="1" kern="1200"/>
            <a:t> and </a:t>
          </a:r>
          <a:r>
            <a:rPr lang="en-GB" sz="2100" b="1" i="1" kern="1200"/>
            <a:t>successfully</a:t>
          </a:r>
          <a:r>
            <a:rPr lang="en-GB" sz="2100" b="1" kern="1200"/>
            <a:t> as a group in order to achieve tasks or goals through</a:t>
          </a:r>
          <a:r>
            <a:rPr lang="en-GB" sz="2100" b="1" i="1" kern="1200"/>
            <a:t> group functioning strategies </a:t>
          </a:r>
          <a:r>
            <a:rPr lang="en-GB" sz="2100" b="1" kern="1200"/>
            <a:t>(Ingram and Harries, 2001, p115).</a:t>
          </a:r>
          <a:endParaRPr lang="en-US" sz="2100" b="1" kern="1200"/>
        </a:p>
      </dsp:txBody>
      <dsp:txXfrm>
        <a:off x="1435988" y="531"/>
        <a:ext cx="9079611" cy="1243280"/>
      </dsp:txXfrm>
    </dsp:sp>
    <dsp:sp modelId="{2A01DAA1-E70C-4DCB-BD50-32B3D482C228}">
      <dsp:nvSpPr>
        <dsp:cNvPr id="0" name=""/>
        <dsp:cNvSpPr/>
      </dsp:nvSpPr>
      <dsp:spPr>
        <a:xfrm>
          <a:off x="0" y="1554631"/>
          <a:ext cx="10515600" cy="1243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ECA50-10FD-4A66-8EC9-25638BD13118}">
      <dsp:nvSpPr>
        <dsp:cNvPr id="0" name=""/>
        <dsp:cNvSpPr/>
      </dsp:nvSpPr>
      <dsp:spPr>
        <a:xfrm>
          <a:off x="376092" y="1834369"/>
          <a:ext cx="683804" cy="6838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970CD-0500-416E-8145-6B15871E34FD}">
      <dsp:nvSpPr>
        <dsp:cNvPr id="0" name=""/>
        <dsp:cNvSpPr/>
      </dsp:nvSpPr>
      <dsp:spPr>
        <a:xfrm>
          <a:off x="1435988" y="15546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Understanding of how groups function, and </a:t>
          </a:r>
          <a:r>
            <a:rPr lang="en-GB" sz="2100" b="1" i="1" kern="1200"/>
            <a:t>group function theories</a:t>
          </a:r>
          <a:r>
            <a:rPr lang="en-GB" sz="2100" b="1" kern="1200"/>
            <a:t> such as TUCKMAN'S GROUP DEVELOPMENT THEORY (1965)- beneficial to educate young people if engaging in group work. </a:t>
          </a:r>
          <a:endParaRPr lang="en-US" sz="2100" b="1" kern="1200"/>
        </a:p>
      </dsp:txBody>
      <dsp:txXfrm>
        <a:off x="1435988" y="1554631"/>
        <a:ext cx="9079611" cy="1243280"/>
      </dsp:txXfrm>
    </dsp:sp>
    <dsp:sp modelId="{8929AC1F-9436-46B1-8DF2-C5D50EF61B33}">
      <dsp:nvSpPr>
        <dsp:cNvPr id="0" name=""/>
        <dsp:cNvSpPr/>
      </dsp:nvSpPr>
      <dsp:spPr>
        <a:xfrm>
          <a:off x="0" y="3108732"/>
          <a:ext cx="10515600" cy="1243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B336B-2273-417E-88E0-1A9D665736B7}">
      <dsp:nvSpPr>
        <dsp:cNvPr id="0" name=""/>
        <dsp:cNvSpPr/>
      </dsp:nvSpPr>
      <dsp:spPr>
        <a:xfrm>
          <a:off x="376092" y="3388470"/>
          <a:ext cx="683804" cy="6838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01721-A16E-4FDF-8232-091BECE7514A}">
      <dsp:nvSpPr>
        <dsp:cNvPr id="0" name=""/>
        <dsp:cNvSpPr/>
      </dsp:nvSpPr>
      <dsp:spPr>
        <a:xfrm>
          <a:off x="1435988" y="3108732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Multi agencies and community work.</a:t>
          </a:r>
          <a:r>
            <a:rPr lang="en-GB" sz="2100" b="1" kern="1200">
              <a:latin typeface="Calibri Light" panose="020F0302020204030204"/>
            </a:rPr>
            <a:t> (</a:t>
          </a:r>
          <a:r>
            <a:rPr lang="en-GB" sz="2100" b="1" i="1" kern="1200">
              <a:latin typeface="Calibri Light" panose="020F0302020204030204"/>
            </a:rPr>
            <a:t>Important</a:t>
          </a:r>
          <a:r>
            <a:rPr lang="en-GB" sz="2100" b="1" kern="1200">
              <a:latin typeface="Calibri Light" panose="020F0302020204030204"/>
            </a:rPr>
            <a:t> for communicating information).</a:t>
          </a:r>
          <a:endParaRPr lang="en-US" sz="2100" b="1" kern="1200"/>
        </a:p>
      </dsp:txBody>
      <dsp:txXfrm>
        <a:off x="1435988" y="3108732"/>
        <a:ext cx="9079611" cy="1243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F68D8-95AF-4C8F-8964-544DB6D16285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C8991E-2170-4DAE-9E95-EEEC94ED3442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08C34-BC8B-4103-9F67-6F7B46A5737D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latin typeface="Calibri Light" panose="020F0302020204030204"/>
            </a:rPr>
            <a:t>Communication</a:t>
          </a:r>
          <a:r>
            <a:rPr lang="en-GB" sz="2500" b="1" i="0" u="none" strike="noStrike" kern="1200" cap="none" baseline="0" noProof="0">
              <a:latin typeface="Calibri Light"/>
              <a:cs typeface="Calibri Light"/>
            </a:rPr>
            <a:t> is</a:t>
          </a:r>
          <a:r>
            <a:rPr lang="en-GB" sz="2500" b="1" kern="1200">
              <a:latin typeface="Calibri Light" panose="020F0302020204030204"/>
            </a:rPr>
            <a:t> a</a:t>
          </a:r>
          <a:r>
            <a:rPr lang="en-GB" sz="2500" b="1" i="1" u="none" strike="noStrike" kern="1200" cap="none" baseline="0" noProof="0">
              <a:latin typeface="Calibri Light"/>
              <a:cs typeface="Calibri Light"/>
            </a:rPr>
            <a:t> </a:t>
          </a:r>
          <a:r>
            <a:rPr lang="en-GB" sz="2500" b="1" i="1" kern="1200">
              <a:latin typeface="Calibri Light" panose="020F0302020204030204"/>
            </a:rPr>
            <a:t>life skill </a:t>
          </a:r>
          <a:r>
            <a:rPr lang="en-GB" sz="2500" b="1" i="0" u="none" strike="noStrike" kern="1200" cap="none" baseline="0" noProof="0">
              <a:latin typeface="Calibri Light"/>
              <a:cs typeface="Calibri Light"/>
            </a:rPr>
            <a:t> </a:t>
          </a:r>
          <a:r>
            <a:rPr lang="en-GB" sz="2500" b="1" kern="1200">
              <a:latin typeface="Calibri Light" panose="020F0302020204030204"/>
            </a:rPr>
            <a:t>(</a:t>
          </a:r>
          <a:r>
            <a:rPr lang="en-GB" sz="2500" b="1" i="0" u="none" strike="noStrike" kern="1200" cap="none" baseline="0" noProof="0">
              <a:latin typeface="Calibri Light"/>
              <a:cs typeface="Calibri Light"/>
            </a:rPr>
            <a:t>SkillsyouNeed</a:t>
          </a:r>
          <a:r>
            <a:rPr lang="en-GB" sz="2500" b="1" kern="1200">
              <a:latin typeface="Calibri Light" panose="020F0302020204030204"/>
            </a:rPr>
            <a:t>,</a:t>
          </a:r>
          <a:r>
            <a:rPr lang="en-GB" sz="2500" b="1" i="0" u="none" strike="noStrike" kern="1200" cap="none" baseline="0" noProof="0">
              <a:latin typeface="Calibri Light"/>
              <a:cs typeface="Calibri Light"/>
            </a:rPr>
            <a:t> 2019</a:t>
          </a:r>
          <a:r>
            <a:rPr lang="en-GB" sz="2500" b="1" kern="1200">
              <a:latin typeface="Calibri Light" panose="020F0302020204030204"/>
            </a:rPr>
            <a:t>)</a:t>
          </a:r>
          <a:r>
            <a:rPr lang="en-GB" sz="2500" b="1" i="0" u="none" strike="noStrike" kern="1200" cap="none" baseline="0" noProof="0">
              <a:latin typeface="Calibri Light"/>
              <a:cs typeface="Calibri Light"/>
            </a:rPr>
            <a:t> </a:t>
          </a:r>
          <a:endParaRPr lang="en-GB" sz="2500" b="1" kern="1200"/>
        </a:p>
      </dsp:txBody>
      <dsp:txXfrm>
        <a:off x="1435590" y="531"/>
        <a:ext cx="9080009" cy="1242935"/>
      </dsp:txXfrm>
    </dsp:sp>
    <dsp:sp modelId="{606DBD38-0AF4-40B3-A209-D62EE20C2B12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84DF2-205C-4CE5-A2DD-03EDEAB7F942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38288-E455-47EA-96F8-5EE30F4874B2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latin typeface="Calibri Light" panose="020F0302020204030204"/>
            </a:rPr>
            <a:t>Communication is a </a:t>
          </a:r>
          <a:r>
            <a:rPr lang="en-GB" sz="2500" b="1" i="1" kern="1200">
              <a:latin typeface="Calibri Light" panose="020F0302020204030204"/>
            </a:rPr>
            <a:t>soft skill</a:t>
          </a:r>
          <a:r>
            <a:rPr lang="en-GB" sz="2500" b="1" kern="1200">
              <a:latin typeface="Calibri Light" panose="020F0302020204030204"/>
            </a:rPr>
            <a:t> (Cottrell,2019, p56)</a:t>
          </a:r>
        </a:p>
      </dsp:txBody>
      <dsp:txXfrm>
        <a:off x="1435590" y="1554201"/>
        <a:ext cx="9080009" cy="1242935"/>
      </dsp:txXfrm>
    </dsp:sp>
    <dsp:sp modelId="{78A66EFC-1946-43BE-850C-BF16C73BAA7A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14218-B889-424C-80A5-1735186E2C4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9E5DB-405C-479D-9880-8F27269DA10D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latin typeface="Calibri Light" panose="020F0302020204030204"/>
            </a:rPr>
            <a:t>Communication is vital for employability as communication is a </a:t>
          </a:r>
          <a:r>
            <a:rPr lang="en-GB" sz="2500" b="1" i="1" kern="1200">
              <a:latin typeface="Calibri Light" panose="020F0302020204030204"/>
            </a:rPr>
            <a:t>must have</a:t>
          </a:r>
          <a:r>
            <a:rPr lang="en-GB" sz="2500" b="1" kern="1200">
              <a:latin typeface="Calibri Light" panose="020F0302020204030204"/>
            </a:rPr>
            <a:t> </a:t>
          </a:r>
          <a:r>
            <a:rPr lang="en-GB" sz="2500" b="1" i="1" kern="1200">
              <a:latin typeface="Calibri Light" panose="020F0302020204030204"/>
            </a:rPr>
            <a:t>skill</a:t>
          </a:r>
          <a:r>
            <a:rPr lang="en-GB" sz="2500" b="1" kern="1200">
              <a:latin typeface="Calibri Light" panose="020F0302020204030204"/>
            </a:rPr>
            <a:t> and quality (NACE, 2016)</a:t>
          </a: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utterstock.com/image-vector/banner-collaboration-teamwork-icons-260nw-715797241.jpg" TargetMode="External"/><Relationship Id="rId3" Type="http://schemas.openxmlformats.org/officeDocument/2006/relationships/hyperlink" Target="https://www.dictionary.com/" TargetMode="External"/><Relationship Id="rId7" Type="http://schemas.openxmlformats.org/officeDocument/2006/relationships/hyperlink" Target="https://www.thoughtco.com/what-is-communication-1689877" TargetMode="External"/><Relationship Id="rId2" Type="http://schemas.openxmlformats.org/officeDocument/2006/relationships/hyperlink" Target="https://www.communicationtheory.org/shannon-and-weaver-model-of-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ceweb.org/" TargetMode="External"/><Relationship Id="rId11" Type="http://schemas.openxmlformats.org/officeDocument/2006/relationships/hyperlink" Target="https://www.toolshero.com/communication-skills/communication-model-mehrabian/" TargetMode="External"/><Relationship Id="rId5" Type="http://schemas.openxmlformats.org/officeDocument/2006/relationships/hyperlink" Target="https://assets.publishing.service.gov.uk/" TargetMode="External"/><Relationship Id="rId10" Type="http://schemas.openxmlformats.org/officeDocument/2006/relationships/hyperlink" Target="https://the-happy-manager.com/articles/define-teamwork" TargetMode="External"/><Relationship Id="rId4" Type="http://schemas.openxmlformats.org/officeDocument/2006/relationships/hyperlink" Target="https://www.brainyquote.com/" TargetMode="External"/><Relationship Id="rId9" Type="http://schemas.openxmlformats.org/officeDocument/2006/relationships/hyperlink" Target="https://www.skillsyouneed.com/ips/group-ro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17E2F9-032A-4CAE-A2E4-7465A67B7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036EB2E8-1BD0-492D-BF5A-CE0184DA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672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316ED32-D562-46FD-A6C1-B0FBF4EF6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3325"/>
            <a:ext cx="9681166" cy="6861324"/>
          </a:xfrm>
          <a:custGeom>
            <a:avLst/>
            <a:gdLst>
              <a:gd name="connsiteX0" fmla="*/ 0 w 9681166"/>
              <a:gd name="connsiteY0" fmla="*/ 6861324 h 6861324"/>
              <a:gd name="connsiteX1" fmla="*/ 3359025 w 9681166"/>
              <a:gd name="connsiteY1" fmla="*/ 6861324 h 6861324"/>
              <a:gd name="connsiteX2" fmla="*/ 3359025 w 9681166"/>
              <a:gd name="connsiteY2" fmla="*/ 6861323 h 6861324"/>
              <a:gd name="connsiteX3" fmla="*/ 9324977 w 9681166"/>
              <a:gd name="connsiteY3" fmla="*/ 6861323 h 6861324"/>
              <a:gd name="connsiteX4" fmla="*/ 9323659 w 9681166"/>
              <a:gd name="connsiteY4" fmla="*/ 6858478 h 6861324"/>
              <a:gd name="connsiteX5" fmla="*/ 9681166 w 9681166"/>
              <a:gd name="connsiteY5" fmla="*/ 6858478 h 6861324"/>
              <a:gd name="connsiteX6" fmla="*/ 6504791 w 9681166"/>
              <a:gd name="connsiteY6" fmla="*/ 0 h 6861324"/>
              <a:gd name="connsiteX7" fmla="*/ 6499214 w 9681166"/>
              <a:gd name="connsiteY7" fmla="*/ 0 h 6861324"/>
              <a:gd name="connsiteX8" fmla="*/ 5432986 w 9681166"/>
              <a:gd name="connsiteY8" fmla="*/ 0 h 6861324"/>
              <a:gd name="connsiteX9" fmla="*/ 1603114 w 9681166"/>
              <a:gd name="connsiteY9" fmla="*/ 0 h 6861324"/>
              <a:gd name="connsiteX10" fmla="*/ 1603114 w 9681166"/>
              <a:gd name="connsiteY10" fmla="*/ 479 h 6861324"/>
              <a:gd name="connsiteX11" fmla="*/ 356189 w 9681166"/>
              <a:gd name="connsiteY11" fmla="*/ 479 h 6861324"/>
              <a:gd name="connsiteX12" fmla="*/ 356189 w 9681166"/>
              <a:gd name="connsiteY12" fmla="*/ 3324 h 6861324"/>
              <a:gd name="connsiteX13" fmla="*/ 0 w 9681166"/>
              <a:gd name="connsiteY13" fmla="*/ 3324 h 68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681166" h="6861324">
                <a:moveTo>
                  <a:pt x="0" y="6861324"/>
                </a:moveTo>
                <a:lnTo>
                  <a:pt x="3359025" y="6861324"/>
                </a:lnTo>
                <a:lnTo>
                  <a:pt x="3359025" y="6861323"/>
                </a:lnTo>
                <a:lnTo>
                  <a:pt x="9324977" y="6861323"/>
                </a:lnTo>
                <a:lnTo>
                  <a:pt x="9323659" y="6858478"/>
                </a:lnTo>
                <a:lnTo>
                  <a:pt x="9681166" y="6858478"/>
                </a:lnTo>
                <a:lnTo>
                  <a:pt x="6504791" y="0"/>
                </a:lnTo>
                <a:lnTo>
                  <a:pt x="6499214" y="0"/>
                </a:lnTo>
                <a:lnTo>
                  <a:pt x="5432986" y="0"/>
                </a:lnTo>
                <a:lnTo>
                  <a:pt x="1603114" y="0"/>
                </a:lnTo>
                <a:lnTo>
                  <a:pt x="1603114" y="479"/>
                </a:lnTo>
                <a:lnTo>
                  <a:pt x="356189" y="479"/>
                </a:lnTo>
                <a:lnTo>
                  <a:pt x="356189" y="3324"/>
                </a:lnTo>
                <a:lnTo>
                  <a:pt x="0" y="3324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1823107"/>
            <a:ext cx="6547742" cy="3431023"/>
          </a:xfrm>
        </p:spPr>
        <p:txBody>
          <a:bodyPr anchor="ctr">
            <a:normAutofit/>
          </a:bodyPr>
          <a:lstStyle/>
          <a:p>
            <a:pPr algn="l"/>
            <a:r>
              <a:rPr lang="en-GB" b="1">
                <a:solidFill>
                  <a:schemeClr val="bg1"/>
                </a:solidFill>
                <a:cs typeface="Calibri Light"/>
              </a:rPr>
              <a:t>ECGE4001 PRESENTATION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23744" y="2710737"/>
            <a:ext cx="2163584" cy="16557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sz="2000" b="1">
                <a:solidFill>
                  <a:schemeClr val="bg1"/>
                </a:solidFill>
                <a:cs typeface="Calibri"/>
              </a:rPr>
              <a:t>ASSESSMENT COMPONENT 3</a:t>
            </a:r>
          </a:p>
          <a:p>
            <a:pPr algn="r"/>
            <a:r>
              <a:rPr lang="en-GB" sz="2000" i="1">
                <a:solidFill>
                  <a:schemeClr val="bg1"/>
                </a:solidFill>
                <a:cs typeface="Calibri"/>
              </a:rPr>
              <a:t>7TH JANUARY 2020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6A108-6DB2-4E8A-A8B5-99BC274BF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cs typeface="Calibri Light"/>
              </a:rPr>
              <a:t>INTRODUCTION 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F40284-37FB-48C3-94B2-B6E75E313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03877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09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ck hanging on the wall&#10;&#10;Description generated with very high confidence">
            <a:extLst>
              <a:ext uri="{FF2B5EF4-FFF2-40B4-BE49-F238E27FC236}">
                <a16:creationId xmlns:a16="http://schemas.microsoft.com/office/drawing/2014/main" id="{C982680E-207C-456E-A920-8D4B7B7286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0876" b="4218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0E7C0-8B9A-4EA8-9CDF-EB784F779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/>
              <a:t>SKILL #1</a:t>
            </a:r>
            <a:br>
              <a:rPr lang="en-US" sz="3600" b="1"/>
            </a:br>
            <a:r>
              <a:rPr lang="en-US" sz="3600" b="1"/>
              <a:t>TIME MANAGEMENT</a:t>
            </a:r>
            <a:r>
              <a:rPr lang="en-US" sz="3600"/>
              <a:t> 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4266B-6FA7-480A-9A9C-F5EF161B5A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/>
              <a:t>ABILITY TO </a:t>
            </a:r>
            <a:r>
              <a:rPr lang="en-US" sz="1800" b="1" i="1"/>
              <a:t>MANAGE TIME EFFECTIVELY</a:t>
            </a:r>
            <a:r>
              <a:rPr lang="en-US" sz="1800" b="1"/>
              <a:t>, WHEN STUDYING.</a:t>
            </a:r>
            <a:endParaRPr lang="en-US" sz="1800" b="1">
              <a:cs typeface="Calibri"/>
            </a:endParaRPr>
          </a:p>
          <a:p>
            <a:r>
              <a:rPr lang="en-US" sz="1800" b="1"/>
              <a:t>Being </a:t>
            </a:r>
            <a:r>
              <a:rPr lang="en-US" sz="1800" b="1" i="1"/>
              <a:t>Organized</a:t>
            </a:r>
            <a:endParaRPr lang="en-US" sz="1800" b="1" i="1">
              <a:cs typeface="Calibri" panose="020F0502020204030204"/>
            </a:endParaRPr>
          </a:p>
          <a:p>
            <a:r>
              <a:rPr lang="en-US" sz="1800" b="1"/>
              <a:t>Prioritizing </a:t>
            </a:r>
            <a:r>
              <a:rPr lang="en-US" sz="1800" b="1" i="1"/>
              <a:t>Tasks</a:t>
            </a:r>
            <a:endParaRPr lang="en-US" sz="1800" b="1" i="1">
              <a:cs typeface="Calibri" panose="020F0502020204030204"/>
            </a:endParaRPr>
          </a:p>
          <a:p>
            <a:r>
              <a:rPr lang="en-US" sz="1800" b="1"/>
              <a:t>Meeting </a:t>
            </a:r>
            <a:r>
              <a:rPr lang="en-US" sz="1800" b="1" i="1"/>
              <a:t>Deadlines</a:t>
            </a:r>
            <a:endParaRPr lang="en-US" sz="1800" b="1" i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08038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painting of a mountain&#10;&#10;Description generated with very high confidence">
            <a:extLst>
              <a:ext uri="{FF2B5EF4-FFF2-40B4-BE49-F238E27FC236}">
                <a16:creationId xmlns:a16="http://schemas.microsoft.com/office/drawing/2014/main" id="{9675954D-5764-442A-8DF1-EF98B08B9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29" y="552307"/>
            <a:ext cx="11470255" cy="5940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14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48FCE-6D43-4B44-9A42-0AAF18B15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anchor="b">
            <a:normAutofit/>
          </a:bodyPr>
          <a:lstStyle/>
          <a:p>
            <a:r>
              <a:rPr lang="en-GB" b="1">
                <a:cs typeface="Calibri Light"/>
              </a:rPr>
              <a:t>EMPLOYABILITY &amp; THE WORKPLACE</a:t>
            </a:r>
          </a:p>
        </p:txBody>
      </p:sp>
      <p:pic>
        <p:nvPicPr>
          <p:cNvPr id="4" name="Picture 4" descr="A close up of a giraffe&#10;&#10;Description generated with very high confidence">
            <a:extLst>
              <a:ext uri="{FF2B5EF4-FFF2-40B4-BE49-F238E27FC236}">
                <a16:creationId xmlns:a16="http://schemas.microsoft.com/office/drawing/2014/main" id="{21FD8B7C-60BC-453F-BF7E-B307DB28D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736" y="2589086"/>
            <a:ext cx="4920496" cy="2755478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9E98F-150B-4D66-A80F-676117F4E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>
                <a:cs typeface="Calibri"/>
              </a:rPr>
              <a:t>Time Management skills Indicate to the employer </a:t>
            </a:r>
            <a:r>
              <a:rPr lang="en-GB" sz="1700" b="1" i="1">
                <a:cs typeface="Calibri"/>
              </a:rPr>
              <a:t>how</a:t>
            </a:r>
            <a:r>
              <a:rPr lang="en-GB" sz="1700" b="1">
                <a:cs typeface="Calibri"/>
              </a:rPr>
              <a:t> we have used our time </a:t>
            </a:r>
            <a:r>
              <a:rPr lang="en-GB" sz="1700" b="1" i="1">
                <a:cs typeface="Calibri"/>
              </a:rPr>
              <a:t>effectively</a:t>
            </a:r>
            <a:r>
              <a:rPr lang="en-GB" sz="1700" b="1">
                <a:cs typeface="Calibri"/>
              </a:rPr>
              <a:t> as students.</a:t>
            </a:r>
          </a:p>
          <a:p>
            <a:r>
              <a:rPr lang="en-GB" sz="1700" b="1">
                <a:cs typeface="Calibri"/>
              </a:rPr>
              <a:t>Beneficial to both employer and </a:t>
            </a:r>
            <a:r>
              <a:rPr lang="en-GB" sz="1700" b="1" i="1">
                <a:cs typeface="Calibri"/>
              </a:rPr>
              <a:t>workplace</a:t>
            </a:r>
            <a:r>
              <a:rPr lang="en-GB" sz="1700" b="1">
                <a:cs typeface="Calibri"/>
              </a:rPr>
              <a:t> through the </a:t>
            </a:r>
            <a:r>
              <a:rPr lang="en-GB" sz="1700" b="1" i="1">
                <a:cs typeface="Calibri"/>
              </a:rPr>
              <a:t>management</a:t>
            </a:r>
            <a:r>
              <a:rPr lang="en-GB" sz="1700" b="1">
                <a:cs typeface="Calibri"/>
              </a:rPr>
              <a:t> and </a:t>
            </a:r>
            <a:r>
              <a:rPr lang="en-GB" sz="1700" b="1" i="1">
                <a:cs typeface="Calibri"/>
              </a:rPr>
              <a:t>prioritization</a:t>
            </a:r>
            <a:r>
              <a:rPr lang="en-GB" sz="1700" b="1">
                <a:cs typeface="Calibri"/>
              </a:rPr>
              <a:t> of tasks</a:t>
            </a:r>
          </a:p>
          <a:p>
            <a:r>
              <a:rPr lang="en-GB" sz="1700" b="1">
                <a:cs typeface="Calibri"/>
              </a:rPr>
              <a:t>Increase in </a:t>
            </a:r>
            <a:r>
              <a:rPr lang="en-GB" sz="1700" b="1" i="1">
                <a:cs typeface="Calibri"/>
              </a:rPr>
              <a:t>productivity</a:t>
            </a:r>
            <a:r>
              <a:rPr lang="en-GB" sz="1700" b="1">
                <a:cs typeface="Calibri"/>
              </a:rPr>
              <a:t> of work, also </a:t>
            </a:r>
            <a:r>
              <a:rPr lang="en-GB" sz="1700" b="1" i="1">
                <a:cs typeface="Calibri"/>
              </a:rPr>
              <a:t>creativity.</a:t>
            </a:r>
          </a:p>
          <a:p>
            <a:r>
              <a:rPr lang="en-GB" sz="1700" b="1" i="1">
                <a:cs typeface="Calibri"/>
              </a:rPr>
              <a:t>Reducing stress</a:t>
            </a:r>
            <a:r>
              <a:rPr lang="en-GB" sz="1700" b="1">
                <a:cs typeface="Calibri"/>
              </a:rPr>
              <a:t> allowing a healthy balance of work and personal life.</a:t>
            </a:r>
          </a:p>
        </p:txBody>
      </p:sp>
    </p:spTree>
    <p:extLst>
      <p:ext uri="{BB962C8B-B14F-4D97-AF65-F5344CB8AC3E}">
        <p14:creationId xmlns:p14="http://schemas.microsoft.com/office/powerpoint/2010/main" val="81874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9C6A8-EECE-46FD-A7DE-12ADF977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  <a:cs typeface="Calibri Light"/>
              </a:rPr>
              <a:t>TRASFERRING TIME MANAGEMENT SKILLS TO A YOUTH AND COMMUNITY SETTING.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ECF655-5609-42FF-AD41-A2A267CE8D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66364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64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4FAAEC-D9B3-492D-8667-36625FD84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800" b="1">
                <a:cs typeface="Calibri Light"/>
              </a:rPr>
              <a:t>SKILL #2</a:t>
            </a:r>
            <a:br>
              <a:rPr lang="en-GB" sz="2800" b="1">
                <a:cs typeface="Calibri Light"/>
              </a:rPr>
            </a:br>
            <a:r>
              <a:rPr lang="en-GB" sz="2800" b="1">
                <a:cs typeface="Calibri Light"/>
              </a:rPr>
              <a:t>TEAMWORK</a:t>
            </a:r>
            <a:r>
              <a:rPr lang="en-GB" sz="2800">
                <a:cs typeface="Calibri Light"/>
              </a:rPr>
              <a:t> 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FA377-70AC-4FDB-B18D-4F1BB0304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 dirty="0"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cs typeface="Calibri"/>
              </a:rPr>
              <a:t>''A co-operation of those working on a task''                        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cs typeface="Calibri"/>
              </a:rPr>
              <a:t> (The Happy Manager, 2019)                                </a:t>
            </a:r>
            <a:endParaRPr lang="en-GB"/>
          </a:p>
        </p:txBody>
      </p:sp>
      <p:pic>
        <p:nvPicPr>
          <p:cNvPr id="4" name="Picture 4" descr="A picture containing text, drawing&#10;&#10;Description generated with very high confidence">
            <a:extLst>
              <a:ext uri="{FF2B5EF4-FFF2-40B4-BE49-F238E27FC236}">
                <a16:creationId xmlns:a16="http://schemas.microsoft.com/office/drawing/2014/main" id="{80FA5A01-6F2D-4E80-B11C-6E38642CE6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19" r="2" b="2"/>
          <a:stretch/>
        </p:blipFill>
        <p:spPr>
          <a:xfrm>
            <a:off x="5297763" y="1206199"/>
            <a:ext cx="6250769" cy="428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14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6EFFF4A2-EB01-4738-9824-8D9A72A51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97086E5E-F855-49A0-9CA8-946B62F1E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288" y="643467"/>
            <a:ext cx="9916920" cy="3280212"/>
          </a:xfrm>
          <a:prstGeom prst="rect">
            <a:avLst/>
          </a:prstGeom>
        </p:spPr>
      </p:pic>
      <p:sp>
        <p:nvSpPr>
          <p:cNvPr id="16" name="Rectangle 19">
            <a:extLst>
              <a:ext uri="{FF2B5EF4-FFF2-40B4-BE49-F238E27FC236}">
                <a16:creationId xmlns:a16="http://schemas.microsoft.com/office/drawing/2014/main" id="{23D97D8B-CFC5-431A-AA32-93C4522A6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33674"/>
            <a:ext cx="12192000" cy="26243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0B1A0-CD0A-4DF8-A5B5-E6E6A7197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535424"/>
            <a:ext cx="3685032" cy="1591056"/>
          </a:xfrm>
        </p:spPr>
        <p:txBody>
          <a:bodyPr anchor="t">
            <a:normAutofit/>
          </a:bodyPr>
          <a:lstStyle/>
          <a:p>
            <a:r>
              <a:rPr lang="en-GB" sz="3400">
                <a:solidFill>
                  <a:schemeClr val="bg1"/>
                </a:solidFill>
                <a:cs typeface="Calibri Light"/>
              </a:rPr>
              <a:t>EMPLOYABILITY &amp;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E669A-9C6E-496B-886F-22E1F1D0A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920" y="4535423"/>
            <a:ext cx="4930626" cy="1586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1">
                <a:solidFill>
                  <a:schemeClr val="bg1"/>
                </a:solidFill>
                <a:cs typeface="Calibri"/>
              </a:rPr>
              <a:t>Ability to </a:t>
            </a:r>
            <a:r>
              <a:rPr lang="en-GB" sz="1600" b="1" i="1">
                <a:solidFill>
                  <a:schemeClr val="bg1"/>
                </a:solidFill>
                <a:cs typeface="Calibri"/>
              </a:rPr>
              <a:t>function effectively</a:t>
            </a:r>
            <a:r>
              <a:rPr lang="en-GB" sz="1600" b="1">
                <a:solidFill>
                  <a:schemeClr val="bg1"/>
                </a:solidFill>
                <a:cs typeface="Calibri"/>
              </a:rPr>
              <a:t> in group, is vital with most jobs. (SkillsyouNeed.com)</a:t>
            </a:r>
          </a:p>
          <a:p>
            <a:r>
              <a:rPr lang="en-GB" sz="1600" b="1">
                <a:solidFill>
                  <a:schemeClr val="bg1"/>
                </a:solidFill>
                <a:cs typeface="Calibri"/>
              </a:rPr>
              <a:t>Sharing perspectives and information</a:t>
            </a:r>
          </a:p>
          <a:p>
            <a:r>
              <a:rPr lang="en-GB" sz="1600" b="1">
                <a:solidFill>
                  <a:schemeClr val="bg1"/>
                </a:solidFill>
                <a:cs typeface="Calibri"/>
              </a:rPr>
              <a:t>Problem solving</a:t>
            </a:r>
          </a:p>
        </p:txBody>
      </p:sp>
      <p:grpSp>
        <p:nvGrpSpPr>
          <p:cNvPr id="17" name="Group 21">
            <a:extLst>
              <a:ext uri="{FF2B5EF4-FFF2-40B4-BE49-F238E27FC236}">
                <a16:creationId xmlns:a16="http://schemas.microsoft.com/office/drawing/2014/main" id="{F91EAA54-AC0A-4AEF-ACE5-B1DD3DC8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08171" y="4821439"/>
            <a:ext cx="1128382" cy="847206"/>
            <a:chOff x="8183879" y="1000124"/>
            <a:chExt cx="1562267" cy="1172973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57EE6F04-B543-44E1-BA29-3DD44C5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D5559A4F-CFAC-4ECC-B04A-670D559B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66638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E6B0A-603B-4AF1-B760-352F9880B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cs typeface="Calibri Light"/>
              </a:rPr>
              <a:t>TRANSFERRING TEAMWORK SKILLS TO A YOUTH AND COMMUNITY SETTING </a:t>
            </a:r>
            <a:endParaRPr lang="en-GB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434659-431D-450D-82E2-BD8AD14E4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580801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534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3FCA5-BD10-48B1-85E6-C15979876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32688"/>
            <a:ext cx="4892040" cy="1773936"/>
          </a:xfrm>
        </p:spPr>
        <p:txBody>
          <a:bodyPr anchor="b">
            <a:normAutofit/>
          </a:bodyPr>
          <a:lstStyle/>
          <a:p>
            <a:r>
              <a:rPr lang="en-GB" sz="4000" b="1">
                <a:cs typeface="Calibri Light"/>
              </a:rPr>
              <a:t>SKILL #3 COMMUNICATION</a:t>
            </a:r>
            <a:r>
              <a:rPr lang="en-GB" sz="4000">
                <a:cs typeface="Calibri Light"/>
              </a:rPr>
              <a:t> 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C115F1CC-8DCA-4EED-8E17-A2A729DF7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898648"/>
            <a:ext cx="4892040" cy="3209544"/>
          </a:xfrm>
        </p:spPr>
        <p:txBody>
          <a:bodyPr anchor="t">
            <a:normAutofit/>
          </a:bodyPr>
          <a:lstStyle/>
          <a:p>
            <a:r>
              <a:rPr lang="en-US" sz="2000" b="1">
                <a:cs typeface="Calibri"/>
              </a:rPr>
              <a:t>''Communication is the process of </a:t>
            </a:r>
            <a:r>
              <a:rPr lang="en-US" sz="2000" b="1" i="1">
                <a:cs typeface="Calibri"/>
              </a:rPr>
              <a:t>sending</a:t>
            </a:r>
            <a:r>
              <a:rPr lang="en-US" sz="2000" b="1">
                <a:cs typeface="Calibri"/>
              </a:rPr>
              <a:t> and</a:t>
            </a:r>
            <a:r>
              <a:rPr lang="en-US" sz="2000" b="1" i="1">
                <a:cs typeface="Calibri"/>
              </a:rPr>
              <a:t> receiving</a:t>
            </a:r>
            <a:r>
              <a:rPr lang="en-US" sz="2000" b="1">
                <a:cs typeface="Calibri"/>
              </a:rPr>
              <a:t> messages through</a:t>
            </a:r>
            <a:r>
              <a:rPr lang="en-US" sz="2000" b="1" i="1">
                <a:cs typeface="Calibri"/>
              </a:rPr>
              <a:t> verbal</a:t>
            </a:r>
            <a:r>
              <a:rPr lang="en-US" sz="2000" b="1">
                <a:cs typeface="Calibri"/>
              </a:rPr>
              <a:t> and </a:t>
            </a:r>
            <a:r>
              <a:rPr lang="en-US" sz="2000" b="1" i="1">
                <a:cs typeface="Calibri"/>
              </a:rPr>
              <a:t>non-verbal </a:t>
            </a:r>
            <a:r>
              <a:rPr lang="en-US" sz="2000" b="1">
                <a:cs typeface="Calibri"/>
              </a:rPr>
              <a:t>means''</a:t>
            </a:r>
          </a:p>
          <a:p>
            <a:pPr marL="0" indent="0">
              <a:buNone/>
            </a:pPr>
            <a:r>
              <a:rPr lang="en-US" sz="2000" b="1">
                <a:cs typeface="Calibri"/>
              </a:rPr>
              <a:t>                   (Thought &amp; Co,2019)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49A7284-D010-4ACB-A08A-FC3C3689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B3DA400B-6D6C-4C0A-AD93-B260CB9C67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57" r="-2" b="-2"/>
          <a:stretch/>
        </p:blipFill>
        <p:spPr>
          <a:xfrm>
            <a:off x="6748272" y="1739425"/>
            <a:ext cx="5025525" cy="338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669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A23F5-2BD4-46F7-B85B-A85F8EFBC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GB" sz="3400" b="1">
                <a:solidFill>
                  <a:schemeClr val="bg1"/>
                </a:solidFill>
                <a:cs typeface="Calibri Light"/>
              </a:rPr>
              <a:t>COMMUNICATION IS VITAL....</a:t>
            </a:r>
            <a:endParaRPr lang="en-GB" sz="3400" b="1">
              <a:solidFill>
                <a:schemeClr val="bg1"/>
              </a:solidFill>
            </a:endParaRPr>
          </a:p>
        </p:txBody>
      </p:sp>
      <p:grpSp>
        <p:nvGrpSpPr>
          <p:cNvPr id="31" name="Group 23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15B1E-4C85-44B5-B6CD-1AFB5847A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90" y="3383121"/>
            <a:ext cx="3582072" cy="27932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solidFill>
                <a:schemeClr val="bg1"/>
              </a:solidFill>
              <a:cs typeface="Calibri"/>
            </a:endParaRPr>
          </a:p>
          <a:p>
            <a:r>
              <a:rPr lang="en-GB" sz="2000" i="1" dirty="0">
                <a:solidFill>
                  <a:schemeClr val="bg1"/>
                </a:solidFill>
                <a:cs typeface="Calibri"/>
              </a:rPr>
              <a:t>Only 7% of communication is verbal.</a:t>
            </a:r>
          </a:p>
          <a:p>
            <a:pPr marL="0" indent="0">
              <a:buNone/>
            </a:pPr>
            <a:r>
              <a:rPr lang="en-GB" sz="2000" i="1" dirty="0">
                <a:solidFill>
                  <a:schemeClr val="bg1"/>
                </a:solidFill>
                <a:cs typeface="Calibri"/>
              </a:rPr>
              <a:t>Remaining 93% being body language and eye contact (Non- Verbal)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8DB05B-9EC4-465A-944E-CC23E2415F21}"/>
              </a:ext>
            </a:extLst>
          </p:cNvPr>
          <p:cNvSpPr txBox="1"/>
          <p:nvPr/>
        </p:nvSpPr>
        <p:spPr>
          <a:xfrm>
            <a:off x="5702061" y="1417608"/>
            <a:ext cx="39652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According to TOOLSHERO.COM (2019)</a:t>
            </a:r>
            <a:endParaRPr lang="en-GB" b="1">
              <a:cs typeface="Calibri"/>
            </a:endParaRPr>
          </a:p>
        </p:txBody>
      </p:sp>
      <p:pic>
        <p:nvPicPr>
          <p:cNvPr id="6" name="Picture 6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35D19782-DE21-4008-AAAC-5C4A38A73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8288" y="1710188"/>
            <a:ext cx="5978103" cy="491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78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AC26-62EF-4447-978A-0A6BD199A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IMPORTANCE OF  COMMUNICATION FOR FUTURE EMPLOYABILITY &amp; THE WORKPLACE</a:t>
            </a:r>
            <a:endParaRPr lang="en-GB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675E27-B1AC-4E3A-846F-B5AA600B9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233392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291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361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5D5D6-DE15-49F7-9843-6AF026405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>
                <a:solidFill>
                  <a:srgbClr val="FFFFFF"/>
                </a:solidFill>
              </a:rPr>
              <a:t>GOOD COMMUNICATION SKILLS 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6FD7814-F654-4611-B372-0E50A88810F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3768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6F9F4F-C5C8-4DD2-8AC1-09D36A9C52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i="1">
                <a:solidFill>
                  <a:srgbClr val="FFFFFF"/>
                </a:solidFill>
                <a:cs typeface="Calibri"/>
              </a:rPr>
              <a:t>Essential</a:t>
            </a:r>
            <a:r>
              <a:rPr lang="en-US" sz="2000" b="1">
                <a:solidFill>
                  <a:srgbClr val="FFFFFF"/>
                </a:solidFill>
                <a:cs typeface="Calibri"/>
              </a:rPr>
              <a:t> to developing good professional relationships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i="1">
                <a:solidFill>
                  <a:srgbClr val="FFFFFF"/>
                </a:solidFill>
                <a:cs typeface="Calibri"/>
              </a:rPr>
              <a:t>Key</a:t>
            </a:r>
            <a:r>
              <a:rPr lang="en-US" sz="2000" b="1">
                <a:solidFill>
                  <a:srgbClr val="FFFFFF"/>
                </a:solidFill>
                <a:cs typeface="Calibri"/>
              </a:rPr>
              <a:t> in improving work productivity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i="1">
                <a:solidFill>
                  <a:srgbClr val="FFFFFF"/>
                </a:solidFill>
                <a:cs typeface="Calibri"/>
              </a:rPr>
              <a:t>Transferal</a:t>
            </a:r>
            <a:r>
              <a:rPr lang="en-US" sz="2000" b="1">
                <a:solidFill>
                  <a:srgbClr val="FFFFFF"/>
                </a:solidFill>
                <a:cs typeface="Calibri"/>
              </a:rPr>
              <a:t> of information </a:t>
            </a:r>
          </a:p>
        </p:txBody>
      </p:sp>
    </p:spTree>
    <p:extLst>
      <p:ext uri="{BB962C8B-B14F-4D97-AF65-F5344CB8AC3E}">
        <p14:creationId xmlns:p14="http://schemas.microsoft.com/office/powerpoint/2010/main" val="1203899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F928-1F4C-4786-879E-1C76CC4DD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b="1">
                <a:cs typeface="Calibri Light"/>
              </a:rPr>
              <a:t>TRANSFERRING COMMUNICATION SKILLS TO A YOUTH &amp; COMMUNITY SETTING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F1C4D0-EBDB-4297-9B8B-8C7819AEB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 b="1">
                <a:cs typeface="Calibri"/>
              </a:rPr>
              <a:t>COMMUNICATION IS </a:t>
            </a:r>
            <a:r>
              <a:rPr lang="en-US" sz="1800" b="1" i="1">
                <a:cs typeface="Calibri"/>
              </a:rPr>
              <a:t>CRUCIAL</a:t>
            </a:r>
          </a:p>
          <a:p>
            <a:r>
              <a:rPr lang="en-US" sz="1800" b="1" i="1">
                <a:cs typeface="Calibri"/>
              </a:rPr>
              <a:t>Effective</a:t>
            </a:r>
            <a:r>
              <a:rPr lang="en-US" sz="1800" b="1">
                <a:cs typeface="Calibri"/>
              </a:rPr>
              <a:t> communication and</a:t>
            </a:r>
            <a:r>
              <a:rPr lang="en-US" sz="1800" b="1" i="1">
                <a:cs typeface="Calibri"/>
              </a:rPr>
              <a:t> establishing relationships</a:t>
            </a:r>
            <a:r>
              <a:rPr lang="en-US" sz="1800" b="1">
                <a:cs typeface="Calibri"/>
              </a:rPr>
              <a:t> with young people (SAPIN, 2013. P47)</a:t>
            </a:r>
          </a:p>
          <a:p>
            <a:r>
              <a:rPr lang="en-US" sz="1800" b="1" i="1">
                <a:cs typeface="Calibri"/>
              </a:rPr>
              <a:t>Disclosure of information</a:t>
            </a:r>
            <a:r>
              <a:rPr lang="en-US" sz="1800" b="1">
                <a:cs typeface="Calibri"/>
              </a:rPr>
              <a:t> from young person to youth worker. Ability to </a:t>
            </a:r>
            <a:r>
              <a:rPr lang="en-US" sz="1800" b="1" i="1">
                <a:cs typeface="Calibri"/>
              </a:rPr>
              <a:t>Actively listen</a:t>
            </a:r>
            <a:r>
              <a:rPr lang="en-US" sz="1800" b="1">
                <a:cs typeface="Calibri"/>
              </a:rPr>
              <a:t> and </a:t>
            </a:r>
            <a:r>
              <a:rPr lang="en-US" sz="1800" b="1" i="1">
                <a:cs typeface="Calibri"/>
              </a:rPr>
              <a:t>interpret information</a:t>
            </a:r>
            <a:r>
              <a:rPr lang="en-US" sz="1800" b="1">
                <a:cs typeface="Calibri"/>
              </a:rPr>
              <a:t> disclosed. (NOS, 2019, p88-94)</a:t>
            </a:r>
          </a:p>
          <a:p>
            <a:r>
              <a:rPr lang="en-US" sz="1800" b="1">
                <a:cs typeface="Calibri"/>
              </a:rPr>
              <a:t>Ensuring information is </a:t>
            </a:r>
            <a:r>
              <a:rPr lang="en-US" sz="1800" b="1" i="1">
                <a:cs typeface="Calibri"/>
              </a:rPr>
              <a:t>accurate</a:t>
            </a:r>
            <a:r>
              <a:rPr lang="en-US" sz="1800" b="1">
                <a:cs typeface="Calibri"/>
              </a:rPr>
              <a:t> and passed on to </a:t>
            </a:r>
            <a:r>
              <a:rPr lang="en-US" sz="1800" b="1" i="1">
                <a:cs typeface="Calibri"/>
              </a:rPr>
              <a:t>relevant organizations.</a:t>
            </a:r>
          </a:p>
          <a:p>
            <a:endParaRPr lang="en-US" sz="1800">
              <a:cs typeface="Calibri"/>
            </a:endParaRPr>
          </a:p>
        </p:txBody>
      </p:sp>
      <p:pic>
        <p:nvPicPr>
          <p:cNvPr id="4" name="Picture 4" descr="A person sitting on a bench&#10;&#10;Description generated with very high confidence">
            <a:extLst>
              <a:ext uri="{FF2B5EF4-FFF2-40B4-BE49-F238E27FC236}">
                <a16:creationId xmlns:a16="http://schemas.microsoft.com/office/drawing/2014/main" id="{4C2FB534-DCB5-4F65-93A8-6A60BBA34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962" r="-1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9569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685B357-FECE-4F11-B3D0-433533DF9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64795DB-290E-4908-965D-AED9526AA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57647-6B76-4203-AE83-19FAB228F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892040"/>
            <a:ext cx="3767328" cy="1325880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bg1"/>
                </a:solidFill>
                <a:cs typeface="Calibri Light"/>
              </a:rPr>
              <a:t>BAD COMMUNICATION CAN LEAD TO THIS....</a:t>
            </a:r>
            <a:endParaRPr lang="en-GB" sz="2800" b="1">
              <a:solidFill>
                <a:schemeClr val="bg1"/>
              </a:solidFill>
            </a:endParaRPr>
          </a:p>
        </p:txBody>
      </p:sp>
      <p:pic>
        <p:nvPicPr>
          <p:cNvPr id="6" name="Picture 6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45D931D9-FA63-4E22-A7F0-E3D5AC440A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280" b="2"/>
          <a:stretch/>
        </p:blipFill>
        <p:spPr>
          <a:xfrm>
            <a:off x="7647087" y="212170"/>
            <a:ext cx="3767328" cy="3881639"/>
          </a:xfrm>
          <a:prstGeom prst="rect">
            <a:avLst/>
          </a:prstGeom>
        </p:spPr>
      </p:pic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4B0539B4-0D7B-4E78-AD10-2D9CDACBC8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" r="8746" b="1"/>
          <a:stretch/>
        </p:blipFill>
        <p:spPr>
          <a:xfrm>
            <a:off x="181500" y="125906"/>
            <a:ext cx="6675119" cy="3881639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21E00FA-5862-4ADF-8F96-08EC1FF48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7524A04-8BF5-4E69-AA1F-2B80DD114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896" y="4828032"/>
            <a:ext cx="6675120" cy="1463040"/>
          </a:xfrm>
        </p:spPr>
        <p:txBody>
          <a:bodyPr anchor="ctr">
            <a:normAutofit/>
          </a:bodyPr>
          <a:lstStyle/>
          <a:p>
            <a:r>
              <a:rPr lang="en-US" sz="1700" b="1" dirty="0">
                <a:solidFill>
                  <a:schemeClr val="bg1"/>
                </a:solidFill>
                <a:cs typeface="Calibri"/>
              </a:rPr>
              <a:t>'Chinese Whispers'. (Collins,2019)</a:t>
            </a:r>
            <a:r>
              <a:rPr lang="en-US" sz="1700" b="1" i="1" dirty="0">
                <a:solidFill>
                  <a:schemeClr val="bg1"/>
                </a:solidFill>
                <a:cs typeface="Calibri"/>
              </a:rPr>
              <a:t>Not</a:t>
            </a:r>
            <a:r>
              <a:rPr lang="en-US" sz="1700" b="1" dirty="0">
                <a:solidFill>
                  <a:schemeClr val="bg1"/>
                </a:solidFill>
                <a:cs typeface="Calibri"/>
              </a:rPr>
              <a:t> using </a:t>
            </a:r>
            <a:r>
              <a:rPr lang="en-US" sz="1700" b="1" i="1" dirty="0">
                <a:solidFill>
                  <a:schemeClr val="bg1"/>
                </a:solidFill>
                <a:cs typeface="Calibri"/>
              </a:rPr>
              <a:t>active listening skills</a:t>
            </a:r>
          </a:p>
          <a:p>
            <a:r>
              <a:rPr lang="en-US" sz="1700" b="1" i="1" dirty="0">
                <a:solidFill>
                  <a:schemeClr val="bg1"/>
                </a:solidFill>
                <a:cs typeface="Calibri"/>
              </a:rPr>
              <a:t>Jeopardizing</a:t>
            </a:r>
            <a:r>
              <a:rPr lang="en-US" sz="1700" b="1" dirty="0">
                <a:solidFill>
                  <a:schemeClr val="bg1"/>
                </a:solidFill>
                <a:cs typeface="Calibri"/>
              </a:rPr>
              <a:t> the safety of a young person by</a:t>
            </a:r>
            <a:r>
              <a:rPr lang="en-US" sz="1700" b="1" i="1" dirty="0">
                <a:solidFill>
                  <a:schemeClr val="bg1"/>
                </a:solidFill>
                <a:cs typeface="Calibri"/>
              </a:rPr>
              <a:t> failing</a:t>
            </a:r>
            <a:r>
              <a:rPr lang="en-US" sz="1700" b="1" dirty="0">
                <a:solidFill>
                  <a:schemeClr val="bg1"/>
                </a:solidFill>
                <a:cs typeface="Calibri"/>
              </a:rPr>
              <a:t> </a:t>
            </a:r>
            <a:r>
              <a:rPr lang="en-US" sz="1700" b="1" i="1" dirty="0">
                <a:solidFill>
                  <a:schemeClr val="bg1"/>
                </a:solidFill>
                <a:cs typeface="Calibri"/>
              </a:rPr>
              <a:t>to communicate</a:t>
            </a:r>
            <a:r>
              <a:rPr lang="en-US" sz="1700" b="1" dirty="0">
                <a:solidFill>
                  <a:schemeClr val="bg1"/>
                </a:solidFill>
                <a:cs typeface="Calibri"/>
              </a:rPr>
              <a:t> properly (Information sharing, Gov.uk, 2018) </a:t>
            </a:r>
          </a:p>
        </p:txBody>
      </p:sp>
    </p:spTree>
    <p:extLst>
      <p:ext uri="{BB962C8B-B14F-4D97-AF65-F5344CB8AC3E}">
        <p14:creationId xmlns:p14="http://schemas.microsoft.com/office/powerpoint/2010/main" val="274620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067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DA8A3-AC0C-4090-BA74-F64EB0DF4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  <a:cs typeface="Calibri Light"/>
              </a:rPr>
              <a:t>SUMMARY 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4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930CC928-E138-4CDE-B1F9-3D128B3FE1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95" r="15542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788EF92-A9DD-4009-B37A-AB0419C8B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285750" indent="-285750"/>
            <a:r>
              <a:rPr lang="en-US" sz="2000" b="1">
                <a:solidFill>
                  <a:srgbClr val="FFFFFF"/>
                </a:solidFill>
                <a:cs typeface="Calibri"/>
              </a:rPr>
              <a:t>Importance of how Time Management, Teamwork and Communication affect future employability</a:t>
            </a:r>
          </a:p>
          <a:p>
            <a:pPr marL="285750" indent="-285750"/>
            <a:r>
              <a:rPr lang="en-US" sz="2000" b="1">
                <a:solidFill>
                  <a:srgbClr val="FFFFFF"/>
                </a:solidFill>
                <a:cs typeface="Calibri"/>
              </a:rPr>
              <a:t>How these skills can be beneficial in the workplace</a:t>
            </a:r>
          </a:p>
          <a:p>
            <a:pPr marL="285750" indent="-285750"/>
            <a:r>
              <a:rPr lang="en-US" sz="2000" b="1">
                <a:solidFill>
                  <a:srgbClr val="FFFFFF"/>
                </a:solidFill>
                <a:cs typeface="Calibri"/>
              </a:rPr>
              <a:t>Transferred from being a student to a professional youth and community worker</a:t>
            </a:r>
          </a:p>
          <a:p>
            <a:pPr marL="285750" indent="-285750"/>
            <a:r>
              <a:rPr lang="en-US" sz="2000" b="1">
                <a:solidFill>
                  <a:srgbClr val="FFFFFF"/>
                </a:solidFill>
                <a:cs typeface="Calibri"/>
              </a:rPr>
              <a:t>How these skills interlink</a:t>
            </a:r>
          </a:p>
          <a:p>
            <a:pPr marL="285750" indent="-285750"/>
            <a:endParaRPr lang="en-US" sz="2000" b="1">
              <a:solidFill>
                <a:srgbClr val="FFFFFF"/>
              </a:solidFill>
              <a:cs typeface="Calibri"/>
            </a:endParaRPr>
          </a:p>
          <a:p>
            <a:endParaRPr lang="en-US" sz="2000" b="1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37848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F24FC-0773-40B3-9426-2DA63312A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74146"/>
            <a:ext cx="10515593" cy="1197864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PERSONAL ACTION POINTS </a:t>
            </a:r>
            <a:endParaRPr lang="en-GB" b="1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DF5FE34-0A41-407A-8D94-10FCF68F1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587238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2371B92-C214-479A-AB55-5010B826E5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78" b="6331"/>
          <a:stretch/>
        </p:blipFill>
        <p:spPr>
          <a:xfrm>
            <a:off x="835153" y="2002117"/>
            <a:ext cx="6215794" cy="417156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CF6A9B-07DA-40BD-AB4A-03516D1AB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314" y="1999578"/>
            <a:ext cx="3823525" cy="4171568"/>
          </a:xfrm>
        </p:spPr>
        <p:txBody>
          <a:bodyPr anchor="ctr">
            <a:normAutofit/>
          </a:bodyPr>
          <a:lstStyle/>
          <a:p>
            <a:pPr marL="342900" indent="-342900"/>
            <a:r>
              <a:rPr lang="en-US" sz="2000" b="1">
                <a:cs typeface="Calibri"/>
              </a:rPr>
              <a:t>ESSAY WRITING SKILLS AND REFERENCING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 b="1" i="1">
              <a:cs typeface="Calibri"/>
            </a:endParaRPr>
          </a:p>
          <a:p>
            <a:pPr marL="342900" indent="-342900"/>
            <a:r>
              <a:rPr lang="en-US" sz="2000" b="1">
                <a:cs typeface="Calibri"/>
              </a:rPr>
              <a:t>CRITIQUING ARTICLES AND REFLECTIVE ESSAYS 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endParaRPr lang="en-US" sz="2000" b="1">
              <a:cs typeface="Calibri"/>
            </a:endParaRPr>
          </a:p>
          <a:p>
            <a:pPr marL="342900" indent="-342900"/>
            <a:r>
              <a:rPr lang="en-US" sz="2000" b="1">
                <a:cs typeface="Calibri"/>
              </a:rPr>
              <a:t>TIME MANAGEMENT</a:t>
            </a:r>
          </a:p>
          <a:p>
            <a:endParaRPr lang="en-US" sz="2000" b="1">
              <a:cs typeface="Calibri"/>
            </a:endParaRP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0241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D35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7B80F-F8C8-413D-8CBE-226FF3C8B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  <a:cs typeface="Calibri Light"/>
              </a:rPr>
              <a:t>SUCCESSFUL STUDY &amp; HAPPY STUDENT!!</a:t>
            </a:r>
            <a:r>
              <a:rPr lang="en-GB" dirty="0">
                <a:solidFill>
                  <a:srgbClr val="FFFFFF"/>
                </a:solidFill>
                <a:cs typeface="Calibri Light"/>
              </a:rPr>
              <a:t> 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game&#10;&#10;Description generated with very high confidence">
            <a:extLst>
              <a:ext uri="{FF2B5EF4-FFF2-40B4-BE49-F238E27FC236}">
                <a16:creationId xmlns:a16="http://schemas.microsoft.com/office/drawing/2014/main" id="{D0400945-5754-4E99-AF1C-91F2177D58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2740EF-7B37-42E5-A631-7E597EF42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342900" indent="-342900"/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Proofreading work </a:t>
            </a:r>
            <a:r>
              <a:rPr lang="en-US" sz="2000" b="1" i="1" dirty="0">
                <a:solidFill>
                  <a:srgbClr val="FFFFFF"/>
                </a:solidFill>
                <a:cs typeface="Calibri" panose="020F0502020204030204"/>
              </a:rPr>
              <a:t>before</a:t>
            </a:r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 submission.</a:t>
            </a:r>
          </a:p>
          <a:p>
            <a:pPr marL="342900" indent="-342900"/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Reading out </a:t>
            </a:r>
            <a:r>
              <a:rPr lang="en-US" sz="2000" b="1" i="1" dirty="0">
                <a:solidFill>
                  <a:srgbClr val="FFFFFF"/>
                </a:solidFill>
                <a:cs typeface="Calibri" panose="020F0502020204030204"/>
              </a:rPr>
              <a:t>loud.</a:t>
            </a:r>
          </a:p>
          <a:p>
            <a:pPr marL="342900" indent="-342900"/>
            <a:r>
              <a:rPr lang="en-US" sz="2000" b="1" i="1" dirty="0">
                <a:solidFill>
                  <a:srgbClr val="FFFFFF"/>
                </a:solidFill>
                <a:cs typeface="Calibri" panose="020F0502020204030204"/>
              </a:rPr>
              <a:t>Attending</a:t>
            </a:r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 study skills.</a:t>
            </a:r>
          </a:p>
          <a:p>
            <a:pPr marL="342900" indent="-342900"/>
            <a:r>
              <a:rPr lang="en-US" sz="2000" b="1" i="1" dirty="0">
                <a:solidFill>
                  <a:srgbClr val="FFFFFF"/>
                </a:solidFill>
                <a:cs typeface="Calibri" panose="020F0502020204030204"/>
              </a:rPr>
              <a:t>Adhering</a:t>
            </a:r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 to the Study skills books recommended by the University. (</a:t>
            </a:r>
            <a:r>
              <a:rPr lang="en-US" sz="2000" b="1" i="1" dirty="0">
                <a:solidFill>
                  <a:srgbClr val="FFFFFF"/>
                </a:solidFill>
                <a:cs typeface="Calibri" panose="020F0502020204030204"/>
              </a:rPr>
              <a:t>Stella Cottrell 2019)</a:t>
            </a:r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 </a:t>
            </a:r>
          </a:p>
          <a:p>
            <a:pPr marL="342900" indent="-342900"/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Developing &amp; maintaining  a </a:t>
            </a:r>
            <a:r>
              <a:rPr lang="en-US" sz="2000" b="1" i="1" dirty="0">
                <a:solidFill>
                  <a:srgbClr val="FFFFFF"/>
                </a:solidFill>
                <a:cs typeface="Calibri" panose="020F0502020204030204"/>
              </a:rPr>
              <a:t>realistic study schedule.</a:t>
            </a:r>
            <a:r>
              <a:rPr lang="en-US" sz="2000" b="1" dirty="0">
                <a:solidFill>
                  <a:srgbClr val="FFFFFF"/>
                </a:solidFill>
                <a:cs typeface="Calibri" panose="020F0502020204030204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33127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0A3A-E724-4D56-8C53-C7F81BBFC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REFERENCE LIST 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4163B-6441-4C06-9FAF-2C8D68D1F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927" y="365125"/>
            <a:ext cx="5996871" cy="58118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00" b="1" u="sng">
                <a:solidFill>
                  <a:srgbClr val="FFFFFF"/>
                </a:solidFill>
                <a:ea typeface="+mn-lt"/>
                <a:cs typeface="+mn-lt"/>
              </a:rPr>
              <a:t>REFERENCES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Communication Theory.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Shannon and Weaver Model of Communication’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2"/>
              </a:rPr>
              <a:t>https://www.communicationtheory.org/shannon-and-weaver-model-of-communication/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Cottrell, S. (2019). 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The study skills handbook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5th ed. London: Red Globe Press, p.54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Dictionary.com. (2019). 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Dictionary.com ‘chinese whispers’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3"/>
              </a:rPr>
              <a:t>https://www.dictionary.com/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Franklin, B.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Famous Quotes at BrainyQuote’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BrainyQuote.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4"/>
              </a:rPr>
              <a:t>https://www.brainyquote.com/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5"/>
              </a:rPr>
              <a:t>https://assets.publishing.service.gov.uk/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(2018).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Information sharing: advice for practitioners providing safeguarding services to children, young people, parents and carers’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London: crown 2018, p.9.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Ingram, G. and Harris, J. (2001).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Delivering good youth work’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1st ed. Lyme Regis: Russell House, p.115.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Naceweb.org. (2016). 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NACE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6"/>
              </a:rPr>
              <a:t>http://www.naceweb.org/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Nordquist, R.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What is Communication? The art of communicating and how to use it effectively’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Skillsyouneed.com.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7"/>
              </a:rPr>
              <a:t>https://www.thoughtco.com/what-is-communication-1689877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Sapin, K. (2013).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Essential skills for youth work practice’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2nd ed. Los Angeles, California: SAGE, p.47.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Shutterstock.com.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Stock Images, Photos, Vectors, Video, and Music | Shutterstock’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8"/>
              </a:rPr>
              <a:t>https://www.shutterstock.com/image-vector/banner-collaboration-teamwork-icons-260nw-715797241.jpg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Skillsyouneed.com.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Group and Team Roles’ | SkillsYouNeed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.com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9"/>
              </a:rPr>
              <a:t>https://www.skillsyouneed.com/ips/group-roles.html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The Happy Manager.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Define Teamwork | a teamwork definition that works!’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10"/>
              </a:rPr>
              <a:t>https://the-happy-manager.com/articles/define-teamwork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toolshero.com. (2019). ‘</a:t>
            </a:r>
            <a:r>
              <a:rPr lang="en-US" sz="700" b="1" i="1">
                <a:solidFill>
                  <a:srgbClr val="FFFFFF"/>
                </a:solidFill>
                <a:ea typeface="+mn-lt"/>
                <a:cs typeface="+mn-lt"/>
              </a:rPr>
              <a:t>communication model by Albert Mehrabian’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. [online] Available at: 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  <a:hlinkClick r:id="rId11"/>
              </a:rPr>
              <a:t>https://www.toolshero.com/communication-skills/communication-model-mehrabian/</a:t>
            </a:r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 [Accessed 28 Dec. 2019].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GB" sz="700" b="1" cap="all">
                <a:solidFill>
                  <a:srgbClr val="FFFFFF"/>
                </a:solidFill>
                <a:ea typeface="+mn-lt"/>
                <a:cs typeface="+mn-lt"/>
              </a:rPr>
              <a:t>TUCKMAN, B. 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Psychological Bulletin 63: Tuckman, B. (1965). ‘</a:t>
            </a:r>
            <a:r>
              <a:rPr lang="en-GB" sz="700" b="1" i="1">
                <a:solidFill>
                  <a:srgbClr val="FFFFFF"/>
                </a:solidFill>
                <a:ea typeface="+mn-lt"/>
                <a:cs typeface="+mn-lt"/>
              </a:rPr>
              <a:t>Developmental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GB" sz="700" b="1" i="1">
                <a:solidFill>
                  <a:srgbClr val="FFFFFF"/>
                </a:solidFill>
                <a:ea typeface="+mn-lt"/>
                <a:cs typeface="+mn-lt"/>
              </a:rPr>
              <a:t>sequence in small groups.’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Psychological Bulletin 63. Elsevier Science and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Technology Books 1981, pp.384- 399. 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 </a:t>
            </a:r>
            <a:endParaRPr lang="en-GB" sz="700" b="1">
              <a:solidFill>
                <a:srgbClr val="FFFFFF"/>
              </a:solidFill>
              <a:cs typeface="Calibri"/>
            </a:endParaRPr>
          </a:p>
          <a:p>
            <a:r>
              <a:rPr lang="en-US" sz="700" b="1">
                <a:solidFill>
                  <a:srgbClr val="FFFFFF"/>
                </a:solidFill>
                <a:ea typeface="+mn-lt"/>
                <a:cs typeface="+mn-lt"/>
              </a:rPr>
              <a:t>Youth work National Occupational Standards. (2019). 1st ed. Leicester: National Youth Agency, pp.88- 94.</a:t>
            </a:r>
            <a:endParaRPr lang="en-GB" sz="7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4976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ECGE4001 PRESENTATION</vt:lpstr>
      <vt:lpstr>INTRODUCTION </vt:lpstr>
      <vt:lpstr>SKILL #1 TIME MANAGEMENT </vt:lpstr>
      <vt:lpstr>PowerPoint Presentation</vt:lpstr>
      <vt:lpstr>EMPLOYABILITY &amp; THE WORKPLACE</vt:lpstr>
      <vt:lpstr>TRASFERRING TIME MANAGEMENT SKILLS TO A YOUTH AND COMMUNITY SETTING.</vt:lpstr>
      <vt:lpstr>SKILL #2 TEAMWORK </vt:lpstr>
      <vt:lpstr>EMPLOYABILITY &amp; IN THE WORKPLACE</vt:lpstr>
      <vt:lpstr>TRANSFERRING TEAMWORK SKILLS TO A YOUTH AND COMMUNITY SETTING </vt:lpstr>
      <vt:lpstr>SKILL #3 COMMUNICATION </vt:lpstr>
      <vt:lpstr>COMMUNICATION IS VITAL....</vt:lpstr>
      <vt:lpstr>IMPORTANCE OF  COMMUNICATION FOR FUTURE EMPLOYABILITY &amp; THE WORKPLACE</vt:lpstr>
      <vt:lpstr>GOOD COMMUNICATION SKILLS </vt:lpstr>
      <vt:lpstr>TRANSFERRING COMMUNICATION SKILLS TO A YOUTH &amp; COMMUNITY SETTING</vt:lpstr>
      <vt:lpstr>BAD COMMUNICATION CAN LEAD TO THIS....</vt:lpstr>
      <vt:lpstr>SUMMARY </vt:lpstr>
      <vt:lpstr>PERSONAL ACTION POINTS </vt:lpstr>
      <vt:lpstr>SUCCESSFUL STUDY &amp; HAPPY STUDENT!!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317</cp:revision>
  <dcterms:created xsi:type="dcterms:W3CDTF">2019-12-28T10:36:11Z</dcterms:created>
  <dcterms:modified xsi:type="dcterms:W3CDTF">2020-01-02T16:15:23Z</dcterms:modified>
</cp:coreProperties>
</file>