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3" r:id="rId3"/>
    <p:sldMasterId id="2147483666" r:id="rId4"/>
  </p:sldMasterIdLst>
  <p:notesMasterIdLst>
    <p:notesMasterId r:id="rId30"/>
  </p:notesMasterIdLst>
  <p:sldIdLst>
    <p:sldId id="273" r:id="rId5"/>
    <p:sldId id="274" r:id="rId6"/>
    <p:sldId id="275" r:id="rId7"/>
    <p:sldId id="276" r:id="rId8"/>
    <p:sldId id="277" r:id="rId9"/>
    <p:sldId id="278" r:id="rId10"/>
    <p:sldId id="285" r:id="rId11"/>
    <p:sldId id="286" r:id="rId12"/>
    <p:sldId id="287" r:id="rId13"/>
    <p:sldId id="288" r:id="rId14"/>
    <p:sldId id="289" r:id="rId15"/>
    <p:sldId id="290" r:id="rId16"/>
    <p:sldId id="291" r:id="rId17"/>
    <p:sldId id="262" r:id="rId18"/>
    <p:sldId id="267" r:id="rId19"/>
    <p:sldId id="272" r:id="rId20"/>
    <p:sldId id="271" r:id="rId21"/>
    <p:sldId id="268" r:id="rId22"/>
    <p:sldId id="270" r:id="rId23"/>
    <p:sldId id="279" r:id="rId24"/>
    <p:sldId id="280" r:id="rId25"/>
    <p:sldId id="281" r:id="rId26"/>
    <p:sldId id="282" r:id="rId27"/>
    <p:sldId id="283"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4EDE8"/>
          </a:solidFill>
        </a:fill>
      </a:tcStyle>
    </a:wholeTbl>
    <a:band1H>
      <a:tcStyle>
        <a:tcBdr/>
        <a:fill>
          <a:solidFill>
            <a:srgbClr val="E8D9CE"/>
          </a:solidFill>
        </a:fill>
      </a:tcStyle>
    </a:band1H>
    <a:band2H>
      <a:tcStyle>
        <a:tcBdr/>
      </a:tcStyle>
    </a:band2H>
    <a:band1V>
      <a:tcStyle>
        <a:tcBdr/>
        <a:fill>
          <a:solidFill>
            <a:srgbClr val="E8D9CE"/>
          </a:solidFill>
        </a:fill>
      </a:tcStyle>
    </a:band1V>
    <a:band2V>
      <a:tcStyle>
        <a:tcBdr/>
      </a:tcStyle>
    </a:band2V>
    <a:lastCol>
      <a:tcTxStyle b="on">
        <a:font>
          <a:latin typeface="+mn-lt"/>
          <a:ea typeface="+mn-ea"/>
          <a:cs typeface="+mn-cs"/>
        </a:font>
        <a:srgbClr val="FFFFFF"/>
      </a:tcTxStyle>
      <a:tcStyle>
        <a:tcBdr/>
        <a:fill>
          <a:solidFill>
            <a:srgbClr val="BF873A"/>
          </a:solidFill>
        </a:fill>
      </a:tcStyle>
    </a:lastCol>
    <a:firstCol>
      <a:tcTxStyle b="on">
        <a:font>
          <a:latin typeface="+mn-lt"/>
          <a:ea typeface="+mn-ea"/>
          <a:cs typeface="+mn-cs"/>
        </a:font>
        <a:srgbClr val="FFFFFF"/>
      </a:tcTxStyle>
      <a:tcStyle>
        <a:tcBdr/>
        <a:fill>
          <a:solidFill>
            <a:srgbClr val="BF873A"/>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BF873A"/>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BF873A"/>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028EFF4-8D74-EAC3-3B88-5D12AD98E8B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622CA3BC-0021-9C10-C974-5F5A5ABE206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B0F6CAE-DAE4-45A9-913B-9D2774A8D9AA}" type="datetime1">
              <a:rPr lang="en-GB"/>
              <a:pPr lvl="0"/>
              <a:t>11/11/2025</a:t>
            </a:fld>
            <a:endParaRPr lang="en-GB"/>
          </a:p>
        </p:txBody>
      </p:sp>
      <p:sp>
        <p:nvSpPr>
          <p:cNvPr id="4" name="Slide Image Placeholder 3">
            <a:extLst>
              <a:ext uri="{FF2B5EF4-FFF2-40B4-BE49-F238E27FC236}">
                <a16:creationId xmlns:a16="http://schemas.microsoft.com/office/drawing/2014/main" id="{8B2D6F9C-B1AD-5BF2-9934-342BB82279D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365B2B8-B577-3E58-5F4C-FDCADAEA1FA0}"/>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7F37ADD4-BDF5-F275-0656-89380F072A3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0253566A-BFA5-F943-98D3-A8840903DBBE}"/>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21DD63A-F00E-4D31-8914-164DE6F54342}" type="slidenum">
              <a:t>‹#›</a:t>
            </a:fld>
            <a:endParaRPr lang="en-GB"/>
          </a:p>
        </p:txBody>
      </p:sp>
    </p:spTree>
    <p:extLst>
      <p:ext uri="{BB962C8B-B14F-4D97-AF65-F5344CB8AC3E}">
        <p14:creationId xmlns:p14="http://schemas.microsoft.com/office/powerpoint/2010/main" val="422778731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38F10C-0A71-D113-8D0B-D142588177E5}"/>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7DBFDD9E-59D8-719D-A3B2-9DA5C5848C5A}"/>
              </a:ext>
            </a:extLst>
          </p:cNvPr>
          <p:cNvSpPr txBox="1">
            <a:spLocks noGrp="1"/>
          </p:cNvSpPr>
          <p:nvPr>
            <p:ph type="body" sz="quarter" idx="1"/>
          </p:nvPr>
        </p:nvSpPr>
        <p:spPr/>
        <p:txBody>
          <a:bodyPr/>
          <a:lstStyle/>
          <a:p>
            <a:pPr lvl="0"/>
            <a:r>
              <a:rPr lang="en-GB"/>
              <a:t>Modern organizations rely heavily on IS to handle large data flows and automate process. By integrating information across departments, IS allow leaders to make data-driven, timely and strategic decisions improving performance and competitiveness.</a:t>
            </a:r>
          </a:p>
        </p:txBody>
      </p:sp>
      <p:sp>
        <p:nvSpPr>
          <p:cNvPr id="4" name="Slide Number Placeholder 3">
            <a:extLst>
              <a:ext uri="{FF2B5EF4-FFF2-40B4-BE49-F238E27FC236}">
                <a16:creationId xmlns:a16="http://schemas.microsoft.com/office/drawing/2014/main" id="{94C44955-1D88-4038-206D-7B4E96B7098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C13E56D-4AC1-4804-81DF-7CC8DB24C118}"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11DEC8-E460-AF5E-78D9-F0889C57BF9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28BA9BE-AEE5-FA8F-37A3-089BA0CA0A45}"/>
              </a:ext>
            </a:extLst>
          </p:cNvPr>
          <p:cNvSpPr txBox="1">
            <a:spLocks noGrp="1"/>
          </p:cNvSpPr>
          <p:nvPr>
            <p:ph type="body" sz="quarter" idx="1"/>
          </p:nvPr>
        </p:nvSpPr>
        <p:spPr/>
        <p:txBody>
          <a:bodyPr/>
          <a:lstStyle/>
          <a:p>
            <a:pPr lvl="0"/>
            <a:r>
              <a:rPr lang="en-GB"/>
              <a:t>ERP systems bring all business function together into a single system. This integration supports operational efficiency and provides leaders with a unified view of the organization’s performance. For global companies like amazon, ERP is essential  to manage complexity and scale.</a:t>
            </a:r>
          </a:p>
        </p:txBody>
      </p:sp>
      <p:sp>
        <p:nvSpPr>
          <p:cNvPr id="4" name="Slide Number Placeholder 3">
            <a:extLst>
              <a:ext uri="{FF2B5EF4-FFF2-40B4-BE49-F238E27FC236}">
                <a16:creationId xmlns:a16="http://schemas.microsoft.com/office/drawing/2014/main" id="{4A7F54CA-768A-3DAA-6265-21DD6076B1C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D2B6AEE-D973-4A74-9853-9739E9D26644}"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43803C-9616-D3AE-547B-2441ECC523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B931A13-F47B-B74F-A8B3-1FE0CAE680B3}"/>
              </a:ext>
            </a:extLst>
          </p:cNvPr>
          <p:cNvSpPr txBox="1">
            <a:spLocks noGrp="1"/>
          </p:cNvSpPr>
          <p:nvPr>
            <p:ph type="body" sz="quarter" idx="1"/>
          </p:nvPr>
        </p:nvSpPr>
        <p:spPr/>
        <p:txBody>
          <a:bodyPr/>
          <a:lstStyle/>
          <a:p>
            <a:pPr lvl="0"/>
            <a:r>
              <a:rPr lang="en-GB"/>
              <a:t>A growing business should adopt a clou-based ERP to gain flexibility and efficiency. Integrating CRM and SCM will create a unified data environment, driving productivity and customer satisfaction. Continuous evaluation and training are key for long-term success.</a:t>
            </a:r>
          </a:p>
        </p:txBody>
      </p:sp>
      <p:sp>
        <p:nvSpPr>
          <p:cNvPr id="4" name="Slide Number Placeholder 3">
            <a:extLst>
              <a:ext uri="{FF2B5EF4-FFF2-40B4-BE49-F238E27FC236}">
                <a16:creationId xmlns:a16="http://schemas.microsoft.com/office/drawing/2014/main" id="{B4FC4050-3A7F-0FA1-08CD-93ADD240586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CB73DB2-ACA7-422A-A243-099AD7FC7FB7}"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8EA522-6BA2-177A-E6DA-FE612DBF5AE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A697940-3797-5FBA-835E-E0FFD612B99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E5448EB-659D-306E-F618-56B309A3C48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81AC29-3B26-4A88-8CC4-479537E0F784}" type="slidenum">
              <a:t>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37A412-4535-078F-1891-DD0385AB3B2D}"/>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4FD367A8-CF9C-5ACC-EEB4-9D63E1CE1CE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EEBB95E-5637-4BE7-8245-F511A3D1C96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6F41E71-709D-40A2-A7EB-88C7D07F7F6B}" type="slidenum">
              <a:t>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0F69A-2C22-5989-BBBF-34082398A29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6044C1C-A598-8C57-24D7-F72B5FB407F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57F701E-B066-6546-B345-0015D5DA4B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DC1E8B3-FCE7-42F0-824D-3F86EFBF68D2}" type="slidenum">
              <a:t>13</a:t>
            </a:fld>
            <a:endParaRPr lang="en-US"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C0E34-7813-BC4D-0528-94F06D53D8FB}"/>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1D823DBB-9769-5365-FD43-FFD2AB86130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ECA0997A-14E9-3451-2D89-BA5D2D3289BF}"/>
              </a:ext>
            </a:extLst>
          </p:cNvPr>
          <p:cNvSpPr txBox="1">
            <a:spLocks noGrp="1"/>
          </p:cNvSpPr>
          <p:nvPr>
            <p:ph type="dt" sz="half" idx="7"/>
          </p:nvPr>
        </p:nvSpPr>
        <p:spPr/>
        <p:txBody>
          <a:bodyPr/>
          <a:lstStyle>
            <a:lvl1pPr>
              <a:defRPr/>
            </a:lvl1pPr>
          </a:lstStyle>
          <a:p>
            <a:pPr lvl="0"/>
            <a:fld id="{76CC7CF4-8E0E-45F9-8BA5-CE617BC3A317}" type="datetime1">
              <a:rPr lang="en-GB"/>
              <a:pPr lvl="0"/>
              <a:t>11/11/2025</a:t>
            </a:fld>
            <a:endParaRPr lang="en-GB"/>
          </a:p>
        </p:txBody>
      </p:sp>
      <p:sp>
        <p:nvSpPr>
          <p:cNvPr id="5" name="Footer Placeholder 4">
            <a:extLst>
              <a:ext uri="{FF2B5EF4-FFF2-40B4-BE49-F238E27FC236}">
                <a16:creationId xmlns:a16="http://schemas.microsoft.com/office/drawing/2014/main" id="{E917B68D-D82B-21C4-478B-497CC7494BC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6B8B610-9548-16BD-F970-4E9A915BC4C4}"/>
              </a:ext>
            </a:extLst>
          </p:cNvPr>
          <p:cNvSpPr txBox="1">
            <a:spLocks noGrp="1"/>
          </p:cNvSpPr>
          <p:nvPr>
            <p:ph type="sldNum" sz="quarter" idx="8"/>
          </p:nvPr>
        </p:nvSpPr>
        <p:spPr/>
        <p:txBody>
          <a:bodyPr/>
          <a:lstStyle>
            <a:lvl1pPr>
              <a:defRPr/>
            </a:lvl1pPr>
          </a:lstStyle>
          <a:p>
            <a:pPr lvl="0"/>
            <a:fld id="{3CE1F1E9-6858-4363-A53F-0620C21A1545}" type="slidenum">
              <a:t>‹#›</a:t>
            </a:fld>
            <a:endParaRPr lang="en-GB"/>
          </a:p>
        </p:txBody>
      </p:sp>
    </p:spTree>
    <p:extLst>
      <p:ext uri="{BB962C8B-B14F-4D97-AF65-F5344CB8AC3E}">
        <p14:creationId xmlns:p14="http://schemas.microsoft.com/office/powerpoint/2010/main" val="3761141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DC786-E951-7169-8F85-FA0A1F82C346}"/>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87FE9546-B661-CC19-11FF-12E4463FCC2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0F8E5F-C3AD-49D6-91E0-DFE474717152}"/>
              </a:ext>
            </a:extLst>
          </p:cNvPr>
          <p:cNvSpPr txBox="1">
            <a:spLocks noGrp="1"/>
          </p:cNvSpPr>
          <p:nvPr>
            <p:ph type="dt" sz="half" idx="7"/>
          </p:nvPr>
        </p:nvSpPr>
        <p:spPr/>
        <p:txBody>
          <a:bodyPr/>
          <a:lstStyle>
            <a:lvl1pPr>
              <a:defRPr/>
            </a:lvl1pPr>
          </a:lstStyle>
          <a:p>
            <a:pPr lvl="0"/>
            <a:fld id="{5C4C5DDB-CC95-4587-9A38-763BB9303A39}" type="datetime1">
              <a:rPr lang="en-GB"/>
              <a:pPr lvl="0"/>
              <a:t>11/11/2025</a:t>
            </a:fld>
            <a:endParaRPr lang="en-GB"/>
          </a:p>
        </p:txBody>
      </p:sp>
      <p:sp>
        <p:nvSpPr>
          <p:cNvPr id="5" name="Footer Placeholder 4">
            <a:extLst>
              <a:ext uri="{FF2B5EF4-FFF2-40B4-BE49-F238E27FC236}">
                <a16:creationId xmlns:a16="http://schemas.microsoft.com/office/drawing/2014/main" id="{3560A3F5-D0A2-F39B-D15A-27C27F81373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0653233-9F05-CD8F-B412-C0D37B815E6E}"/>
              </a:ext>
            </a:extLst>
          </p:cNvPr>
          <p:cNvSpPr txBox="1">
            <a:spLocks noGrp="1"/>
          </p:cNvSpPr>
          <p:nvPr>
            <p:ph type="sldNum" sz="quarter" idx="8"/>
          </p:nvPr>
        </p:nvSpPr>
        <p:spPr/>
        <p:txBody>
          <a:bodyPr/>
          <a:lstStyle>
            <a:lvl1pPr>
              <a:defRPr/>
            </a:lvl1pPr>
          </a:lstStyle>
          <a:p>
            <a:pPr lvl="0"/>
            <a:fld id="{DEA32F1D-8760-4019-A469-319A0147B903}" type="slidenum">
              <a:t>‹#›</a:t>
            </a:fld>
            <a:endParaRPr lang="en-GB"/>
          </a:p>
        </p:txBody>
      </p:sp>
    </p:spTree>
    <p:extLst>
      <p:ext uri="{BB962C8B-B14F-4D97-AF65-F5344CB8AC3E}">
        <p14:creationId xmlns:p14="http://schemas.microsoft.com/office/powerpoint/2010/main" val="192560106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57443-D29C-0883-C73E-5C3068330BA9}"/>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5BEF99CA-B318-AB94-2F05-6494E84B20BE}"/>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9739D204-46C2-C817-7F64-59A04207925D}"/>
              </a:ext>
            </a:extLst>
          </p:cNvPr>
          <p:cNvSpPr txBox="1">
            <a:spLocks noGrp="1"/>
          </p:cNvSpPr>
          <p:nvPr>
            <p:ph type="dt" sz="half" idx="7"/>
          </p:nvPr>
        </p:nvSpPr>
        <p:spPr/>
        <p:txBody>
          <a:bodyPr/>
          <a:lstStyle>
            <a:lvl1pPr>
              <a:defRPr/>
            </a:lvl1pPr>
          </a:lstStyle>
          <a:p>
            <a:pPr lvl="0"/>
            <a:fld id="{4F049356-3859-478F-994A-FF75E01D1627}" type="datetime1">
              <a:rPr lang="en-GB"/>
              <a:pPr lvl="0"/>
              <a:t>11/11/2025</a:t>
            </a:fld>
            <a:endParaRPr lang="en-GB"/>
          </a:p>
        </p:txBody>
      </p:sp>
      <p:sp>
        <p:nvSpPr>
          <p:cNvPr id="5" name="Footer Placeholder 4">
            <a:extLst>
              <a:ext uri="{FF2B5EF4-FFF2-40B4-BE49-F238E27FC236}">
                <a16:creationId xmlns:a16="http://schemas.microsoft.com/office/drawing/2014/main" id="{49ECEE45-7E4A-222E-5F51-E060C3DEFC4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A5AF9A6-1DAB-E31A-17F2-3B882B0F5D29}"/>
              </a:ext>
            </a:extLst>
          </p:cNvPr>
          <p:cNvSpPr txBox="1">
            <a:spLocks noGrp="1"/>
          </p:cNvSpPr>
          <p:nvPr>
            <p:ph type="sldNum" sz="quarter" idx="8"/>
          </p:nvPr>
        </p:nvSpPr>
        <p:spPr/>
        <p:txBody>
          <a:bodyPr/>
          <a:lstStyle>
            <a:lvl1pPr>
              <a:defRPr/>
            </a:lvl1pPr>
          </a:lstStyle>
          <a:p>
            <a:pPr lvl="0"/>
            <a:fld id="{B78B74FE-F4CD-43DE-B36D-0713051BB12A}" type="slidenum">
              <a:t>‹#›</a:t>
            </a:fld>
            <a:endParaRPr lang="en-GB"/>
          </a:p>
        </p:txBody>
      </p:sp>
    </p:spTree>
    <p:extLst>
      <p:ext uri="{BB962C8B-B14F-4D97-AF65-F5344CB8AC3E}">
        <p14:creationId xmlns:p14="http://schemas.microsoft.com/office/powerpoint/2010/main" val="1707858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B6A6B-0AB0-BE6B-35CE-D000AF97861C}"/>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F3ADF4A9-BF48-64AF-0B81-6E8A460A25E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FEA358C-E22B-C962-0403-07555BEEB1F2}"/>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C834AAC-AB09-A05C-633B-18A82BEE5383}"/>
              </a:ext>
            </a:extLst>
          </p:cNvPr>
          <p:cNvSpPr txBox="1">
            <a:spLocks noGrp="1"/>
          </p:cNvSpPr>
          <p:nvPr>
            <p:ph type="dt" sz="half" idx="7"/>
          </p:nvPr>
        </p:nvSpPr>
        <p:spPr/>
        <p:txBody>
          <a:bodyPr/>
          <a:lstStyle>
            <a:lvl1pPr>
              <a:defRPr/>
            </a:lvl1pPr>
          </a:lstStyle>
          <a:p>
            <a:pPr lvl="0"/>
            <a:fld id="{7B543D2B-B966-4FF7-AF98-0395C0030CFC}" type="datetime1">
              <a:rPr lang="en-GB"/>
              <a:pPr lvl="0"/>
              <a:t>11/11/2025</a:t>
            </a:fld>
            <a:endParaRPr lang="en-GB"/>
          </a:p>
        </p:txBody>
      </p:sp>
      <p:sp>
        <p:nvSpPr>
          <p:cNvPr id="6" name="Footer Placeholder 5">
            <a:extLst>
              <a:ext uri="{FF2B5EF4-FFF2-40B4-BE49-F238E27FC236}">
                <a16:creationId xmlns:a16="http://schemas.microsoft.com/office/drawing/2014/main" id="{700FA1B6-97D8-3E4F-C5F0-926BFDC3A88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25370D0-FF8F-7D52-15DF-3A5A3281C141}"/>
              </a:ext>
            </a:extLst>
          </p:cNvPr>
          <p:cNvSpPr txBox="1">
            <a:spLocks noGrp="1"/>
          </p:cNvSpPr>
          <p:nvPr>
            <p:ph type="sldNum" sz="quarter" idx="8"/>
          </p:nvPr>
        </p:nvSpPr>
        <p:spPr/>
        <p:txBody>
          <a:bodyPr/>
          <a:lstStyle>
            <a:lvl1pPr>
              <a:defRPr/>
            </a:lvl1pPr>
          </a:lstStyle>
          <a:p>
            <a:pPr lvl="0"/>
            <a:fld id="{3D556C86-4329-4B37-8A58-204CAB46F757}" type="slidenum">
              <a:t>‹#›</a:t>
            </a:fld>
            <a:endParaRPr lang="en-GB"/>
          </a:p>
        </p:txBody>
      </p:sp>
    </p:spTree>
    <p:extLst>
      <p:ext uri="{BB962C8B-B14F-4D97-AF65-F5344CB8AC3E}">
        <p14:creationId xmlns:p14="http://schemas.microsoft.com/office/powerpoint/2010/main" val="3529179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2C22F-F457-19C6-954F-7C7A2DD49059}"/>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78D429B0-5E2F-170E-CC21-E4A70FDC3C4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B70E8C41-EBD0-B46E-81B3-72EBE86431B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6A831BC-E9D2-F50E-A182-2B6369473AAB}"/>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1DE3F8FF-AAD1-D7E4-ACC5-8A01597EE3A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7DA58B2-D80D-140F-8152-C8B7B2572F68}"/>
              </a:ext>
            </a:extLst>
          </p:cNvPr>
          <p:cNvSpPr txBox="1">
            <a:spLocks noGrp="1"/>
          </p:cNvSpPr>
          <p:nvPr>
            <p:ph type="dt" sz="half" idx="7"/>
          </p:nvPr>
        </p:nvSpPr>
        <p:spPr/>
        <p:txBody>
          <a:bodyPr/>
          <a:lstStyle>
            <a:lvl1pPr>
              <a:defRPr/>
            </a:lvl1pPr>
          </a:lstStyle>
          <a:p>
            <a:pPr lvl="0"/>
            <a:fld id="{7C6C83DF-4907-4715-84BB-C5BF306DC363}" type="datetime1">
              <a:rPr lang="en-GB"/>
              <a:pPr lvl="0"/>
              <a:t>11/11/2025</a:t>
            </a:fld>
            <a:endParaRPr lang="en-GB"/>
          </a:p>
        </p:txBody>
      </p:sp>
      <p:sp>
        <p:nvSpPr>
          <p:cNvPr id="8" name="Footer Placeholder 7">
            <a:extLst>
              <a:ext uri="{FF2B5EF4-FFF2-40B4-BE49-F238E27FC236}">
                <a16:creationId xmlns:a16="http://schemas.microsoft.com/office/drawing/2014/main" id="{E31F4A4B-77EC-715D-F852-A3AEB7FC956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1A95103D-DCD1-9029-577F-902DE0DD4750}"/>
              </a:ext>
            </a:extLst>
          </p:cNvPr>
          <p:cNvSpPr txBox="1">
            <a:spLocks noGrp="1"/>
          </p:cNvSpPr>
          <p:nvPr>
            <p:ph type="sldNum" sz="quarter" idx="8"/>
          </p:nvPr>
        </p:nvSpPr>
        <p:spPr/>
        <p:txBody>
          <a:bodyPr/>
          <a:lstStyle>
            <a:lvl1pPr>
              <a:defRPr/>
            </a:lvl1pPr>
          </a:lstStyle>
          <a:p>
            <a:pPr lvl="0"/>
            <a:fld id="{88CA03C6-14FF-4CC8-8F64-ED688FACD14C}" type="slidenum">
              <a:t>‹#›</a:t>
            </a:fld>
            <a:endParaRPr lang="en-GB"/>
          </a:p>
        </p:txBody>
      </p:sp>
    </p:spTree>
    <p:extLst>
      <p:ext uri="{BB962C8B-B14F-4D97-AF65-F5344CB8AC3E}">
        <p14:creationId xmlns:p14="http://schemas.microsoft.com/office/powerpoint/2010/main" val="3490727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6D96A-1D7D-82F8-F385-C84082BCAEBD}"/>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D205BEB5-1ABE-CDA2-8A88-0E2D9300CC96}"/>
              </a:ext>
            </a:extLst>
          </p:cNvPr>
          <p:cNvSpPr txBox="1">
            <a:spLocks noGrp="1"/>
          </p:cNvSpPr>
          <p:nvPr>
            <p:ph type="dt" sz="half" idx="7"/>
          </p:nvPr>
        </p:nvSpPr>
        <p:spPr/>
        <p:txBody>
          <a:bodyPr/>
          <a:lstStyle>
            <a:lvl1pPr>
              <a:defRPr/>
            </a:lvl1pPr>
          </a:lstStyle>
          <a:p>
            <a:pPr lvl="0"/>
            <a:fld id="{21D8B9F4-5ABC-4B6B-9315-6CC37802A410}" type="datetime1">
              <a:rPr lang="en-GB"/>
              <a:pPr lvl="0"/>
              <a:t>11/11/2025</a:t>
            </a:fld>
            <a:endParaRPr lang="en-GB"/>
          </a:p>
        </p:txBody>
      </p:sp>
      <p:sp>
        <p:nvSpPr>
          <p:cNvPr id="4" name="Footer Placeholder 3">
            <a:extLst>
              <a:ext uri="{FF2B5EF4-FFF2-40B4-BE49-F238E27FC236}">
                <a16:creationId xmlns:a16="http://schemas.microsoft.com/office/drawing/2014/main" id="{06F0B982-DA93-6394-FB92-096E57BF98B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3E67A778-1406-D423-DBBD-892852CDB41F}"/>
              </a:ext>
            </a:extLst>
          </p:cNvPr>
          <p:cNvSpPr txBox="1">
            <a:spLocks noGrp="1"/>
          </p:cNvSpPr>
          <p:nvPr>
            <p:ph type="sldNum" sz="quarter" idx="8"/>
          </p:nvPr>
        </p:nvSpPr>
        <p:spPr/>
        <p:txBody>
          <a:bodyPr/>
          <a:lstStyle>
            <a:lvl1pPr>
              <a:defRPr/>
            </a:lvl1pPr>
          </a:lstStyle>
          <a:p>
            <a:pPr lvl="0"/>
            <a:fld id="{D603A994-6EE0-4D2E-9E33-8CAF0328D7B7}" type="slidenum">
              <a:t>‹#›</a:t>
            </a:fld>
            <a:endParaRPr lang="en-GB"/>
          </a:p>
        </p:txBody>
      </p:sp>
    </p:spTree>
    <p:extLst>
      <p:ext uri="{BB962C8B-B14F-4D97-AF65-F5344CB8AC3E}">
        <p14:creationId xmlns:p14="http://schemas.microsoft.com/office/powerpoint/2010/main" val="142060383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C225E6-4967-1BF0-6FB3-085DA2E7477A}"/>
              </a:ext>
            </a:extLst>
          </p:cNvPr>
          <p:cNvSpPr txBox="1">
            <a:spLocks noGrp="1"/>
          </p:cNvSpPr>
          <p:nvPr>
            <p:ph type="dt" sz="half" idx="7"/>
          </p:nvPr>
        </p:nvSpPr>
        <p:spPr/>
        <p:txBody>
          <a:bodyPr/>
          <a:lstStyle>
            <a:lvl1pPr>
              <a:defRPr/>
            </a:lvl1pPr>
          </a:lstStyle>
          <a:p>
            <a:pPr lvl="0"/>
            <a:fld id="{FAA86041-4805-4216-9301-7BA2763B54E1}" type="datetime1">
              <a:rPr lang="en-GB"/>
              <a:pPr lvl="0"/>
              <a:t>11/11/2025</a:t>
            </a:fld>
            <a:endParaRPr lang="en-GB"/>
          </a:p>
        </p:txBody>
      </p:sp>
      <p:sp>
        <p:nvSpPr>
          <p:cNvPr id="3" name="Footer Placeholder 2">
            <a:extLst>
              <a:ext uri="{FF2B5EF4-FFF2-40B4-BE49-F238E27FC236}">
                <a16:creationId xmlns:a16="http://schemas.microsoft.com/office/drawing/2014/main" id="{BA6974B6-9BD2-ABE8-C9E6-ED7BD66531C2}"/>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53F852D8-7470-0244-5A98-3FA4C2080595}"/>
              </a:ext>
            </a:extLst>
          </p:cNvPr>
          <p:cNvSpPr txBox="1">
            <a:spLocks noGrp="1"/>
          </p:cNvSpPr>
          <p:nvPr>
            <p:ph type="sldNum" sz="quarter" idx="8"/>
          </p:nvPr>
        </p:nvSpPr>
        <p:spPr/>
        <p:txBody>
          <a:bodyPr/>
          <a:lstStyle>
            <a:lvl1pPr>
              <a:defRPr/>
            </a:lvl1pPr>
          </a:lstStyle>
          <a:p>
            <a:pPr lvl="0"/>
            <a:fld id="{72F93BC1-414C-491D-9EC1-7C5D917B5F50}" type="slidenum">
              <a:t>‹#›</a:t>
            </a:fld>
            <a:endParaRPr lang="en-GB"/>
          </a:p>
        </p:txBody>
      </p:sp>
    </p:spTree>
    <p:extLst>
      <p:ext uri="{BB962C8B-B14F-4D97-AF65-F5344CB8AC3E}">
        <p14:creationId xmlns:p14="http://schemas.microsoft.com/office/powerpoint/2010/main" val="206465797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9E6B0-2890-BA34-5525-4BB6FBC13AAA}"/>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E0121677-D289-956C-8DDA-9F6DA7175BDE}"/>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F6B036A-0D5C-9961-E845-2004F4C34A8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0FA1214-8F43-CC4D-45A6-5966502EB995}"/>
              </a:ext>
            </a:extLst>
          </p:cNvPr>
          <p:cNvSpPr txBox="1">
            <a:spLocks noGrp="1"/>
          </p:cNvSpPr>
          <p:nvPr>
            <p:ph type="dt" sz="half" idx="7"/>
          </p:nvPr>
        </p:nvSpPr>
        <p:spPr/>
        <p:txBody>
          <a:bodyPr/>
          <a:lstStyle>
            <a:lvl1pPr>
              <a:defRPr/>
            </a:lvl1pPr>
          </a:lstStyle>
          <a:p>
            <a:pPr lvl="0"/>
            <a:fld id="{5C828EFD-B688-4922-8941-E8FEFFBAF57E}" type="datetime1">
              <a:rPr lang="en-GB"/>
              <a:pPr lvl="0"/>
              <a:t>11/11/2025</a:t>
            </a:fld>
            <a:endParaRPr lang="en-GB"/>
          </a:p>
        </p:txBody>
      </p:sp>
      <p:sp>
        <p:nvSpPr>
          <p:cNvPr id="6" name="Footer Placeholder 5">
            <a:extLst>
              <a:ext uri="{FF2B5EF4-FFF2-40B4-BE49-F238E27FC236}">
                <a16:creationId xmlns:a16="http://schemas.microsoft.com/office/drawing/2014/main" id="{EA3BF382-B1CD-BF43-2AE4-1511DA5AB49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D241573-0116-40D9-92C1-25F198E570AF}"/>
              </a:ext>
            </a:extLst>
          </p:cNvPr>
          <p:cNvSpPr txBox="1">
            <a:spLocks noGrp="1"/>
          </p:cNvSpPr>
          <p:nvPr>
            <p:ph type="sldNum" sz="quarter" idx="8"/>
          </p:nvPr>
        </p:nvSpPr>
        <p:spPr/>
        <p:txBody>
          <a:bodyPr/>
          <a:lstStyle>
            <a:lvl1pPr>
              <a:defRPr/>
            </a:lvl1pPr>
          </a:lstStyle>
          <a:p>
            <a:pPr lvl="0"/>
            <a:fld id="{EB4E0756-C4FC-46CA-BC29-E142D12490D2}" type="slidenum">
              <a:t>‹#›</a:t>
            </a:fld>
            <a:endParaRPr lang="en-GB"/>
          </a:p>
        </p:txBody>
      </p:sp>
    </p:spTree>
    <p:extLst>
      <p:ext uri="{BB962C8B-B14F-4D97-AF65-F5344CB8AC3E}">
        <p14:creationId xmlns:p14="http://schemas.microsoft.com/office/powerpoint/2010/main" val="308674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8C6CD-0FED-D343-CE87-39B96CAC7564}"/>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EB2FFB76-054E-BD06-BDCF-58CD59F339E3}"/>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20039724-ACFF-7045-6CE8-4B6BB843333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83C9138E-83B9-CB66-1EAC-7E0AB8A6D57F}"/>
              </a:ext>
            </a:extLst>
          </p:cNvPr>
          <p:cNvSpPr txBox="1">
            <a:spLocks noGrp="1"/>
          </p:cNvSpPr>
          <p:nvPr>
            <p:ph type="dt" sz="half" idx="7"/>
          </p:nvPr>
        </p:nvSpPr>
        <p:spPr/>
        <p:txBody>
          <a:bodyPr/>
          <a:lstStyle>
            <a:lvl1pPr>
              <a:defRPr/>
            </a:lvl1pPr>
          </a:lstStyle>
          <a:p>
            <a:pPr lvl="0"/>
            <a:fld id="{BE98B206-66B5-441B-B19D-BC5DC1CB4CF9}" type="datetime1">
              <a:rPr lang="en-GB"/>
              <a:pPr lvl="0"/>
              <a:t>11/11/2025</a:t>
            </a:fld>
            <a:endParaRPr lang="en-GB"/>
          </a:p>
        </p:txBody>
      </p:sp>
      <p:sp>
        <p:nvSpPr>
          <p:cNvPr id="6" name="Footer Placeholder 5">
            <a:extLst>
              <a:ext uri="{FF2B5EF4-FFF2-40B4-BE49-F238E27FC236}">
                <a16:creationId xmlns:a16="http://schemas.microsoft.com/office/drawing/2014/main" id="{8089B9EE-B466-CF46-0E43-0CED6EA49BC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35225F2-C7B1-5771-9071-3B48A4EF1D32}"/>
              </a:ext>
            </a:extLst>
          </p:cNvPr>
          <p:cNvSpPr txBox="1">
            <a:spLocks noGrp="1"/>
          </p:cNvSpPr>
          <p:nvPr>
            <p:ph type="sldNum" sz="quarter" idx="8"/>
          </p:nvPr>
        </p:nvSpPr>
        <p:spPr/>
        <p:txBody>
          <a:bodyPr/>
          <a:lstStyle>
            <a:lvl1pPr>
              <a:defRPr/>
            </a:lvl1pPr>
          </a:lstStyle>
          <a:p>
            <a:pPr lvl="0"/>
            <a:fld id="{4D01E5FD-BAB4-46AA-A9D1-696516BC20FB}" type="slidenum">
              <a:t>‹#›</a:t>
            </a:fld>
            <a:endParaRPr lang="en-GB"/>
          </a:p>
        </p:txBody>
      </p:sp>
    </p:spTree>
    <p:extLst>
      <p:ext uri="{BB962C8B-B14F-4D97-AF65-F5344CB8AC3E}">
        <p14:creationId xmlns:p14="http://schemas.microsoft.com/office/powerpoint/2010/main" val="956171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3CA9C-037B-D139-291F-D9488A0D49B9}"/>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CDEC2E74-86DD-94A0-42CE-4B669A82473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011E2B-9B56-3B32-CC53-EC04DA9EE64F}"/>
              </a:ext>
            </a:extLst>
          </p:cNvPr>
          <p:cNvSpPr txBox="1">
            <a:spLocks noGrp="1"/>
          </p:cNvSpPr>
          <p:nvPr>
            <p:ph type="dt" sz="half" idx="7"/>
          </p:nvPr>
        </p:nvSpPr>
        <p:spPr/>
        <p:txBody>
          <a:bodyPr/>
          <a:lstStyle>
            <a:lvl1pPr>
              <a:defRPr/>
            </a:lvl1pPr>
          </a:lstStyle>
          <a:p>
            <a:pPr lvl="0"/>
            <a:fld id="{C0A28894-91CC-4FE9-B293-C62F8970C60B}" type="datetime1">
              <a:rPr lang="en-GB"/>
              <a:pPr lvl="0"/>
              <a:t>11/11/2025</a:t>
            </a:fld>
            <a:endParaRPr lang="en-GB"/>
          </a:p>
        </p:txBody>
      </p:sp>
      <p:sp>
        <p:nvSpPr>
          <p:cNvPr id="5" name="Footer Placeholder 4">
            <a:extLst>
              <a:ext uri="{FF2B5EF4-FFF2-40B4-BE49-F238E27FC236}">
                <a16:creationId xmlns:a16="http://schemas.microsoft.com/office/drawing/2014/main" id="{6F171DF0-5191-4954-0948-EFE302C115B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273A9C-D32F-97FC-74B8-A07BD19C9D8B}"/>
              </a:ext>
            </a:extLst>
          </p:cNvPr>
          <p:cNvSpPr txBox="1">
            <a:spLocks noGrp="1"/>
          </p:cNvSpPr>
          <p:nvPr>
            <p:ph type="sldNum" sz="quarter" idx="8"/>
          </p:nvPr>
        </p:nvSpPr>
        <p:spPr/>
        <p:txBody>
          <a:bodyPr/>
          <a:lstStyle>
            <a:lvl1pPr>
              <a:defRPr/>
            </a:lvl1pPr>
          </a:lstStyle>
          <a:p>
            <a:pPr lvl="0"/>
            <a:fld id="{993DEFA4-F622-47AC-AED7-42A60744A028}" type="slidenum">
              <a:t>‹#›</a:t>
            </a:fld>
            <a:endParaRPr lang="en-GB"/>
          </a:p>
        </p:txBody>
      </p:sp>
    </p:spTree>
    <p:extLst>
      <p:ext uri="{BB962C8B-B14F-4D97-AF65-F5344CB8AC3E}">
        <p14:creationId xmlns:p14="http://schemas.microsoft.com/office/powerpoint/2010/main" val="249628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498EB9-443E-A72F-7B96-BB152354D300}"/>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7CCFF3F5-D0ED-49C4-D139-EACE5AA85BA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EC8567-786B-0C81-D36E-983FB043C684}"/>
              </a:ext>
            </a:extLst>
          </p:cNvPr>
          <p:cNvSpPr txBox="1">
            <a:spLocks noGrp="1"/>
          </p:cNvSpPr>
          <p:nvPr>
            <p:ph type="dt" sz="half" idx="7"/>
          </p:nvPr>
        </p:nvSpPr>
        <p:spPr/>
        <p:txBody>
          <a:bodyPr/>
          <a:lstStyle>
            <a:lvl1pPr>
              <a:defRPr/>
            </a:lvl1pPr>
          </a:lstStyle>
          <a:p>
            <a:pPr lvl="0"/>
            <a:fld id="{E35D8E80-728B-4C75-9BD2-CDCD493C5D62}" type="datetime1">
              <a:rPr lang="en-GB"/>
              <a:pPr lvl="0"/>
              <a:t>11/11/2025</a:t>
            </a:fld>
            <a:endParaRPr lang="en-GB"/>
          </a:p>
        </p:txBody>
      </p:sp>
      <p:sp>
        <p:nvSpPr>
          <p:cNvPr id="5" name="Footer Placeholder 4">
            <a:extLst>
              <a:ext uri="{FF2B5EF4-FFF2-40B4-BE49-F238E27FC236}">
                <a16:creationId xmlns:a16="http://schemas.microsoft.com/office/drawing/2014/main" id="{EC784F21-575E-5A3D-7B79-3E63FE7C62C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BDAFE5E-6FE0-6E3C-B506-52A6E80A6682}"/>
              </a:ext>
            </a:extLst>
          </p:cNvPr>
          <p:cNvSpPr txBox="1">
            <a:spLocks noGrp="1"/>
          </p:cNvSpPr>
          <p:nvPr>
            <p:ph type="sldNum" sz="quarter" idx="8"/>
          </p:nvPr>
        </p:nvSpPr>
        <p:spPr/>
        <p:txBody>
          <a:bodyPr/>
          <a:lstStyle>
            <a:lvl1pPr>
              <a:defRPr/>
            </a:lvl1pPr>
          </a:lstStyle>
          <a:p>
            <a:pPr lvl="0"/>
            <a:fld id="{7659BDBC-2EFD-4090-A82B-575D448CF839}" type="slidenum">
              <a:t>‹#›</a:t>
            </a:fld>
            <a:endParaRPr lang="en-GB"/>
          </a:p>
        </p:txBody>
      </p:sp>
    </p:spTree>
    <p:extLst>
      <p:ext uri="{BB962C8B-B14F-4D97-AF65-F5344CB8AC3E}">
        <p14:creationId xmlns:p14="http://schemas.microsoft.com/office/powerpoint/2010/main" val="3345496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EF3B2-26F4-CCC1-D962-AEE1EC575AE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143DE128-2C00-998E-969D-A3FCD168271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C5834A-5DDB-23E0-5614-4B35E860EB3B}"/>
              </a:ext>
            </a:extLst>
          </p:cNvPr>
          <p:cNvSpPr txBox="1">
            <a:spLocks noGrp="1"/>
          </p:cNvSpPr>
          <p:nvPr>
            <p:ph type="dt" sz="half" idx="7"/>
          </p:nvPr>
        </p:nvSpPr>
        <p:spPr/>
        <p:txBody>
          <a:bodyPr/>
          <a:lstStyle>
            <a:lvl1pPr>
              <a:defRPr/>
            </a:lvl1pPr>
          </a:lstStyle>
          <a:p>
            <a:pPr lvl="0"/>
            <a:fld id="{92D0C3F3-E374-403B-ABFA-EC40F66F2C75}" type="datetime1">
              <a:rPr lang="en-GB"/>
              <a:pPr lvl="0"/>
              <a:t>11/11/2025</a:t>
            </a:fld>
            <a:endParaRPr lang="en-GB"/>
          </a:p>
        </p:txBody>
      </p:sp>
      <p:sp>
        <p:nvSpPr>
          <p:cNvPr id="5" name="Footer Placeholder 4">
            <a:extLst>
              <a:ext uri="{FF2B5EF4-FFF2-40B4-BE49-F238E27FC236}">
                <a16:creationId xmlns:a16="http://schemas.microsoft.com/office/drawing/2014/main" id="{20955453-A242-A6FD-3406-4011E2B12B9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B3C32FA-0D75-50CD-9A19-0ABEA05C484C}"/>
              </a:ext>
            </a:extLst>
          </p:cNvPr>
          <p:cNvSpPr txBox="1">
            <a:spLocks noGrp="1"/>
          </p:cNvSpPr>
          <p:nvPr>
            <p:ph type="sldNum" sz="quarter" idx="8"/>
          </p:nvPr>
        </p:nvSpPr>
        <p:spPr/>
        <p:txBody>
          <a:bodyPr/>
          <a:lstStyle>
            <a:lvl1pPr>
              <a:defRPr/>
            </a:lvl1pPr>
          </a:lstStyle>
          <a:p>
            <a:pPr lvl="0"/>
            <a:fld id="{58C9C243-31C0-44FD-92C4-E2F84A9CE2D8}" type="slidenum">
              <a:t>‹#›</a:t>
            </a:fld>
            <a:endParaRPr lang="en-GB"/>
          </a:p>
        </p:txBody>
      </p:sp>
    </p:spTree>
    <p:extLst>
      <p:ext uri="{BB962C8B-B14F-4D97-AF65-F5344CB8AC3E}">
        <p14:creationId xmlns:p14="http://schemas.microsoft.com/office/powerpoint/2010/main" val="9906248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63980-53F1-9F6C-6E44-0A691428DCBC}"/>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2EAE4293-608E-45D9-F942-E33E3CB1C8B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4BA14A45-8BA7-F9AE-D558-E5CBB4D2B297}"/>
              </a:ext>
            </a:extLst>
          </p:cNvPr>
          <p:cNvSpPr txBox="1">
            <a:spLocks noGrp="1"/>
          </p:cNvSpPr>
          <p:nvPr>
            <p:ph type="dt" sz="half" idx="7"/>
          </p:nvPr>
        </p:nvSpPr>
        <p:spPr/>
        <p:txBody>
          <a:bodyPr/>
          <a:lstStyle>
            <a:lvl1pPr>
              <a:defRPr/>
            </a:lvl1pPr>
          </a:lstStyle>
          <a:p>
            <a:pPr lvl="0"/>
            <a:fld id="{92613B39-121B-45DE-8C5F-586B2A3BE8D8}" type="datetime1">
              <a:rPr lang="en-GB"/>
              <a:pPr lvl="0"/>
              <a:t>11/11/2025</a:t>
            </a:fld>
            <a:endParaRPr lang="en-GB"/>
          </a:p>
        </p:txBody>
      </p:sp>
      <p:sp>
        <p:nvSpPr>
          <p:cNvPr id="5" name="Footer Placeholder 4">
            <a:extLst>
              <a:ext uri="{FF2B5EF4-FFF2-40B4-BE49-F238E27FC236}">
                <a16:creationId xmlns:a16="http://schemas.microsoft.com/office/drawing/2014/main" id="{DB88EC70-B75C-E774-A9F8-037E3964F2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F6919C7-F2FA-FB7B-A052-A3A973A6B5D5}"/>
              </a:ext>
            </a:extLst>
          </p:cNvPr>
          <p:cNvSpPr txBox="1">
            <a:spLocks noGrp="1"/>
          </p:cNvSpPr>
          <p:nvPr>
            <p:ph type="sldNum" sz="quarter" idx="8"/>
          </p:nvPr>
        </p:nvSpPr>
        <p:spPr/>
        <p:txBody>
          <a:bodyPr/>
          <a:lstStyle>
            <a:lvl1pPr>
              <a:defRPr/>
            </a:lvl1pPr>
          </a:lstStyle>
          <a:p>
            <a:pPr lvl="0"/>
            <a:fld id="{DA30C115-47B9-422A-8A52-D2EB7547456B}" type="slidenum">
              <a:t>‹#›</a:t>
            </a:fld>
            <a:endParaRPr lang="en-GB"/>
          </a:p>
        </p:txBody>
      </p:sp>
    </p:spTree>
    <p:extLst>
      <p:ext uri="{BB962C8B-B14F-4D97-AF65-F5344CB8AC3E}">
        <p14:creationId xmlns:p14="http://schemas.microsoft.com/office/powerpoint/2010/main" val="221378641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06378-E026-C4E0-7DF4-8F70070F472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FBFA9B7-689E-2D6E-9F24-13631CE9660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402ADF-6DBF-CF6C-457E-AA6358546693}"/>
              </a:ext>
            </a:extLst>
          </p:cNvPr>
          <p:cNvSpPr txBox="1">
            <a:spLocks noGrp="1"/>
          </p:cNvSpPr>
          <p:nvPr>
            <p:ph type="dt" sz="half" idx="7"/>
          </p:nvPr>
        </p:nvSpPr>
        <p:spPr>
          <a:xfrm>
            <a:off x="530352" y="136529"/>
            <a:ext cx="2743200" cy="365129"/>
          </a:xfrm>
        </p:spPr>
        <p:txBody>
          <a:bodyPr/>
          <a:lstStyle>
            <a:lvl1pPr>
              <a:defRPr/>
            </a:lvl1pPr>
          </a:lstStyle>
          <a:p>
            <a:pPr lvl="0"/>
            <a:fld id="{43B541DD-E30E-4012-86CD-CD243221AACE}" type="datetime1">
              <a:rPr lang="en-US"/>
              <a:pPr lvl="0"/>
              <a:t>11/11/2025</a:t>
            </a:fld>
            <a:endParaRPr lang="en-US"/>
          </a:p>
        </p:txBody>
      </p:sp>
      <p:sp>
        <p:nvSpPr>
          <p:cNvPr id="5" name="Footer Placeholder 4">
            <a:extLst>
              <a:ext uri="{FF2B5EF4-FFF2-40B4-BE49-F238E27FC236}">
                <a16:creationId xmlns:a16="http://schemas.microsoft.com/office/drawing/2014/main" id="{A6FAC7E6-3D58-E2BD-C470-3901F50075D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8515310-EE61-ED62-5016-D92BD7F7A526}"/>
              </a:ext>
            </a:extLst>
          </p:cNvPr>
          <p:cNvSpPr txBox="1">
            <a:spLocks noGrp="1"/>
          </p:cNvSpPr>
          <p:nvPr>
            <p:ph type="sldNum" sz="quarter" idx="8"/>
          </p:nvPr>
        </p:nvSpPr>
        <p:spPr/>
        <p:txBody>
          <a:bodyPr/>
          <a:lstStyle>
            <a:lvl1pPr>
              <a:defRPr/>
            </a:lvl1pPr>
          </a:lstStyle>
          <a:p>
            <a:pPr lvl="0"/>
            <a:fld id="{62F22075-DB27-4152-B6D3-6E1710DEEF9A}" type="slidenum">
              <a:t>‹#›</a:t>
            </a:fld>
            <a:endParaRPr lang="en-US"/>
          </a:p>
        </p:txBody>
      </p:sp>
      <p:grpSp>
        <p:nvGrpSpPr>
          <p:cNvPr id="7" name="Graphic 78">
            <a:extLst>
              <a:ext uri="{FF2B5EF4-FFF2-40B4-BE49-F238E27FC236}">
                <a16:creationId xmlns:a16="http://schemas.microsoft.com/office/drawing/2014/main" id="{0ACB46DA-5769-7861-93C8-9E7DF10BC299}"/>
              </a:ext>
            </a:extLst>
          </p:cNvPr>
          <p:cNvGrpSpPr/>
          <p:nvPr/>
        </p:nvGrpSpPr>
        <p:grpSpPr>
          <a:xfrm>
            <a:off x="530223" y="2310597"/>
            <a:ext cx="972245" cy="45720"/>
            <a:chOff x="530223" y="2310597"/>
            <a:chExt cx="972245" cy="45720"/>
          </a:xfrm>
        </p:grpSpPr>
        <p:sp>
          <p:nvSpPr>
            <p:cNvPr id="8" name="Graphic 78">
              <a:extLst>
                <a:ext uri="{FF2B5EF4-FFF2-40B4-BE49-F238E27FC236}">
                  <a16:creationId xmlns:a16="http://schemas.microsoft.com/office/drawing/2014/main" id="{2CA1510F-2896-BAD5-B4AC-271EA057743B}"/>
                </a:ext>
              </a:extLst>
            </p:cNvPr>
            <p:cNvSpPr/>
            <p:nvPr/>
          </p:nvSpPr>
          <p:spPr>
            <a:xfrm>
              <a:off x="530223" y="2333384"/>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8B276AB8-15FF-EE4C-2012-B6854E65CA0C}"/>
                </a:ext>
              </a:extLst>
            </p:cNvPr>
            <p:cNvGrpSpPr/>
            <p:nvPr/>
          </p:nvGrpSpPr>
          <p:grpSpPr>
            <a:xfrm>
              <a:off x="530379" y="2310597"/>
              <a:ext cx="972089" cy="45720"/>
              <a:chOff x="530379" y="2310597"/>
              <a:chExt cx="972089" cy="45720"/>
            </a:xfrm>
          </p:grpSpPr>
          <p:sp>
            <p:nvSpPr>
              <p:cNvPr id="10" name="Graphic 78">
                <a:extLst>
                  <a:ext uri="{FF2B5EF4-FFF2-40B4-BE49-F238E27FC236}">
                    <a16:creationId xmlns:a16="http://schemas.microsoft.com/office/drawing/2014/main" id="{F68E6674-7C27-4117-9383-AD58F89922DC}"/>
                  </a:ext>
                </a:extLst>
              </p:cNvPr>
              <p:cNvSpPr/>
              <p:nvPr/>
            </p:nvSpPr>
            <p:spPr>
              <a:xfrm>
                <a:off x="533744" y="2351855"/>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C2B44BFA-695F-9542-0F46-2F72A529B7BC}"/>
                  </a:ext>
                </a:extLst>
              </p:cNvPr>
              <p:cNvSpPr/>
              <p:nvPr/>
            </p:nvSpPr>
            <p:spPr>
              <a:xfrm>
                <a:off x="546884" y="2353043"/>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F6470012-FE12-DC5D-891E-AD14379B3A37}"/>
                  </a:ext>
                </a:extLst>
              </p:cNvPr>
              <p:cNvSpPr/>
              <p:nvPr/>
            </p:nvSpPr>
            <p:spPr>
              <a:xfrm>
                <a:off x="1494733" y="2311703"/>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0EE8ABCE-E948-3128-0B00-4A55C717B0B2}"/>
                  </a:ext>
                </a:extLst>
              </p:cNvPr>
              <p:cNvSpPr/>
              <p:nvPr/>
            </p:nvSpPr>
            <p:spPr>
              <a:xfrm>
                <a:off x="530379" y="2310597"/>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155040755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88706-F5A7-FED6-8D34-07B57C0BAF7C}"/>
              </a:ext>
            </a:extLst>
          </p:cNvPr>
          <p:cNvSpPr txBox="1">
            <a:spLocks noGrp="1"/>
          </p:cNvSpPr>
          <p:nvPr>
            <p:ph type="ctrTitle"/>
          </p:nvPr>
        </p:nvSpPr>
        <p:spPr>
          <a:xfrm>
            <a:off x="530352" y="1122361"/>
            <a:ext cx="10072920" cy="1978350"/>
          </a:xfrm>
        </p:spPr>
        <p:txBody>
          <a:bodyPr/>
          <a:lstStyle>
            <a:lvl1pPr>
              <a:defRPr sz="4000"/>
            </a:lvl1pPr>
          </a:lstStyle>
          <a:p>
            <a:pPr lvl="0"/>
            <a:r>
              <a:rPr lang="en-US"/>
              <a:t>Click to edit Master title style</a:t>
            </a:r>
          </a:p>
        </p:txBody>
      </p:sp>
      <p:sp>
        <p:nvSpPr>
          <p:cNvPr id="3" name="Subtitle 2">
            <a:extLst>
              <a:ext uri="{FF2B5EF4-FFF2-40B4-BE49-F238E27FC236}">
                <a16:creationId xmlns:a16="http://schemas.microsoft.com/office/drawing/2014/main" id="{3B1172E9-CA40-CE1C-7304-881911B18855}"/>
              </a:ext>
            </a:extLst>
          </p:cNvPr>
          <p:cNvSpPr txBox="1">
            <a:spLocks noGrp="1"/>
          </p:cNvSpPr>
          <p:nvPr>
            <p:ph type="subTitle" idx="1"/>
          </p:nvPr>
        </p:nvSpPr>
        <p:spPr>
          <a:xfrm>
            <a:off x="530352" y="3509960"/>
            <a:ext cx="10072920" cy="1747839"/>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49BA2EC2-8415-D2E7-CBDC-8E26D93830C1}"/>
              </a:ext>
            </a:extLst>
          </p:cNvPr>
          <p:cNvSpPr txBox="1">
            <a:spLocks noGrp="1"/>
          </p:cNvSpPr>
          <p:nvPr>
            <p:ph type="dt" sz="half" idx="7"/>
          </p:nvPr>
        </p:nvSpPr>
        <p:spPr>
          <a:xfrm>
            <a:off x="530352" y="136529"/>
            <a:ext cx="2743200" cy="365129"/>
          </a:xfrm>
        </p:spPr>
        <p:txBody>
          <a:bodyPr/>
          <a:lstStyle>
            <a:lvl1pPr>
              <a:defRPr/>
            </a:lvl1pPr>
          </a:lstStyle>
          <a:p>
            <a:pPr lvl="0"/>
            <a:fld id="{406CADFA-83E5-45EB-B081-E1DCE4B07E97}" type="datetime1">
              <a:rPr lang="en-US"/>
              <a:pPr lvl="0"/>
              <a:t>11/11/2025</a:t>
            </a:fld>
            <a:endParaRPr lang="en-US"/>
          </a:p>
        </p:txBody>
      </p:sp>
      <p:sp>
        <p:nvSpPr>
          <p:cNvPr id="5" name="Footer Placeholder 4">
            <a:extLst>
              <a:ext uri="{FF2B5EF4-FFF2-40B4-BE49-F238E27FC236}">
                <a16:creationId xmlns:a16="http://schemas.microsoft.com/office/drawing/2014/main" id="{B3DC84B1-A6B6-1A49-3F72-4B9E00B65EF9}"/>
              </a:ext>
            </a:extLst>
          </p:cNvPr>
          <p:cNvSpPr txBox="1">
            <a:spLocks noGrp="1"/>
          </p:cNvSpPr>
          <p:nvPr>
            <p:ph type="ftr" sz="quarter" idx="9"/>
          </p:nvPr>
        </p:nvSpPr>
        <p:spPr>
          <a:xfrm>
            <a:off x="530352"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0A87B04-30C0-1AA3-60DF-6A4BFFFB5FA7}"/>
              </a:ext>
            </a:extLst>
          </p:cNvPr>
          <p:cNvSpPr txBox="1">
            <a:spLocks noGrp="1"/>
          </p:cNvSpPr>
          <p:nvPr>
            <p:ph type="sldNum" sz="quarter" idx="8"/>
          </p:nvPr>
        </p:nvSpPr>
        <p:spPr/>
        <p:txBody>
          <a:bodyPr/>
          <a:lstStyle>
            <a:lvl1pPr>
              <a:defRPr/>
            </a:lvl1pPr>
          </a:lstStyle>
          <a:p>
            <a:pPr lvl="0"/>
            <a:fld id="{C446DAA9-7D60-4877-A7FF-65AC3151D37C}" type="slidenum">
              <a:t>‹#›</a:t>
            </a:fld>
            <a:endParaRPr lang="en-US"/>
          </a:p>
        </p:txBody>
      </p:sp>
      <p:grpSp>
        <p:nvGrpSpPr>
          <p:cNvPr id="7" name="Graphic 78">
            <a:extLst>
              <a:ext uri="{FF2B5EF4-FFF2-40B4-BE49-F238E27FC236}">
                <a16:creationId xmlns:a16="http://schemas.microsoft.com/office/drawing/2014/main" id="{8D296FE3-6DFD-49E6-A39D-DD985720B5CD}"/>
              </a:ext>
            </a:extLst>
          </p:cNvPr>
          <p:cNvGrpSpPr/>
          <p:nvPr/>
        </p:nvGrpSpPr>
        <p:grpSpPr>
          <a:xfrm>
            <a:off x="530223" y="3267690"/>
            <a:ext cx="972245" cy="45720"/>
            <a:chOff x="530223" y="3267690"/>
            <a:chExt cx="972245" cy="45720"/>
          </a:xfrm>
        </p:grpSpPr>
        <p:sp>
          <p:nvSpPr>
            <p:cNvPr id="8" name="Graphic 78">
              <a:extLst>
                <a:ext uri="{FF2B5EF4-FFF2-40B4-BE49-F238E27FC236}">
                  <a16:creationId xmlns:a16="http://schemas.microsoft.com/office/drawing/2014/main" id="{07DAC868-17A0-4A5D-61E4-34B12FF8CF09}"/>
                </a:ext>
              </a:extLst>
            </p:cNvPr>
            <p:cNvSpPr/>
            <p:nvPr/>
          </p:nvSpPr>
          <p:spPr>
            <a:xfrm>
              <a:off x="530223" y="329047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5C2B525A-AA5D-841B-AB20-89AFF69C0F9D}"/>
                </a:ext>
              </a:extLst>
            </p:cNvPr>
            <p:cNvGrpSpPr/>
            <p:nvPr/>
          </p:nvGrpSpPr>
          <p:grpSpPr>
            <a:xfrm>
              <a:off x="530379" y="3267690"/>
              <a:ext cx="972089" cy="45720"/>
              <a:chOff x="530379" y="3267690"/>
              <a:chExt cx="972089" cy="45720"/>
            </a:xfrm>
          </p:grpSpPr>
          <p:sp>
            <p:nvSpPr>
              <p:cNvPr id="10" name="Graphic 78">
                <a:extLst>
                  <a:ext uri="{FF2B5EF4-FFF2-40B4-BE49-F238E27FC236}">
                    <a16:creationId xmlns:a16="http://schemas.microsoft.com/office/drawing/2014/main" id="{C50E7385-26AC-95EC-26B2-CFDBE063EE5A}"/>
                  </a:ext>
                </a:extLst>
              </p:cNvPr>
              <p:cNvSpPr/>
              <p:nvPr/>
            </p:nvSpPr>
            <p:spPr>
              <a:xfrm>
                <a:off x="533744" y="330894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03801A12-7E24-FA7C-CACB-D9029D2A8283}"/>
                  </a:ext>
                </a:extLst>
              </p:cNvPr>
              <p:cNvSpPr/>
              <p:nvPr/>
            </p:nvSpPr>
            <p:spPr>
              <a:xfrm>
                <a:off x="546884" y="331013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27291B5A-F794-7B9F-3937-9F4273BB958D}"/>
                  </a:ext>
                </a:extLst>
              </p:cNvPr>
              <p:cNvSpPr/>
              <p:nvPr/>
            </p:nvSpPr>
            <p:spPr>
              <a:xfrm>
                <a:off x="1494733" y="326879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B04A0062-6506-39E3-2813-CC809018A042}"/>
                  </a:ext>
                </a:extLst>
              </p:cNvPr>
              <p:cNvSpPr/>
              <p:nvPr/>
            </p:nvSpPr>
            <p:spPr>
              <a:xfrm>
                <a:off x="530379" y="326769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208169795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bg>
      <p:bgPr>
        <a:solidFill>
          <a:srgbClr val="F1E5D1"/>
        </a:solidFill>
        <a:effectLst/>
      </p:bgPr>
    </p:bg>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0ABDDD4F-2102-2E97-1B7D-FC8BD55F500A}"/>
              </a:ext>
              <a:ext uri="{C183D7F6-B498-43B3-948B-1728B52AA6E4}">
                <adec:decorative xmlns:adec="http://schemas.microsoft.com/office/drawing/2017/decorative" val="1"/>
              </a:ext>
            </a:extLst>
          </p:cNvPr>
          <p:cNvCxnSpPr/>
          <p:nvPr/>
        </p:nvCxnSpPr>
        <p:spPr>
          <a:xfrm flipH="1">
            <a:off x="8462964" y="5848346"/>
            <a:ext cx="3729032" cy="1009654"/>
          </a:xfrm>
          <a:prstGeom prst="straightConnector1">
            <a:avLst/>
          </a:prstGeom>
          <a:noFill/>
          <a:ln w="12701" cap="flat">
            <a:solidFill>
              <a:srgbClr val="A57931">
                <a:alpha val="70000"/>
              </a:srgbClr>
            </a:solidFill>
            <a:prstDash val="solid"/>
            <a:miter/>
          </a:ln>
        </p:spPr>
      </p:cxnSp>
      <p:cxnSp>
        <p:nvCxnSpPr>
          <p:cNvPr id="3" name="Straight Connector 7">
            <a:extLst>
              <a:ext uri="{FF2B5EF4-FFF2-40B4-BE49-F238E27FC236}">
                <a16:creationId xmlns:a16="http://schemas.microsoft.com/office/drawing/2014/main" id="{496A7202-E722-FFBF-1098-812FD92F4D7C}"/>
              </a:ext>
              <a:ext uri="{C183D7F6-B498-43B3-948B-1728B52AA6E4}">
                <adec:decorative xmlns:adec="http://schemas.microsoft.com/office/drawing/2017/decorative" val="1"/>
              </a:ext>
            </a:extLst>
          </p:cNvPr>
          <p:cNvCxnSpPr/>
          <p:nvPr/>
        </p:nvCxnSpPr>
        <p:spPr>
          <a:xfrm flipH="1">
            <a:off x="11543157" y="1647821"/>
            <a:ext cx="648839" cy="5210179"/>
          </a:xfrm>
          <a:prstGeom prst="straightConnector1">
            <a:avLst/>
          </a:prstGeom>
          <a:noFill/>
          <a:ln w="12701" cap="flat">
            <a:solidFill>
              <a:srgbClr val="A57931">
                <a:alpha val="70000"/>
              </a:srgbClr>
            </a:solidFill>
            <a:prstDash val="solid"/>
            <a:miter/>
          </a:ln>
        </p:spPr>
      </p:cxnSp>
      <p:cxnSp>
        <p:nvCxnSpPr>
          <p:cNvPr id="4" name="Straight Connector 8">
            <a:extLst>
              <a:ext uri="{FF2B5EF4-FFF2-40B4-BE49-F238E27FC236}">
                <a16:creationId xmlns:a16="http://schemas.microsoft.com/office/drawing/2014/main" id="{C0613F4D-C324-B960-EB75-5291BEB28693}"/>
              </a:ext>
              <a:ext uri="{C183D7F6-B498-43B3-948B-1728B52AA6E4}">
                <adec:decorative xmlns:adec="http://schemas.microsoft.com/office/drawing/2017/decorative" val="1"/>
              </a:ext>
            </a:extLst>
          </p:cNvPr>
          <p:cNvCxnSpPr/>
          <p:nvPr/>
        </p:nvCxnSpPr>
        <p:spPr>
          <a:xfrm flipH="1" flipV="1">
            <a:off x="10781553" y="0"/>
            <a:ext cx="1410443" cy="4258342"/>
          </a:xfrm>
          <a:prstGeom prst="straightConnector1">
            <a:avLst/>
          </a:prstGeom>
          <a:noFill/>
          <a:ln w="12701" cap="flat">
            <a:solidFill>
              <a:srgbClr val="A57931">
                <a:alpha val="70000"/>
              </a:srgbClr>
            </a:solidFill>
            <a:prstDash val="solid"/>
            <a:miter/>
          </a:ln>
        </p:spPr>
      </p:cxnSp>
      <p:cxnSp>
        <p:nvCxnSpPr>
          <p:cNvPr id="5" name="Straight Connector 9">
            <a:extLst>
              <a:ext uri="{FF2B5EF4-FFF2-40B4-BE49-F238E27FC236}">
                <a16:creationId xmlns:a16="http://schemas.microsoft.com/office/drawing/2014/main" id="{C222C74D-55A6-15DE-F149-CC97B0E3B66C}"/>
              </a:ext>
              <a:ext uri="{C183D7F6-B498-43B3-948B-1728B52AA6E4}">
                <adec:decorative xmlns:adec="http://schemas.microsoft.com/office/drawing/2017/decorative" val="1"/>
              </a:ext>
            </a:extLst>
          </p:cNvPr>
          <p:cNvCxnSpPr/>
          <p:nvPr/>
        </p:nvCxnSpPr>
        <p:spPr>
          <a:xfrm flipH="1" flipV="1">
            <a:off x="6529392" y="-4764"/>
            <a:ext cx="5662604" cy="931974"/>
          </a:xfrm>
          <a:prstGeom prst="straightConnector1">
            <a:avLst/>
          </a:prstGeom>
          <a:noFill/>
          <a:ln w="12701" cap="flat">
            <a:solidFill>
              <a:srgbClr val="A57931">
                <a:alpha val="70000"/>
              </a:srgbClr>
            </a:solidFill>
            <a:prstDash val="solid"/>
            <a:miter/>
          </a:ln>
        </p:spPr>
      </p:cxnSp>
      <p:sp>
        <p:nvSpPr>
          <p:cNvPr id="6" name="Picture Placeholder 13">
            <a:extLst>
              <a:ext uri="{FF2B5EF4-FFF2-40B4-BE49-F238E27FC236}">
                <a16:creationId xmlns:a16="http://schemas.microsoft.com/office/drawing/2014/main" id="{BA240F1E-C8F0-9FF0-7FB0-04320C57B4BB}"/>
              </a:ext>
            </a:extLst>
          </p:cNvPr>
          <p:cNvSpPr txBox="1">
            <a:spLocks noGrp="1"/>
          </p:cNvSpPr>
          <p:nvPr>
            <p:ph type="pic" idx="4294967295"/>
          </p:nvPr>
        </p:nvSpPr>
        <p:spPr>
          <a:xfrm>
            <a:off x="3813" y="0"/>
            <a:ext cx="7816995" cy="6858000"/>
          </a:xfrm>
          <a:solidFill>
            <a:srgbClr val="001E2E"/>
          </a:solidFill>
        </p:spPr>
        <p:txBody>
          <a:bodyPr lIns="274320" tIns="274320"/>
          <a:lstStyle>
            <a:lvl1pPr marL="0" indent="0">
              <a:buNone/>
              <a:defRPr sz="2000"/>
            </a:lvl1pPr>
          </a:lstStyle>
          <a:p>
            <a:pPr lvl="0"/>
            <a:r>
              <a:rPr lang="en-US"/>
              <a:t>Click icon to add picture</a:t>
            </a:r>
          </a:p>
        </p:txBody>
      </p:sp>
      <p:sp>
        <p:nvSpPr>
          <p:cNvPr id="7" name="Title 1">
            <a:extLst>
              <a:ext uri="{FF2B5EF4-FFF2-40B4-BE49-F238E27FC236}">
                <a16:creationId xmlns:a16="http://schemas.microsoft.com/office/drawing/2014/main" id="{A312878F-4F14-0B03-ED6B-8F2CE85A799B}"/>
              </a:ext>
            </a:extLst>
          </p:cNvPr>
          <p:cNvSpPr txBox="1">
            <a:spLocks noGrp="1"/>
          </p:cNvSpPr>
          <p:nvPr>
            <p:ph type="title"/>
          </p:nvPr>
        </p:nvSpPr>
        <p:spPr>
          <a:xfrm>
            <a:off x="6080988" y="731565"/>
            <a:ext cx="4902839" cy="3526776"/>
          </a:xfrm>
        </p:spPr>
        <p:txBody>
          <a:bodyPr anchor="b">
            <a:noAutofit/>
          </a:bodyPr>
          <a:lstStyle>
            <a:lvl1pPr>
              <a:defRPr/>
            </a:lvl1pPr>
          </a:lstStyle>
          <a:p>
            <a:pPr lvl="0"/>
            <a:r>
              <a:rPr lang="en-US"/>
              <a:t>Click to edit Master title style</a:t>
            </a:r>
          </a:p>
        </p:txBody>
      </p:sp>
      <p:sp>
        <p:nvSpPr>
          <p:cNvPr id="8" name="Content Placeholder 2">
            <a:extLst>
              <a:ext uri="{FF2B5EF4-FFF2-40B4-BE49-F238E27FC236}">
                <a16:creationId xmlns:a16="http://schemas.microsoft.com/office/drawing/2014/main" id="{9FB20047-B5D0-5017-849A-20CB2AA0AEFA}"/>
              </a:ext>
            </a:extLst>
          </p:cNvPr>
          <p:cNvSpPr txBox="1">
            <a:spLocks noGrp="1"/>
          </p:cNvSpPr>
          <p:nvPr>
            <p:ph idx="4294967295"/>
          </p:nvPr>
        </p:nvSpPr>
        <p:spPr>
          <a:xfrm>
            <a:off x="6080988" y="4373218"/>
            <a:ext cx="4902839" cy="1753224"/>
          </a:xfrm>
        </p:spPr>
        <p:txBody>
          <a:bodyPr/>
          <a:lstStyle>
            <a:lvl1pPr marL="0" indent="0">
              <a:buNone/>
              <a:defRPr sz="1800">
                <a:solidFill>
                  <a:srgbClr val="000000"/>
                </a:solidFill>
              </a:defRPr>
            </a:lvl1pPr>
            <a:lvl2pPr>
              <a:spcBef>
                <a:spcPts val="1000"/>
              </a:spcBef>
              <a:defRPr sz="1600">
                <a:solidFill>
                  <a:srgbClr val="000000"/>
                </a:solidFill>
              </a:defRPr>
            </a:lvl2pPr>
            <a:lvl3pPr>
              <a:spcBef>
                <a:spcPts val="1000"/>
              </a:spcBef>
              <a:defRPr sz="1400">
                <a:solidFill>
                  <a:srgbClr val="000000"/>
                </a:solidFill>
              </a:defRPr>
            </a:lvl3pPr>
            <a:lvl4pPr>
              <a:spcBef>
                <a:spcPts val="1000"/>
              </a:spcBef>
              <a:defRPr sz="1200">
                <a:solidFill>
                  <a:srgbClr val="000000"/>
                </a:solidFill>
              </a:defRPr>
            </a:lvl4pPr>
            <a:lvl5pPr>
              <a:spcBef>
                <a:spcPts val="1000"/>
              </a:spcBef>
              <a:defRPr sz="1200">
                <a:solidFill>
                  <a:srgbClr val="000000"/>
                </a:solidFill>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6314557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CB27C-F7EE-8072-819F-2CE80DD16F7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E05A745-9219-16F8-7750-1608E7C6C34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0DE9A0-D303-0DCC-E759-3F9751FC892C}"/>
              </a:ext>
            </a:extLst>
          </p:cNvPr>
          <p:cNvSpPr txBox="1">
            <a:spLocks noGrp="1"/>
          </p:cNvSpPr>
          <p:nvPr>
            <p:ph type="dt" sz="half" idx="7"/>
          </p:nvPr>
        </p:nvSpPr>
        <p:spPr/>
        <p:txBody>
          <a:bodyPr/>
          <a:lstStyle>
            <a:lvl1pPr>
              <a:defRPr/>
            </a:lvl1pPr>
          </a:lstStyle>
          <a:p>
            <a:pPr lvl="0"/>
            <a:fld id="{ACEE10EE-33FC-4C65-8D6C-9F3E41EAE20E}" type="datetime1">
              <a:rPr lang="en-US"/>
              <a:pPr lvl="0"/>
              <a:t>11/11/2025</a:t>
            </a:fld>
            <a:endParaRPr lang="en-US"/>
          </a:p>
        </p:txBody>
      </p:sp>
      <p:sp>
        <p:nvSpPr>
          <p:cNvPr id="5" name="Footer Placeholder 4">
            <a:extLst>
              <a:ext uri="{FF2B5EF4-FFF2-40B4-BE49-F238E27FC236}">
                <a16:creationId xmlns:a16="http://schemas.microsoft.com/office/drawing/2014/main" id="{C8B98768-0945-E225-CDFE-13F5DB218E0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BDAE816-D388-6F13-3C00-48C78A889B81}"/>
              </a:ext>
            </a:extLst>
          </p:cNvPr>
          <p:cNvSpPr txBox="1">
            <a:spLocks noGrp="1"/>
          </p:cNvSpPr>
          <p:nvPr>
            <p:ph type="sldNum" sz="quarter" idx="8"/>
          </p:nvPr>
        </p:nvSpPr>
        <p:spPr/>
        <p:txBody>
          <a:bodyPr/>
          <a:lstStyle>
            <a:lvl1pPr>
              <a:defRPr/>
            </a:lvl1pPr>
          </a:lstStyle>
          <a:p>
            <a:pPr lvl="0"/>
            <a:fld id="{579F4663-8119-417A-8D15-DE69A43BF635}" type="slidenum">
              <a:t>‹#›</a:t>
            </a:fld>
            <a:endParaRPr lang="en-US"/>
          </a:p>
        </p:txBody>
      </p:sp>
    </p:spTree>
    <p:extLst>
      <p:ext uri="{BB962C8B-B14F-4D97-AF65-F5344CB8AC3E}">
        <p14:creationId xmlns:p14="http://schemas.microsoft.com/office/powerpoint/2010/main" val="2852161354"/>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09DD7-71D9-D3EA-4896-4ACAF3595E9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90B98AA-84A6-9C77-5E16-D54A8116FCBB}"/>
              </a:ext>
            </a:extLst>
          </p:cNvPr>
          <p:cNvSpPr txBox="1">
            <a:spLocks noGrp="1"/>
          </p:cNvSpPr>
          <p:nvPr>
            <p:ph idx="1"/>
          </p:nvPr>
        </p:nvSpPr>
        <p:spPr>
          <a:xfrm>
            <a:off x="838203" y="1924491"/>
            <a:ext cx="5181603" cy="42524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5D1CB3-B20A-3828-8C64-E4D1E1677ED5}"/>
              </a:ext>
            </a:extLst>
          </p:cNvPr>
          <p:cNvSpPr txBox="1">
            <a:spLocks noGrp="1"/>
          </p:cNvSpPr>
          <p:nvPr>
            <p:ph idx="2"/>
          </p:nvPr>
        </p:nvSpPr>
        <p:spPr>
          <a:xfrm>
            <a:off x="6172200" y="1924491"/>
            <a:ext cx="5181603" cy="42524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ADBDAD-D045-B559-D777-8056EC071ED4}"/>
              </a:ext>
            </a:extLst>
          </p:cNvPr>
          <p:cNvSpPr txBox="1">
            <a:spLocks noGrp="1"/>
          </p:cNvSpPr>
          <p:nvPr>
            <p:ph type="dt" sz="half" idx="7"/>
          </p:nvPr>
        </p:nvSpPr>
        <p:spPr/>
        <p:txBody>
          <a:bodyPr/>
          <a:lstStyle>
            <a:lvl1pPr>
              <a:defRPr/>
            </a:lvl1pPr>
          </a:lstStyle>
          <a:p>
            <a:pPr lvl="0"/>
            <a:fld id="{B16AC51B-5EEC-4A6B-BE34-B1D42AC89BAD}" type="datetime1">
              <a:rPr lang="en-US"/>
              <a:pPr lvl="0"/>
              <a:t>11/11/2025</a:t>
            </a:fld>
            <a:endParaRPr lang="en-US"/>
          </a:p>
        </p:txBody>
      </p:sp>
      <p:sp>
        <p:nvSpPr>
          <p:cNvPr id="6" name="Footer Placeholder 5">
            <a:extLst>
              <a:ext uri="{FF2B5EF4-FFF2-40B4-BE49-F238E27FC236}">
                <a16:creationId xmlns:a16="http://schemas.microsoft.com/office/drawing/2014/main" id="{208C199F-D8C8-83A0-8656-3F197B78AF6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8951AB0-6326-6554-8635-B2F6EA53D400}"/>
              </a:ext>
            </a:extLst>
          </p:cNvPr>
          <p:cNvSpPr txBox="1">
            <a:spLocks noGrp="1"/>
          </p:cNvSpPr>
          <p:nvPr>
            <p:ph type="sldNum" sz="quarter" idx="8"/>
          </p:nvPr>
        </p:nvSpPr>
        <p:spPr/>
        <p:txBody>
          <a:bodyPr/>
          <a:lstStyle>
            <a:lvl1pPr>
              <a:defRPr/>
            </a:lvl1pPr>
          </a:lstStyle>
          <a:p>
            <a:pPr lvl="0"/>
            <a:fld id="{0FDD8C5B-1666-4CFF-A99F-43F61B59DB7F}" type="slidenum">
              <a:t>‹#›</a:t>
            </a:fld>
            <a:endParaRPr lang="en-US"/>
          </a:p>
        </p:txBody>
      </p:sp>
    </p:spTree>
    <p:extLst>
      <p:ext uri="{BB962C8B-B14F-4D97-AF65-F5344CB8AC3E}">
        <p14:creationId xmlns:p14="http://schemas.microsoft.com/office/powerpoint/2010/main" val="3830516542"/>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Title only">
    <p:bg>
      <p:bgPr>
        <a:solidFill>
          <a:srgbClr val="F1E5D1"/>
        </a:solidFill>
        <a:effectLst/>
      </p:bgPr>
    </p:bg>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A2797624-B821-3C47-482D-7231E7650390}"/>
              </a:ext>
              <a:ext uri="{C183D7F6-B498-43B3-948B-1728B52AA6E4}">
                <adec:decorative xmlns:adec="http://schemas.microsoft.com/office/drawing/2017/decorative" val="1"/>
              </a:ext>
            </a:extLst>
          </p:cNvPr>
          <p:cNvCxnSpPr/>
          <p:nvPr/>
        </p:nvCxnSpPr>
        <p:spPr>
          <a:xfrm flipH="1">
            <a:off x="0" y="0"/>
            <a:ext cx="3119722" cy="685800"/>
          </a:xfrm>
          <a:prstGeom prst="straightConnector1">
            <a:avLst/>
          </a:prstGeom>
          <a:noFill/>
          <a:ln w="12701" cap="flat">
            <a:solidFill>
              <a:srgbClr val="A57931">
                <a:alpha val="70000"/>
              </a:srgbClr>
            </a:solidFill>
            <a:prstDash val="solid"/>
            <a:miter/>
          </a:ln>
        </p:spPr>
      </p:cxnSp>
      <p:cxnSp>
        <p:nvCxnSpPr>
          <p:cNvPr id="3" name="Straight Connector 7">
            <a:extLst>
              <a:ext uri="{FF2B5EF4-FFF2-40B4-BE49-F238E27FC236}">
                <a16:creationId xmlns:a16="http://schemas.microsoft.com/office/drawing/2014/main" id="{997E29F4-9D77-600F-F7F3-91446C828F37}"/>
              </a:ext>
              <a:ext uri="{C183D7F6-B498-43B3-948B-1728B52AA6E4}">
                <adec:decorative xmlns:adec="http://schemas.microsoft.com/office/drawing/2017/decorative" val="1"/>
              </a:ext>
            </a:extLst>
          </p:cNvPr>
          <p:cNvCxnSpPr/>
          <p:nvPr/>
        </p:nvCxnSpPr>
        <p:spPr>
          <a:xfrm flipH="1">
            <a:off x="0" y="0"/>
            <a:ext cx="903765" cy="6543675"/>
          </a:xfrm>
          <a:prstGeom prst="straightConnector1">
            <a:avLst/>
          </a:prstGeom>
          <a:noFill/>
          <a:ln w="12701" cap="flat">
            <a:solidFill>
              <a:srgbClr val="A57931">
                <a:alpha val="70000"/>
              </a:srgbClr>
            </a:solidFill>
            <a:prstDash val="solid"/>
            <a:miter/>
          </a:ln>
        </p:spPr>
      </p:cxnSp>
      <p:sp>
        <p:nvSpPr>
          <p:cNvPr id="4" name="Title 1">
            <a:extLst>
              <a:ext uri="{FF2B5EF4-FFF2-40B4-BE49-F238E27FC236}">
                <a16:creationId xmlns:a16="http://schemas.microsoft.com/office/drawing/2014/main" id="{0D6515BC-08EB-125B-1B5D-8ECF91F2ABA5}"/>
              </a:ext>
            </a:extLst>
          </p:cNvPr>
          <p:cNvSpPr txBox="1">
            <a:spLocks noGrp="1"/>
          </p:cNvSpPr>
          <p:nvPr>
            <p:ph type="title"/>
          </p:nvPr>
        </p:nvSpPr>
        <p:spPr>
          <a:xfrm>
            <a:off x="857469" y="486140"/>
            <a:ext cx="5427585" cy="3599727"/>
          </a:xfrm>
        </p:spPr>
        <p:txBody>
          <a:bodyPr anchor="b">
            <a:noAutofit/>
          </a:bodyPr>
          <a:lstStyle>
            <a:lvl1pPr>
              <a:defRPr>
                <a:solidFill>
                  <a:srgbClr val="155767"/>
                </a:solidFill>
              </a:defRPr>
            </a:lvl1pPr>
          </a:lstStyle>
          <a:p>
            <a:pPr lvl="0"/>
            <a:r>
              <a:rPr lang="en-US"/>
              <a:t>Click to add title</a:t>
            </a:r>
          </a:p>
        </p:txBody>
      </p:sp>
      <p:sp>
        <p:nvSpPr>
          <p:cNvPr id="5" name="Picture Placeholder 12">
            <a:extLst>
              <a:ext uri="{FF2B5EF4-FFF2-40B4-BE49-F238E27FC236}">
                <a16:creationId xmlns:a16="http://schemas.microsoft.com/office/drawing/2014/main" id="{4E85C3E6-B2E4-E825-8591-466983B284FA}"/>
              </a:ext>
            </a:extLst>
          </p:cNvPr>
          <p:cNvSpPr txBox="1">
            <a:spLocks noGrp="1"/>
          </p:cNvSpPr>
          <p:nvPr>
            <p:ph type="pic" idx="4294967295"/>
          </p:nvPr>
        </p:nvSpPr>
        <p:spPr>
          <a:xfrm>
            <a:off x="5624776" y="-6711"/>
            <a:ext cx="6578797" cy="6894576"/>
          </a:xfrm>
        </p:spPr>
        <p:txBody>
          <a:bodyPr tIns="274320" rIns="274320"/>
          <a:lstStyle>
            <a:lvl1pPr marL="0" indent="0" algn="r">
              <a:buNone/>
              <a:defRPr sz="2000"/>
            </a:lvl1pPr>
          </a:lstStyle>
          <a:p>
            <a:pPr lvl="0"/>
            <a:r>
              <a:rPr lang="en-US"/>
              <a:t>Click icon to add picture</a:t>
            </a:r>
          </a:p>
        </p:txBody>
      </p:sp>
    </p:spTree>
    <p:extLst>
      <p:ext uri="{BB962C8B-B14F-4D97-AF65-F5344CB8AC3E}">
        <p14:creationId xmlns:p14="http://schemas.microsoft.com/office/powerpoint/2010/main" val="391361802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20C4EC-7B3D-C68B-D6A8-00530273EDA4}"/>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3DE92F87-6600-2AB0-075F-75BBD240B597}"/>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277EE2-6AAF-CD57-4BB5-D0670C3E6D20}"/>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B078B849-2DF4-4C11-BE14-5441D037EBF9}" type="datetime1">
              <a:rPr lang="en-GB"/>
              <a:pPr lvl="0"/>
              <a:t>11/11/2025</a:t>
            </a:fld>
            <a:endParaRPr lang="en-GB"/>
          </a:p>
        </p:txBody>
      </p:sp>
      <p:sp>
        <p:nvSpPr>
          <p:cNvPr id="5" name="Footer Placeholder 4">
            <a:extLst>
              <a:ext uri="{FF2B5EF4-FFF2-40B4-BE49-F238E27FC236}">
                <a16:creationId xmlns:a16="http://schemas.microsoft.com/office/drawing/2014/main" id="{6C72D03E-0207-5423-5DFF-83636100831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AC82EBB5-75B9-432F-9C18-F1DCB66BEC9D}"/>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EF62AFB6-9375-496A-89C5-AE27BDD1EDC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D11D86-9DA4-F097-0344-11C9A4E5E00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3149B3B-ADD7-562E-9A8D-E31D41F81308}"/>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780178-37CC-FCB6-7AB9-D6220533A9A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549F91B-02EF-42FF-959F-DBB9F6DA2BB0}" type="datetime1">
              <a:rPr lang="en-GB"/>
              <a:pPr lvl="0"/>
              <a:t>11/11/2025</a:t>
            </a:fld>
            <a:endParaRPr lang="en-GB"/>
          </a:p>
        </p:txBody>
      </p:sp>
      <p:sp>
        <p:nvSpPr>
          <p:cNvPr id="5" name="Footer Placeholder 4">
            <a:extLst>
              <a:ext uri="{FF2B5EF4-FFF2-40B4-BE49-F238E27FC236}">
                <a16:creationId xmlns:a16="http://schemas.microsoft.com/office/drawing/2014/main" id="{FEBEF370-11EA-4975-A843-A7EB1D2C2A54}"/>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12EB6349-312D-D0C8-2CA7-591094375E8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8461F2B2-48B8-4F0B-B911-EA9CD8E7B347}"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F7F4ED"/>
            </a:gs>
            <a:gs pos="100000">
              <a:srgbClr val="EFECE6"/>
            </a:gs>
          </a:gsLst>
          <a:lin ang="5400000"/>
        </a:gradFill>
        <a:effectLst/>
      </p:bgPr>
    </p:bg>
    <p:spTree>
      <p:nvGrpSpPr>
        <p:cNvPr id="1" name=""/>
        <p:cNvGrpSpPr/>
        <p:nvPr/>
      </p:nvGrpSpPr>
      <p:grpSpPr>
        <a:xfrm>
          <a:off x="0" y="0"/>
          <a:ext cx="0" cy="0"/>
          <a:chOff x="0" y="0"/>
          <a:chExt cx="0" cy="0"/>
        </a:xfrm>
      </p:grpSpPr>
      <p:sp>
        <p:nvSpPr>
          <p:cNvPr id="2" name="Freeform: Shape 18">
            <a:extLst>
              <a:ext uri="{FF2B5EF4-FFF2-40B4-BE49-F238E27FC236}">
                <a16:creationId xmlns:a16="http://schemas.microsoft.com/office/drawing/2014/main" id="{89D9ED7D-7ABC-7649-0961-1EC26C5A3D73}"/>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3" name="Group 19">
            <a:extLst>
              <a:ext uri="{FF2B5EF4-FFF2-40B4-BE49-F238E27FC236}">
                <a16:creationId xmlns:a16="http://schemas.microsoft.com/office/drawing/2014/main" id="{5F02204C-245E-A3E5-9809-3C0B3BC41354}"/>
              </a:ext>
            </a:extLst>
          </p:cNvPr>
          <p:cNvGrpSpPr/>
          <p:nvPr/>
        </p:nvGrpSpPr>
        <p:grpSpPr>
          <a:xfrm>
            <a:off x="10776048" y="5204033"/>
            <a:ext cx="886145" cy="802495"/>
            <a:chOff x="10776048" y="5204033"/>
            <a:chExt cx="886145" cy="802495"/>
          </a:xfrm>
        </p:grpSpPr>
        <p:sp>
          <p:nvSpPr>
            <p:cNvPr id="4" name="Freeform: Shape 20">
              <a:extLst>
                <a:ext uri="{FF2B5EF4-FFF2-40B4-BE49-F238E27FC236}">
                  <a16:creationId xmlns:a16="http://schemas.microsoft.com/office/drawing/2014/main" id="{E56D02D7-EF03-C78C-9A6B-A8937BD7EADF}"/>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Freeform: Shape 21">
              <a:extLst>
                <a:ext uri="{FF2B5EF4-FFF2-40B4-BE49-F238E27FC236}">
                  <a16:creationId xmlns:a16="http://schemas.microsoft.com/office/drawing/2014/main" id="{C446863B-D9D8-B303-0AFE-57A6F76F7EAB}"/>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Freeform: Shape 22">
              <a:extLst>
                <a:ext uri="{FF2B5EF4-FFF2-40B4-BE49-F238E27FC236}">
                  <a16:creationId xmlns:a16="http://schemas.microsoft.com/office/drawing/2014/main" id="{34BDE562-2284-F64E-17E7-6B79FE664FBA}"/>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Graphic 12">
              <a:extLst>
                <a:ext uri="{FF2B5EF4-FFF2-40B4-BE49-F238E27FC236}">
                  <a16:creationId xmlns:a16="http://schemas.microsoft.com/office/drawing/2014/main" id="{46BBADA6-053F-D700-553B-5736761D88EE}"/>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Graphic 15">
              <a:extLst>
                <a:ext uri="{FF2B5EF4-FFF2-40B4-BE49-F238E27FC236}">
                  <a16:creationId xmlns:a16="http://schemas.microsoft.com/office/drawing/2014/main" id="{2EAFFE47-CFD9-FCC7-E081-2C2A5293D114}"/>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Graphic 15">
              <a:extLst>
                <a:ext uri="{FF2B5EF4-FFF2-40B4-BE49-F238E27FC236}">
                  <a16:creationId xmlns:a16="http://schemas.microsoft.com/office/drawing/2014/main" id="{58E64DED-0828-18B3-3AAD-318694A87F62}"/>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26">
              <a:extLst>
                <a:ext uri="{FF2B5EF4-FFF2-40B4-BE49-F238E27FC236}">
                  <a16:creationId xmlns:a16="http://schemas.microsoft.com/office/drawing/2014/main" id="{BF0A16B0-B893-5521-7989-A048BF64F06F}"/>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1" name="Freeform: Shape 7">
            <a:extLst>
              <a:ext uri="{FF2B5EF4-FFF2-40B4-BE49-F238E27FC236}">
                <a16:creationId xmlns:a16="http://schemas.microsoft.com/office/drawing/2014/main" id="{3655E2D8-5CDB-7EB1-2C53-EB99846D413D}"/>
              </a:ext>
            </a:extLst>
          </p:cNvPr>
          <p:cNvSpPr/>
          <p:nvPr/>
        </p:nvSpPr>
        <p:spPr>
          <a:xfrm rot="5400013">
            <a:off x="615171"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2" name="Title Placeholder 1">
            <a:extLst>
              <a:ext uri="{FF2B5EF4-FFF2-40B4-BE49-F238E27FC236}">
                <a16:creationId xmlns:a16="http://schemas.microsoft.com/office/drawing/2014/main" id="{52CF5130-84C2-A1F1-68E6-9959D8166B4E}"/>
              </a:ext>
            </a:extLst>
          </p:cNvPr>
          <p:cNvSpPr txBox="1">
            <a:spLocks noGrp="1"/>
          </p:cNvSpPr>
          <p:nvPr>
            <p:ph type="title"/>
          </p:nvPr>
        </p:nvSpPr>
        <p:spPr>
          <a:xfrm>
            <a:off x="525715" y="787069"/>
            <a:ext cx="10077556"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13" name="Text Placeholder 2">
            <a:extLst>
              <a:ext uri="{FF2B5EF4-FFF2-40B4-BE49-F238E27FC236}">
                <a16:creationId xmlns:a16="http://schemas.microsoft.com/office/drawing/2014/main" id="{93ED0D88-19DF-A7D8-560C-FD468655C1DD}"/>
              </a:ext>
            </a:extLst>
          </p:cNvPr>
          <p:cNvSpPr txBox="1">
            <a:spLocks noGrp="1"/>
          </p:cNvSpPr>
          <p:nvPr>
            <p:ph type="body" idx="1"/>
          </p:nvPr>
        </p:nvSpPr>
        <p:spPr>
          <a:xfrm>
            <a:off x="525715" y="2521887"/>
            <a:ext cx="10077556" cy="3549042"/>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45EFE396-F467-0A0F-5DC0-414A1D6832E6}"/>
              </a:ext>
            </a:extLst>
          </p:cNvPr>
          <p:cNvSpPr txBox="1">
            <a:spLocks noGrp="1"/>
          </p:cNvSpPr>
          <p:nvPr>
            <p:ph type="dt" sz="half" idx="2"/>
          </p:nvPr>
        </p:nvSpPr>
        <p:spPr>
          <a:xfrm>
            <a:off x="525715" y="136529"/>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fld id="{84E73AB6-D09C-44F2-A52A-9DF6A5A64759}" type="datetime1">
              <a:rPr lang="en-US"/>
              <a:pPr lvl="0"/>
              <a:t>11/11/2025</a:t>
            </a:fld>
            <a:endParaRPr lang="en-US"/>
          </a:p>
        </p:txBody>
      </p:sp>
      <p:sp>
        <p:nvSpPr>
          <p:cNvPr id="15" name="Footer Placeholder 4">
            <a:extLst>
              <a:ext uri="{FF2B5EF4-FFF2-40B4-BE49-F238E27FC236}">
                <a16:creationId xmlns:a16="http://schemas.microsoft.com/office/drawing/2014/main" id="{E13DDED0-FD7B-1881-0211-4CE84213D058}"/>
              </a:ext>
            </a:extLst>
          </p:cNvPr>
          <p:cNvSpPr txBox="1">
            <a:spLocks noGrp="1"/>
          </p:cNvSpPr>
          <p:nvPr>
            <p:ph type="ftr" sz="quarter" idx="3"/>
          </p:nvPr>
        </p:nvSpPr>
        <p:spPr>
          <a:xfrm>
            <a:off x="525715" y="6356351"/>
            <a:ext cx="3450662"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endParaRPr lang="en-US"/>
          </a:p>
        </p:txBody>
      </p:sp>
      <p:sp>
        <p:nvSpPr>
          <p:cNvPr id="16" name="Slide Number Placeholder 5">
            <a:extLst>
              <a:ext uri="{FF2B5EF4-FFF2-40B4-BE49-F238E27FC236}">
                <a16:creationId xmlns:a16="http://schemas.microsoft.com/office/drawing/2014/main" id="{049DE1BE-113D-D472-4996-4FE598DA3D07}"/>
              </a:ext>
            </a:extLst>
          </p:cNvPr>
          <p:cNvSpPr txBox="1">
            <a:spLocks noGrp="1"/>
          </p:cNvSpPr>
          <p:nvPr>
            <p:ph type="sldNum" sz="quarter" idx="4"/>
          </p:nvPr>
        </p:nvSpPr>
        <p:spPr>
          <a:xfrm>
            <a:off x="11655363" y="6356351"/>
            <a:ext cx="529812"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fld id="{A8F359BA-C27B-4D2B-90B8-4B7AD9621951}" type="slidenum">
              <a:t>‹#›</a:t>
            </a:fld>
            <a:endParaRPr lang="en-US"/>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Lst>
  <p:txStyles>
    <p:titleStyle>
      <a:lvl1pPr marL="0" marR="0" lvl="0" indent="0" algn="l" defTabSz="914400" rtl="0" fontAlgn="auto" hangingPunct="1">
        <a:lnSpc>
          <a:spcPct val="100000"/>
        </a:lnSpc>
        <a:spcBef>
          <a:spcPts val="0"/>
        </a:spcBef>
        <a:spcAft>
          <a:spcPts val="0"/>
        </a:spcAft>
        <a:buNone/>
        <a:tabLst/>
        <a:defRPr lang="en-US" sz="3600" b="0" i="1" u="none" strike="noStrike" kern="1200" cap="none" spc="0" baseline="0">
          <a:solidFill>
            <a:srgbClr val="000000"/>
          </a:solidFill>
          <a:uFillTx/>
          <a:latin typeface="Georgia Pro Semibold"/>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000000"/>
          </a:solidFill>
          <a:uFillTx/>
          <a:latin typeface="Avenir Next LT Pro"/>
        </a:defRPr>
      </a:lvl1pPr>
      <a:lvl2pPr marL="0" marR="0" lvl="1"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venir Next LT Pro"/>
        </a:defRPr>
      </a:lvl2pPr>
      <a:lvl3pPr marL="45720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000000"/>
          </a:solidFill>
          <a:uFillTx/>
          <a:latin typeface="Avenir Next LT Pro"/>
        </a:defRPr>
      </a:lvl3pPr>
      <a:lvl4pPr marL="685800" marR="0" lvl="3"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Avenir Next LT Pro"/>
        </a:defRPr>
      </a:lvl4pPr>
      <a:lvl5pPr marL="91440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cxnSp>
        <p:nvCxnSpPr>
          <p:cNvPr id="2" name="Straight Connector 20">
            <a:extLst>
              <a:ext uri="{FF2B5EF4-FFF2-40B4-BE49-F238E27FC236}">
                <a16:creationId xmlns:a16="http://schemas.microsoft.com/office/drawing/2014/main" id="{94530F28-54FC-AFA8-B9AE-CCD693BFF7F7}"/>
              </a:ext>
            </a:extLst>
          </p:cNvPr>
          <p:cNvCxnSpPr/>
          <p:nvPr/>
        </p:nvCxnSpPr>
        <p:spPr>
          <a:xfrm flipH="1">
            <a:off x="0" y="0"/>
            <a:ext cx="3119722" cy="685800"/>
          </a:xfrm>
          <a:prstGeom prst="straightConnector1">
            <a:avLst/>
          </a:prstGeom>
          <a:noFill/>
          <a:ln w="12701" cap="flat">
            <a:solidFill>
              <a:srgbClr val="BA9CA0">
                <a:alpha val="70000"/>
              </a:srgbClr>
            </a:solidFill>
            <a:prstDash val="solid"/>
            <a:miter/>
          </a:ln>
        </p:spPr>
      </p:cxnSp>
      <p:cxnSp>
        <p:nvCxnSpPr>
          <p:cNvPr id="3" name="Straight Connector 21">
            <a:extLst>
              <a:ext uri="{FF2B5EF4-FFF2-40B4-BE49-F238E27FC236}">
                <a16:creationId xmlns:a16="http://schemas.microsoft.com/office/drawing/2014/main" id="{6B5A9831-06B3-88DC-1276-CF45879DA118}"/>
              </a:ext>
            </a:extLst>
          </p:cNvPr>
          <p:cNvCxnSpPr/>
          <p:nvPr/>
        </p:nvCxnSpPr>
        <p:spPr>
          <a:xfrm flipH="1">
            <a:off x="0" y="0"/>
            <a:ext cx="903765" cy="6543675"/>
          </a:xfrm>
          <a:prstGeom prst="straightConnector1">
            <a:avLst/>
          </a:prstGeom>
          <a:noFill/>
          <a:ln w="12701" cap="flat">
            <a:solidFill>
              <a:srgbClr val="BA9CA0">
                <a:alpha val="70000"/>
              </a:srgbClr>
            </a:solidFill>
            <a:prstDash val="solid"/>
            <a:miter/>
          </a:ln>
        </p:spPr>
      </p:cxnSp>
      <p:cxnSp>
        <p:nvCxnSpPr>
          <p:cNvPr id="4" name="Straight Connector 22">
            <a:extLst>
              <a:ext uri="{FF2B5EF4-FFF2-40B4-BE49-F238E27FC236}">
                <a16:creationId xmlns:a16="http://schemas.microsoft.com/office/drawing/2014/main" id="{51402B34-BEF1-8315-5FB4-D3FE24AF49EC}"/>
              </a:ext>
            </a:extLst>
          </p:cNvPr>
          <p:cNvCxnSpPr/>
          <p:nvPr/>
        </p:nvCxnSpPr>
        <p:spPr>
          <a:xfrm flipH="1" flipV="1">
            <a:off x="-42867" y="5791196"/>
            <a:ext cx="6286509" cy="1066804"/>
          </a:xfrm>
          <a:prstGeom prst="straightConnector1">
            <a:avLst/>
          </a:prstGeom>
          <a:noFill/>
          <a:ln w="12701" cap="flat">
            <a:solidFill>
              <a:srgbClr val="BA9CA0">
                <a:alpha val="70000"/>
              </a:srgbClr>
            </a:solidFill>
            <a:prstDash val="solid"/>
            <a:miter/>
          </a:ln>
        </p:spPr>
      </p:cxnSp>
      <p:cxnSp>
        <p:nvCxnSpPr>
          <p:cNvPr id="5" name="Straight Connector 23">
            <a:extLst>
              <a:ext uri="{FF2B5EF4-FFF2-40B4-BE49-F238E27FC236}">
                <a16:creationId xmlns:a16="http://schemas.microsoft.com/office/drawing/2014/main" id="{1F5FB614-BF93-A7CA-01D8-74296E5874D8}"/>
              </a:ext>
            </a:extLst>
          </p:cNvPr>
          <p:cNvCxnSpPr/>
          <p:nvPr/>
        </p:nvCxnSpPr>
        <p:spPr>
          <a:xfrm flipH="1">
            <a:off x="8462964" y="5848346"/>
            <a:ext cx="3729032" cy="1009654"/>
          </a:xfrm>
          <a:prstGeom prst="straightConnector1">
            <a:avLst/>
          </a:prstGeom>
          <a:noFill/>
          <a:ln w="12701" cap="flat">
            <a:solidFill>
              <a:srgbClr val="BA9CA0">
                <a:alpha val="70000"/>
              </a:srgbClr>
            </a:solidFill>
            <a:prstDash val="solid"/>
            <a:miter/>
          </a:ln>
        </p:spPr>
      </p:cxnSp>
      <p:cxnSp>
        <p:nvCxnSpPr>
          <p:cNvPr id="6" name="Straight Connector 24">
            <a:extLst>
              <a:ext uri="{FF2B5EF4-FFF2-40B4-BE49-F238E27FC236}">
                <a16:creationId xmlns:a16="http://schemas.microsoft.com/office/drawing/2014/main" id="{3FC38BC6-AF8C-F87D-2B0D-AAE3DD8DAC48}"/>
              </a:ext>
            </a:extLst>
          </p:cNvPr>
          <p:cNvCxnSpPr/>
          <p:nvPr/>
        </p:nvCxnSpPr>
        <p:spPr>
          <a:xfrm flipH="1">
            <a:off x="11543157" y="1647821"/>
            <a:ext cx="648839" cy="5210179"/>
          </a:xfrm>
          <a:prstGeom prst="straightConnector1">
            <a:avLst/>
          </a:prstGeom>
          <a:noFill/>
          <a:ln w="12701" cap="flat">
            <a:solidFill>
              <a:srgbClr val="BA9CA0">
                <a:alpha val="70000"/>
              </a:srgbClr>
            </a:solidFill>
            <a:prstDash val="solid"/>
            <a:miter/>
          </a:ln>
        </p:spPr>
      </p:cxnSp>
      <p:cxnSp>
        <p:nvCxnSpPr>
          <p:cNvPr id="7" name="Straight Connector 25">
            <a:extLst>
              <a:ext uri="{FF2B5EF4-FFF2-40B4-BE49-F238E27FC236}">
                <a16:creationId xmlns:a16="http://schemas.microsoft.com/office/drawing/2014/main" id="{1F1565C9-318C-8CB3-AEE9-BB0E3DAC9B31}"/>
              </a:ext>
            </a:extLst>
          </p:cNvPr>
          <p:cNvCxnSpPr/>
          <p:nvPr/>
        </p:nvCxnSpPr>
        <p:spPr>
          <a:xfrm flipH="1" flipV="1">
            <a:off x="10781553" y="0"/>
            <a:ext cx="1410443" cy="4258342"/>
          </a:xfrm>
          <a:prstGeom prst="straightConnector1">
            <a:avLst/>
          </a:prstGeom>
          <a:noFill/>
          <a:ln w="12701" cap="flat">
            <a:solidFill>
              <a:srgbClr val="BA9CA0">
                <a:alpha val="70000"/>
              </a:srgbClr>
            </a:solidFill>
            <a:prstDash val="solid"/>
            <a:miter/>
          </a:ln>
        </p:spPr>
      </p:cxnSp>
      <p:cxnSp>
        <p:nvCxnSpPr>
          <p:cNvPr id="8" name="Straight Connector 26">
            <a:extLst>
              <a:ext uri="{FF2B5EF4-FFF2-40B4-BE49-F238E27FC236}">
                <a16:creationId xmlns:a16="http://schemas.microsoft.com/office/drawing/2014/main" id="{162D7643-124A-16A8-9844-E7959E41A1A1}"/>
              </a:ext>
            </a:extLst>
          </p:cNvPr>
          <p:cNvCxnSpPr/>
          <p:nvPr/>
        </p:nvCxnSpPr>
        <p:spPr>
          <a:xfrm flipH="1" flipV="1">
            <a:off x="6529392" y="-4764"/>
            <a:ext cx="5662604" cy="931974"/>
          </a:xfrm>
          <a:prstGeom prst="straightConnector1">
            <a:avLst/>
          </a:prstGeom>
          <a:noFill/>
          <a:ln w="12701" cap="flat">
            <a:solidFill>
              <a:srgbClr val="BA9CA0">
                <a:alpha val="70000"/>
              </a:srgbClr>
            </a:solidFill>
            <a:prstDash val="solid"/>
            <a:miter/>
          </a:ln>
        </p:spPr>
      </p:cxnSp>
      <p:sp>
        <p:nvSpPr>
          <p:cNvPr id="9" name="Title Placeholder 1">
            <a:extLst>
              <a:ext uri="{FF2B5EF4-FFF2-40B4-BE49-F238E27FC236}">
                <a16:creationId xmlns:a16="http://schemas.microsoft.com/office/drawing/2014/main" id="{A0AC4B29-4FCD-BC60-3856-318BE5999607}"/>
              </a:ext>
            </a:extLst>
          </p:cNvPr>
          <p:cNvSpPr txBox="1">
            <a:spLocks noGrp="1"/>
          </p:cNvSpPr>
          <p:nvPr>
            <p:ph type="title"/>
          </p:nvPr>
        </p:nvSpPr>
        <p:spPr>
          <a:xfrm>
            <a:off x="1143000" y="533396"/>
            <a:ext cx="9905996" cy="1382152"/>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BA6A131A-42A8-9B32-9CE3-40E6BFE696BF}"/>
              </a:ext>
            </a:extLst>
          </p:cNvPr>
          <p:cNvSpPr txBox="1">
            <a:spLocks noGrp="1"/>
          </p:cNvSpPr>
          <p:nvPr>
            <p:ph type="body" idx="1"/>
          </p:nvPr>
        </p:nvSpPr>
        <p:spPr>
          <a:xfrm>
            <a:off x="1143000" y="2009549"/>
            <a:ext cx="9905996" cy="402442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496B6C72-6083-D840-3603-0FFD4734171A}"/>
              </a:ext>
            </a:extLst>
          </p:cNvPr>
          <p:cNvSpPr txBox="1">
            <a:spLocks noGrp="1"/>
          </p:cNvSpPr>
          <p:nvPr>
            <p:ph type="dt" sz="half" idx="2"/>
          </p:nvPr>
        </p:nvSpPr>
        <p:spPr>
          <a:xfrm>
            <a:off x="7337099" y="6398879"/>
            <a:ext cx="4193904"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001E2E"/>
                </a:solidFill>
                <a:uFillTx/>
                <a:latin typeface="Univers Condensed Light"/>
              </a:defRPr>
            </a:lvl1pPr>
          </a:lstStyle>
          <a:p>
            <a:pPr lvl="0"/>
            <a:fld id="{2E937EBB-A20D-4709-A266-948CCB729374}" type="datetime1">
              <a:rPr lang="en-US"/>
              <a:pPr lvl="0"/>
              <a:t>11/11/2025</a:t>
            </a:fld>
            <a:endParaRPr lang="en-US"/>
          </a:p>
        </p:txBody>
      </p:sp>
      <p:sp>
        <p:nvSpPr>
          <p:cNvPr id="12" name="Footer Placeholder 4">
            <a:extLst>
              <a:ext uri="{FF2B5EF4-FFF2-40B4-BE49-F238E27FC236}">
                <a16:creationId xmlns:a16="http://schemas.microsoft.com/office/drawing/2014/main" id="{34FA9708-55DD-50F5-8400-0D1B78CE6AD9}"/>
              </a:ext>
            </a:extLst>
          </p:cNvPr>
          <p:cNvSpPr txBox="1">
            <a:spLocks noGrp="1"/>
          </p:cNvSpPr>
          <p:nvPr>
            <p:ph type="ftr" sz="quarter" idx="3"/>
          </p:nvPr>
        </p:nvSpPr>
        <p:spPr>
          <a:xfrm>
            <a:off x="154433" y="6398879"/>
            <a:ext cx="4497311" cy="365129"/>
          </a:xfrm>
          <a:prstGeom prst="rect">
            <a:avLst/>
          </a:prstGeom>
          <a:noFill/>
          <a:ln>
            <a:noFill/>
          </a:ln>
        </p:spPr>
        <p:txBody>
          <a:bodyPr vert="horz" wrap="square" lIns="91440" tIns="45720" rIns="91440" bIns="45720" anchor="ctr" anchorCtr="0" compatLnSpc="1">
            <a:normAutofit/>
          </a:bodyPr>
          <a:lstStyle>
            <a:lvl1pPr marL="0" marR="0" lvl="0" indent="0" algn="l" defTabSz="914400" rtl="0" fontAlgn="auto" hangingPunct="1">
              <a:lnSpc>
                <a:spcPct val="100000"/>
              </a:lnSpc>
              <a:spcBef>
                <a:spcPts val="0"/>
              </a:spcBef>
              <a:spcAft>
                <a:spcPts val="0"/>
              </a:spcAft>
              <a:buNone/>
              <a:tabLst/>
              <a:defRPr lang="en-US" sz="1200" b="1" i="0" u="none" strike="noStrike" kern="1200" cap="none" spc="30" baseline="0">
                <a:solidFill>
                  <a:srgbClr val="001E2E"/>
                </a:solidFill>
                <a:uFillTx/>
                <a:latin typeface="Walbaum Display Light"/>
              </a:defRPr>
            </a:lvl1pPr>
          </a:lstStyle>
          <a:p>
            <a:pPr lvl="0"/>
            <a:endParaRPr lang="en-US"/>
          </a:p>
        </p:txBody>
      </p:sp>
      <p:sp>
        <p:nvSpPr>
          <p:cNvPr id="13" name="Slide Number Placeholder 5">
            <a:extLst>
              <a:ext uri="{FF2B5EF4-FFF2-40B4-BE49-F238E27FC236}">
                <a16:creationId xmlns:a16="http://schemas.microsoft.com/office/drawing/2014/main" id="{CFBAA0A4-F629-082C-A89D-C4C96A5320D3}"/>
              </a:ext>
            </a:extLst>
          </p:cNvPr>
          <p:cNvSpPr txBox="1">
            <a:spLocks noGrp="1"/>
          </p:cNvSpPr>
          <p:nvPr>
            <p:ph type="sldNum" sz="quarter" idx="4"/>
          </p:nvPr>
        </p:nvSpPr>
        <p:spPr>
          <a:xfrm>
            <a:off x="11602474" y="6398879"/>
            <a:ext cx="470888"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001E2E"/>
                </a:solidFill>
                <a:uFillTx/>
                <a:latin typeface="Univers Condensed Light"/>
              </a:defRPr>
            </a:lvl1pPr>
          </a:lstStyle>
          <a:p>
            <a:pPr lvl="0"/>
            <a:fld id="{C4220D68-48F2-4831-8247-BF86F4040822}" type="slidenum">
              <a:t>‹#›</a:t>
            </a:fld>
            <a:endParaRPr lang="en-US"/>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Lst>
  <p:txStyles>
    <p:titleStyle>
      <a:lvl1pPr marL="0" marR="0" lvl="0" indent="0" algn="l" defTabSz="914400" rtl="0" fontAlgn="auto" hangingPunct="1">
        <a:lnSpc>
          <a:spcPct val="90000"/>
        </a:lnSpc>
        <a:spcBef>
          <a:spcPts val="0"/>
        </a:spcBef>
        <a:spcAft>
          <a:spcPts val="0"/>
        </a:spcAft>
        <a:buNone/>
        <a:tabLst/>
        <a:defRPr lang="en-US" sz="4400" b="0" i="1" u="none" strike="noStrike" kern="1200" cap="all" spc="0" baseline="0">
          <a:solidFill>
            <a:srgbClr val="001E2E"/>
          </a:solidFill>
          <a:uFillTx/>
          <a:latin typeface="Walbaum Display Light"/>
        </a:defRPr>
      </a:lvl1pPr>
    </p:titleStyle>
    <p:bodyStyle>
      <a:lvl1pPr marL="228600" marR="0" lvl="0" indent="-228600" algn="l" defTabSz="914400" rtl="0" fontAlgn="auto" hangingPunct="1">
        <a:lnSpc>
          <a:spcPct val="100000"/>
        </a:lnSpc>
        <a:spcBef>
          <a:spcPts val="1000"/>
        </a:spcBef>
        <a:spcAft>
          <a:spcPts val="0"/>
        </a:spcAft>
        <a:buSzPct val="80000"/>
        <a:buFont typeface="Arial" pitchFamily="34"/>
        <a:buChar char="•"/>
        <a:tabLst/>
        <a:defRPr lang="en-US" sz="2400" b="0" i="0" u="none" strike="noStrike" kern="1200" cap="none" spc="0" baseline="0">
          <a:solidFill>
            <a:srgbClr val="001E2E"/>
          </a:solidFill>
          <a:uFillTx/>
          <a:latin typeface="Univers Condensed Light"/>
        </a:defRPr>
      </a:lvl1pPr>
      <a:lvl2pPr marL="685800" marR="0" lvl="1" indent="-228600" algn="l" defTabSz="914400" rtl="0" fontAlgn="auto" hangingPunct="1">
        <a:lnSpc>
          <a:spcPct val="100000"/>
        </a:lnSpc>
        <a:spcBef>
          <a:spcPts val="500"/>
        </a:spcBef>
        <a:spcAft>
          <a:spcPts val="0"/>
        </a:spcAft>
        <a:buSzPct val="80000"/>
        <a:buFont typeface="Arial" pitchFamily="34"/>
        <a:buChar char="•"/>
        <a:tabLst/>
        <a:defRPr lang="en-US" sz="2000" b="0" i="0" u="none" strike="noStrike" kern="1200" cap="none" spc="0" baseline="0">
          <a:solidFill>
            <a:srgbClr val="001E2E"/>
          </a:solidFill>
          <a:uFillTx/>
          <a:latin typeface="Univers Condensed Light"/>
        </a:defRPr>
      </a:lvl2pPr>
      <a:lvl3pPr marL="1143000" marR="0" lvl="2" indent="-228600" algn="l" defTabSz="914400" rtl="0" fontAlgn="auto" hangingPunct="1">
        <a:lnSpc>
          <a:spcPct val="100000"/>
        </a:lnSpc>
        <a:spcBef>
          <a:spcPts val="500"/>
        </a:spcBef>
        <a:spcAft>
          <a:spcPts val="0"/>
        </a:spcAft>
        <a:buSzPct val="80000"/>
        <a:buFont typeface="Arial" pitchFamily="34"/>
        <a:buChar char="•"/>
        <a:tabLst/>
        <a:defRPr lang="en-US" sz="1800" b="0" i="0" u="none" strike="noStrike" kern="1200" cap="none" spc="0" baseline="0">
          <a:solidFill>
            <a:srgbClr val="001E2E"/>
          </a:solidFill>
          <a:uFillTx/>
          <a:latin typeface="Univers Condensed Light"/>
        </a:defRPr>
      </a:lvl3pPr>
      <a:lvl4pPr marL="1600200" marR="0" lvl="3" indent="-22860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0" baseline="0">
          <a:solidFill>
            <a:srgbClr val="001E2E"/>
          </a:solidFill>
          <a:uFillTx/>
          <a:latin typeface="Univers Condensed Light"/>
        </a:defRPr>
      </a:lvl4pPr>
      <a:lvl5pPr marL="2057400" marR="0" lvl="4" indent="-22860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0" baseline="0">
          <a:solidFill>
            <a:srgbClr val="001E2E"/>
          </a:solidFill>
          <a:uFillTx/>
          <a:latin typeface="Univers Condensed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name="Slide18">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19840DD-17D3-35E5-9FEB-EC763F1213D3}"/>
              </a:ext>
              <a:ext uri="{C183D7F6-B498-43B3-948B-1728B52AA6E4}">
                <adec:decorative xmlns:adec="http://schemas.microsoft.com/office/drawing/2017/decorative" val="1"/>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Shape 9">
            <a:extLst>
              <a:ext uri="{FF2B5EF4-FFF2-40B4-BE49-F238E27FC236}">
                <a16:creationId xmlns:a16="http://schemas.microsoft.com/office/drawing/2014/main" id="{7B1103F0-2509-8726-E8EB-098529E85CD8}"/>
              </a:ext>
              <a:ext uri="{C183D7F6-B498-43B3-948B-1728B52AA6E4}">
                <adec:decorative xmlns:adec="http://schemas.microsoft.com/office/drawing/2017/decorative" val="1"/>
              </a:ext>
            </a:extLst>
          </p:cNvPr>
          <p:cNvSpPr>
            <a:spLocks noMove="1" noResize="1"/>
          </p:cNvSpPr>
          <p:nvPr/>
        </p:nvSpPr>
        <p:spPr>
          <a:xfrm>
            <a:off x="0" y="0"/>
            <a:ext cx="4167268" cy="6858000"/>
          </a:xfrm>
          <a:custGeom>
            <a:avLst/>
            <a:gdLst>
              <a:gd name="f0" fmla="val 10800000"/>
              <a:gd name="f1" fmla="val 5400000"/>
              <a:gd name="f2" fmla="val 180"/>
              <a:gd name="f3" fmla="val w"/>
              <a:gd name="f4" fmla="val h"/>
              <a:gd name="f5" fmla="val 0"/>
              <a:gd name="f6" fmla="val 4167271"/>
              <a:gd name="f7" fmla="val 6858000"/>
              <a:gd name="f8" fmla="val 2259550"/>
              <a:gd name="f9" fmla="val 2387803"/>
              <a:gd name="f10" fmla="val 82222"/>
              <a:gd name="f11" fmla="val 3461407"/>
              <a:gd name="f12" fmla="val 807534"/>
              <a:gd name="f13" fmla="val 2035835"/>
              <a:gd name="f14" fmla="val 3429000"/>
              <a:gd name="f15" fmla="val 4822165"/>
              <a:gd name="f16" fmla="val 6050467"/>
              <a:gd name="f17" fmla="val 6775779"/>
              <a:gd name="f18" fmla="+- 0 0 -90"/>
              <a:gd name="f19" fmla="*/ f3 1 4167271"/>
              <a:gd name="f20" fmla="*/ f4 1 6858000"/>
              <a:gd name="f21" fmla="+- f7 0 f5"/>
              <a:gd name="f22" fmla="+- f6 0 f5"/>
              <a:gd name="f23" fmla="*/ f18 f0 1"/>
              <a:gd name="f24" fmla="*/ f22 1 4167271"/>
              <a:gd name="f25" fmla="*/ f21 1 6858000"/>
              <a:gd name="f26" fmla="*/ 0 f22 1"/>
              <a:gd name="f27" fmla="*/ 0 f21 1"/>
              <a:gd name="f28" fmla="*/ 2259550 f22 1"/>
              <a:gd name="f29" fmla="*/ 2387803 f22 1"/>
              <a:gd name="f30" fmla="*/ 82222 f21 1"/>
              <a:gd name="f31" fmla="*/ 4167271 f22 1"/>
              <a:gd name="f32" fmla="*/ 3429000 f21 1"/>
              <a:gd name="f33" fmla="*/ 6775779 f21 1"/>
              <a:gd name="f34" fmla="*/ 6858000 f21 1"/>
              <a:gd name="f35" fmla="*/ f23 1 f2"/>
              <a:gd name="f36" fmla="*/ f26 1 4167271"/>
              <a:gd name="f37" fmla="*/ f27 1 6858000"/>
              <a:gd name="f38" fmla="*/ f28 1 4167271"/>
              <a:gd name="f39" fmla="*/ f29 1 4167271"/>
              <a:gd name="f40" fmla="*/ f30 1 6858000"/>
              <a:gd name="f41" fmla="*/ f31 1 4167271"/>
              <a:gd name="f42" fmla="*/ f32 1 6858000"/>
              <a:gd name="f43" fmla="*/ f33 1 6858000"/>
              <a:gd name="f44" fmla="*/ f34 1 6858000"/>
              <a:gd name="f45" fmla="*/ f5 1 f24"/>
              <a:gd name="f46" fmla="*/ f6 1 f24"/>
              <a:gd name="f47" fmla="*/ f5 1 f25"/>
              <a:gd name="f48" fmla="*/ f7 1 f25"/>
              <a:gd name="f49" fmla="+- f35 0 f1"/>
              <a:gd name="f50" fmla="*/ f36 1 f24"/>
              <a:gd name="f51" fmla="*/ f37 1 f25"/>
              <a:gd name="f52" fmla="*/ f38 1 f24"/>
              <a:gd name="f53" fmla="*/ f39 1 f24"/>
              <a:gd name="f54" fmla="*/ f40 1 f25"/>
              <a:gd name="f55" fmla="*/ f41 1 f24"/>
              <a:gd name="f56" fmla="*/ f42 1 f25"/>
              <a:gd name="f57" fmla="*/ f43 1 f25"/>
              <a:gd name="f58" fmla="*/ f44 1 f25"/>
              <a:gd name="f59" fmla="*/ f45 f19 1"/>
              <a:gd name="f60" fmla="*/ f46 f19 1"/>
              <a:gd name="f61" fmla="*/ f48 f20 1"/>
              <a:gd name="f62" fmla="*/ f47 f20 1"/>
              <a:gd name="f63" fmla="*/ f50 f19 1"/>
              <a:gd name="f64" fmla="*/ f51 f20 1"/>
              <a:gd name="f65" fmla="*/ f52 f19 1"/>
              <a:gd name="f66" fmla="*/ f53 f19 1"/>
              <a:gd name="f67" fmla="*/ f54 f20 1"/>
              <a:gd name="f68" fmla="*/ f55 f19 1"/>
              <a:gd name="f69" fmla="*/ f56 f20 1"/>
              <a:gd name="f70" fmla="*/ f57 f20 1"/>
              <a:gd name="f71" fmla="*/ f58 f20 1"/>
            </a:gdLst>
            <a:ahLst/>
            <a:cxnLst>
              <a:cxn ang="3cd4">
                <a:pos x="hc" y="t"/>
              </a:cxn>
              <a:cxn ang="0">
                <a:pos x="r" y="vc"/>
              </a:cxn>
              <a:cxn ang="cd4">
                <a:pos x="hc" y="b"/>
              </a:cxn>
              <a:cxn ang="cd2">
                <a:pos x="l" y="vc"/>
              </a:cxn>
              <a:cxn ang="f49">
                <a:pos x="f63" y="f64"/>
              </a:cxn>
              <a:cxn ang="f49">
                <a:pos x="f65" y="f64"/>
              </a:cxn>
              <a:cxn ang="f49">
                <a:pos x="f66" y="f67"/>
              </a:cxn>
              <a:cxn ang="f49">
                <a:pos x="f68" y="f69"/>
              </a:cxn>
              <a:cxn ang="f49">
                <a:pos x="f66" y="f70"/>
              </a:cxn>
              <a:cxn ang="f49">
                <a:pos x="f65" y="f71"/>
              </a:cxn>
              <a:cxn ang="f49">
                <a:pos x="f63" y="f71"/>
              </a:cxn>
            </a:cxnLst>
            <a:rect l="f59" t="f62" r="f60" b="f61"/>
            <a:pathLst>
              <a:path w="4167271" h="6858000">
                <a:moveTo>
                  <a:pt x="f5" y="f5"/>
                </a:moveTo>
                <a:lnTo>
                  <a:pt x="f8" y="f5"/>
                </a:lnTo>
                <a:lnTo>
                  <a:pt x="f9" y="f10"/>
                </a:lnTo>
                <a:cubicBezTo>
                  <a:pt x="f11" y="f12"/>
                  <a:pt x="f6" y="f13"/>
                  <a:pt x="f6" y="f14"/>
                </a:cubicBezTo>
                <a:cubicBezTo>
                  <a:pt x="f6" y="f15"/>
                  <a:pt x="f11" y="f16"/>
                  <a:pt x="f9" y="f17"/>
                </a:cubicBezTo>
                <a:lnTo>
                  <a:pt x="f8" y="f7"/>
                </a:lnTo>
                <a:lnTo>
                  <a:pt x="f5" y="f7"/>
                </a:ln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044464D6-12DD-AA72-6EC1-02EF9735A579}"/>
              </a:ext>
            </a:extLst>
          </p:cNvPr>
          <p:cNvSpPr txBox="1">
            <a:spLocks noGrp="1"/>
          </p:cNvSpPr>
          <p:nvPr>
            <p:ph type="ctrTitle"/>
          </p:nvPr>
        </p:nvSpPr>
        <p:spPr>
          <a:xfrm>
            <a:off x="686833" y="1153570"/>
            <a:ext cx="3200400" cy="4461165"/>
          </a:xfrm>
        </p:spPr>
        <p:txBody>
          <a:bodyPr anchor="ctr" anchorCtr="0"/>
          <a:lstStyle/>
          <a:p>
            <a:pPr lvl="0" algn="l"/>
            <a:r>
              <a:rPr lang="en-US" sz="4400" b="1">
                <a:solidFill>
                  <a:srgbClr val="FFFFFF"/>
                </a:solidFill>
              </a:rPr>
              <a:t>Introduce Information Systems </a:t>
            </a:r>
          </a:p>
        </p:txBody>
      </p:sp>
      <p:sp>
        <p:nvSpPr>
          <p:cNvPr id="5" name="Arc 11">
            <a:extLst>
              <a:ext uri="{FF2B5EF4-FFF2-40B4-BE49-F238E27FC236}">
                <a16:creationId xmlns:a16="http://schemas.microsoft.com/office/drawing/2014/main" id="{5DBBCFE6-59E5-0896-67FB-1BC1AA614491}"/>
              </a:ext>
              <a:ext uri="{C183D7F6-B498-43B3-948B-1728B52AA6E4}">
                <adec:decorative xmlns:adec="http://schemas.microsoft.com/office/drawing/2017/decorative" val="1"/>
              </a:ext>
            </a:extLst>
          </p:cNvPr>
          <p:cNvSpPr>
            <a:spLocks noMove="1" noResize="1"/>
          </p:cNvSpPr>
          <p:nvPr/>
        </p:nvSpPr>
        <p:spPr>
          <a:xfrm flipV="1">
            <a:off x="7550401" y="2455474"/>
            <a:ext cx="4083436" cy="4083436"/>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70"/>
              <a:gd name="f11" fmla="+- 0 0 -270"/>
              <a:gd name="f12" fmla="+- 0 0 -225"/>
              <a:gd name="f13" fmla="+- 0 0 -180"/>
              <a:gd name="f14" fmla="abs f4"/>
              <a:gd name="f15" fmla="abs f5"/>
              <a:gd name="f16" fmla="abs f6"/>
              <a:gd name="f17" fmla="+- 0 0 f3"/>
              <a:gd name="f18" fmla="+- 0 0 f10"/>
              <a:gd name="f19" fmla="*/ f11 f0 1"/>
              <a:gd name="f20" fmla="*/ f12 f0 1"/>
              <a:gd name="f21" fmla="*/ f13 f0 1"/>
              <a:gd name="f22" fmla="?: f14 f4 1"/>
              <a:gd name="f23" fmla="?: f15 f5 1"/>
              <a:gd name="f24" fmla="?: f16 f6 1"/>
              <a:gd name="f25" fmla="*/ f17 f0 1"/>
              <a:gd name="f26" fmla="*/ f18 f0 1"/>
              <a:gd name="f27" fmla="*/ f19 1 f3"/>
              <a:gd name="f28" fmla="*/ f20 1 f3"/>
              <a:gd name="f29" fmla="*/ f21 1 f3"/>
              <a:gd name="f30" fmla="*/ f22 1 21600"/>
              <a:gd name="f31" fmla="*/ f23 1 21600"/>
              <a:gd name="f32" fmla="*/ 21600 f22 1"/>
              <a:gd name="f33" fmla="*/ 21600 f23 1"/>
              <a:gd name="f34" fmla="*/ f25 1 f3"/>
              <a:gd name="f35" fmla="*/ f26 1 f3"/>
              <a:gd name="f36" fmla="+- f27 0 f1"/>
              <a:gd name="f37" fmla="+- f28 0 f1"/>
              <a:gd name="f38" fmla="+- f29 0 f1"/>
              <a:gd name="f39" fmla="min f31 f30"/>
              <a:gd name="f40" fmla="*/ f32 1 f24"/>
              <a:gd name="f41" fmla="*/ f33 1 f24"/>
              <a:gd name="f42" fmla="+- f34 0 f1"/>
              <a:gd name="f43" fmla="+- f35 0 f1"/>
              <a:gd name="f44" fmla="val f40"/>
              <a:gd name="f45" fmla="val f41"/>
              <a:gd name="f46" fmla="+- 0 0 f42"/>
              <a:gd name="f47" fmla="+- 0 0 f43"/>
              <a:gd name="f48" fmla="+- f45 0 f7"/>
              <a:gd name="f49" fmla="+- f44 0 f7"/>
              <a:gd name="f50" fmla="+- f47 0 f46"/>
              <a:gd name="f51" fmla="+- f46 f1 0"/>
              <a:gd name="f52" fmla="+- f47 f1 0"/>
              <a:gd name="f53" fmla="+- 21600000 0 f46"/>
              <a:gd name="f54" fmla="+- f1 0 f46"/>
              <a:gd name="f55" fmla="+- 27000000 0 f46"/>
              <a:gd name="f56" fmla="+- f0 0 f46"/>
              <a:gd name="f57" fmla="+- 32400000 0 f46"/>
              <a:gd name="f58" fmla="+- f2 0 f46"/>
              <a:gd name="f59" fmla="+- 37800000 0 f46"/>
              <a:gd name="f60" fmla="*/ f48 1 2"/>
              <a:gd name="f61" fmla="*/ f49 1 2"/>
              <a:gd name="f62" fmla="+- f50 21600000 0"/>
              <a:gd name="f63" fmla="?: f54 f54 f55"/>
              <a:gd name="f64" fmla="?: f56 f56 f57"/>
              <a:gd name="f65" fmla="?: f58 f58 f59"/>
              <a:gd name="f66" fmla="*/ f51 f8 1"/>
              <a:gd name="f67" fmla="*/ f52 f8 1"/>
              <a:gd name="f68" fmla="+- f7 f60 0"/>
              <a:gd name="f69" fmla="+- f7 f61 0"/>
              <a:gd name="f70" fmla="?: f50 f50 f62"/>
              <a:gd name="f71" fmla="*/ f66 1 f0"/>
              <a:gd name="f72" fmla="*/ f67 1 f0"/>
              <a:gd name="f73" fmla="*/ f61 f39 1"/>
              <a:gd name="f74" fmla="*/ f60 f39 1"/>
              <a:gd name="f75" fmla="+- f70 0 f53"/>
              <a:gd name="f76" fmla="+- f70 0 f63"/>
              <a:gd name="f77" fmla="+- f70 0 f64"/>
              <a:gd name="f78" fmla="+- f70 0 f65"/>
              <a:gd name="f79" fmla="+- 0 0 f71"/>
              <a:gd name="f80" fmla="+- 0 0 f72"/>
              <a:gd name="f81" fmla="*/ f69 f39 1"/>
              <a:gd name="f82" fmla="*/ f68 f39 1"/>
              <a:gd name="f83" fmla="+- 0 0 f79"/>
              <a:gd name="f84" fmla="+- 0 0 f80"/>
              <a:gd name="f85" fmla="*/ f83 f0 1"/>
              <a:gd name="f86" fmla="*/ f84 f0 1"/>
              <a:gd name="f87" fmla="*/ f85 1 f8"/>
              <a:gd name="f88" fmla="*/ f86 1 f8"/>
              <a:gd name="f89" fmla="+- f87 0 f1"/>
              <a:gd name="f90" fmla="+- f88 0 f1"/>
              <a:gd name="f91" fmla="sin 1 f89"/>
              <a:gd name="f92" fmla="cos 1 f89"/>
              <a:gd name="f93" fmla="sin 1 f90"/>
              <a:gd name="f94" fmla="cos 1 f90"/>
              <a:gd name="f95" fmla="+- 0 0 f91"/>
              <a:gd name="f96" fmla="+- 0 0 f92"/>
              <a:gd name="f97" fmla="+- 0 0 f93"/>
              <a:gd name="f98" fmla="+- 0 0 f94"/>
              <a:gd name="f99" fmla="+- 0 0 f95"/>
              <a:gd name="f100" fmla="+- 0 0 f96"/>
              <a:gd name="f101" fmla="+- 0 0 f97"/>
              <a:gd name="f102" fmla="+- 0 0 f98"/>
              <a:gd name="f103" fmla="val f99"/>
              <a:gd name="f104" fmla="val f100"/>
              <a:gd name="f105" fmla="val f101"/>
              <a:gd name="f106" fmla="val f102"/>
              <a:gd name="f107" fmla="*/ f103 f61 1"/>
              <a:gd name="f108" fmla="*/ f104 f60 1"/>
              <a:gd name="f109" fmla="*/ f105 f61 1"/>
              <a:gd name="f110" fmla="*/ f106 f60 1"/>
              <a:gd name="f111" fmla="+- 0 0 f108"/>
              <a:gd name="f112" fmla="+- 0 0 f107"/>
              <a:gd name="f113" fmla="+- 0 0 f110"/>
              <a:gd name="f114" fmla="+- 0 0 f109"/>
              <a:gd name="f115" fmla="+- 0 0 f111"/>
              <a:gd name="f116" fmla="+- 0 0 f112"/>
              <a:gd name="f117" fmla="+- 0 0 f113"/>
              <a:gd name="f118" fmla="+- 0 0 f114"/>
              <a:gd name="f119" fmla="at2 f115 f116"/>
              <a:gd name="f120" fmla="at2 f117 f118"/>
              <a:gd name="f121" fmla="+- f119 f1 0"/>
              <a:gd name="f122" fmla="+- f120 f1 0"/>
              <a:gd name="f123" fmla="*/ f121 f8 1"/>
              <a:gd name="f124" fmla="*/ f122 f8 1"/>
              <a:gd name="f125" fmla="*/ f123 1 f0"/>
              <a:gd name="f126" fmla="*/ f124 1 f0"/>
              <a:gd name="f127" fmla="+- 0 0 f125"/>
              <a:gd name="f128" fmla="+- 0 0 f126"/>
              <a:gd name="f129" fmla="val f127"/>
              <a:gd name="f130" fmla="val f128"/>
              <a:gd name="f131" fmla="+- 0 0 f129"/>
              <a:gd name="f132" fmla="+- 0 0 f130"/>
              <a:gd name="f133" fmla="*/ f131 f0 1"/>
              <a:gd name="f134" fmla="*/ f132 f0 1"/>
              <a:gd name="f135" fmla="*/ f133 1 f8"/>
              <a:gd name="f136" fmla="*/ f134 1 f8"/>
              <a:gd name="f137" fmla="+- f135 0 f1"/>
              <a:gd name="f138" fmla="+- f136 0 f1"/>
              <a:gd name="f139" fmla="+- f137 f1 0"/>
              <a:gd name="f140" fmla="+- f138 f1 0"/>
              <a:gd name="f141" fmla="*/ f139 f8 1"/>
              <a:gd name="f142" fmla="*/ f140 f8 1"/>
              <a:gd name="f143" fmla="*/ f141 1 f0"/>
              <a:gd name="f144" fmla="*/ f142 1 f0"/>
              <a:gd name="f145" fmla="+- 0 0 f143"/>
              <a:gd name="f146" fmla="+- 0 0 f144"/>
              <a:gd name="f147" fmla="+- 0 0 f145"/>
              <a:gd name="f148" fmla="+- 0 0 f146"/>
              <a:gd name="f149" fmla="*/ f147 f0 1"/>
              <a:gd name="f150" fmla="*/ f148 f0 1"/>
              <a:gd name="f151" fmla="*/ f149 1 f8"/>
              <a:gd name="f152" fmla="*/ f150 1 f8"/>
              <a:gd name="f153" fmla="+- f151 0 f1"/>
              <a:gd name="f154" fmla="+- f152 0 f1"/>
              <a:gd name="f155" fmla="cos 1 f153"/>
              <a:gd name="f156" fmla="sin 1 f153"/>
              <a:gd name="f157" fmla="cos 1 f154"/>
              <a:gd name="f158" fmla="sin 1 f154"/>
              <a:gd name="f159" fmla="+- 0 0 f155"/>
              <a:gd name="f160" fmla="+- 0 0 f156"/>
              <a:gd name="f161" fmla="+- 0 0 f157"/>
              <a:gd name="f162" fmla="+- 0 0 f158"/>
              <a:gd name="f163" fmla="+- 0 0 f159"/>
              <a:gd name="f164" fmla="+- 0 0 f160"/>
              <a:gd name="f165" fmla="+- 0 0 f161"/>
              <a:gd name="f166" fmla="+- 0 0 f162"/>
              <a:gd name="f167" fmla="val f163"/>
              <a:gd name="f168" fmla="val f164"/>
              <a:gd name="f169" fmla="val f165"/>
              <a:gd name="f170" fmla="val f166"/>
              <a:gd name="f171" fmla="+- 0 0 f167"/>
              <a:gd name="f172" fmla="+- 0 0 f168"/>
              <a:gd name="f173" fmla="+- 0 0 f169"/>
              <a:gd name="f174" fmla="+- 0 0 f170"/>
              <a:gd name="f175" fmla="*/ f9 f171 1"/>
              <a:gd name="f176" fmla="*/ f9 f172 1"/>
              <a:gd name="f177" fmla="*/ f9 f173 1"/>
              <a:gd name="f178" fmla="*/ f9 f174 1"/>
              <a:gd name="f179" fmla="*/ f175 f61 1"/>
              <a:gd name="f180" fmla="*/ f176 f60 1"/>
              <a:gd name="f181" fmla="*/ f177 f61 1"/>
              <a:gd name="f182" fmla="*/ f178 f60 1"/>
              <a:gd name="f183" fmla="+- f69 f179 0"/>
              <a:gd name="f184" fmla="+- f68 f180 0"/>
              <a:gd name="f185" fmla="+- f69 f181 0"/>
              <a:gd name="f186" fmla="+- f68 f182 0"/>
              <a:gd name="f187" fmla="max f183 f185"/>
              <a:gd name="f188" fmla="max f184 f186"/>
              <a:gd name="f189" fmla="min f183 f185"/>
              <a:gd name="f190" fmla="min f184 f186"/>
              <a:gd name="f191" fmla="*/ f183 f39 1"/>
              <a:gd name="f192" fmla="*/ f184 f39 1"/>
              <a:gd name="f193" fmla="*/ f185 f39 1"/>
              <a:gd name="f194" fmla="*/ f186 f39 1"/>
              <a:gd name="f195" fmla="?: f75 f44 f187"/>
              <a:gd name="f196" fmla="?: f76 f45 f188"/>
              <a:gd name="f197" fmla="?: f77 f7 f189"/>
              <a:gd name="f198" fmla="?: f78 f7 f190"/>
              <a:gd name="f199" fmla="*/ f197 f39 1"/>
              <a:gd name="f200" fmla="*/ f198 f39 1"/>
              <a:gd name="f201" fmla="*/ f195 f39 1"/>
              <a:gd name="f202" fmla="*/ f196 f39 1"/>
            </a:gdLst>
            <a:ahLst/>
            <a:cxnLst>
              <a:cxn ang="3cd4">
                <a:pos x="hc" y="t"/>
              </a:cxn>
              <a:cxn ang="0">
                <a:pos x="r" y="vc"/>
              </a:cxn>
              <a:cxn ang="cd4">
                <a:pos x="hc" y="b"/>
              </a:cxn>
              <a:cxn ang="cd2">
                <a:pos x="l" y="vc"/>
              </a:cxn>
              <a:cxn ang="f36">
                <a:pos x="f191" y="f192"/>
              </a:cxn>
              <a:cxn ang="f37">
                <a:pos x="f81" y="f82"/>
              </a:cxn>
              <a:cxn ang="f38">
                <a:pos x="f193" y="f194"/>
              </a:cxn>
            </a:cxnLst>
            <a:rect l="f199" t="f200" r="f201" b="f202"/>
            <a:pathLst>
              <a:path stroke="0">
                <a:moveTo>
                  <a:pt x="f191" y="f192"/>
                </a:moveTo>
                <a:arcTo wR="f73" hR="f74" stAng="f46" swAng="f70"/>
                <a:lnTo>
                  <a:pt x="f81" y="f82"/>
                </a:lnTo>
                <a:close/>
              </a:path>
              <a:path fill="none">
                <a:moveTo>
                  <a:pt x="f191" y="f192"/>
                </a:moveTo>
                <a:arcTo wR="f73" hR="f74" stAng="f46" swAng="f70"/>
              </a:path>
            </a:pathLst>
          </a:custGeom>
          <a:noFill/>
          <a:ln w="127001" cap="rnd">
            <a:solidFill>
              <a:srgbClr val="FFC000"/>
            </a:solidFill>
            <a:custDash>
              <a:ds d="600000" sp="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Subtitle 2">
            <a:extLst>
              <a:ext uri="{FF2B5EF4-FFF2-40B4-BE49-F238E27FC236}">
                <a16:creationId xmlns:a16="http://schemas.microsoft.com/office/drawing/2014/main" id="{EDC7C06F-722A-BFB4-4966-A7CEABDEBDCF}"/>
              </a:ext>
            </a:extLst>
          </p:cNvPr>
          <p:cNvSpPr txBox="1">
            <a:spLocks noGrp="1"/>
          </p:cNvSpPr>
          <p:nvPr>
            <p:ph type="subTitle" idx="1"/>
          </p:nvPr>
        </p:nvSpPr>
        <p:spPr>
          <a:xfrm>
            <a:off x="7807567" y="3756071"/>
            <a:ext cx="3546226" cy="2420892"/>
          </a:xfrm>
        </p:spPr>
        <p:txBody>
          <a:bodyPr anchor="ctr" anchorCtr="0"/>
          <a:lstStyle/>
          <a:p>
            <a:pPr lvl="0" indent="-228600" algn="l">
              <a:lnSpc>
                <a:spcPct val="70000"/>
              </a:lnSpc>
              <a:buChar char="•"/>
            </a:pPr>
            <a:endParaRPr lang="en-US" sz="1500"/>
          </a:p>
          <a:p>
            <a:pPr lvl="0" indent="-228600" algn="l">
              <a:lnSpc>
                <a:spcPct val="70000"/>
              </a:lnSpc>
              <a:buChar char="•"/>
            </a:pPr>
            <a:endParaRPr lang="en-US" sz="1500"/>
          </a:p>
          <a:p>
            <a:pPr lvl="0" algn="l">
              <a:lnSpc>
                <a:spcPct val="70000"/>
              </a:lnSpc>
            </a:pPr>
            <a:r>
              <a:rPr lang="en-US" sz="1500"/>
              <a:t>                                                                                                           </a:t>
            </a:r>
            <a:r>
              <a:rPr lang="en-US" sz="1500" b="1"/>
              <a:t>Student Name: </a:t>
            </a:r>
            <a:r>
              <a:rPr lang="en-US" sz="1500"/>
              <a:t>Kesie C Pedrosa</a:t>
            </a:r>
          </a:p>
          <a:p>
            <a:pPr lvl="0" algn="l">
              <a:lnSpc>
                <a:spcPct val="70000"/>
              </a:lnSpc>
            </a:pPr>
            <a:r>
              <a:rPr lang="en-US" sz="1500"/>
              <a:t>                                                                                                                  </a:t>
            </a:r>
            <a:r>
              <a:rPr lang="en-US" sz="1500" b="1"/>
              <a:t>Student Number: </a:t>
            </a:r>
            <a:r>
              <a:rPr lang="en-US" sz="1500"/>
              <a:t>2336938</a:t>
            </a:r>
          </a:p>
          <a:p>
            <a:pPr lvl="0" algn="l">
              <a:lnSpc>
                <a:spcPct val="70000"/>
              </a:lnSpc>
            </a:pPr>
            <a:r>
              <a:rPr lang="en-US" sz="1500"/>
              <a:t>                                                                                                                   </a:t>
            </a:r>
            <a:r>
              <a:rPr lang="en-US" sz="1500" b="1"/>
              <a:t>Module Code: </a:t>
            </a:r>
            <a:r>
              <a:rPr lang="en-US" sz="1500"/>
              <a:t>LCLM5004</a:t>
            </a:r>
          </a:p>
          <a:p>
            <a:pPr lvl="0" algn="l">
              <a:lnSpc>
                <a:spcPct val="70000"/>
              </a:lnSpc>
            </a:pPr>
            <a:r>
              <a:rPr lang="en-US" sz="1500"/>
              <a:t>                                                                                                         </a:t>
            </a:r>
            <a:r>
              <a:rPr lang="en-US" sz="1500" b="1"/>
              <a:t>Lecture’s Name: </a:t>
            </a:r>
            <a:r>
              <a:rPr lang="en-US" sz="1500"/>
              <a:t>Amitave Banik</a:t>
            </a:r>
          </a:p>
          <a:p>
            <a:pPr lvl="0" indent="-228600" algn="l">
              <a:lnSpc>
                <a:spcPct val="70000"/>
              </a:lnSpc>
              <a:buChar char="•"/>
            </a:pPr>
            <a:endParaRPr lang="en-US" sz="1500"/>
          </a:p>
          <a:p>
            <a:pPr lvl="0" indent="-228600" algn="l">
              <a:lnSpc>
                <a:spcPct val="70000"/>
              </a:lnSpc>
              <a:buChar char="•"/>
            </a:pPr>
            <a:endParaRPr lang="en-US" sz="1500"/>
          </a:p>
          <a:p>
            <a:pPr lvl="0" indent="-228600" algn="l">
              <a:lnSpc>
                <a:spcPct val="70000"/>
              </a:lnSpc>
              <a:buChar char="•"/>
            </a:pPr>
            <a:endParaRPr lang="en-US" sz="1500"/>
          </a:p>
          <a:p>
            <a:pPr lvl="0" indent="-228600" algn="l">
              <a:lnSpc>
                <a:spcPct val="70000"/>
              </a:lnSpc>
              <a:buChar char="•"/>
            </a:pPr>
            <a:endParaRPr lang="en-US" sz="1500"/>
          </a:p>
          <a:p>
            <a:pPr lvl="0" indent="-228600" algn="l">
              <a:lnSpc>
                <a:spcPct val="70000"/>
              </a:lnSpc>
              <a:buChar char="•"/>
            </a:pPr>
            <a:endParaRPr lang="en-US" sz="1500"/>
          </a:p>
        </p:txBody>
      </p:sp>
      <p:sp>
        <p:nvSpPr>
          <p:cNvPr id="7" name="TextBox 4">
            <a:extLst>
              <a:ext uri="{FF2B5EF4-FFF2-40B4-BE49-F238E27FC236}">
                <a16:creationId xmlns:a16="http://schemas.microsoft.com/office/drawing/2014/main" id="{F576356F-A4DF-F439-3A52-E1F78F018E4B}"/>
              </a:ext>
            </a:extLst>
          </p:cNvPr>
          <p:cNvSpPr txBox="1"/>
          <p:nvPr/>
        </p:nvSpPr>
        <p:spPr>
          <a:xfrm>
            <a:off x="5298207" y="920188"/>
            <a:ext cx="5018730"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FABE00"/>
                </a:solidFill>
                <a:uFillTx/>
                <a:latin typeface="Calibri"/>
              </a:rPr>
              <a:t>ERP Systems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3B364-397F-F1DF-5EC6-631C35209CFF}"/>
              </a:ext>
            </a:extLst>
          </p:cNvPr>
          <p:cNvSpPr txBox="1">
            <a:spLocks noGrp="1"/>
          </p:cNvSpPr>
          <p:nvPr>
            <p:ph type="title"/>
          </p:nvPr>
        </p:nvSpPr>
        <p:spPr>
          <a:xfrm>
            <a:off x="838203" y="729919"/>
            <a:ext cx="10515600" cy="1325559"/>
          </a:xfrm>
        </p:spPr>
        <p:txBody>
          <a:bodyPr>
            <a:normAutofit fontScale="90000"/>
          </a:bodyPr>
          <a:lstStyle/>
          <a:p>
            <a:pPr lvl="0">
              <a:spcBef>
                <a:spcPts val="1000"/>
              </a:spcBef>
            </a:pPr>
            <a:br>
              <a:rPr lang="en-GB" sz="3200" b="1">
                <a:solidFill>
                  <a:srgbClr val="FFC000"/>
                </a:solidFill>
                <a:latin typeface="Calibri"/>
              </a:rPr>
            </a:br>
            <a:r>
              <a:rPr lang="en-GB" sz="3200" b="1">
                <a:solidFill>
                  <a:srgbClr val="FFC000"/>
                </a:solidFill>
                <a:latin typeface="Arial" pitchFamily="34"/>
                <a:cs typeface="Arial" pitchFamily="34"/>
              </a:rPr>
              <a:t>The Role of Information Systems in Modern Business Operation </a:t>
            </a:r>
            <a:br>
              <a:rPr lang="en-GB" sz="3200" b="1">
                <a:solidFill>
                  <a:srgbClr val="FFC000"/>
                </a:solidFill>
                <a:latin typeface="Calibri"/>
              </a:rPr>
            </a:br>
            <a:br>
              <a:rPr lang="en-GB" sz="1300" b="1"/>
            </a:br>
            <a:endParaRPr lang="en-GB" sz="1300"/>
          </a:p>
        </p:txBody>
      </p:sp>
      <p:sp>
        <p:nvSpPr>
          <p:cNvPr id="3" name="Content Placeholder 2">
            <a:extLst>
              <a:ext uri="{FF2B5EF4-FFF2-40B4-BE49-F238E27FC236}">
                <a16:creationId xmlns:a16="http://schemas.microsoft.com/office/drawing/2014/main" id="{4634D2E8-57E5-8655-9FB6-673B651AE348}"/>
              </a:ext>
            </a:extLst>
          </p:cNvPr>
          <p:cNvSpPr txBox="1">
            <a:spLocks noGrp="1"/>
          </p:cNvSpPr>
          <p:nvPr>
            <p:ph idx="1"/>
          </p:nvPr>
        </p:nvSpPr>
        <p:spPr>
          <a:xfrm>
            <a:off x="838203" y="1392704"/>
            <a:ext cx="10515600" cy="4784259"/>
          </a:xfrm>
        </p:spPr>
        <p:txBody>
          <a:bodyPr/>
          <a:lstStyle/>
          <a:p>
            <a:pPr lvl="0">
              <a:lnSpc>
                <a:spcPct val="80000"/>
              </a:lnSpc>
            </a:pPr>
            <a:endParaRPr lang="en-GB" sz="1800"/>
          </a:p>
          <a:p>
            <a:pPr marL="0" lvl="0" indent="0">
              <a:lnSpc>
                <a:spcPct val="80000"/>
              </a:lnSpc>
              <a:buNone/>
            </a:pPr>
            <a:endParaRPr lang="en-GB" sz="1800"/>
          </a:p>
          <a:p>
            <a:pPr lvl="0">
              <a:lnSpc>
                <a:spcPct val="80000"/>
              </a:lnSpc>
            </a:pPr>
            <a:r>
              <a:rPr lang="en-GB" sz="2000">
                <a:latin typeface="Arial" pitchFamily="34"/>
                <a:cs typeface="Arial" pitchFamily="34"/>
              </a:rPr>
              <a:t>Information Systems (IS) combine technology, people and processes to manage data effectively.</a:t>
            </a:r>
          </a:p>
          <a:p>
            <a:pPr lvl="0">
              <a:lnSpc>
                <a:spcPct val="80000"/>
              </a:lnSpc>
            </a:pPr>
            <a:r>
              <a:rPr lang="en-GB" sz="2000">
                <a:latin typeface="Arial" pitchFamily="34"/>
                <a:cs typeface="Arial" pitchFamily="34"/>
              </a:rPr>
              <a:t>They are vital for efficiency, decision-making and competitive advantage.</a:t>
            </a:r>
          </a:p>
          <a:p>
            <a:pPr marL="0" lvl="0" indent="0">
              <a:lnSpc>
                <a:spcPct val="80000"/>
              </a:lnSpc>
              <a:buNone/>
            </a:pPr>
            <a:r>
              <a:rPr lang="en-GB" sz="2000">
                <a:latin typeface="Arial" pitchFamily="34"/>
                <a:cs typeface="Arial" pitchFamily="34"/>
              </a:rPr>
              <a:t>    IS enable:</a:t>
            </a:r>
          </a:p>
          <a:p>
            <a:pPr lvl="0">
              <a:lnSpc>
                <a:spcPct val="80000"/>
              </a:lnSpc>
            </a:pPr>
            <a:r>
              <a:rPr lang="en-GB" sz="2000">
                <a:latin typeface="Arial" pitchFamily="34"/>
                <a:cs typeface="Arial" pitchFamily="34"/>
              </a:rPr>
              <a:t>Streamlined operations</a:t>
            </a:r>
          </a:p>
          <a:p>
            <a:pPr lvl="0">
              <a:lnSpc>
                <a:spcPct val="80000"/>
              </a:lnSpc>
            </a:pPr>
            <a:r>
              <a:rPr lang="en-GB" sz="2000">
                <a:latin typeface="Arial" pitchFamily="34"/>
                <a:cs typeface="Arial" pitchFamily="34"/>
              </a:rPr>
              <a:t>Better data accuracy and insights</a:t>
            </a:r>
          </a:p>
          <a:p>
            <a:pPr lvl="0">
              <a:lnSpc>
                <a:spcPct val="80000"/>
              </a:lnSpc>
            </a:pPr>
            <a:r>
              <a:rPr lang="en-GB" sz="2000">
                <a:latin typeface="Arial" pitchFamily="34"/>
                <a:cs typeface="Arial" pitchFamily="34"/>
              </a:rPr>
              <a:t>Faster Communication</a:t>
            </a:r>
          </a:p>
          <a:p>
            <a:pPr lvl="0">
              <a:lnSpc>
                <a:spcPct val="80000"/>
              </a:lnSpc>
            </a:pPr>
            <a:r>
              <a:rPr lang="en-GB" sz="2000">
                <a:latin typeface="Arial" pitchFamily="34"/>
                <a:cs typeface="Arial" pitchFamily="34"/>
              </a:rPr>
              <a:t>Improved customer experience</a:t>
            </a:r>
          </a:p>
          <a:p>
            <a:pPr lvl="0">
              <a:lnSpc>
                <a:spcPct val="80000"/>
              </a:lnSpc>
            </a:pPr>
            <a:endParaRPr lang="en-GB" sz="2000">
              <a:latin typeface="Arial" pitchFamily="34"/>
              <a:cs typeface="Arial" pitchFamily="34"/>
            </a:endParaRPr>
          </a:p>
          <a:p>
            <a:pPr lvl="0">
              <a:lnSpc>
                <a:spcPct val="80000"/>
              </a:lnSpc>
            </a:pPr>
            <a:endParaRPr lang="en-GB" sz="2000">
              <a:latin typeface="Arial" pitchFamily="34"/>
              <a:cs typeface="Arial" pitchFamily="34"/>
            </a:endParaRPr>
          </a:p>
          <a:p>
            <a:pPr marL="0" lvl="0" indent="0">
              <a:lnSpc>
                <a:spcPct val="80000"/>
              </a:lnSpc>
              <a:buNone/>
            </a:pPr>
            <a:r>
              <a:rPr lang="en-GB" sz="2000">
                <a:latin typeface="Arial" pitchFamily="34"/>
                <a:cs typeface="Arial" pitchFamily="34"/>
              </a:rPr>
              <a:t>                                                                                                                         </a:t>
            </a:r>
            <a:r>
              <a:rPr lang="en-GB" sz="1200">
                <a:latin typeface="Arial" pitchFamily="34"/>
                <a:cs typeface="Arial" pitchFamily="34"/>
              </a:rPr>
              <a:t> (Laudon and Laudon,2022)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9E3B6-322C-FADA-DA27-9082B84BC858}"/>
              </a:ext>
            </a:extLst>
          </p:cNvPr>
          <p:cNvSpPr txBox="1">
            <a:spLocks noGrp="1"/>
          </p:cNvSpPr>
          <p:nvPr>
            <p:ph type="title"/>
          </p:nvPr>
        </p:nvSpPr>
        <p:spPr>
          <a:xfrm>
            <a:off x="838203" y="702752"/>
            <a:ext cx="10515600" cy="671937"/>
          </a:xfrm>
        </p:spPr>
        <p:txBody>
          <a:bodyPr>
            <a:noAutofit/>
          </a:bodyPr>
          <a:lstStyle/>
          <a:p>
            <a:pPr lvl="0"/>
            <a:r>
              <a:rPr lang="en-GB" sz="3600" b="1">
                <a:solidFill>
                  <a:srgbClr val="FFC000"/>
                </a:solidFill>
                <a:latin typeface="Arial" pitchFamily="34"/>
                <a:cs typeface="Arial" pitchFamily="34"/>
              </a:rPr>
              <a:t>Understanding Enterprise Resource Planning (ERP)</a:t>
            </a:r>
          </a:p>
        </p:txBody>
      </p:sp>
      <p:sp>
        <p:nvSpPr>
          <p:cNvPr id="3" name="Content Placeholder 2">
            <a:extLst>
              <a:ext uri="{FF2B5EF4-FFF2-40B4-BE49-F238E27FC236}">
                <a16:creationId xmlns:a16="http://schemas.microsoft.com/office/drawing/2014/main" id="{E9AF2DE5-5D80-7F63-1770-89398587C219}"/>
              </a:ext>
            </a:extLst>
          </p:cNvPr>
          <p:cNvSpPr txBox="1">
            <a:spLocks noGrp="1"/>
          </p:cNvSpPr>
          <p:nvPr>
            <p:ph idx="1"/>
          </p:nvPr>
        </p:nvSpPr>
        <p:spPr>
          <a:xfrm>
            <a:off x="838203" y="1181688"/>
            <a:ext cx="10515600" cy="5317583"/>
          </a:xfrm>
        </p:spPr>
        <p:txBody>
          <a:bodyPr/>
          <a:lstStyle/>
          <a:p>
            <a:pPr lvl="0">
              <a:lnSpc>
                <a:spcPct val="80000"/>
              </a:lnSpc>
            </a:pPr>
            <a:endParaRPr lang="en-GB" b="1"/>
          </a:p>
          <a:p>
            <a:pPr marL="0" lvl="0" indent="0">
              <a:lnSpc>
                <a:spcPct val="80000"/>
              </a:lnSpc>
              <a:buNone/>
            </a:pPr>
            <a:endParaRPr lang="en-GB" sz="2000" b="1">
              <a:latin typeface="Arial" pitchFamily="34"/>
              <a:cs typeface="Arial" pitchFamily="34"/>
            </a:endParaRPr>
          </a:p>
          <a:p>
            <a:pPr marL="0" lvl="0" indent="0">
              <a:lnSpc>
                <a:spcPct val="80000"/>
              </a:lnSpc>
              <a:buNone/>
            </a:pPr>
            <a:r>
              <a:rPr lang="en-GB" sz="2000" b="1">
                <a:latin typeface="Arial" pitchFamily="34"/>
                <a:cs typeface="Arial" pitchFamily="34"/>
              </a:rPr>
              <a:t>Enterprise Resource Planning (ERP) is a type of information System that integrates core business process- </a:t>
            </a:r>
            <a:r>
              <a:rPr lang="en-GB" sz="2000">
                <a:latin typeface="Arial" pitchFamily="34"/>
                <a:cs typeface="Arial" pitchFamily="34"/>
              </a:rPr>
              <a:t>Finance, HR, supply chain, inventory and more into one platform.</a:t>
            </a:r>
          </a:p>
          <a:p>
            <a:pPr marL="0" lvl="0" indent="0">
              <a:lnSpc>
                <a:spcPct val="80000"/>
              </a:lnSpc>
              <a:buNone/>
            </a:pPr>
            <a:endParaRPr lang="en-GB" sz="2000">
              <a:latin typeface="Arial" pitchFamily="34"/>
              <a:cs typeface="Arial" pitchFamily="34"/>
            </a:endParaRPr>
          </a:p>
          <a:p>
            <a:pPr marL="0" lvl="0" indent="0">
              <a:lnSpc>
                <a:spcPct val="80000"/>
              </a:lnSpc>
              <a:buNone/>
            </a:pPr>
            <a:r>
              <a:rPr lang="en-GB" sz="2000">
                <a:latin typeface="Arial" pitchFamily="34"/>
                <a:cs typeface="Arial" pitchFamily="34"/>
              </a:rPr>
              <a:t>KEY Benefits:</a:t>
            </a:r>
          </a:p>
          <a:p>
            <a:pPr lvl="0">
              <a:lnSpc>
                <a:spcPct val="80000"/>
              </a:lnSpc>
            </a:pPr>
            <a:r>
              <a:rPr lang="en-GB" sz="2000">
                <a:latin typeface="Arial" pitchFamily="34"/>
                <a:cs typeface="Arial" pitchFamily="34"/>
              </a:rPr>
              <a:t>Centralized database and real-time information</a:t>
            </a:r>
          </a:p>
          <a:p>
            <a:pPr lvl="0">
              <a:lnSpc>
                <a:spcPct val="80000"/>
              </a:lnSpc>
            </a:pPr>
            <a:r>
              <a:rPr lang="en-GB" sz="2000">
                <a:latin typeface="Arial" pitchFamily="34"/>
                <a:cs typeface="Arial" pitchFamily="34"/>
              </a:rPr>
              <a:t>Improved accuracy and collaboration across departments</a:t>
            </a:r>
          </a:p>
          <a:p>
            <a:pPr lvl="0">
              <a:lnSpc>
                <a:spcPct val="80000"/>
              </a:lnSpc>
            </a:pPr>
            <a:r>
              <a:rPr lang="en-GB" sz="2000">
                <a:latin typeface="Arial" pitchFamily="34"/>
                <a:cs typeface="Arial" pitchFamily="34"/>
              </a:rPr>
              <a:t>Reduction in duplication and manual errors</a:t>
            </a:r>
          </a:p>
          <a:p>
            <a:pPr lvl="0">
              <a:lnSpc>
                <a:spcPct val="80000"/>
              </a:lnSpc>
            </a:pPr>
            <a:r>
              <a:rPr lang="en-GB" sz="2000">
                <a:latin typeface="Arial" pitchFamily="34"/>
                <a:cs typeface="Arial" pitchFamily="34"/>
              </a:rPr>
              <a:t>Enhanced strategic planning and forecasting</a:t>
            </a:r>
          </a:p>
          <a:p>
            <a:pPr lvl="0">
              <a:lnSpc>
                <a:spcPct val="80000"/>
              </a:lnSpc>
            </a:pPr>
            <a:endParaRPr lang="en-GB" sz="2000">
              <a:latin typeface="Arial" pitchFamily="34"/>
              <a:cs typeface="Arial" pitchFamily="34"/>
            </a:endParaRPr>
          </a:p>
          <a:p>
            <a:pPr lvl="0">
              <a:lnSpc>
                <a:spcPct val="80000"/>
              </a:lnSpc>
            </a:pPr>
            <a:endParaRPr lang="en-GB" sz="2000">
              <a:latin typeface="Arial" pitchFamily="34"/>
              <a:cs typeface="Arial" pitchFamily="34"/>
            </a:endParaRPr>
          </a:p>
          <a:p>
            <a:pPr marL="0" lvl="0" indent="0">
              <a:lnSpc>
                <a:spcPct val="80000"/>
              </a:lnSpc>
              <a:buNone/>
            </a:pPr>
            <a:r>
              <a:rPr lang="en-GB" sz="2000">
                <a:latin typeface="Arial" pitchFamily="34"/>
                <a:cs typeface="Arial" pitchFamily="34"/>
              </a:rPr>
              <a:t>                                                                                           </a:t>
            </a:r>
          </a:p>
          <a:p>
            <a:pPr marL="0" lvl="0" indent="0">
              <a:lnSpc>
                <a:spcPct val="80000"/>
              </a:lnSpc>
              <a:buNone/>
            </a:pPr>
            <a:r>
              <a:rPr lang="en-GB" sz="2000">
                <a:latin typeface="Arial" pitchFamily="34"/>
                <a:cs typeface="Arial" pitchFamily="34"/>
              </a:rPr>
              <a:t>                                                                                            </a:t>
            </a:r>
            <a:r>
              <a:rPr lang="en-GB" sz="1200">
                <a:latin typeface="Arial" pitchFamily="34"/>
                <a:cs typeface="Arial" pitchFamily="34"/>
              </a:rPr>
              <a:t>(O’Brien and Marakas, 2020)    (Monk and Wagner, 2020)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619E7-E642-7204-CA50-4EB627592769}"/>
              </a:ext>
            </a:extLst>
          </p:cNvPr>
          <p:cNvSpPr txBox="1">
            <a:spLocks noGrp="1"/>
          </p:cNvSpPr>
          <p:nvPr>
            <p:ph type="title"/>
          </p:nvPr>
        </p:nvSpPr>
        <p:spPr>
          <a:xfrm>
            <a:off x="168816" y="28657"/>
            <a:ext cx="10515600" cy="854077"/>
          </a:xfrm>
        </p:spPr>
        <p:txBody>
          <a:bodyPr/>
          <a:lstStyle/>
          <a:p>
            <a:pPr lvl="0"/>
            <a:r>
              <a:rPr lang="en-GB" sz="3600" b="1">
                <a:solidFill>
                  <a:srgbClr val="FFC000"/>
                </a:solidFill>
                <a:latin typeface="Arial" pitchFamily="34"/>
                <a:cs typeface="Arial" pitchFamily="34"/>
              </a:rPr>
              <a:t>Types of Business Information Systems</a:t>
            </a:r>
          </a:p>
        </p:txBody>
      </p:sp>
      <p:sp>
        <p:nvSpPr>
          <p:cNvPr id="3" name="Content Placeholder 2">
            <a:extLst>
              <a:ext uri="{FF2B5EF4-FFF2-40B4-BE49-F238E27FC236}">
                <a16:creationId xmlns:a16="http://schemas.microsoft.com/office/drawing/2014/main" id="{75B934C0-A81F-605E-EF8B-34F5A71F2FB9}"/>
              </a:ext>
            </a:extLst>
          </p:cNvPr>
          <p:cNvSpPr txBox="1">
            <a:spLocks noGrp="1"/>
          </p:cNvSpPr>
          <p:nvPr>
            <p:ph idx="1"/>
          </p:nvPr>
        </p:nvSpPr>
        <p:spPr>
          <a:xfrm>
            <a:off x="838203" y="1219196"/>
            <a:ext cx="10515600" cy="4957767"/>
          </a:xfrm>
        </p:spPr>
        <p:txBody>
          <a:bodyPr/>
          <a:lstStyle/>
          <a:p>
            <a:pPr marL="0" lvl="0" indent="0">
              <a:buNone/>
            </a:pPr>
            <a:endParaRPr lang="en-GB" sz="1600" b="1"/>
          </a:p>
          <a:p>
            <a:pPr marL="0" lvl="0" indent="0">
              <a:buNone/>
            </a:pPr>
            <a:endParaRPr lang="en-GB" sz="1600"/>
          </a:p>
          <a:p>
            <a:pPr marL="0" lvl="0" indent="0">
              <a:buNone/>
            </a:pPr>
            <a:endParaRPr lang="en-GB" sz="1600"/>
          </a:p>
        </p:txBody>
      </p:sp>
      <p:graphicFrame>
        <p:nvGraphicFramePr>
          <p:cNvPr id="4" name="Table 6">
            <a:extLst>
              <a:ext uri="{FF2B5EF4-FFF2-40B4-BE49-F238E27FC236}">
                <a16:creationId xmlns:a16="http://schemas.microsoft.com/office/drawing/2014/main" id="{CD8BA889-EA80-1D64-B26B-940F11AC9AEE}"/>
              </a:ext>
            </a:extLst>
          </p:cNvPr>
          <p:cNvGraphicFramePr>
            <a:graphicFrameLocks noGrp="1"/>
          </p:cNvGraphicFramePr>
          <p:nvPr/>
        </p:nvGraphicFramePr>
        <p:xfrm>
          <a:off x="182880" y="882734"/>
          <a:ext cx="11840309" cy="5294229"/>
        </p:xfrm>
        <a:graphic>
          <a:graphicData uri="http://schemas.openxmlformats.org/drawingml/2006/table">
            <a:tbl>
              <a:tblPr firstRow="1" bandRow="1">
                <a:effectLst/>
                <a:tableStyleId>{00A15C55-8517-42AA-B614-E9B94910E393}</a:tableStyleId>
              </a:tblPr>
              <a:tblGrid>
                <a:gridCol w="1818805">
                  <a:extLst>
                    <a:ext uri="{9D8B030D-6E8A-4147-A177-3AD203B41FA5}">
                      <a16:colId xmlns:a16="http://schemas.microsoft.com/office/drawing/2014/main" val="1605067426"/>
                    </a:ext>
                  </a:extLst>
                </a:gridCol>
                <a:gridCol w="2639872">
                  <a:extLst>
                    <a:ext uri="{9D8B030D-6E8A-4147-A177-3AD203B41FA5}">
                      <a16:colId xmlns:a16="http://schemas.microsoft.com/office/drawing/2014/main" val="869726157"/>
                    </a:ext>
                  </a:extLst>
                </a:gridCol>
                <a:gridCol w="2639881">
                  <a:extLst>
                    <a:ext uri="{9D8B030D-6E8A-4147-A177-3AD203B41FA5}">
                      <a16:colId xmlns:a16="http://schemas.microsoft.com/office/drawing/2014/main" val="3344349634"/>
                    </a:ext>
                  </a:extLst>
                </a:gridCol>
                <a:gridCol w="2370874">
                  <a:extLst>
                    <a:ext uri="{9D8B030D-6E8A-4147-A177-3AD203B41FA5}">
                      <a16:colId xmlns:a16="http://schemas.microsoft.com/office/drawing/2014/main" val="2835874599"/>
                    </a:ext>
                  </a:extLst>
                </a:gridCol>
                <a:gridCol w="2370874">
                  <a:extLst>
                    <a:ext uri="{9D8B030D-6E8A-4147-A177-3AD203B41FA5}">
                      <a16:colId xmlns:a16="http://schemas.microsoft.com/office/drawing/2014/main" val="2457935018"/>
                    </a:ext>
                  </a:extLst>
                </a:gridCol>
              </a:tblGrid>
              <a:tr h="983217">
                <a:tc>
                  <a:txBody>
                    <a:bodyPr/>
                    <a:lstStyle/>
                    <a:p>
                      <a:pPr lvl="0"/>
                      <a:r>
                        <a:rPr lang="en-GB" sz="1400">
                          <a:latin typeface="Arial" pitchFamily="34"/>
                          <a:cs typeface="Arial" pitchFamily="34"/>
                        </a:rPr>
                        <a:t>Types of </a:t>
                      </a:r>
                    </a:p>
                    <a:p>
                      <a:pPr lvl="0"/>
                      <a:r>
                        <a:rPr lang="en-GB" sz="1400">
                          <a:latin typeface="Arial" pitchFamily="34"/>
                          <a:cs typeface="Arial" pitchFamily="34"/>
                        </a:rPr>
                        <a:t>ERP</a:t>
                      </a:r>
                    </a:p>
                    <a:p>
                      <a:pPr lvl="0"/>
                      <a:r>
                        <a:rPr lang="en-GB" sz="1400">
                          <a:latin typeface="Arial" pitchFamily="34"/>
                          <a:cs typeface="Arial" pitchFamily="34"/>
                        </a:rPr>
                        <a:t>Systems</a:t>
                      </a:r>
                    </a:p>
                    <a:p>
                      <a:pPr lvl="0"/>
                      <a:endParaRPr lang="en-GB" sz="1400">
                        <a:latin typeface="Arial" pitchFamily="34"/>
                        <a:cs typeface="Arial" pitchFamily="34"/>
                      </a:endParaRPr>
                    </a:p>
                  </a:txBody>
                  <a:tcPr/>
                </a:tc>
                <a:tc>
                  <a:txBody>
                    <a:bodyPr/>
                    <a:lstStyle/>
                    <a:p>
                      <a:pPr lvl="0"/>
                      <a:endParaRPr lang="en-GB" sz="1400">
                        <a:latin typeface="Arial" pitchFamily="34"/>
                        <a:cs typeface="Arial" pitchFamily="34"/>
                      </a:endParaRPr>
                    </a:p>
                    <a:p>
                      <a:pPr lvl="0"/>
                      <a:r>
                        <a:rPr lang="en-GB" sz="1400">
                          <a:latin typeface="Arial" pitchFamily="34"/>
                          <a:cs typeface="Arial" pitchFamily="34"/>
                        </a:rPr>
                        <a:t>Description</a:t>
                      </a:r>
                    </a:p>
                  </a:txBody>
                  <a:tcPr/>
                </a:tc>
                <a:tc>
                  <a:txBody>
                    <a:bodyPr/>
                    <a:lstStyle/>
                    <a:p>
                      <a:pPr lvl="0"/>
                      <a:endParaRPr lang="en-GB" sz="1400">
                        <a:latin typeface="Arial" pitchFamily="34"/>
                        <a:cs typeface="Arial" pitchFamily="34"/>
                      </a:endParaRPr>
                    </a:p>
                    <a:p>
                      <a:pPr lvl="0"/>
                      <a:r>
                        <a:rPr lang="en-GB" sz="1400">
                          <a:latin typeface="Arial" pitchFamily="34"/>
                          <a:cs typeface="Arial" pitchFamily="34"/>
                        </a:rPr>
                        <a:t>Advantages</a:t>
                      </a:r>
                    </a:p>
                  </a:txBody>
                  <a:tcPr/>
                </a:tc>
                <a:tc>
                  <a:txBody>
                    <a:bodyPr/>
                    <a:lstStyle/>
                    <a:p>
                      <a:pPr lvl="0"/>
                      <a:endParaRPr lang="en-GB" sz="1400">
                        <a:latin typeface="Arial" pitchFamily="34"/>
                        <a:cs typeface="Arial" pitchFamily="34"/>
                      </a:endParaRPr>
                    </a:p>
                    <a:p>
                      <a:pPr lvl="0"/>
                      <a:r>
                        <a:rPr lang="en-GB" sz="1400">
                          <a:latin typeface="Arial" pitchFamily="34"/>
                          <a:cs typeface="Arial" pitchFamily="34"/>
                        </a:rPr>
                        <a:t>Disadvantages</a:t>
                      </a:r>
                    </a:p>
                  </a:txBody>
                  <a:tcPr/>
                </a:tc>
                <a:tc>
                  <a:txBody>
                    <a:bodyPr/>
                    <a:lstStyle/>
                    <a:p>
                      <a:pPr lvl="0"/>
                      <a:endParaRPr lang="en-GB" sz="1400">
                        <a:latin typeface="Arial" pitchFamily="34"/>
                        <a:cs typeface="Arial" pitchFamily="34"/>
                      </a:endParaRPr>
                    </a:p>
                    <a:p>
                      <a:pPr lvl="0"/>
                      <a:r>
                        <a:rPr lang="en-GB" sz="1400">
                          <a:latin typeface="Arial" pitchFamily="34"/>
                          <a:cs typeface="Arial" pitchFamily="34"/>
                        </a:rPr>
                        <a:t>Example (Amazon)</a:t>
                      </a:r>
                    </a:p>
                  </a:txBody>
                  <a:tcPr/>
                </a:tc>
                <a:extLst>
                  <a:ext uri="{0D108BD9-81ED-4DB2-BD59-A6C34878D82A}">
                    <a16:rowId xmlns:a16="http://schemas.microsoft.com/office/drawing/2014/main" val="3194192363"/>
                  </a:ext>
                </a:extLst>
              </a:tr>
              <a:tr h="1210107">
                <a:tc>
                  <a:txBody>
                    <a:bodyPr/>
                    <a:lstStyle/>
                    <a:p>
                      <a:pPr lvl="0"/>
                      <a:endParaRPr lang="en-GB" sz="1400">
                        <a:latin typeface="Arial" pitchFamily="34"/>
                        <a:cs typeface="Arial" pitchFamily="34"/>
                      </a:endParaRPr>
                    </a:p>
                    <a:p>
                      <a:pPr lvl="0"/>
                      <a:r>
                        <a:rPr lang="en-GB" sz="1400" b="1">
                          <a:latin typeface="Arial" pitchFamily="34"/>
                          <a:cs typeface="Arial" pitchFamily="34"/>
                        </a:rPr>
                        <a:t>One-Premise ERP</a:t>
                      </a:r>
                    </a:p>
                  </a:txBody>
                  <a:tcPr/>
                </a:tc>
                <a:tc>
                  <a:txBody>
                    <a:bodyPr/>
                    <a:lstStyle/>
                    <a:p>
                      <a:pPr lvl="0"/>
                      <a:r>
                        <a:rPr lang="en-GB" sz="1400">
                          <a:latin typeface="Arial" pitchFamily="34"/>
                          <a:cs typeface="Arial" pitchFamily="34"/>
                        </a:rPr>
                        <a:t>Installed and managed on the organization’s own servers and infrastructure.</a:t>
                      </a:r>
                    </a:p>
                  </a:txBody>
                  <a:tcPr/>
                </a:tc>
                <a:tc>
                  <a:txBody>
                    <a:bodyPr/>
                    <a:lstStyle/>
                    <a:p>
                      <a:pPr lvl="0"/>
                      <a:r>
                        <a:rPr lang="en-GB" sz="1400">
                          <a:latin typeface="Arial" pitchFamily="34"/>
                          <a:cs typeface="Arial" pitchFamily="34"/>
                        </a:rPr>
                        <a:t>Greater control over data and customization. High security for sensitive data. Works without internet access.</a:t>
                      </a:r>
                    </a:p>
                  </a:txBody>
                  <a:tcPr/>
                </a:tc>
                <a:tc>
                  <a:txBody>
                    <a:bodyPr/>
                    <a:lstStyle/>
                    <a:p>
                      <a:pPr lvl="0"/>
                      <a:r>
                        <a:rPr lang="en-GB" sz="1400">
                          <a:latin typeface="Arial" pitchFamily="34"/>
                          <a:cs typeface="Arial" pitchFamily="34"/>
                        </a:rPr>
                        <a:t>High setup and maintenance cost. Requires in-house IT support. Less flexible for remote users.</a:t>
                      </a:r>
                    </a:p>
                  </a:txBody>
                  <a:tcPr/>
                </a:tc>
                <a:tc>
                  <a:txBody>
                    <a:bodyPr/>
                    <a:lstStyle/>
                    <a:p>
                      <a:pPr lvl="0"/>
                      <a:r>
                        <a:rPr lang="en-GB" sz="1400" b="1">
                          <a:latin typeface="Arial" pitchFamily="34"/>
                          <a:cs typeface="Arial" pitchFamily="34"/>
                        </a:rPr>
                        <a:t>SAP ERP- </a:t>
                      </a:r>
                      <a:r>
                        <a:rPr lang="en-GB" sz="1400">
                          <a:latin typeface="Arial" pitchFamily="34"/>
                          <a:cs typeface="Arial" pitchFamily="34"/>
                        </a:rPr>
                        <a:t>Used by Amazon for intern al operations, logistics and HR management.</a:t>
                      </a:r>
                    </a:p>
                  </a:txBody>
                  <a:tcPr/>
                </a:tc>
                <a:extLst>
                  <a:ext uri="{0D108BD9-81ED-4DB2-BD59-A6C34878D82A}">
                    <a16:rowId xmlns:a16="http://schemas.microsoft.com/office/drawing/2014/main" val="3676560759"/>
                  </a:ext>
                </a:extLst>
              </a:tr>
              <a:tr h="1437007">
                <a:tc>
                  <a:txBody>
                    <a:bodyPr/>
                    <a:lstStyle/>
                    <a:p>
                      <a:pPr lvl="0"/>
                      <a:endParaRPr lang="en-GB" sz="1400">
                        <a:latin typeface="Arial" pitchFamily="34"/>
                        <a:cs typeface="Arial" pitchFamily="34"/>
                      </a:endParaRPr>
                    </a:p>
                    <a:p>
                      <a:pPr lvl="0"/>
                      <a:r>
                        <a:rPr lang="en-GB" sz="1400" b="1">
                          <a:latin typeface="Arial" pitchFamily="34"/>
                          <a:cs typeface="Arial" pitchFamily="34"/>
                        </a:rPr>
                        <a:t>Cloud-Based ERP</a:t>
                      </a:r>
                    </a:p>
                  </a:txBody>
                  <a:tcPr/>
                </a:tc>
                <a:tc>
                  <a:txBody>
                    <a:bodyPr/>
                    <a:lstStyle/>
                    <a:p>
                      <a:pPr lvl="0"/>
                      <a:r>
                        <a:rPr lang="en-GB" sz="1400">
                          <a:latin typeface="Arial" pitchFamily="34"/>
                          <a:cs typeface="Arial" pitchFamily="34"/>
                        </a:rPr>
                        <a:t>Hosted one remote serves and accessed through the internet (Software-as-a-Service).</a:t>
                      </a:r>
                    </a:p>
                  </a:txBody>
                  <a:tcPr/>
                </a:tc>
                <a:tc>
                  <a:txBody>
                    <a:bodyPr/>
                    <a:lstStyle/>
                    <a:p>
                      <a:pPr lvl="0"/>
                      <a:r>
                        <a:rPr lang="en-GB" sz="1400">
                          <a:latin typeface="Arial" pitchFamily="34"/>
                          <a:cs typeface="Arial" pitchFamily="34"/>
                        </a:rPr>
                        <a:t>Lower upfront cost. Easy scalability. Automatic updates and maintenance. Accessible from anywhere.</a:t>
                      </a:r>
                    </a:p>
                  </a:txBody>
                  <a:tcPr/>
                </a:tc>
                <a:tc>
                  <a:txBody>
                    <a:bodyPr/>
                    <a:lstStyle/>
                    <a:p>
                      <a:pPr lvl="0"/>
                      <a:r>
                        <a:rPr lang="en-GB" sz="1400">
                          <a:latin typeface="Arial" pitchFamily="34"/>
                          <a:cs typeface="Arial" pitchFamily="34"/>
                        </a:rPr>
                        <a:t>Requires stable internet connection. Data security depends on the vendor. Limited customization.</a:t>
                      </a:r>
                    </a:p>
                  </a:txBody>
                  <a:tcPr/>
                </a:tc>
                <a:tc>
                  <a:txBody>
                    <a:bodyPr/>
                    <a:lstStyle/>
                    <a:p>
                      <a:pPr lvl="0"/>
                      <a:r>
                        <a:rPr lang="en-GB" sz="1400" b="1">
                          <a:latin typeface="Arial" pitchFamily="34"/>
                          <a:cs typeface="Arial" pitchFamily="34"/>
                        </a:rPr>
                        <a:t>Oracle ERP Cloud- </a:t>
                      </a:r>
                      <a:r>
                        <a:rPr lang="en-GB" sz="1400">
                          <a:latin typeface="Arial" pitchFamily="34"/>
                          <a:cs typeface="Arial" pitchFamily="34"/>
                        </a:rPr>
                        <a:t>Used by Amazon for procurement, finance and analytics across global operations.</a:t>
                      </a:r>
                    </a:p>
                  </a:txBody>
                  <a:tcPr/>
                </a:tc>
                <a:extLst>
                  <a:ext uri="{0D108BD9-81ED-4DB2-BD59-A6C34878D82A}">
                    <a16:rowId xmlns:a16="http://schemas.microsoft.com/office/drawing/2014/main" val="768110553"/>
                  </a:ext>
                </a:extLst>
              </a:tr>
              <a:tr h="1663897">
                <a:tc>
                  <a:txBody>
                    <a:bodyPr/>
                    <a:lstStyle/>
                    <a:p>
                      <a:pPr lvl="0"/>
                      <a:endParaRPr lang="en-GB" sz="1400">
                        <a:latin typeface="Arial" pitchFamily="34"/>
                        <a:cs typeface="Arial" pitchFamily="34"/>
                      </a:endParaRPr>
                    </a:p>
                    <a:p>
                      <a:pPr lvl="0"/>
                      <a:r>
                        <a:rPr lang="en-GB" sz="1400" b="1">
                          <a:latin typeface="Arial" pitchFamily="34"/>
                          <a:cs typeface="Arial" pitchFamily="34"/>
                        </a:rPr>
                        <a:t>Hybrid ERP</a:t>
                      </a:r>
                    </a:p>
                  </a:txBody>
                  <a:tcPr/>
                </a:tc>
                <a:tc>
                  <a:txBody>
                    <a:bodyPr/>
                    <a:lstStyle/>
                    <a:p>
                      <a:pPr lvl="0"/>
                      <a:r>
                        <a:rPr lang="en-GB" sz="1400">
                          <a:latin typeface="Arial" pitchFamily="34"/>
                          <a:cs typeface="Arial" pitchFamily="34"/>
                        </a:rPr>
                        <a:t>Combines both on-premise and cloud ERP features, allowing partial cloud adoption.</a:t>
                      </a:r>
                    </a:p>
                  </a:txBody>
                  <a:tcPr/>
                </a:tc>
                <a:tc>
                  <a:txBody>
                    <a:bodyPr/>
                    <a:lstStyle/>
                    <a:p>
                      <a:pPr lvl="0"/>
                      <a:r>
                        <a:rPr lang="en-GB" sz="1400">
                          <a:latin typeface="Arial" pitchFamily="34"/>
                          <a:cs typeface="Arial" pitchFamily="34"/>
                        </a:rPr>
                        <a:t>Flexibility and gradual transition to the cloud. Better integration between legacy and new systems. Customizable deployment.</a:t>
                      </a:r>
                    </a:p>
                  </a:txBody>
                  <a:tcPr/>
                </a:tc>
                <a:tc>
                  <a:txBody>
                    <a:bodyPr/>
                    <a:lstStyle/>
                    <a:p>
                      <a:pPr lvl="0"/>
                      <a:r>
                        <a:rPr lang="en-GB" sz="1400">
                          <a:latin typeface="Arial" pitchFamily="34"/>
                          <a:cs typeface="Arial" pitchFamily="34"/>
                        </a:rPr>
                        <a:t>Can be complex to manage. Integration challenges. Potential data synchronization issues.</a:t>
                      </a:r>
                    </a:p>
                  </a:txBody>
                  <a:tcPr/>
                </a:tc>
                <a:tc>
                  <a:txBody>
                    <a:bodyPr/>
                    <a:lstStyle/>
                    <a:p>
                      <a:pPr lvl="0"/>
                      <a:r>
                        <a:rPr lang="en-GB" sz="1400" b="1">
                          <a:latin typeface="Arial" pitchFamily="34"/>
                          <a:cs typeface="Arial" pitchFamily="34"/>
                        </a:rPr>
                        <a:t>NetSuite ERP- </a:t>
                      </a:r>
                      <a:r>
                        <a:rPr lang="en-GB" sz="1400">
                          <a:latin typeface="Arial" pitchFamily="34"/>
                          <a:cs typeface="Arial" pitchFamily="34"/>
                        </a:rPr>
                        <a:t>Used by Amazon Marketplace sellers for inventory, order and customer management.</a:t>
                      </a:r>
                    </a:p>
                  </a:txBody>
                  <a:tcPr/>
                </a:tc>
                <a:extLst>
                  <a:ext uri="{0D108BD9-81ED-4DB2-BD59-A6C34878D82A}">
                    <a16:rowId xmlns:a16="http://schemas.microsoft.com/office/drawing/2014/main" val="2928531894"/>
                  </a:ext>
                </a:extLst>
              </a:tr>
            </a:tbl>
          </a:graphicData>
        </a:graphic>
      </p:graphicFrame>
      <p:sp>
        <p:nvSpPr>
          <p:cNvPr id="5" name="TextBox 4">
            <a:extLst>
              <a:ext uri="{FF2B5EF4-FFF2-40B4-BE49-F238E27FC236}">
                <a16:creationId xmlns:a16="http://schemas.microsoft.com/office/drawing/2014/main" id="{02068A20-FF93-3C20-7ABB-3E187BD628C9}"/>
              </a:ext>
            </a:extLst>
          </p:cNvPr>
          <p:cNvSpPr txBox="1"/>
          <p:nvPr/>
        </p:nvSpPr>
        <p:spPr>
          <a:xfrm>
            <a:off x="205154" y="6374922"/>
            <a:ext cx="11818034"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Source: (created by self)                                                                                                                                                                 (SAP, 2023)  (Oracle, 2023)   (NetSuit,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9A354-7E05-8745-75DB-BE5D89F80E0B}"/>
              </a:ext>
            </a:extLst>
          </p:cNvPr>
          <p:cNvSpPr txBox="1">
            <a:spLocks noGrp="1"/>
          </p:cNvSpPr>
          <p:nvPr>
            <p:ph type="title"/>
          </p:nvPr>
        </p:nvSpPr>
        <p:spPr>
          <a:xfrm>
            <a:off x="838203" y="365129"/>
            <a:ext cx="10515600" cy="816906"/>
          </a:xfrm>
        </p:spPr>
        <p:txBody>
          <a:bodyPr/>
          <a:lstStyle/>
          <a:p>
            <a:pPr lvl="0"/>
            <a:r>
              <a:rPr lang="en-GB" sz="3600" b="1">
                <a:solidFill>
                  <a:srgbClr val="FFC000"/>
                </a:solidFill>
                <a:latin typeface="Arial" pitchFamily="34"/>
                <a:cs typeface="Arial" pitchFamily="34"/>
              </a:rPr>
              <a:t>Recommendation and Conclusion</a:t>
            </a:r>
          </a:p>
        </p:txBody>
      </p:sp>
      <p:sp>
        <p:nvSpPr>
          <p:cNvPr id="3" name="Content Placeholder 2">
            <a:extLst>
              <a:ext uri="{FF2B5EF4-FFF2-40B4-BE49-F238E27FC236}">
                <a16:creationId xmlns:a16="http://schemas.microsoft.com/office/drawing/2014/main" id="{EC915F2E-0363-EBF2-6ECC-FABBA5B299F8}"/>
              </a:ext>
            </a:extLst>
          </p:cNvPr>
          <p:cNvSpPr txBox="1">
            <a:spLocks noGrp="1"/>
          </p:cNvSpPr>
          <p:nvPr>
            <p:ph idx="1"/>
          </p:nvPr>
        </p:nvSpPr>
        <p:spPr>
          <a:xfrm>
            <a:off x="838203" y="1182026"/>
            <a:ext cx="11353803" cy="5556397"/>
          </a:xfrm>
        </p:spPr>
        <p:txBody>
          <a:bodyPr/>
          <a:lstStyle/>
          <a:p>
            <a:pPr marL="0" lvl="0" indent="0">
              <a:buNone/>
            </a:pPr>
            <a:endParaRPr lang="en-GB" sz="1600" b="1"/>
          </a:p>
          <a:p>
            <a:pPr lvl="0">
              <a:buFont typeface="Wingdings" pitchFamily="2"/>
              <a:buChar char="ü"/>
            </a:pPr>
            <a:r>
              <a:rPr lang="en-GB" sz="2000">
                <a:latin typeface="Arial" pitchFamily="34"/>
                <a:cs typeface="Arial" pitchFamily="34"/>
              </a:rPr>
              <a:t>Implement a </a:t>
            </a:r>
            <a:r>
              <a:rPr lang="en-GB" sz="2000" b="1">
                <a:latin typeface="Arial" pitchFamily="34"/>
                <a:cs typeface="Arial" pitchFamily="34"/>
              </a:rPr>
              <a:t>cloud-based ERP system </a:t>
            </a:r>
            <a:r>
              <a:rPr lang="en-GB" sz="2000">
                <a:latin typeface="Arial" pitchFamily="34"/>
                <a:cs typeface="Arial" pitchFamily="34"/>
              </a:rPr>
              <a:t>for scalability and lower maintenance.</a:t>
            </a:r>
          </a:p>
          <a:p>
            <a:pPr lvl="0">
              <a:buFont typeface="Wingdings" pitchFamily="2"/>
              <a:buChar char="ü"/>
            </a:pPr>
            <a:r>
              <a:rPr lang="en-GB" sz="2000">
                <a:latin typeface="Arial" pitchFamily="34"/>
                <a:cs typeface="Arial" pitchFamily="34"/>
              </a:rPr>
              <a:t>Integrate </a:t>
            </a:r>
            <a:r>
              <a:rPr lang="en-GB" sz="2000" b="1">
                <a:latin typeface="Arial" pitchFamily="34"/>
                <a:cs typeface="Arial" pitchFamily="34"/>
              </a:rPr>
              <a:t>ERP</a:t>
            </a:r>
            <a:r>
              <a:rPr lang="en-GB" sz="2000">
                <a:latin typeface="Arial" pitchFamily="34"/>
                <a:cs typeface="Arial" pitchFamily="34"/>
              </a:rPr>
              <a:t> with </a:t>
            </a:r>
            <a:r>
              <a:rPr lang="en-GB" sz="2000" b="1">
                <a:latin typeface="Arial" pitchFamily="34"/>
                <a:cs typeface="Arial" pitchFamily="34"/>
              </a:rPr>
              <a:t>CRM</a:t>
            </a:r>
            <a:r>
              <a:rPr lang="en-GB" sz="2000">
                <a:latin typeface="Arial" pitchFamily="34"/>
                <a:cs typeface="Arial" pitchFamily="34"/>
              </a:rPr>
              <a:t> and </a:t>
            </a:r>
            <a:r>
              <a:rPr lang="en-GB" sz="2000" b="1">
                <a:latin typeface="Arial" pitchFamily="34"/>
                <a:cs typeface="Arial" pitchFamily="34"/>
              </a:rPr>
              <a:t>SCM</a:t>
            </a:r>
            <a:r>
              <a:rPr lang="en-GB" sz="2000">
                <a:latin typeface="Arial" pitchFamily="34"/>
                <a:cs typeface="Arial" pitchFamily="34"/>
              </a:rPr>
              <a:t> systems for full business visibility.</a:t>
            </a:r>
          </a:p>
          <a:p>
            <a:pPr lvl="0">
              <a:buFont typeface="Wingdings" pitchFamily="2"/>
              <a:buChar char="ü"/>
            </a:pPr>
            <a:r>
              <a:rPr lang="en-GB" sz="2000">
                <a:latin typeface="Arial" pitchFamily="34"/>
                <a:cs typeface="Arial" pitchFamily="34"/>
              </a:rPr>
              <a:t>Provide </a:t>
            </a:r>
            <a:r>
              <a:rPr lang="en-GB" sz="2000" b="1">
                <a:latin typeface="Arial" pitchFamily="34"/>
                <a:cs typeface="Arial" pitchFamily="34"/>
              </a:rPr>
              <a:t>staff training </a:t>
            </a:r>
            <a:r>
              <a:rPr lang="en-GB" sz="2000">
                <a:latin typeface="Arial" pitchFamily="34"/>
                <a:cs typeface="Arial" pitchFamily="34"/>
              </a:rPr>
              <a:t>to ensure successful adoption.</a:t>
            </a:r>
          </a:p>
          <a:p>
            <a:pPr lvl="0">
              <a:buFont typeface="Wingdings" pitchFamily="2"/>
              <a:buChar char="ü"/>
            </a:pPr>
            <a:r>
              <a:rPr lang="en-GB" sz="2000">
                <a:latin typeface="Arial" pitchFamily="34"/>
                <a:cs typeface="Arial" pitchFamily="34"/>
              </a:rPr>
              <a:t>Regular </a:t>
            </a:r>
            <a:r>
              <a:rPr lang="en-GB" sz="2000" b="1">
                <a:latin typeface="Arial" pitchFamily="34"/>
                <a:cs typeface="Arial" pitchFamily="34"/>
              </a:rPr>
              <a:t>evaluate ERP performance </a:t>
            </a:r>
            <a:r>
              <a:rPr lang="en-GB" sz="2000">
                <a:latin typeface="Arial" pitchFamily="34"/>
                <a:cs typeface="Arial" pitchFamily="34"/>
              </a:rPr>
              <a:t>for continuous improvement.</a:t>
            </a:r>
          </a:p>
          <a:p>
            <a:pPr lvl="0">
              <a:buFont typeface="Wingdings" pitchFamily="2"/>
              <a:buChar char="ü"/>
            </a:pPr>
            <a:r>
              <a:rPr lang="en-GB" sz="2000">
                <a:latin typeface="Arial" pitchFamily="34"/>
                <a:cs typeface="Arial" pitchFamily="34"/>
              </a:rPr>
              <a:t>Use </a:t>
            </a:r>
            <a:r>
              <a:rPr lang="en-GB" sz="2000" b="1">
                <a:latin typeface="Arial" pitchFamily="34"/>
                <a:cs typeface="Arial" pitchFamily="34"/>
              </a:rPr>
              <a:t>data analytics </a:t>
            </a:r>
            <a:r>
              <a:rPr lang="en-GB" sz="2000">
                <a:latin typeface="Arial" pitchFamily="34"/>
                <a:cs typeface="Arial" pitchFamily="34"/>
              </a:rPr>
              <a:t>to enhance decision-making and customer insight.</a:t>
            </a:r>
          </a:p>
          <a:p>
            <a:pPr lvl="0">
              <a:buFont typeface="Wingdings" pitchFamily="2"/>
              <a:buChar char="ü"/>
            </a:pPr>
            <a:endParaRPr lang="en-GB" sz="2000">
              <a:latin typeface="Arial" pitchFamily="34"/>
              <a:cs typeface="Arial" pitchFamily="34"/>
            </a:endParaRPr>
          </a:p>
          <a:p>
            <a:pPr lvl="0">
              <a:buFont typeface="Wingdings" pitchFamily="2"/>
              <a:buChar char="ü"/>
            </a:pPr>
            <a:endParaRPr lang="en-GB" sz="2000">
              <a:latin typeface="Arial" pitchFamily="34"/>
              <a:cs typeface="Arial" pitchFamily="34"/>
            </a:endParaRPr>
          </a:p>
          <a:p>
            <a:pPr lvl="0">
              <a:buFont typeface="Wingdings" pitchFamily="2"/>
              <a:buChar char="ü"/>
            </a:pPr>
            <a:endParaRPr lang="en-GB" sz="2000">
              <a:latin typeface="Arial" pitchFamily="34"/>
              <a:cs typeface="Arial" pitchFamily="34"/>
            </a:endParaRPr>
          </a:p>
          <a:p>
            <a:pPr lvl="0">
              <a:buFont typeface="Wingdings" pitchFamily="2"/>
              <a:buChar char="ü"/>
            </a:pPr>
            <a:endParaRPr lang="en-GB" sz="2000">
              <a:latin typeface="Arial" pitchFamily="34"/>
              <a:cs typeface="Arial" pitchFamily="34"/>
            </a:endParaRPr>
          </a:p>
          <a:p>
            <a:pPr lvl="0">
              <a:buFont typeface="Wingdings" pitchFamily="2"/>
              <a:buChar char="ü"/>
            </a:pPr>
            <a:endParaRPr lang="en-GB" sz="2000">
              <a:latin typeface="Arial" pitchFamily="34"/>
              <a:cs typeface="Arial" pitchFamily="34"/>
            </a:endParaRPr>
          </a:p>
          <a:p>
            <a:pPr lvl="0">
              <a:buFont typeface="Wingdings" pitchFamily="2"/>
              <a:buChar char="ü"/>
            </a:pPr>
            <a:endParaRPr lang="en-GB" sz="2000">
              <a:latin typeface="Arial" pitchFamily="34"/>
              <a:cs typeface="Arial" pitchFamily="34"/>
            </a:endParaRPr>
          </a:p>
          <a:p>
            <a:pPr lvl="0">
              <a:buFont typeface="Wingdings" pitchFamily="2"/>
              <a:buChar char="ü"/>
            </a:pPr>
            <a:endParaRPr lang="en-GB" sz="2000">
              <a:latin typeface="Arial" pitchFamily="34"/>
              <a:cs typeface="Arial" pitchFamily="34"/>
            </a:endParaRPr>
          </a:p>
          <a:p>
            <a:pPr marL="0" lvl="0" indent="0">
              <a:buNone/>
            </a:pPr>
            <a:r>
              <a:rPr lang="en-GB" sz="2000">
                <a:latin typeface="Arial" pitchFamily="34"/>
                <a:cs typeface="Arial" pitchFamily="34"/>
              </a:rPr>
              <a:t>                                                                                                                                </a:t>
            </a:r>
            <a:r>
              <a:rPr lang="en-GB" sz="1200">
                <a:latin typeface="Arial" pitchFamily="34"/>
                <a:cs typeface="Arial" pitchFamily="34"/>
              </a:rPr>
              <a:t>(Stair and Reynonolds,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1B961-ADC1-6475-1746-0FA43F4E82F2}"/>
              </a:ext>
            </a:extLst>
          </p:cNvPr>
          <p:cNvSpPr txBox="1">
            <a:spLocks noGrp="1"/>
          </p:cNvSpPr>
          <p:nvPr>
            <p:ph type="title"/>
          </p:nvPr>
        </p:nvSpPr>
        <p:spPr>
          <a:xfrm>
            <a:off x="379823" y="-14063"/>
            <a:ext cx="10515600" cy="1325559"/>
          </a:xfrm>
        </p:spPr>
        <p:txBody>
          <a:bodyPr/>
          <a:lstStyle/>
          <a:p>
            <a:pPr lvl="0"/>
            <a:r>
              <a:rPr lang="en-GB" sz="3600" b="1">
                <a:solidFill>
                  <a:srgbClr val="FFC000"/>
                </a:solidFill>
                <a:latin typeface="Arial" pitchFamily="34"/>
                <a:cs typeface="Arial" pitchFamily="34"/>
              </a:rPr>
              <a:t>References</a:t>
            </a:r>
          </a:p>
        </p:txBody>
      </p:sp>
      <p:sp>
        <p:nvSpPr>
          <p:cNvPr id="3" name="Rectangle 1">
            <a:extLst>
              <a:ext uri="{FF2B5EF4-FFF2-40B4-BE49-F238E27FC236}">
                <a16:creationId xmlns:a16="http://schemas.microsoft.com/office/drawing/2014/main" id="{232269BD-C1D3-D339-8C34-DFF87BE9A412}"/>
              </a:ext>
            </a:extLst>
          </p:cNvPr>
          <p:cNvSpPr txBox="1">
            <a:spLocks noGrp="1"/>
          </p:cNvSpPr>
          <p:nvPr>
            <p:ph idx="1"/>
          </p:nvPr>
        </p:nvSpPr>
        <p:spPr>
          <a:xfrm>
            <a:off x="838203" y="4400010"/>
            <a:ext cx="10515600" cy="4351336"/>
          </a:xfrm>
        </p:spPr>
        <p:txBody>
          <a:bodyPr anchor="ctr">
            <a:spAutoFit/>
          </a:bodyPr>
          <a:lstStyle/>
          <a:p>
            <a:pPr marL="0" lvl="0" indent="0" hangingPunct="0">
              <a:lnSpc>
                <a:spcPct val="100000"/>
              </a:lnSpc>
              <a:spcBef>
                <a:spcPts val="0"/>
              </a:spcBef>
              <a:buNone/>
            </a:pPr>
            <a:endParaRPr lang="en-US" sz="1400">
              <a:latin typeface="Arial" pitchFamily="34"/>
            </a:endParaRPr>
          </a:p>
          <a:p>
            <a:pPr marL="0" lvl="0" indent="0" hangingPunct="0">
              <a:lnSpc>
                <a:spcPct val="100000"/>
              </a:lnSpc>
              <a:spcBef>
                <a:spcPts val="0"/>
              </a:spcBef>
              <a:buNone/>
            </a:pPr>
            <a:endParaRPr lang="en-US" sz="1800">
              <a:latin typeface="Arial" pitchFamily="34"/>
            </a:endParaRPr>
          </a:p>
          <a:p>
            <a:pPr marL="0" lvl="0" indent="0" hangingPunct="0">
              <a:lnSpc>
                <a:spcPct val="100000"/>
              </a:lnSpc>
              <a:spcBef>
                <a:spcPts val="0"/>
              </a:spcBef>
              <a:buNone/>
            </a:pPr>
            <a:endParaRPr lang="en-US" sz="1800">
              <a:latin typeface="Arial" pitchFamily="34"/>
            </a:endParaRPr>
          </a:p>
          <a:p>
            <a:pPr marL="0" lvl="0" indent="0" hangingPunct="0">
              <a:lnSpc>
                <a:spcPct val="100000"/>
              </a:lnSpc>
              <a:spcBef>
                <a:spcPts val="0"/>
              </a:spcBef>
              <a:buNone/>
            </a:pPr>
            <a:endParaRPr lang="en-US" sz="1800">
              <a:latin typeface="Arial" pitchFamily="34"/>
            </a:endParaRPr>
          </a:p>
          <a:p>
            <a:pPr marL="0" lvl="0" indent="0" hangingPunct="0">
              <a:lnSpc>
                <a:spcPct val="100000"/>
              </a:lnSpc>
              <a:spcBef>
                <a:spcPts val="0"/>
              </a:spcBef>
              <a:buNone/>
            </a:pPr>
            <a:endParaRPr lang="en-US" sz="1800">
              <a:latin typeface="Arial" pitchFamily="34"/>
            </a:endParaRPr>
          </a:p>
          <a:p>
            <a:pPr marL="0" lvl="0" indent="0" hangingPunct="0">
              <a:lnSpc>
                <a:spcPct val="100000"/>
              </a:lnSpc>
              <a:spcBef>
                <a:spcPts val="0"/>
              </a:spcBef>
              <a:buNone/>
            </a:pPr>
            <a:endParaRPr lang="en-US" sz="1800">
              <a:latin typeface="Arial" pitchFamily="34"/>
            </a:endParaRPr>
          </a:p>
          <a:p>
            <a:pPr marL="0" lvl="0" indent="0" hangingPunct="0">
              <a:lnSpc>
                <a:spcPct val="100000"/>
              </a:lnSpc>
              <a:spcBef>
                <a:spcPts val="0"/>
              </a:spcBef>
              <a:buNone/>
            </a:pPr>
            <a:endParaRPr lang="en-US" sz="1800">
              <a:latin typeface="Arial" pitchFamily="34"/>
            </a:endParaRPr>
          </a:p>
        </p:txBody>
      </p:sp>
      <p:sp>
        <p:nvSpPr>
          <p:cNvPr id="4" name="Rectangle 1">
            <a:extLst>
              <a:ext uri="{FF2B5EF4-FFF2-40B4-BE49-F238E27FC236}">
                <a16:creationId xmlns:a16="http://schemas.microsoft.com/office/drawing/2014/main" id="{531D07C5-BAF3-4F79-2948-593E8E269C1F}"/>
              </a:ext>
            </a:extLst>
          </p:cNvPr>
          <p:cNvSpPr/>
          <p:nvPr/>
        </p:nvSpPr>
        <p:spPr>
          <a:xfrm>
            <a:off x="379823" y="1311496"/>
            <a:ext cx="11652738" cy="5016755"/>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Amazon (2023) </a:t>
            </a:r>
            <a:r>
              <a:rPr lang="en-GB" sz="1600" b="0" i="1" u="none" strike="noStrike" kern="1200" cap="none" spc="0" baseline="0">
                <a:solidFill>
                  <a:srgbClr val="000000"/>
                </a:solidFill>
                <a:uFillTx/>
                <a:latin typeface="Calibri"/>
              </a:rPr>
              <a:t>Amazon Annual Report 2023.</a:t>
            </a:r>
            <a:r>
              <a:rPr lang="en-GB" sz="1600" b="0" i="0" u="none" strike="noStrike" kern="1200" cap="none" spc="0" baseline="0">
                <a:solidFill>
                  <a:srgbClr val="000000"/>
                </a:solidFill>
                <a:uFillTx/>
                <a:latin typeface="Calibri"/>
              </a:rPr>
              <a:t> [Online] Available at: https://www.aboutamazon.com [Accessed 9 Nov 2025].</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Chaffey, D. (2019) </a:t>
            </a:r>
            <a:r>
              <a:rPr lang="en-GB" sz="1600" b="0" i="1" u="none" strike="noStrike" kern="1200" cap="none" spc="0" baseline="0">
                <a:solidFill>
                  <a:srgbClr val="000000"/>
                </a:solidFill>
                <a:uFillTx/>
                <a:latin typeface="Calibri"/>
              </a:rPr>
              <a:t>Digital Business and E-Commerce Management.</a:t>
            </a:r>
            <a:r>
              <a:rPr lang="en-GB" sz="1600" b="0" i="0" u="none" strike="noStrike" kern="1200" cap="none" spc="0" baseline="0">
                <a:solidFill>
                  <a:srgbClr val="000000"/>
                </a:solidFill>
                <a:uFillTx/>
                <a:latin typeface="Calibri"/>
              </a:rPr>
              <a:t> 7th ed. Pearson.</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Laudon, K.C. and Laudon, J.P. (2022) </a:t>
            </a:r>
            <a:r>
              <a:rPr lang="en-GB" sz="1600" b="0" i="1" u="none" strike="noStrike" kern="1200" cap="none" spc="0" baseline="0">
                <a:solidFill>
                  <a:srgbClr val="000000"/>
                </a:solidFill>
                <a:uFillTx/>
                <a:latin typeface="Calibri"/>
              </a:rPr>
              <a:t>Management Information Systems: Managing the Digital Firm.</a:t>
            </a:r>
            <a:r>
              <a:rPr lang="en-GB" sz="1600" b="0" i="0" u="none" strike="noStrike" kern="1200" cap="none" spc="0" baseline="0">
                <a:solidFill>
                  <a:srgbClr val="000000"/>
                </a:solidFill>
                <a:uFillTx/>
                <a:latin typeface="Calibri"/>
              </a:rPr>
              <a:t> 17th ed. Pearson.</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Monk, E. and Wagner, B. (2020) </a:t>
            </a:r>
            <a:r>
              <a:rPr lang="en-GB" sz="1600" b="0" i="1" u="none" strike="noStrike" kern="1200" cap="none" spc="0" baseline="0">
                <a:solidFill>
                  <a:srgbClr val="000000"/>
                </a:solidFill>
                <a:uFillTx/>
                <a:latin typeface="Calibri"/>
              </a:rPr>
              <a:t>Concepts in Enterprise Resource Planning.</a:t>
            </a:r>
            <a:r>
              <a:rPr lang="en-GB" sz="1600" b="0" i="0" u="none" strike="noStrike" kern="1200" cap="none" spc="0" baseline="0">
                <a:solidFill>
                  <a:srgbClr val="000000"/>
                </a:solidFill>
                <a:uFillTx/>
                <a:latin typeface="Calibri"/>
              </a:rPr>
              <a:t> 5th ed. Cengage Learning.</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NetSuite (2023) </a:t>
            </a:r>
            <a:r>
              <a:rPr lang="en-GB" sz="1600" b="0" i="1" u="none" strike="noStrike" kern="1200" cap="none" spc="0" baseline="0">
                <a:solidFill>
                  <a:srgbClr val="000000"/>
                </a:solidFill>
                <a:uFillTx/>
                <a:latin typeface="Calibri"/>
              </a:rPr>
              <a:t>ERP for Growing Businesses.</a:t>
            </a:r>
            <a:r>
              <a:rPr lang="en-GB" sz="1600" b="0" i="0" u="none" strike="noStrike" kern="1200" cap="none" spc="0" baseline="0">
                <a:solidFill>
                  <a:srgbClr val="000000"/>
                </a:solidFill>
                <a:uFillTx/>
                <a:latin typeface="Calibri"/>
              </a:rPr>
              <a:t> [Online] Available at: https://www.netsuite.com/ [Accessed 9 Nov 2025].</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O’Brien, J.A. and Marakas, G.M. (2020) </a:t>
            </a:r>
            <a:r>
              <a:rPr lang="en-GB" sz="1600" b="0" i="1" u="none" strike="noStrike" kern="1200" cap="none" spc="0" baseline="0">
                <a:solidFill>
                  <a:srgbClr val="000000"/>
                </a:solidFill>
                <a:uFillTx/>
                <a:latin typeface="Calibri"/>
              </a:rPr>
              <a:t>Introduction to Information Systems.</a:t>
            </a:r>
            <a:r>
              <a:rPr lang="en-GB" sz="1600" b="0" i="0" u="none" strike="noStrike" kern="1200" cap="none" spc="0" baseline="0">
                <a:solidFill>
                  <a:srgbClr val="000000"/>
                </a:solidFill>
                <a:uFillTx/>
                <a:latin typeface="Calibri"/>
              </a:rPr>
              <a:t> 17th ed. McGraw-Hill Education.</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Oracle (2023) </a:t>
            </a:r>
            <a:r>
              <a:rPr lang="en-GB" sz="1600" b="0" i="1" u="none" strike="noStrike" kern="1200" cap="none" spc="0" baseline="0">
                <a:solidFill>
                  <a:srgbClr val="000000"/>
                </a:solidFill>
                <a:uFillTx/>
                <a:latin typeface="Calibri"/>
              </a:rPr>
              <a:t>Oracle ERP Cloud Overview.</a:t>
            </a:r>
            <a:r>
              <a:rPr lang="en-GB" sz="1600" b="0" i="0" u="none" strike="noStrike" kern="1200" cap="none" spc="0" baseline="0">
                <a:solidFill>
                  <a:srgbClr val="000000"/>
                </a:solidFill>
                <a:uFillTx/>
                <a:latin typeface="Calibri"/>
              </a:rPr>
              <a:t> [Online] Available at: https://www.oracle.com/erp/ [Accessed 9 Nov 2025].</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SAP (2023) </a:t>
            </a:r>
            <a:r>
              <a:rPr lang="en-GB" sz="1600" b="0" i="1" u="none" strike="noStrike" kern="1200" cap="none" spc="0" baseline="0">
                <a:solidFill>
                  <a:srgbClr val="000000"/>
                </a:solidFill>
                <a:uFillTx/>
                <a:latin typeface="Calibri"/>
              </a:rPr>
              <a:t>SAP ERP Solutions.</a:t>
            </a:r>
            <a:r>
              <a:rPr lang="en-GB" sz="1600" b="0" i="0" u="none" strike="noStrike" kern="1200" cap="none" spc="0" baseline="0">
                <a:solidFill>
                  <a:srgbClr val="000000"/>
                </a:solidFill>
                <a:uFillTx/>
                <a:latin typeface="Calibri"/>
              </a:rPr>
              <a:t> [Online] Available at: https://www.sap.com/products/enterprise-management-erp.html [Accessed 9 Nov 2025].</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Stair, R. and Reynolds, G. (2021) </a:t>
            </a:r>
            <a:r>
              <a:rPr lang="en-GB" sz="1600" b="0" i="1" u="none" strike="noStrike" kern="1200" cap="none" spc="0" baseline="0">
                <a:solidFill>
                  <a:srgbClr val="000000"/>
                </a:solidFill>
                <a:uFillTx/>
                <a:latin typeface="Calibri"/>
              </a:rPr>
              <a:t>Principles of Information Systems.</a:t>
            </a:r>
            <a:r>
              <a:rPr lang="en-GB" sz="1600" b="0" i="0" u="none" strike="noStrike" kern="1200" cap="none" spc="0" baseline="0">
                <a:solidFill>
                  <a:srgbClr val="000000"/>
                </a:solidFill>
                <a:uFillTx/>
                <a:latin typeface="Calibri"/>
              </a:rPr>
              <a:t> 14th ed. Cengage Learning.</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GB" sz="1600" b="0" i="0" u="none" strike="noStrike" kern="1200" cap="none" spc="0" baseline="0">
                <a:solidFill>
                  <a:srgbClr val="000000"/>
                </a:solidFill>
                <a:uFillTx/>
                <a:latin typeface="Calibri"/>
              </a:rPr>
            </a:br>
            <a:r>
              <a:rPr lang="en-GB" sz="1600" b="0" i="0" u="none" strike="noStrike" kern="1200" cap="none" spc="0" baseline="0">
                <a:solidFill>
                  <a:srgbClr val="000000"/>
                </a:solidFill>
                <a:uFillTx/>
                <a:latin typeface="Calibri"/>
              </a:rPr>
              <a:t>Turban, E., Pollard, C. and Wood, G. (2018) </a:t>
            </a:r>
            <a:r>
              <a:rPr lang="en-GB" sz="1600" b="0" i="1" u="none" strike="noStrike" kern="1200" cap="none" spc="0" baseline="0">
                <a:solidFill>
                  <a:srgbClr val="000000"/>
                </a:solidFill>
                <a:uFillTx/>
                <a:latin typeface="Calibri"/>
              </a:rPr>
              <a:t>Information Technology for Management.</a:t>
            </a:r>
            <a:r>
              <a:rPr lang="en-GB" sz="1600" b="0" i="0" u="none" strike="noStrike" kern="1200" cap="none" spc="0" baseline="0">
                <a:solidFill>
                  <a:srgbClr val="000000"/>
                </a:solidFill>
                <a:uFillTx/>
                <a:latin typeface="Calibri"/>
              </a:rPr>
              <a:t> 11th ed. Wiley.</a:t>
            </a:r>
            <a:endParaRPr lang="en-US" sz="1600" b="0" i="0" u="none" strike="noStrike" kern="1200" cap="none" spc="0" baseline="0">
              <a:solidFill>
                <a:srgbClr val="000000"/>
              </a:solidFill>
              <a:uFillTx/>
              <a:latin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0">
    <p:bg>
      <p:bgPr>
        <a:solidFill>
          <a:srgbClr val="FFFFFF"/>
        </a:solidFill>
        <a:effectLst/>
      </p:bgPr>
    </p:bg>
    <p:spTree>
      <p:nvGrpSpPr>
        <p:cNvPr id="1" name=""/>
        <p:cNvGrpSpPr/>
        <p:nvPr/>
      </p:nvGrpSpPr>
      <p:grpSpPr>
        <a:xfrm>
          <a:off x="0" y="0"/>
          <a:ext cx="0" cy="0"/>
          <a:chOff x="0" y="0"/>
          <a:chExt cx="0" cy="0"/>
        </a:xfrm>
      </p:grpSpPr>
      <p:cxnSp>
        <p:nvCxnSpPr>
          <p:cNvPr id="2" name="Straight Connector 13">
            <a:extLst>
              <a:ext uri="{FF2B5EF4-FFF2-40B4-BE49-F238E27FC236}">
                <a16:creationId xmlns:a16="http://schemas.microsoft.com/office/drawing/2014/main" id="{F79238E7-6A5F-10B8-E48C-93CF3CD2E4DB}"/>
              </a:ext>
              <a:ext uri="{C183D7F6-B498-43B3-948B-1728B52AA6E4}">
                <adec:decorative xmlns:adec="http://schemas.microsoft.com/office/drawing/2017/decorative" val="1"/>
              </a:ext>
            </a:extLst>
          </p:cNvPr>
          <p:cNvCxnSpPr>
            <a:cxnSpLocks noMove="1" noResize="1"/>
          </p:cNvCxnSpPr>
          <p:nvPr/>
        </p:nvCxnSpPr>
        <p:spPr>
          <a:xfrm flipH="1">
            <a:off x="0" y="0"/>
            <a:ext cx="3119722" cy="685800"/>
          </a:xfrm>
          <a:prstGeom prst="straightConnector1">
            <a:avLst/>
          </a:prstGeom>
          <a:noFill/>
          <a:ln w="12701" cap="flat">
            <a:solidFill>
              <a:srgbClr val="BA9CA0">
                <a:alpha val="70000"/>
              </a:srgbClr>
            </a:solidFill>
            <a:prstDash val="solid"/>
            <a:miter/>
          </a:ln>
        </p:spPr>
      </p:cxnSp>
      <p:cxnSp>
        <p:nvCxnSpPr>
          <p:cNvPr id="3" name="Straight Connector 15">
            <a:extLst>
              <a:ext uri="{FF2B5EF4-FFF2-40B4-BE49-F238E27FC236}">
                <a16:creationId xmlns:a16="http://schemas.microsoft.com/office/drawing/2014/main" id="{A1F8AB34-52DD-3864-CEA9-A6636CF53531}"/>
              </a:ext>
              <a:ext uri="{C183D7F6-B498-43B3-948B-1728B52AA6E4}">
                <adec:decorative xmlns:adec="http://schemas.microsoft.com/office/drawing/2017/decorative" val="1"/>
              </a:ext>
            </a:extLst>
          </p:cNvPr>
          <p:cNvCxnSpPr>
            <a:cxnSpLocks noMove="1" noResize="1"/>
          </p:cNvCxnSpPr>
          <p:nvPr/>
        </p:nvCxnSpPr>
        <p:spPr>
          <a:xfrm flipH="1">
            <a:off x="0" y="0"/>
            <a:ext cx="903765" cy="6543675"/>
          </a:xfrm>
          <a:prstGeom prst="straightConnector1">
            <a:avLst/>
          </a:prstGeom>
          <a:noFill/>
          <a:ln w="12701" cap="flat">
            <a:solidFill>
              <a:srgbClr val="BA9CA0">
                <a:alpha val="70000"/>
              </a:srgbClr>
            </a:solidFill>
            <a:prstDash val="solid"/>
            <a:miter/>
          </a:ln>
        </p:spPr>
      </p:cxnSp>
      <p:cxnSp>
        <p:nvCxnSpPr>
          <p:cNvPr id="4" name="Straight Connector 17">
            <a:extLst>
              <a:ext uri="{FF2B5EF4-FFF2-40B4-BE49-F238E27FC236}">
                <a16:creationId xmlns:a16="http://schemas.microsoft.com/office/drawing/2014/main" id="{3063A6E5-F74A-A8FB-79E4-BD38D70A2FC8}"/>
              </a:ext>
              <a:ext uri="{C183D7F6-B498-43B3-948B-1728B52AA6E4}">
                <adec:decorative xmlns:adec="http://schemas.microsoft.com/office/drawing/2017/decorative" val="1"/>
              </a:ext>
            </a:extLst>
          </p:cNvPr>
          <p:cNvCxnSpPr>
            <a:cxnSpLocks noMove="1" noResize="1"/>
          </p:cNvCxnSpPr>
          <p:nvPr/>
        </p:nvCxnSpPr>
        <p:spPr>
          <a:xfrm flipH="1" flipV="1">
            <a:off x="-42867" y="5791196"/>
            <a:ext cx="6286509" cy="1066804"/>
          </a:xfrm>
          <a:prstGeom prst="straightConnector1">
            <a:avLst/>
          </a:prstGeom>
          <a:noFill/>
          <a:ln w="12701" cap="flat">
            <a:solidFill>
              <a:srgbClr val="BA9CA0">
                <a:alpha val="70000"/>
              </a:srgbClr>
            </a:solidFill>
            <a:prstDash val="solid"/>
            <a:miter/>
          </a:ln>
        </p:spPr>
      </p:cxnSp>
      <p:cxnSp>
        <p:nvCxnSpPr>
          <p:cNvPr id="5" name="Straight Connector 19">
            <a:extLst>
              <a:ext uri="{FF2B5EF4-FFF2-40B4-BE49-F238E27FC236}">
                <a16:creationId xmlns:a16="http://schemas.microsoft.com/office/drawing/2014/main" id="{6310302D-D730-0CE2-6D97-01D1B459C080}"/>
              </a:ext>
              <a:ext uri="{C183D7F6-B498-43B3-948B-1728B52AA6E4}">
                <adec:decorative xmlns:adec="http://schemas.microsoft.com/office/drawing/2017/decorative" val="1"/>
              </a:ext>
            </a:extLst>
          </p:cNvPr>
          <p:cNvCxnSpPr>
            <a:cxnSpLocks noMove="1" noResize="1"/>
          </p:cNvCxnSpPr>
          <p:nvPr/>
        </p:nvCxnSpPr>
        <p:spPr>
          <a:xfrm flipH="1">
            <a:off x="8462964" y="5848346"/>
            <a:ext cx="3729032" cy="1009654"/>
          </a:xfrm>
          <a:prstGeom prst="straightConnector1">
            <a:avLst/>
          </a:prstGeom>
          <a:noFill/>
          <a:ln w="12701" cap="flat">
            <a:solidFill>
              <a:srgbClr val="BA9CA0">
                <a:alpha val="70000"/>
              </a:srgbClr>
            </a:solidFill>
            <a:prstDash val="solid"/>
            <a:miter/>
          </a:ln>
        </p:spPr>
      </p:cxnSp>
      <p:cxnSp>
        <p:nvCxnSpPr>
          <p:cNvPr id="6" name="Straight Connector 21">
            <a:extLst>
              <a:ext uri="{FF2B5EF4-FFF2-40B4-BE49-F238E27FC236}">
                <a16:creationId xmlns:a16="http://schemas.microsoft.com/office/drawing/2014/main" id="{3A2CB056-097A-9A6D-46D7-591FC02C134E}"/>
              </a:ext>
              <a:ext uri="{C183D7F6-B498-43B3-948B-1728B52AA6E4}">
                <adec:decorative xmlns:adec="http://schemas.microsoft.com/office/drawing/2017/decorative" val="1"/>
              </a:ext>
            </a:extLst>
          </p:cNvPr>
          <p:cNvCxnSpPr>
            <a:cxnSpLocks noMove="1" noResize="1"/>
          </p:cNvCxnSpPr>
          <p:nvPr/>
        </p:nvCxnSpPr>
        <p:spPr>
          <a:xfrm flipH="1">
            <a:off x="11543157" y="1647821"/>
            <a:ext cx="648839" cy="5210179"/>
          </a:xfrm>
          <a:prstGeom prst="straightConnector1">
            <a:avLst/>
          </a:prstGeom>
          <a:noFill/>
          <a:ln w="12701" cap="flat">
            <a:solidFill>
              <a:srgbClr val="BA9CA0">
                <a:alpha val="70000"/>
              </a:srgbClr>
            </a:solidFill>
            <a:prstDash val="solid"/>
            <a:miter/>
          </a:ln>
        </p:spPr>
      </p:cxnSp>
      <p:cxnSp>
        <p:nvCxnSpPr>
          <p:cNvPr id="7" name="Straight Connector 23">
            <a:extLst>
              <a:ext uri="{FF2B5EF4-FFF2-40B4-BE49-F238E27FC236}">
                <a16:creationId xmlns:a16="http://schemas.microsoft.com/office/drawing/2014/main" id="{E685CE09-52C4-C136-FAF4-6ACE8ED11CB1}"/>
              </a:ext>
              <a:ext uri="{C183D7F6-B498-43B3-948B-1728B52AA6E4}">
                <adec:decorative xmlns:adec="http://schemas.microsoft.com/office/drawing/2017/decorative" val="1"/>
              </a:ext>
            </a:extLst>
          </p:cNvPr>
          <p:cNvCxnSpPr>
            <a:cxnSpLocks noMove="1" noResize="1"/>
          </p:cNvCxnSpPr>
          <p:nvPr/>
        </p:nvCxnSpPr>
        <p:spPr>
          <a:xfrm flipH="1" flipV="1">
            <a:off x="10781553" y="0"/>
            <a:ext cx="1410443" cy="4258342"/>
          </a:xfrm>
          <a:prstGeom prst="straightConnector1">
            <a:avLst/>
          </a:prstGeom>
          <a:noFill/>
          <a:ln w="12701" cap="flat">
            <a:solidFill>
              <a:srgbClr val="BA9CA0">
                <a:alpha val="70000"/>
              </a:srgbClr>
            </a:solidFill>
            <a:prstDash val="solid"/>
            <a:miter/>
          </a:ln>
        </p:spPr>
      </p:cxnSp>
      <p:cxnSp>
        <p:nvCxnSpPr>
          <p:cNvPr id="8" name="Straight Connector 25">
            <a:extLst>
              <a:ext uri="{FF2B5EF4-FFF2-40B4-BE49-F238E27FC236}">
                <a16:creationId xmlns:a16="http://schemas.microsoft.com/office/drawing/2014/main" id="{F2676CEF-44A5-DF65-C158-2D491D3ACD7E}"/>
              </a:ext>
              <a:ext uri="{C183D7F6-B498-43B3-948B-1728B52AA6E4}">
                <adec:decorative xmlns:adec="http://schemas.microsoft.com/office/drawing/2017/decorative" val="1"/>
              </a:ext>
            </a:extLst>
          </p:cNvPr>
          <p:cNvCxnSpPr>
            <a:cxnSpLocks noMove="1" noResize="1"/>
          </p:cNvCxnSpPr>
          <p:nvPr/>
        </p:nvCxnSpPr>
        <p:spPr>
          <a:xfrm flipH="1" flipV="1">
            <a:off x="6529392" y="-4764"/>
            <a:ext cx="5662604" cy="931974"/>
          </a:xfrm>
          <a:prstGeom prst="straightConnector1">
            <a:avLst/>
          </a:prstGeom>
          <a:noFill/>
          <a:ln w="12701" cap="flat">
            <a:solidFill>
              <a:srgbClr val="BA9CA0">
                <a:alpha val="70000"/>
              </a:srgbClr>
            </a:solidFill>
            <a:prstDash val="solid"/>
            <a:miter/>
          </a:ln>
        </p:spPr>
      </p:cxnSp>
      <p:sp>
        <p:nvSpPr>
          <p:cNvPr id="9" name="Rectangle 27">
            <a:extLst>
              <a:ext uri="{FF2B5EF4-FFF2-40B4-BE49-F238E27FC236}">
                <a16:creationId xmlns:a16="http://schemas.microsoft.com/office/drawing/2014/main" id="{256B6164-A12E-3DE9-CF5A-A39C6823C31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Univers Condensed Light"/>
            </a:endParaRPr>
          </a:p>
        </p:txBody>
      </p:sp>
      <p:pic>
        <p:nvPicPr>
          <p:cNvPr id="10" name="Picture Placeholder 5">
            <a:extLst>
              <a:ext uri="{FF2B5EF4-FFF2-40B4-BE49-F238E27FC236}">
                <a16:creationId xmlns:a16="http://schemas.microsoft.com/office/drawing/2014/main" id="{ADB4587E-0FA9-A8FD-AEF4-20D9F9382A0F}"/>
              </a:ext>
            </a:extLst>
          </p:cNvPr>
          <p:cNvPicPr>
            <a:picLocks noGrp="1" noChangeAspect="1"/>
          </p:cNvPicPr>
          <p:nvPr>
            <p:ph type="pic" idx="4294967295"/>
          </p:nvPr>
        </p:nvPicPr>
        <p:blipFill>
          <a:blip r:embed="rId3"/>
          <a:srcRect l="11111"/>
          <a:stretch>
            <a:fillRect/>
          </a:stretch>
        </p:blipFill>
        <p:spPr>
          <a:xfrm>
            <a:off x="18" y="9"/>
            <a:ext cx="12191978" cy="6857990"/>
          </a:xfrm>
        </p:spPr>
      </p:pic>
      <p:sp>
        <p:nvSpPr>
          <p:cNvPr id="11" name="Rectangle 29">
            <a:extLst>
              <a:ext uri="{FF2B5EF4-FFF2-40B4-BE49-F238E27FC236}">
                <a16:creationId xmlns:a16="http://schemas.microsoft.com/office/drawing/2014/main" id="{B038E6BC-5524-DDA7-1DCC-58B0545986D4}"/>
              </a:ext>
              <a:ext uri="{C183D7F6-B498-43B3-948B-1728B52AA6E4}">
                <adec:decorative xmlns:adec="http://schemas.microsoft.com/office/drawing/2017/decorative" val="1"/>
              </a:ext>
            </a:extLst>
          </p:cNvPr>
          <p:cNvSpPr>
            <a:spLocks noMove="1" noResize="1"/>
          </p:cNvSpPr>
          <p:nvPr/>
        </p:nvSpPr>
        <p:spPr>
          <a:xfrm>
            <a:off x="-2304" y="3666679"/>
            <a:ext cx="12188952" cy="3191320"/>
          </a:xfrm>
          <a:prstGeom prst="rect">
            <a:avLst/>
          </a:prstGeom>
          <a:gradFill>
            <a:gsLst>
              <a:gs pos="0">
                <a:srgbClr val="000000">
                  <a:alpha val="0"/>
                </a:srgbClr>
              </a:gs>
              <a:gs pos="100000">
                <a:srgbClr val="000000">
                  <a:alpha val="23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Univers Condensed Light"/>
            </a:endParaRPr>
          </a:p>
        </p:txBody>
      </p:sp>
      <p:sp>
        <p:nvSpPr>
          <p:cNvPr id="12" name="Title 8">
            <a:extLst>
              <a:ext uri="{FF2B5EF4-FFF2-40B4-BE49-F238E27FC236}">
                <a16:creationId xmlns:a16="http://schemas.microsoft.com/office/drawing/2014/main" id="{A8725790-4996-F774-B3A4-668F0EF2DAB5}"/>
              </a:ext>
            </a:extLst>
          </p:cNvPr>
          <p:cNvSpPr txBox="1">
            <a:spLocks noGrp="1"/>
          </p:cNvSpPr>
          <p:nvPr>
            <p:ph type="title"/>
          </p:nvPr>
        </p:nvSpPr>
        <p:spPr>
          <a:xfrm>
            <a:off x="1524003" y="2538484"/>
            <a:ext cx="9144000" cy="2825084"/>
          </a:xfrm>
        </p:spPr>
        <p:txBody>
          <a:bodyPr anchorCtr="1">
            <a:normAutofit fontScale="90000"/>
          </a:bodyPr>
          <a:lstStyle/>
          <a:p>
            <a:pPr lvl="0" algn="ctr"/>
            <a:r>
              <a:rPr lang="en-US" sz="4900">
                <a:solidFill>
                  <a:srgbClr val="FFFFFF"/>
                </a:solidFill>
              </a:rPr>
              <a:t>Group  presentation </a:t>
            </a:r>
            <a:br>
              <a:rPr lang="en-US" sz="4900">
                <a:solidFill>
                  <a:srgbClr val="FFFFFF"/>
                </a:solidFill>
              </a:rPr>
            </a:br>
            <a:br>
              <a:rPr lang="en-US" sz="4900">
                <a:solidFill>
                  <a:srgbClr val="FFFFFF"/>
                </a:solidFill>
              </a:rPr>
            </a:br>
            <a:r>
              <a:rPr lang="en-US" sz="4900">
                <a:solidFill>
                  <a:srgbClr val="FFFFFF"/>
                </a:solidFill>
              </a:rPr>
              <a:t>STUDENT ID: 2244143</a:t>
            </a:r>
            <a:br>
              <a:rPr lang="en-US" sz="4900">
                <a:solidFill>
                  <a:srgbClr val="FFFFFF"/>
                </a:solidFill>
              </a:rPr>
            </a:br>
            <a:r>
              <a:rPr lang="en-US" sz="4900">
                <a:solidFill>
                  <a:srgbClr val="FFFFFF"/>
                </a:solidFill>
              </a:rPr>
              <a:t>student name :Robert Lubega</a:t>
            </a:r>
            <a:br>
              <a:rPr lang="en-US" sz="4900">
                <a:solidFill>
                  <a:srgbClr val="FFFFFF"/>
                </a:solidFill>
              </a:rPr>
            </a:br>
            <a:endParaRPr lang="en-US" sz="49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6105-AAB5-22E7-9FA3-59B4EE67617D}"/>
              </a:ext>
            </a:extLst>
          </p:cNvPr>
          <p:cNvSpPr txBox="1">
            <a:spLocks noGrp="1"/>
          </p:cNvSpPr>
          <p:nvPr>
            <p:ph type="title"/>
          </p:nvPr>
        </p:nvSpPr>
        <p:spPr/>
        <p:txBody>
          <a:bodyPr>
            <a:noAutofit/>
          </a:bodyPr>
          <a:lstStyle/>
          <a:p>
            <a:pPr lvl="0"/>
            <a:r>
              <a:rPr lang="en-US"/>
              <a:t>overview  of   erp  and information systems</a:t>
            </a:r>
          </a:p>
        </p:txBody>
      </p:sp>
      <p:grpSp>
        <p:nvGrpSpPr>
          <p:cNvPr id="3" name="Content Placeholder 2">
            <a:extLst>
              <a:ext uri="{FF2B5EF4-FFF2-40B4-BE49-F238E27FC236}">
                <a16:creationId xmlns:a16="http://schemas.microsoft.com/office/drawing/2014/main" id="{E7546BB0-E2A5-5FF6-3D05-0D73A39B5A99}"/>
              </a:ext>
            </a:extLst>
          </p:cNvPr>
          <p:cNvGrpSpPr/>
          <p:nvPr/>
        </p:nvGrpSpPr>
        <p:grpSpPr>
          <a:xfrm>
            <a:off x="872017" y="2805955"/>
            <a:ext cx="5113964" cy="2489106"/>
            <a:chOff x="872017" y="2805955"/>
            <a:chExt cx="5113964" cy="2489106"/>
          </a:xfrm>
        </p:grpSpPr>
        <p:sp>
          <p:nvSpPr>
            <p:cNvPr id="4" name="Rectangle 3" descr="Hippo">
              <a:extLst>
                <a:ext uri="{FF2B5EF4-FFF2-40B4-BE49-F238E27FC236}">
                  <a16:creationId xmlns:a16="http://schemas.microsoft.com/office/drawing/2014/main" id="{8E4D57EA-B8C7-83A7-44DA-49AB60240619}"/>
                </a:ext>
              </a:extLst>
            </p:cNvPr>
            <p:cNvSpPr/>
            <p:nvPr/>
          </p:nvSpPr>
          <p:spPr>
            <a:xfrm>
              <a:off x="1518608" y="2805955"/>
              <a:ext cx="1058061" cy="1058061"/>
            </a:xfrm>
            <a:prstGeom prst="rect">
              <a:avLst/>
            </a:prstGeom>
            <a:blipFill>
              <a:blip r:embed="rId3">
                <a:alphaModFix/>
                <a:extLst>
                  <a:ext uri="{96DAC541-7B7A-43D3-8B79-37D633B846F1}">
                    <asvg:svgBlip xmlns:asvg="http://schemas.microsoft.com/office/drawing/2016/SVG/main" r:embed="rId4"/>
                  </a:ext>
                </a:extLst>
              </a:blip>
              <a:stretch>
                <a:fillRect/>
              </a:stretch>
            </a:blipFill>
            <a:ln w="12701" cap="flat">
              <a:solidFill>
                <a:srgbClr val="FFFFFF"/>
              </a:solidFill>
              <a:prstDash val="solid"/>
              <a:miter/>
            </a:ln>
          </p:spPr>
          <p:txBody>
            <a:bodyPr lIns="0" tIns="0" rIns="0" bIns="0"/>
            <a:lstStyle/>
            <a:p>
              <a:endParaRPr lang="en-GB"/>
            </a:p>
          </p:txBody>
        </p:sp>
        <p:sp>
          <p:nvSpPr>
            <p:cNvPr id="5" name="Free-form: Shape 4">
              <a:extLst>
                <a:ext uri="{FF2B5EF4-FFF2-40B4-BE49-F238E27FC236}">
                  <a16:creationId xmlns:a16="http://schemas.microsoft.com/office/drawing/2014/main" id="{3E86D193-0419-2E41-9F84-7487237333B7}"/>
                </a:ext>
              </a:extLst>
            </p:cNvPr>
            <p:cNvSpPr/>
            <p:nvPr/>
          </p:nvSpPr>
          <p:spPr>
            <a:xfrm>
              <a:off x="872017" y="4237558"/>
              <a:ext cx="2351251" cy="1057503"/>
            </a:xfrm>
            <a:custGeom>
              <a:avLst/>
              <a:gdLst>
                <a:gd name="f0" fmla="val 10800000"/>
                <a:gd name="f1" fmla="val 5400000"/>
                <a:gd name="f2" fmla="val 180"/>
                <a:gd name="f3" fmla="val w"/>
                <a:gd name="f4" fmla="val h"/>
                <a:gd name="f5" fmla="val 0"/>
                <a:gd name="f6" fmla="val 2351250"/>
                <a:gd name="f7" fmla="val 1057500"/>
                <a:gd name="f8" fmla="+- 0 0 -90"/>
                <a:gd name="f9" fmla="*/ f3 1 2351250"/>
                <a:gd name="f10" fmla="*/ f4 1 1057500"/>
                <a:gd name="f11" fmla="val f5"/>
                <a:gd name="f12" fmla="val f6"/>
                <a:gd name="f13" fmla="val f7"/>
                <a:gd name="f14" fmla="*/ f8 f0 1"/>
                <a:gd name="f15" fmla="+- f13 0 f11"/>
                <a:gd name="f16" fmla="+- f12 0 f11"/>
                <a:gd name="f17" fmla="*/ f14 1 f2"/>
                <a:gd name="f18" fmla="*/ f16 1 2351250"/>
                <a:gd name="f19" fmla="*/ f15 1 1057500"/>
                <a:gd name="f20" fmla="*/ 0 f16 1"/>
                <a:gd name="f21" fmla="*/ 0 f15 1"/>
                <a:gd name="f22" fmla="*/ 2351250 f16 1"/>
                <a:gd name="f23" fmla="*/ 1057500 f15 1"/>
                <a:gd name="f24" fmla="+- f17 0 f1"/>
                <a:gd name="f25" fmla="*/ f20 1 2351250"/>
                <a:gd name="f26" fmla="*/ f21 1 1057500"/>
                <a:gd name="f27" fmla="*/ f22 1 2351250"/>
                <a:gd name="f28" fmla="*/ f23 1 10575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351250" h="10575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fontAlgn="auto" hangingPunct="1">
                <a:lnSpc>
                  <a:spcPct val="100000"/>
                </a:lnSpc>
                <a:spcBef>
                  <a:spcPts val="0"/>
                </a:spcBef>
                <a:spcAft>
                  <a:spcPts val="50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Univers Condensed Light"/>
                </a:rPr>
                <a:t>According to,( Beynon-davies, 2002 ) information systems  is “a collection of interrelated components that work together towards a collective goal and which function is to receive inputs and transform them  into outputs”. </a:t>
              </a:r>
            </a:p>
          </p:txBody>
        </p:sp>
        <p:sp>
          <p:nvSpPr>
            <p:cNvPr id="6" name="Rectangle 5" descr="Computer">
              <a:extLst>
                <a:ext uri="{FF2B5EF4-FFF2-40B4-BE49-F238E27FC236}">
                  <a16:creationId xmlns:a16="http://schemas.microsoft.com/office/drawing/2014/main" id="{44C62E9A-1878-D9C0-2AC0-A92345949D40}"/>
                </a:ext>
              </a:extLst>
            </p:cNvPr>
            <p:cNvSpPr/>
            <p:nvPr/>
          </p:nvSpPr>
          <p:spPr>
            <a:xfrm>
              <a:off x="4281330" y="2805955"/>
              <a:ext cx="1058061" cy="1058061"/>
            </a:xfrm>
            <a:prstGeom prst="rect">
              <a:avLst/>
            </a:prstGeom>
            <a:blipFill>
              <a:blip r:embed="rId5">
                <a:alphaModFix/>
                <a:extLst>
                  <a:ext uri="{96DAC541-7B7A-43D3-8B79-37D633B846F1}">
                    <asvg:svgBlip xmlns:asvg="http://schemas.microsoft.com/office/drawing/2016/SVG/main" r:embed="rId6"/>
                  </a:ext>
                </a:extLst>
              </a:blip>
              <a:stretch>
                <a:fillRect/>
              </a:stretch>
            </a:blipFill>
            <a:ln w="12701" cap="flat">
              <a:solidFill>
                <a:srgbClr val="FFFFFF"/>
              </a:solidFill>
              <a:prstDash val="solid"/>
              <a:miter/>
            </a:ln>
          </p:spPr>
          <p:txBody>
            <a:bodyPr lIns="0" tIns="0" rIns="0" bIns="0"/>
            <a:lstStyle/>
            <a:p>
              <a:endParaRPr lang="en-GB"/>
            </a:p>
          </p:txBody>
        </p:sp>
        <p:sp>
          <p:nvSpPr>
            <p:cNvPr id="7" name="Free-form: Shape 6">
              <a:extLst>
                <a:ext uri="{FF2B5EF4-FFF2-40B4-BE49-F238E27FC236}">
                  <a16:creationId xmlns:a16="http://schemas.microsoft.com/office/drawing/2014/main" id="{23D6FA6F-7242-C3E7-43FC-A596B94DC041}"/>
                </a:ext>
              </a:extLst>
            </p:cNvPr>
            <p:cNvSpPr/>
            <p:nvPr/>
          </p:nvSpPr>
          <p:spPr>
            <a:xfrm>
              <a:off x="3634730" y="4237558"/>
              <a:ext cx="2351251" cy="1057503"/>
            </a:xfrm>
            <a:custGeom>
              <a:avLst/>
              <a:gdLst>
                <a:gd name="f0" fmla="val 10800000"/>
                <a:gd name="f1" fmla="val 5400000"/>
                <a:gd name="f2" fmla="val 180"/>
                <a:gd name="f3" fmla="val w"/>
                <a:gd name="f4" fmla="val h"/>
                <a:gd name="f5" fmla="val 0"/>
                <a:gd name="f6" fmla="val 2351250"/>
                <a:gd name="f7" fmla="val 1057500"/>
                <a:gd name="f8" fmla="+- 0 0 -90"/>
                <a:gd name="f9" fmla="*/ f3 1 2351250"/>
                <a:gd name="f10" fmla="*/ f4 1 1057500"/>
                <a:gd name="f11" fmla="val f5"/>
                <a:gd name="f12" fmla="val f6"/>
                <a:gd name="f13" fmla="val f7"/>
                <a:gd name="f14" fmla="*/ f8 f0 1"/>
                <a:gd name="f15" fmla="+- f13 0 f11"/>
                <a:gd name="f16" fmla="+- f12 0 f11"/>
                <a:gd name="f17" fmla="*/ f14 1 f2"/>
                <a:gd name="f18" fmla="*/ f16 1 2351250"/>
                <a:gd name="f19" fmla="*/ f15 1 1057500"/>
                <a:gd name="f20" fmla="*/ 0 f16 1"/>
                <a:gd name="f21" fmla="*/ 0 f15 1"/>
                <a:gd name="f22" fmla="*/ 2351250 f16 1"/>
                <a:gd name="f23" fmla="*/ 1057500 f15 1"/>
                <a:gd name="f24" fmla="+- f17 0 f1"/>
                <a:gd name="f25" fmla="*/ f20 1 2351250"/>
                <a:gd name="f26" fmla="*/ f21 1 1057500"/>
                <a:gd name="f27" fmla="*/ f22 1 2351250"/>
                <a:gd name="f28" fmla="*/ f23 1 10575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351250" h="10575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fontAlgn="auto" hangingPunct="1">
                <a:lnSpc>
                  <a:spcPct val="100000"/>
                </a:lnSpc>
                <a:spcBef>
                  <a:spcPts val="0"/>
                </a:spcBef>
                <a:spcAft>
                  <a:spcPts val="50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Univers Condensed Light"/>
                </a:rPr>
                <a:t>Information  systems </a:t>
              </a:r>
            </a:p>
          </p:txBody>
        </p:sp>
      </p:grpSp>
      <p:sp>
        <p:nvSpPr>
          <p:cNvPr id="8" name="Content Placeholder 3">
            <a:extLst>
              <a:ext uri="{FF2B5EF4-FFF2-40B4-BE49-F238E27FC236}">
                <a16:creationId xmlns:a16="http://schemas.microsoft.com/office/drawing/2014/main" id="{6474CE64-9ADF-417B-D52B-D2DC127E8684}"/>
              </a:ext>
            </a:extLst>
          </p:cNvPr>
          <p:cNvSpPr txBox="1">
            <a:spLocks noGrp="1"/>
          </p:cNvSpPr>
          <p:nvPr>
            <p:ph idx="1"/>
          </p:nvPr>
        </p:nvSpPr>
        <p:spPr>
          <a:xfrm>
            <a:off x="6172200" y="1924491"/>
            <a:ext cx="5181603" cy="4252472"/>
          </a:xfrm>
        </p:spPr>
        <p:txBody>
          <a:bodyPr/>
          <a:lstStyle/>
          <a:p>
            <a:pPr lvl="0">
              <a:lnSpc>
                <a:spcPct val="90000"/>
              </a:lnSpc>
            </a:pPr>
            <a:r>
              <a:rPr lang="en-US" dirty="0"/>
              <a:t>According to published research  by the international journal of research publications, researcher Goldston stated that, since the 1960s,ERP  systems  have undergone significant  changes ranging  core inventory management tools to  modern AL-powered  business platforms.</a:t>
            </a:r>
          </a:p>
          <a:p>
            <a:pPr lvl="0">
              <a:lnSpc>
                <a:spcPct val="90000"/>
              </a:lnSpc>
            </a:pPr>
            <a:r>
              <a:rPr lang="en-US" dirty="0"/>
              <a:t>Amazon is a leading  global e-commerce and technology  giant. The company  relies on a complex, custom-built enterprise resource planning system, and its own in- house developed ERP solutions.</a:t>
            </a:r>
          </a:p>
          <a:p>
            <a:pPr lvl="0">
              <a:lnSpc>
                <a:spcPct val="90000"/>
              </a:lnSpc>
            </a:pPr>
            <a:endParaRPr lang="en-GB" dirty="0"/>
          </a:p>
        </p:txBody>
      </p:sp>
      <p:sp>
        <p:nvSpPr>
          <p:cNvPr id="9" name="TextBox 4">
            <a:extLst>
              <a:ext uri="{FF2B5EF4-FFF2-40B4-BE49-F238E27FC236}">
                <a16:creationId xmlns:a16="http://schemas.microsoft.com/office/drawing/2014/main" id="{6365D7EB-4A8C-2E94-43DC-6E8E9C588682}"/>
              </a:ext>
            </a:extLst>
          </p:cNvPr>
          <p:cNvSpPr txBox="1"/>
          <p:nvPr/>
        </p:nvSpPr>
        <p:spPr>
          <a:xfrm>
            <a:off x="1805747" y="2282964"/>
            <a:ext cx="310435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Univers Condensed Light"/>
              </a:rPr>
              <a:t>Definition of information systems</a:t>
            </a:r>
            <a:endParaRPr lang="en-GB" sz="1800" b="0" i="0" u="none" strike="noStrike" kern="1200" cap="none" spc="0" baseline="0">
              <a:solidFill>
                <a:srgbClr val="000000"/>
              </a:solidFill>
              <a:uFillTx/>
              <a:latin typeface="Univers Condensed Ligh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ADCD0860-44B4-2526-E6C9-96C2A3DD71C4}"/>
              </a:ext>
            </a:extLst>
          </p:cNvPr>
          <p:cNvSpPr txBox="1">
            <a:spLocks noGrp="1"/>
          </p:cNvSpPr>
          <p:nvPr>
            <p:ph type="title"/>
          </p:nvPr>
        </p:nvSpPr>
        <p:spPr/>
        <p:txBody>
          <a:bodyPr/>
          <a:lstStyle/>
          <a:p>
            <a:pPr lvl="0"/>
            <a:r>
              <a:rPr lang="en-US"/>
              <a:t>Types of enterprise resource planning</a:t>
            </a:r>
            <a:endParaRPr lang="en-GB"/>
          </a:p>
        </p:txBody>
      </p:sp>
      <p:sp>
        <p:nvSpPr>
          <p:cNvPr id="3" name="Content Placeholder 3">
            <a:extLst>
              <a:ext uri="{FF2B5EF4-FFF2-40B4-BE49-F238E27FC236}">
                <a16:creationId xmlns:a16="http://schemas.microsoft.com/office/drawing/2014/main" id="{6961CAAE-ACBD-EC00-3D80-69590C64F305}"/>
              </a:ext>
            </a:extLst>
          </p:cNvPr>
          <p:cNvSpPr txBox="1">
            <a:spLocks noGrp="1"/>
          </p:cNvSpPr>
          <p:nvPr>
            <p:ph idx="1"/>
          </p:nvPr>
        </p:nvSpPr>
        <p:spPr/>
        <p:txBody>
          <a:bodyPr/>
          <a:lstStyle/>
          <a:p>
            <a:pPr lvl="0">
              <a:buFont typeface="Wingdings" pitchFamily="2"/>
              <a:buChar char="q"/>
            </a:pPr>
            <a:r>
              <a:rPr lang="en-US" dirty="0"/>
              <a:t>ON PREMISES ERP SYSTEM.</a:t>
            </a:r>
          </a:p>
          <a:p>
            <a:pPr marL="0" lvl="0" indent="0">
              <a:buNone/>
            </a:pPr>
            <a:r>
              <a:rPr lang="en-US" dirty="0"/>
              <a:t>An on-premises enterprise  resource planning  system which is  licensed ,customized ,upgraded, backed up for data recovery  and maintained by the company's IT staff on site  on its owned  servers and computer equipment. According to big commerce ,the term on –premise may also include using hosted servers  that aren’t onsite. Examples include oracle or sap.</a:t>
            </a:r>
            <a:endParaRPr lang="en-GB" dirty="0"/>
          </a:p>
        </p:txBody>
      </p:sp>
      <p:sp>
        <p:nvSpPr>
          <p:cNvPr id="4" name="Content Placeholder 4">
            <a:extLst>
              <a:ext uri="{FF2B5EF4-FFF2-40B4-BE49-F238E27FC236}">
                <a16:creationId xmlns:a16="http://schemas.microsoft.com/office/drawing/2014/main" id="{C8019B4C-9977-4932-4355-4AADF1D7EBEE}"/>
              </a:ext>
            </a:extLst>
          </p:cNvPr>
          <p:cNvSpPr txBox="1">
            <a:spLocks noGrp="1"/>
          </p:cNvSpPr>
          <p:nvPr>
            <p:ph idx="2"/>
          </p:nvPr>
        </p:nvSpPr>
        <p:spPr/>
        <p:txBody>
          <a:bodyPr/>
          <a:lstStyle/>
          <a:p>
            <a:pPr lvl="0">
              <a:buFont typeface="Wingdings" pitchFamily="2"/>
              <a:buChar char="q"/>
            </a:pPr>
            <a:r>
              <a:rPr lang="en-US" dirty="0"/>
              <a:t>Cloud ERP system.</a:t>
            </a:r>
          </a:p>
          <a:p>
            <a:pPr lvl="0"/>
            <a:r>
              <a:rPr lang="en-US" dirty="0"/>
              <a:t>It's an internet-based ERP system, and available from anywhere  with an internet connection at any time .an ERP cloud software system is also referred  to as (software –as—a-service ) is also based   on its ongoing billing model .examples include NetSuite, sap s/4hana Microsoft dynamics 365,acumatica,and Odoo.</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1EBE8-1567-1F08-9B88-6470FCB15D81}"/>
              </a:ext>
            </a:extLst>
          </p:cNvPr>
          <p:cNvSpPr txBox="1">
            <a:spLocks noGrp="1"/>
          </p:cNvSpPr>
          <p:nvPr>
            <p:ph type="title"/>
          </p:nvPr>
        </p:nvSpPr>
        <p:spPr/>
        <p:txBody>
          <a:bodyPr/>
          <a:lstStyle/>
          <a:p>
            <a:pPr lvl="0"/>
            <a:r>
              <a:rPr lang="en-US"/>
              <a:t>Types of entreprise resource planning </a:t>
            </a:r>
            <a:endParaRPr lang="en-GB"/>
          </a:p>
        </p:txBody>
      </p:sp>
      <p:sp>
        <p:nvSpPr>
          <p:cNvPr id="3" name="Content Placeholder 2">
            <a:extLst>
              <a:ext uri="{FF2B5EF4-FFF2-40B4-BE49-F238E27FC236}">
                <a16:creationId xmlns:a16="http://schemas.microsoft.com/office/drawing/2014/main" id="{8A4D8DFA-BCB3-4872-8B77-424232DECDD0}"/>
              </a:ext>
            </a:extLst>
          </p:cNvPr>
          <p:cNvSpPr txBox="1">
            <a:spLocks noGrp="1"/>
          </p:cNvSpPr>
          <p:nvPr>
            <p:ph idx="1"/>
          </p:nvPr>
        </p:nvSpPr>
        <p:spPr/>
        <p:txBody>
          <a:bodyPr/>
          <a:lstStyle/>
          <a:p>
            <a:pPr lvl="0">
              <a:buFont typeface="Wingdings" pitchFamily="2"/>
              <a:buChar char="q"/>
            </a:pPr>
            <a:r>
              <a:rPr lang="en-US" dirty="0"/>
              <a:t>Hybrid ERP</a:t>
            </a:r>
          </a:p>
          <a:p>
            <a:pPr marL="0" lvl="0" indent="0">
              <a:buNone/>
            </a:pPr>
            <a:r>
              <a:rPr lang="en-US" dirty="0"/>
              <a:t>This one uses a hybrid approach that combines the use of on –premise infrastructure  and any connected  edge device with cloud system. Cloud system include private and public clouds for service storage, data access and other applications. Its often  combines on-premises  software  with cloud –based application. Examples include net suite  ERP used by amazon.</a:t>
            </a:r>
          </a:p>
          <a:p>
            <a:pPr marL="0" lvl="0" indent="0">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92D8-4629-1EBC-2D3E-CF8133C51DBB}"/>
              </a:ext>
            </a:extLst>
          </p:cNvPr>
          <p:cNvSpPr txBox="1">
            <a:spLocks noGrp="1"/>
          </p:cNvSpPr>
          <p:nvPr>
            <p:ph type="title"/>
          </p:nvPr>
        </p:nvSpPr>
        <p:spPr/>
        <p:txBody>
          <a:bodyPr/>
          <a:lstStyle/>
          <a:p>
            <a:pPr lvl="0"/>
            <a:r>
              <a:rPr lang="en-US" sz="4000"/>
              <a:t>Benefits and limitations  of enterprise resource planning.</a:t>
            </a:r>
            <a:endParaRPr lang="en-GB" sz="4000"/>
          </a:p>
        </p:txBody>
      </p:sp>
      <p:sp>
        <p:nvSpPr>
          <p:cNvPr id="3" name="Content Placeholder 2">
            <a:extLst>
              <a:ext uri="{FF2B5EF4-FFF2-40B4-BE49-F238E27FC236}">
                <a16:creationId xmlns:a16="http://schemas.microsoft.com/office/drawing/2014/main" id="{D83B7ABB-28A8-E7E8-C424-079D60813A83}"/>
              </a:ext>
            </a:extLst>
          </p:cNvPr>
          <p:cNvSpPr txBox="1">
            <a:spLocks noGrp="1"/>
          </p:cNvSpPr>
          <p:nvPr>
            <p:ph idx="1"/>
          </p:nvPr>
        </p:nvSpPr>
        <p:spPr/>
        <p:txBody>
          <a:bodyPr/>
          <a:lstStyle/>
          <a:p>
            <a:pPr lvl="0">
              <a:lnSpc>
                <a:spcPct val="90000"/>
              </a:lnSpc>
              <a:buFont typeface="Wingdings" pitchFamily="2"/>
              <a:buChar char="q"/>
            </a:pPr>
            <a:r>
              <a:rPr lang="en-US" sz="2200" b="1" u="sng"/>
              <a:t>Benefits </a:t>
            </a:r>
          </a:p>
          <a:p>
            <a:pPr lvl="0">
              <a:lnSpc>
                <a:spcPct val="90000"/>
              </a:lnSpc>
              <a:buFont typeface="Wingdings" pitchFamily="2"/>
              <a:buChar char="q"/>
            </a:pPr>
            <a:r>
              <a:rPr lang="en-US" sz="2200"/>
              <a:t>Operational efficiency and productivity</a:t>
            </a:r>
          </a:p>
          <a:p>
            <a:pPr lvl="0">
              <a:lnSpc>
                <a:spcPct val="90000"/>
              </a:lnSpc>
              <a:buFont typeface="Wingdings" pitchFamily="2"/>
              <a:buChar char="q"/>
            </a:pPr>
            <a:r>
              <a:rPr lang="en-US" sz="2200"/>
              <a:t>Data visibility providing real time data access across departments.</a:t>
            </a:r>
          </a:p>
          <a:p>
            <a:pPr lvl="0">
              <a:lnSpc>
                <a:spcPct val="90000"/>
              </a:lnSpc>
              <a:buFont typeface="Wingdings" pitchFamily="2"/>
              <a:buChar char="q"/>
            </a:pPr>
            <a:r>
              <a:rPr lang="en-US" sz="2200"/>
              <a:t>Workflow automation</a:t>
            </a:r>
          </a:p>
          <a:p>
            <a:pPr lvl="0">
              <a:lnSpc>
                <a:spcPct val="90000"/>
              </a:lnSpc>
              <a:buFont typeface="Wingdings" pitchFamily="2"/>
              <a:buChar char="q"/>
            </a:pPr>
            <a:r>
              <a:rPr lang="en-US" sz="2200"/>
              <a:t>Resource allocation</a:t>
            </a:r>
          </a:p>
          <a:p>
            <a:pPr lvl="0">
              <a:lnSpc>
                <a:spcPct val="90000"/>
              </a:lnSpc>
              <a:buFont typeface="Wingdings" pitchFamily="2"/>
              <a:buChar char="q"/>
            </a:pPr>
            <a:r>
              <a:rPr lang="en-US" sz="2200"/>
              <a:t>Real time updates </a:t>
            </a:r>
          </a:p>
          <a:p>
            <a:pPr lvl="0">
              <a:lnSpc>
                <a:spcPct val="90000"/>
              </a:lnSpc>
              <a:buFont typeface="Wingdings" pitchFamily="2"/>
              <a:buChar char="q"/>
            </a:pPr>
            <a:r>
              <a:rPr lang="en-US" sz="2200"/>
              <a:t>Functional </a:t>
            </a:r>
          </a:p>
          <a:p>
            <a:pPr lvl="0">
              <a:lnSpc>
                <a:spcPct val="90000"/>
              </a:lnSpc>
              <a:buFont typeface="Wingdings" pitchFamily="2"/>
              <a:buChar char="q"/>
            </a:pPr>
            <a:r>
              <a:rPr lang="en-US" sz="2200"/>
              <a:t>Error  reduction</a:t>
            </a:r>
          </a:p>
          <a:p>
            <a:pPr lvl="0">
              <a:lnSpc>
                <a:spcPct val="90000"/>
              </a:lnSpc>
              <a:buFont typeface="Wingdings" pitchFamily="2"/>
              <a:buChar char="q"/>
            </a:pPr>
            <a:r>
              <a:rPr lang="en-US" sz="2200"/>
              <a:t>Global expansion</a:t>
            </a:r>
          </a:p>
        </p:txBody>
      </p:sp>
      <p:sp>
        <p:nvSpPr>
          <p:cNvPr id="4" name="Content Placeholder 5">
            <a:extLst>
              <a:ext uri="{FF2B5EF4-FFF2-40B4-BE49-F238E27FC236}">
                <a16:creationId xmlns:a16="http://schemas.microsoft.com/office/drawing/2014/main" id="{AA9F8574-F8DC-B0A6-B0AC-FC4AF40D0D9C}"/>
              </a:ext>
            </a:extLst>
          </p:cNvPr>
          <p:cNvSpPr txBox="1">
            <a:spLocks noGrp="1"/>
          </p:cNvSpPr>
          <p:nvPr>
            <p:ph idx="2"/>
          </p:nvPr>
        </p:nvSpPr>
        <p:spPr/>
        <p:txBody>
          <a:bodyPr/>
          <a:lstStyle/>
          <a:p>
            <a:pPr lvl="0">
              <a:lnSpc>
                <a:spcPct val="90000"/>
              </a:lnSpc>
              <a:buFont typeface="Wingdings" pitchFamily="2"/>
              <a:buChar char="q"/>
            </a:pPr>
            <a:r>
              <a:rPr lang="en-US" sz="2200" b="1" u="sng"/>
              <a:t>limitations</a:t>
            </a:r>
          </a:p>
          <a:p>
            <a:pPr lvl="0">
              <a:lnSpc>
                <a:spcPct val="90000"/>
              </a:lnSpc>
              <a:buFont typeface="Wingdings" pitchFamily="2"/>
              <a:buChar char="q"/>
            </a:pPr>
            <a:r>
              <a:rPr lang="en-US" sz="2200"/>
              <a:t>Resistance to change</a:t>
            </a:r>
          </a:p>
          <a:p>
            <a:pPr lvl="0">
              <a:lnSpc>
                <a:spcPct val="90000"/>
              </a:lnSpc>
              <a:buFont typeface="Wingdings" pitchFamily="2"/>
              <a:buChar char="q"/>
            </a:pPr>
            <a:r>
              <a:rPr lang="en-US" sz="2200"/>
              <a:t>Data migration issues</a:t>
            </a:r>
          </a:p>
          <a:p>
            <a:pPr lvl="0">
              <a:lnSpc>
                <a:spcPct val="90000"/>
              </a:lnSpc>
              <a:buFont typeface="Wingdings" pitchFamily="2"/>
              <a:buChar char="q"/>
            </a:pPr>
            <a:r>
              <a:rPr lang="en-US" sz="2200"/>
              <a:t>Project delays</a:t>
            </a:r>
          </a:p>
          <a:p>
            <a:pPr lvl="0">
              <a:lnSpc>
                <a:spcPct val="90000"/>
              </a:lnSpc>
              <a:buFont typeface="Wingdings" pitchFamily="2"/>
              <a:buChar char="q"/>
            </a:pPr>
            <a:r>
              <a:rPr lang="en-US" sz="2200"/>
              <a:t>Integration challenges</a:t>
            </a:r>
          </a:p>
          <a:p>
            <a:pPr lvl="0">
              <a:lnSpc>
                <a:spcPct val="90000"/>
              </a:lnSpc>
              <a:buFont typeface="Wingdings" pitchFamily="2"/>
              <a:buChar char="q"/>
            </a:pPr>
            <a:r>
              <a:rPr lang="en-US" sz="2200"/>
              <a:t>Cost overruns</a:t>
            </a:r>
          </a:p>
          <a:p>
            <a:pPr lvl="0">
              <a:lnSpc>
                <a:spcPct val="90000"/>
              </a:lnSpc>
              <a:buFont typeface="Wingdings" pitchFamily="2"/>
              <a:buChar char="q"/>
            </a:pPr>
            <a:r>
              <a:rPr lang="en-US" sz="2200"/>
              <a:t>Data security concerns</a:t>
            </a:r>
          </a:p>
          <a:p>
            <a:pPr lvl="0">
              <a:lnSpc>
                <a:spcPct val="90000"/>
              </a:lnSpc>
              <a:buFont typeface="Wingdings" pitchFamily="2"/>
              <a:buChar char="q"/>
            </a:pPr>
            <a:r>
              <a:rPr lang="en-US" sz="2200"/>
              <a:t>Post-implementation optimization</a:t>
            </a:r>
          </a:p>
          <a:p>
            <a:pPr lvl="0">
              <a:lnSpc>
                <a:spcPct val="90000"/>
              </a:lnSpc>
            </a:pPr>
            <a:endParaRPr lang="en-GB" sz="2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12A35-ADDD-66E4-F7CB-2C4DFF9F1BBF}"/>
              </a:ext>
            </a:extLst>
          </p:cNvPr>
          <p:cNvSpPr txBox="1">
            <a:spLocks noGrp="1"/>
          </p:cNvSpPr>
          <p:nvPr>
            <p:ph type="title"/>
          </p:nvPr>
        </p:nvSpPr>
        <p:spPr/>
        <p:txBody>
          <a:bodyPr/>
          <a:lstStyle/>
          <a:p>
            <a:pPr lvl="0"/>
            <a:r>
              <a:rPr lang="en-US"/>
              <a:t>Conclusion </a:t>
            </a:r>
            <a:endParaRPr lang="en-GB"/>
          </a:p>
        </p:txBody>
      </p:sp>
      <p:sp>
        <p:nvSpPr>
          <p:cNvPr id="3" name="Content Placeholder 2">
            <a:extLst>
              <a:ext uri="{FF2B5EF4-FFF2-40B4-BE49-F238E27FC236}">
                <a16:creationId xmlns:a16="http://schemas.microsoft.com/office/drawing/2014/main" id="{3829F824-F67E-E186-47D6-039055DACC68}"/>
              </a:ext>
            </a:extLst>
          </p:cNvPr>
          <p:cNvSpPr txBox="1">
            <a:spLocks noGrp="1"/>
          </p:cNvSpPr>
          <p:nvPr>
            <p:ph idx="1"/>
          </p:nvPr>
        </p:nvSpPr>
        <p:spPr/>
        <p:txBody>
          <a:bodyPr/>
          <a:lstStyle/>
          <a:p>
            <a:pPr lvl="0"/>
            <a:r>
              <a:rPr lang="en-US" dirty="0"/>
              <a:t>The best ERP system don’t just manage your companies' financial data,  but they centralise operations ,improve decision making and support long term growth .whether you are prioritizing supply chain efficiency ,human resource management  or financial reports, choosing the right ERP system cam streamline various business processes and provide a solid foundation for scaling.</a:t>
            </a:r>
          </a:p>
          <a:p>
            <a:pPr lvl="0"/>
            <a:r>
              <a:rPr lang="en-US" dirty="0"/>
              <a:t>From cloud-based ERP system like oracle ERP cloud to modular  solutions like Od00, todays  ERP software  offers more flexibility ,automation and integration  capabilities  than ever before.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pic>
        <p:nvPicPr>
          <p:cNvPr id="2" name="Picture Placeholder 5" descr="Close-up of a bridge with wires">
            <a:extLst>
              <a:ext uri="{FF2B5EF4-FFF2-40B4-BE49-F238E27FC236}">
                <a16:creationId xmlns:a16="http://schemas.microsoft.com/office/drawing/2014/main" id="{5527B61F-C054-9E0D-73EE-54D1A09523A2}"/>
              </a:ext>
            </a:extLst>
          </p:cNvPr>
          <p:cNvPicPr>
            <a:picLocks noGrp="1" noChangeAspect="1"/>
          </p:cNvPicPr>
          <p:nvPr>
            <p:ph type="pic" idx="4294967295"/>
          </p:nvPr>
        </p:nvPicPr>
        <p:blipFill>
          <a:blip r:embed="rId3"/>
          <a:srcRect l="20" r="20"/>
          <a:stretch>
            <a:fillRect/>
          </a:stretch>
        </p:blipFill>
        <p:spPr>
          <a:xfrm>
            <a:off x="3813" y="0"/>
            <a:ext cx="7816995" cy="6858000"/>
          </a:xfrm>
        </p:spPr>
      </p:pic>
      <p:sp>
        <p:nvSpPr>
          <p:cNvPr id="3" name="Title 1">
            <a:extLst>
              <a:ext uri="{FF2B5EF4-FFF2-40B4-BE49-F238E27FC236}">
                <a16:creationId xmlns:a16="http://schemas.microsoft.com/office/drawing/2014/main" id="{1F04CF80-C70D-4CFB-0CFB-E9A1970DA3BB}"/>
              </a:ext>
            </a:extLst>
          </p:cNvPr>
          <p:cNvSpPr txBox="1">
            <a:spLocks noGrp="1"/>
          </p:cNvSpPr>
          <p:nvPr>
            <p:ph type="title"/>
          </p:nvPr>
        </p:nvSpPr>
        <p:spPr/>
        <p:txBody>
          <a:bodyPr/>
          <a:lstStyle/>
          <a:p>
            <a:pPr lvl="0"/>
            <a:r>
              <a:rPr lang="en-US"/>
              <a:t>references</a:t>
            </a:r>
          </a:p>
        </p:txBody>
      </p:sp>
      <p:sp>
        <p:nvSpPr>
          <p:cNvPr id="4" name="Content Placeholder 4">
            <a:extLst>
              <a:ext uri="{FF2B5EF4-FFF2-40B4-BE49-F238E27FC236}">
                <a16:creationId xmlns:a16="http://schemas.microsoft.com/office/drawing/2014/main" id="{8B20FB47-DC21-227A-B06B-857FB0CCA54F}"/>
              </a:ext>
            </a:extLst>
          </p:cNvPr>
          <p:cNvSpPr txBox="1">
            <a:spLocks noGrp="1"/>
          </p:cNvSpPr>
          <p:nvPr>
            <p:ph type="body" idx="4294967295"/>
          </p:nvPr>
        </p:nvSpPr>
        <p:spPr>
          <a:xfrm>
            <a:off x="6016239" y="4059250"/>
            <a:ext cx="4967596" cy="2401369"/>
          </a:xfrm>
        </p:spPr>
        <p:txBody>
          <a:bodyPr/>
          <a:lstStyle/>
          <a:p>
            <a:pPr marL="285750" lvl="0" indent="-285750">
              <a:lnSpc>
                <a:spcPct val="80000"/>
              </a:lnSpc>
              <a:buFont typeface="Wingdings" pitchFamily="2"/>
              <a:buChar char="q"/>
            </a:pPr>
            <a:r>
              <a:rPr lang="en-GB" sz="1000">
                <a:solidFill>
                  <a:srgbClr val="000000"/>
                </a:solidFill>
              </a:rPr>
              <a:t>systems_for business_ and beyond-(Bourgeois(2014)accessed  6th November 2025.</a:t>
            </a:r>
          </a:p>
          <a:p>
            <a:pPr marL="285750" lvl="0" indent="-285750">
              <a:lnSpc>
                <a:spcPct val="80000"/>
              </a:lnSpc>
              <a:buFont typeface="Wingdings" pitchFamily="2"/>
              <a:buChar char="q"/>
            </a:pPr>
            <a:r>
              <a:rPr lang="en-GB" sz="1000">
                <a:solidFill>
                  <a:srgbClr val="000000"/>
                </a:solidFill>
              </a:rPr>
              <a:t>Laudon.k.c and Laudon.j.p.(2016) management systems for business and beyond (online).salt lake city,ut:gnu press.</a:t>
            </a:r>
          </a:p>
          <a:p>
            <a:pPr marL="285750" lvl="0" indent="-285750">
              <a:lnSpc>
                <a:spcPct val="80000"/>
              </a:lnSpc>
              <a:buFont typeface="Wingdings" pitchFamily="2"/>
              <a:buChar char="q"/>
            </a:pPr>
            <a:r>
              <a:rPr lang="en-GB" sz="1000">
                <a:solidFill>
                  <a:srgbClr val="000000"/>
                </a:solidFill>
              </a:rPr>
              <a:t>O,Brien, J.A. and Marakas, G.M.( 2011) management information sytems.10th edn.New York MCgraw-Hill/Irwin.</a:t>
            </a:r>
          </a:p>
          <a:p>
            <a:pPr marL="285750" lvl="0" indent="-285750">
              <a:lnSpc>
                <a:spcPct val="80000"/>
              </a:lnSpc>
              <a:buFont typeface="Wingdings" pitchFamily="2"/>
              <a:buChar char="q"/>
            </a:pPr>
            <a:r>
              <a:rPr lang="en-GB" sz="1000">
                <a:solidFill>
                  <a:srgbClr val="000000"/>
                </a:solidFill>
              </a:rPr>
              <a:t>Stair,R and Reynolds,G.(2018) principles of information systems.13th edn.Boston , ma.cengage learning.</a:t>
            </a:r>
          </a:p>
          <a:p>
            <a:pPr marL="285750" lvl="0" indent="-285750">
              <a:lnSpc>
                <a:spcPct val="80000"/>
              </a:lnSpc>
              <a:buFont typeface="Wingdings" pitchFamily="2"/>
              <a:buChar char="q"/>
            </a:pPr>
            <a:r>
              <a:rPr lang="en-GB" sz="1000">
                <a:solidFill>
                  <a:srgbClr val="000000"/>
                </a:solidFill>
              </a:rPr>
              <a:t>. Mula k (2025) real –time revolution! The evolution of financial processing systems, European journal of computer science and information technology ,13(10),86-100.</a:t>
            </a:r>
          </a:p>
          <a:p>
            <a:pPr marL="285750" lvl="0" indent="-285750">
              <a:lnSpc>
                <a:spcPct val="80000"/>
              </a:lnSpc>
              <a:buFont typeface="Wingdings" pitchFamily="2"/>
              <a:buChar char="q"/>
            </a:pPr>
            <a:r>
              <a:rPr lang="en-US" sz="1000">
                <a:solidFill>
                  <a:srgbClr val="000000"/>
                </a:solidFill>
              </a:rPr>
              <a:t>Mcleod , R. and Schell,G 2007) management information systems:managing  the digital firm.14th edn.Harlow:pearson education.</a:t>
            </a:r>
          </a:p>
          <a:p>
            <a:pPr marL="285750" lvl="0" indent="-285750">
              <a:lnSpc>
                <a:spcPct val="80000"/>
              </a:lnSpc>
              <a:buFont typeface="Wingdings" pitchFamily="2"/>
              <a:buChar char="q"/>
            </a:pPr>
            <a:r>
              <a:rPr lang="en-US" sz="1000">
                <a:solidFill>
                  <a:srgbClr val="000000"/>
                </a:solidFill>
              </a:rPr>
              <a:t>Beynon-Davies, P. (1998). Information systems development. London: Macmillan. </a:t>
            </a:r>
          </a:p>
          <a:p>
            <a:pPr marL="0" lvl="0" indent="0">
              <a:lnSpc>
                <a:spcPct val="80000"/>
              </a:lnSpc>
              <a:buNone/>
            </a:pPr>
            <a:endParaRPr lang="en-US" sz="1000">
              <a:solidFill>
                <a:srgbClr val="000000"/>
              </a:solidFill>
            </a:endParaRPr>
          </a:p>
          <a:p>
            <a:pPr marL="285750" lvl="0" indent="-285750">
              <a:lnSpc>
                <a:spcPct val="80000"/>
              </a:lnSpc>
              <a:buFont typeface="Wingdings" pitchFamily="2"/>
              <a:buChar char="q"/>
            </a:pPr>
            <a:endParaRPr lang="en-GB" sz="1000">
              <a:solidFill>
                <a:srgbClr val="00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6412D998-E2A7-27A7-8CE6-CA08FC164FC7}"/>
              </a:ext>
            </a:extLst>
          </p:cNvPr>
          <p:cNvSpPr txBox="1"/>
          <p:nvPr/>
        </p:nvSpPr>
        <p:spPr>
          <a:xfrm>
            <a:off x="333600" y="4790550"/>
            <a:ext cx="533353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p:txBody>
      </p:sp>
      <p:sp>
        <p:nvSpPr>
          <p:cNvPr id="3" name="TextBox 5">
            <a:extLst>
              <a:ext uri="{FF2B5EF4-FFF2-40B4-BE49-F238E27FC236}">
                <a16:creationId xmlns:a16="http://schemas.microsoft.com/office/drawing/2014/main" id="{9848D18F-2AB0-CCBB-231D-756DDED228D9}"/>
              </a:ext>
            </a:extLst>
          </p:cNvPr>
          <p:cNvSpPr txBox="1"/>
          <p:nvPr/>
        </p:nvSpPr>
        <p:spPr>
          <a:xfrm>
            <a:off x="486003" y="4942953"/>
            <a:ext cx="533353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p:txBody>
      </p:sp>
      <p:sp>
        <p:nvSpPr>
          <p:cNvPr id="4" name="TextBox 5">
            <a:extLst>
              <a:ext uri="{FF2B5EF4-FFF2-40B4-BE49-F238E27FC236}">
                <a16:creationId xmlns:a16="http://schemas.microsoft.com/office/drawing/2014/main" id="{CA1C53E7-6A5C-53F5-1DC2-23B44DE081A1}"/>
              </a:ext>
            </a:extLst>
          </p:cNvPr>
          <p:cNvSpPr txBox="1"/>
          <p:nvPr/>
        </p:nvSpPr>
        <p:spPr>
          <a:xfrm>
            <a:off x="638397" y="5095347"/>
            <a:ext cx="533353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p:txBody>
      </p:sp>
      <p:pic>
        <p:nvPicPr>
          <p:cNvPr id="5" name="Picture 8" descr="A blue and black background with many cubes&#10;&#10;AI-generated content may be incorrect.">
            <a:extLst>
              <a:ext uri="{FF2B5EF4-FFF2-40B4-BE49-F238E27FC236}">
                <a16:creationId xmlns:a16="http://schemas.microsoft.com/office/drawing/2014/main" id="{43DA3FE6-15B9-1E69-484E-6FAC88D9FAE7}"/>
              </a:ext>
            </a:extLst>
          </p:cNvPr>
          <p:cNvPicPr>
            <a:picLocks noChangeAspect="1"/>
          </p:cNvPicPr>
          <p:nvPr/>
        </p:nvPicPr>
        <p:blipFill>
          <a:blip r:embed="rId2"/>
          <a:srcRect t="9091" r="9091"/>
          <a:stretch>
            <a:fillRect/>
          </a:stretch>
        </p:blipFill>
        <p:spPr>
          <a:xfrm>
            <a:off x="18" y="9"/>
            <a:ext cx="12191978" cy="6857990"/>
          </a:xfrm>
          <a:prstGeom prst="rect">
            <a:avLst/>
          </a:prstGeom>
          <a:noFill/>
          <a:ln cap="flat">
            <a:noFill/>
          </a:ln>
        </p:spPr>
      </p:pic>
      <p:sp>
        <p:nvSpPr>
          <p:cNvPr id="6" name="TextBox 10">
            <a:extLst>
              <a:ext uri="{FF2B5EF4-FFF2-40B4-BE49-F238E27FC236}">
                <a16:creationId xmlns:a16="http://schemas.microsoft.com/office/drawing/2014/main" id="{7EC9816A-460B-F240-2779-B09F413B93FD}"/>
              </a:ext>
            </a:extLst>
          </p:cNvPr>
          <p:cNvSpPr txBox="1"/>
          <p:nvPr/>
        </p:nvSpPr>
        <p:spPr>
          <a:xfrm>
            <a:off x="1781360" y="990231"/>
            <a:ext cx="8629284" cy="1077218"/>
          </a:xfrm>
          <a:prstGeom prst="rect">
            <a:avLst/>
          </a:prstGeom>
          <a:noFill/>
          <a:ln cap="flat">
            <a:noFill/>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FFFFFF"/>
                </a:solidFill>
                <a:uFillTx/>
                <a:latin typeface="Arial" pitchFamily="34"/>
                <a:cs typeface="Arial" pitchFamily="34"/>
              </a:rPr>
              <a:t>Ethical Considerations in Modern Business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FFFFFF"/>
                </a:solidFill>
                <a:uFillTx/>
                <a:latin typeface="Arial" pitchFamily="34"/>
                <a:cs typeface="Arial" pitchFamily="34"/>
              </a:rPr>
              <a:t> Information Systems </a:t>
            </a:r>
          </a:p>
        </p:txBody>
      </p:sp>
      <p:sp>
        <p:nvSpPr>
          <p:cNvPr id="7" name="TextBox 11">
            <a:extLst>
              <a:ext uri="{FF2B5EF4-FFF2-40B4-BE49-F238E27FC236}">
                <a16:creationId xmlns:a16="http://schemas.microsoft.com/office/drawing/2014/main" id="{F7FA75D7-E0DD-757D-6C29-16C73AC2402B}"/>
              </a:ext>
            </a:extLst>
          </p:cNvPr>
          <p:cNvSpPr txBox="1"/>
          <p:nvPr/>
        </p:nvSpPr>
        <p:spPr>
          <a:xfrm>
            <a:off x="1781360" y="4942953"/>
            <a:ext cx="3897218" cy="1169554"/>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FFFFFF"/>
                </a:solidFill>
                <a:uFillTx/>
                <a:latin typeface="Arial" pitchFamily="34"/>
                <a:cs typeface="Arial" pitchFamily="34"/>
              </a:rPr>
              <a:t>Module: </a:t>
            </a:r>
            <a:r>
              <a:rPr lang="en-GB" sz="1400" b="0" i="0" u="none" strike="noStrike" kern="0" cap="none" spc="0" baseline="0">
                <a:solidFill>
                  <a:srgbClr val="FFFFFF"/>
                </a:solidFill>
                <a:uFillTx/>
                <a:latin typeface="Arial" pitchFamily="34"/>
                <a:cs typeface="Arial" pitchFamily="34"/>
              </a:rPr>
              <a:t>Managing Business Information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FFFFFF"/>
                </a:solidFill>
                <a:uFillTx/>
                <a:latin typeface="Arial" pitchFamily="34"/>
                <a:cs typeface="Arial" pitchFamily="34"/>
              </a:rPr>
              <a:t>Module Code: </a:t>
            </a:r>
            <a:r>
              <a:rPr lang="en-GB" sz="1400" b="0" i="0" u="none" strike="noStrike" kern="0" cap="none" spc="0" baseline="0">
                <a:solidFill>
                  <a:srgbClr val="FFFFFF"/>
                </a:solidFill>
                <a:uFillTx/>
                <a:latin typeface="Arial" pitchFamily="34"/>
                <a:cs typeface="Arial" pitchFamily="34"/>
              </a:rPr>
              <a:t>LCLM 5004</a:t>
            </a:r>
            <a:endParaRPr lang="en-GB" sz="1400" b="1" i="0" u="none" strike="noStrike" kern="0" cap="none" spc="0" baseline="0">
              <a:solidFill>
                <a:srgbClr val="FFFFFF"/>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FFFFFF"/>
                </a:solidFill>
                <a:uFillTx/>
                <a:latin typeface="Arial" pitchFamily="34"/>
                <a:cs typeface="Arial" pitchFamily="34"/>
              </a:rPr>
              <a:t>Student Name : </a:t>
            </a:r>
            <a:r>
              <a:rPr lang="en-GB" sz="1400" b="0" i="0" u="none" strike="noStrike" kern="0" cap="none" spc="0" baseline="0">
                <a:solidFill>
                  <a:srgbClr val="FFFFFF"/>
                </a:solidFill>
                <a:uFillTx/>
                <a:latin typeface="Arial" pitchFamily="34"/>
                <a:cs typeface="Arial" pitchFamily="34"/>
              </a:rPr>
              <a:t>Lucelia Dias Nascimento Noe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FFFFFF"/>
                </a:solidFill>
                <a:uFillTx/>
                <a:latin typeface="Arial" pitchFamily="34"/>
                <a:cs typeface="Arial" pitchFamily="34"/>
              </a:rPr>
              <a:t>Student ID number: </a:t>
            </a:r>
            <a:r>
              <a:rPr lang="en-GB" sz="1400" b="0" i="0" u="none" strike="noStrike" kern="0" cap="none" spc="0" baseline="0">
                <a:solidFill>
                  <a:srgbClr val="FFFFFF"/>
                </a:solidFill>
                <a:uFillTx/>
                <a:latin typeface="Arial" pitchFamily="34"/>
                <a:cs typeface="Arial" pitchFamily="34"/>
              </a:rPr>
              <a:t>2336940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0" cap="none" spc="0" baseline="0">
                <a:solidFill>
                  <a:srgbClr val="FFFFFF"/>
                </a:solidFill>
                <a:uFillTx/>
                <a:latin typeface="Arial" pitchFamily="34"/>
                <a:cs typeface="Arial" pitchFamily="34"/>
              </a:rPr>
              <a:t>Lecturer: </a:t>
            </a:r>
            <a:r>
              <a:rPr lang="en-GB" sz="1400" b="0" i="0" u="none" strike="noStrike" kern="0" cap="none" spc="0" baseline="0">
                <a:solidFill>
                  <a:srgbClr val="FFFFFF"/>
                </a:solidFill>
                <a:uFillTx/>
                <a:latin typeface="Arial" pitchFamily="34"/>
                <a:cs typeface="Arial" pitchFamily="34"/>
              </a:rPr>
              <a:t>Dr Amitave Banik</a:t>
            </a:r>
            <a:endParaRPr lang="en-GB" sz="1400" b="1" i="0" u="none" strike="noStrike" kern="0" cap="none" spc="0" baseline="0">
              <a:solidFill>
                <a:srgbClr val="FFFFFF"/>
              </a:solidFill>
              <a:uFillTx/>
              <a:latin typeface="Arial" pitchFamily="34"/>
              <a:cs typeface="Arial" pitchFamily="3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2">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81632-987F-ED04-94AC-1EE8B005DA62}"/>
              </a:ext>
            </a:extLst>
          </p:cNvPr>
          <p:cNvSpPr txBox="1">
            <a:spLocks noGrp="1"/>
          </p:cNvSpPr>
          <p:nvPr>
            <p:ph type="title"/>
          </p:nvPr>
        </p:nvSpPr>
        <p:spPr>
          <a:xfrm>
            <a:off x="307924" y="136995"/>
            <a:ext cx="5595012" cy="1325559"/>
          </a:xfrm>
        </p:spPr>
        <p:txBody>
          <a:bodyPr anchorCtr="1"/>
          <a:lstStyle/>
          <a:p>
            <a:pPr lvl="0"/>
            <a:r>
              <a:rPr lang="en-GB" sz="3200" b="1">
                <a:latin typeface="Arial" pitchFamily="34"/>
                <a:cs typeface="Arial" pitchFamily="34"/>
              </a:rPr>
              <a:t>Data Privacy and Security</a:t>
            </a:r>
          </a:p>
        </p:txBody>
      </p:sp>
      <p:sp>
        <p:nvSpPr>
          <p:cNvPr id="3" name="TextBox 2">
            <a:extLst>
              <a:ext uri="{FF2B5EF4-FFF2-40B4-BE49-F238E27FC236}">
                <a16:creationId xmlns:a16="http://schemas.microsoft.com/office/drawing/2014/main" id="{1E403B61-F84C-E253-1D3E-AFF0B91DECC2}"/>
              </a:ext>
            </a:extLst>
          </p:cNvPr>
          <p:cNvSpPr txBox="1"/>
          <p:nvPr/>
        </p:nvSpPr>
        <p:spPr>
          <a:xfrm>
            <a:off x="254834" y="1690689"/>
            <a:ext cx="11452485" cy="45243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Challenges: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ERP systems store large amounts of personal and financial data.</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Vulnerable to hacking and </a:t>
            </a:r>
            <a:r>
              <a:rPr lang="en-GB" sz="2400" b="0" i="0" u="none" strike="noStrike" kern="0" cap="none" spc="0" baseline="0">
                <a:solidFill>
                  <a:srgbClr val="000000"/>
                </a:solidFill>
                <a:uFillTx/>
                <a:latin typeface="Arial" pitchFamily="34"/>
                <a:cs typeface="Arial" pitchFamily="34"/>
              </a:rPr>
              <a:t>internal</a:t>
            </a:r>
            <a:r>
              <a:rPr lang="en-GB" sz="2400" b="0" i="0" u="none" strike="noStrike" kern="1200" cap="none" spc="0" baseline="0">
                <a:solidFill>
                  <a:srgbClr val="000000"/>
                </a:solidFill>
                <a:uFillTx/>
                <a:latin typeface="Arial" pitchFamily="34"/>
                <a:cs typeface="Arial" pitchFamily="34"/>
              </a:rPr>
              <a:t> misuse.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Mitigation Strategies: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Implement GDPR-compliant policies.</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Use e</a:t>
            </a:r>
            <a:r>
              <a:rPr lang="en-GB" sz="2400" b="0" i="0" u="none" strike="noStrike" kern="0" cap="none" spc="0" baseline="0">
                <a:solidFill>
                  <a:srgbClr val="000000"/>
                </a:solidFill>
                <a:uFillTx/>
                <a:latin typeface="Arial" pitchFamily="34"/>
                <a:cs typeface="Arial" pitchFamily="34"/>
              </a:rPr>
              <a:t>ncryption access controls, and two-factor authentication.</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Conduct regular security audits and staff training.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                                                                                </a:t>
            </a:r>
            <a:r>
              <a:rPr lang="en-GB" sz="1200" b="0" i="0" u="none" strike="noStrike" kern="1200" cap="none" spc="0" baseline="0">
                <a:solidFill>
                  <a:srgbClr val="000000"/>
                </a:solidFill>
                <a:uFillTx/>
                <a:latin typeface="Arial" pitchFamily="34"/>
                <a:cs typeface="Arial" pitchFamily="34"/>
              </a:rPr>
              <a:t>(Laudon and Laudon, 2022</a:t>
            </a:r>
            <a:r>
              <a:rPr lang="en-GB" sz="1200" b="0" i="0" u="none" strike="noStrike" kern="0" cap="none" spc="0" baseline="0">
                <a:solidFill>
                  <a:srgbClr val="000000"/>
                </a:solidFill>
                <a:uFillTx/>
                <a:latin typeface="Arial" pitchFamily="34"/>
                <a:cs typeface="Arial" pitchFamily="34"/>
              </a:rPr>
              <a:t>)</a:t>
            </a:r>
            <a:r>
              <a:rPr lang="en-GB" sz="1200" b="0" i="0" u="none" strike="noStrike" kern="1200" cap="none" spc="0" baseline="0">
                <a:solidFill>
                  <a:srgbClr val="000000"/>
                </a:solidFill>
                <a:uFillTx/>
                <a:latin typeface="Arial" pitchFamily="34"/>
                <a:cs typeface="Arial" pitchFamily="34"/>
              </a:rPr>
              <a:t>  (</a:t>
            </a:r>
            <a:r>
              <a:rPr lang="en-GB" sz="1200" b="0" i="0" u="none" strike="noStrike" kern="0" cap="none" spc="0" baseline="0">
                <a:solidFill>
                  <a:srgbClr val="000000"/>
                </a:solidFill>
                <a:uFillTx/>
                <a:latin typeface="Arial" pitchFamily="34"/>
                <a:cs typeface="Arial" pitchFamily="34"/>
              </a:rPr>
              <a:t>Anjaris, 2025)</a:t>
            </a:r>
            <a:r>
              <a:rPr lang="en-GB" sz="1200" b="0" i="0" u="none" strike="noStrike" kern="1200" cap="none" spc="0" baseline="0">
                <a:solidFill>
                  <a:srgbClr val="000000"/>
                </a:solidFill>
                <a:uFillTx/>
                <a:latin typeface="Arial" pitchFamily="34"/>
                <a:cs typeface="Arial" pitchFamily="34"/>
              </a:rPr>
              <a:t>               </a:t>
            </a:r>
          </a:p>
        </p:txBody>
      </p:sp>
      <p:sp>
        <p:nvSpPr>
          <p:cNvPr id="4" name="TextBox 3">
            <a:extLst>
              <a:ext uri="{FF2B5EF4-FFF2-40B4-BE49-F238E27FC236}">
                <a16:creationId xmlns:a16="http://schemas.microsoft.com/office/drawing/2014/main" id="{3D5D0F01-C29A-343F-363C-A67E5540AD87}"/>
              </a:ext>
            </a:extLst>
          </p:cNvPr>
          <p:cNvSpPr txBox="1"/>
          <p:nvPr/>
        </p:nvSpPr>
        <p:spPr>
          <a:xfrm>
            <a:off x="9662986" y="5387544"/>
            <a:ext cx="184727"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4">
            <a:extLst>
              <a:ext uri="{FF2B5EF4-FFF2-40B4-BE49-F238E27FC236}">
                <a16:creationId xmlns:a16="http://schemas.microsoft.com/office/drawing/2014/main" id="{906F9549-5F77-46B3-336E-9238E19AE7C4}"/>
              </a:ext>
            </a:extLst>
          </p:cNvPr>
          <p:cNvPicPr>
            <a:picLocks noChangeAspect="1"/>
          </p:cNvPicPr>
          <p:nvPr/>
        </p:nvPicPr>
        <p:blipFill>
          <a:blip r:embed="rId2"/>
          <a:srcRect/>
          <a:stretch>
            <a:fillRect/>
          </a:stretch>
        </p:blipFill>
        <p:spPr>
          <a:xfrm>
            <a:off x="7562334" y="120225"/>
            <a:ext cx="3595813" cy="2089522"/>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7">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829C3-27D1-C81D-45BC-38D63DC55AD1}"/>
              </a:ext>
            </a:extLst>
          </p:cNvPr>
          <p:cNvSpPr txBox="1">
            <a:spLocks noGrp="1"/>
          </p:cNvSpPr>
          <p:nvPr>
            <p:ph type="title"/>
          </p:nvPr>
        </p:nvSpPr>
        <p:spPr>
          <a:xfrm>
            <a:off x="134819" y="0"/>
            <a:ext cx="6230813" cy="1257300"/>
          </a:xfrm>
        </p:spPr>
        <p:txBody>
          <a:bodyPr/>
          <a:lstStyle/>
          <a:p>
            <a:pPr lvl="0"/>
            <a:r>
              <a:rPr lang="en-GB" sz="2400" b="1">
                <a:latin typeface="Arial" pitchFamily="34"/>
                <a:cs typeface="Arial" pitchFamily="34"/>
              </a:rPr>
              <a:t>      </a:t>
            </a:r>
            <a:r>
              <a:rPr lang="en-GB" sz="2400" b="1" u="sng">
                <a:latin typeface="Arial" pitchFamily="34"/>
                <a:cs typeface="Arial" pitchFamily="34"/>
              </a:rPr>
              <a:t>Ethical AI Decision-Making</a:t>
            </a:r>
          </a:p>
        </p:txBody>
      </p:sp>
      <p:sp>
        <p:nvSpPr>
          <p:cNvPr id="3" name="TextBox 2">
            <a:extLst>
              <a:ext uri="{FF2B5EF4-FFF2-40B4-BE49-F238E27FC236}">
                <a16:creationId xmlns:a16="http://schemas.microsoft.com/office/drawing/2014/main" id="{60987F0F-68FE-25AE-178E-148105FF1EC9}"/>
              </a:ext>
            </a:extLst>
          </p:cNvPr>
          <p:cNvSpPr txBox="1"/>
          <p:nvPr/>
        </p:nvSpPr>
        <p:spPr>
          <a:xfrm>
            <a:off x="633048" y="856207"/>
            <a:ext cx="11183816" cy="710964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Concerns:</a:t>
            </a:r>
            <a:endParaRPr lang="en-GB" sz="2400" b="0" i="0" u="none" strike="noStrike" kern="1200" cap="none" spc="0" baseline="0">
              <a:solidFill>
                <a:srgbClr val="000000"/>
              </a:solidFill>
              <a:uFillTx/>
              <a:latin typeface="Arial" pitchFamily="34"/>
              <a:cs typeface="Arial" pitchFamily="34"/>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AI may reinforce existing biases in hiring or customer segmentation.</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Lack of transparency in algorithmic decisions.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Mitigation:</a:t>
            </a:r>
            <a:endParaRPr lang="en-GB" sz="2400" b="0" i="0" u="none" strike="noStrike" kern="1200" cap="none" spc="0" baseline="0">
              <a:solidFill>
                <a:srgbClr val="000000"/>
              </a:solidFill>
              <a:uFillTx/>
              <a:latin typeface="Arial" pitchFamily="34"/>
              <a:cs typeface="Arial" pitchFamily="34"/>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Apply ethical AI frameworks (fairness, accountability, transparency).</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Conduct bias testing before deployment.</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Maintain human oversight in critical decisions.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Arial" pitchFamily="34"/>
                <a:cs typeface="Arial" pitchFamily="34"/>
              </a:rPr>
              <a:t>Employee Monitoring Ethics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Benefits:                                                            </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Improves productivity and system security.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Risks: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Can erode trust or violate privacy rights.</a:t>
            </a: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                                                                     </a:t>
            </a:r>
            <a:r>
              <a:rPr lang="en-GB" sz="1200" b="0" i="0" u="none" strike="noStrike" kern="0" cap="none" spc="0" baseline="0">
                <a:solidFill>
                  <a:srgbClr val="000000"/>
                </a:solidFill>
                <a:uFillTx/>
                <a:latin typeface="Arial" pitchFamily="34"/>
                <a:cs typeface="Arial" pitchFamily="34"/>
              </a:rPr>
              <a:t>(Bata and Akella, 2019) (Turban, Pollard and Wood, 2021)</a:t>
            </a: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                                                                                   </a:t>
            </a: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6">
    <p:bg>
      <p:bgPr>
        <a:solidFill>
          <a:srgbClr val="D9D9D9"/>
        </a:solidFill>
        <a:effectLst/>
      </p:bgPr>
    </p:bg>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F87B9352-C245-5B01-F8FF-026AEC1786C2}"/>
              </a:ext>
            </a:extLst>
          </p:cNvPr>
          <p:cNvSpPr txBox="1"/>
          <p:nvPr/>
        </p:nvSpPr>
        <p:spPr>
          <a:xfrm>
            <a:off x="4321993" y="293833"/>
            <a:ext cx="3070070" cy="1569659"/>
          </a:xfrm>
          <a:prstGeom prst="rect">
            <a:avLst/>
          </a:prstGeom>
          <a:noFill/>
          <a:ln cap="flat">
            <a:noFill/>
          </a:ln>
        </p:spPr>
        <p:txBody>
          <a:bodyPr vert="horz" wrap="non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 </a:t>
            </a:r>
            <a:r>
              <a:rPr lang="en-GB" sz="3200" b="1" i="0" u="none" strike="noStrike" kern="1200" cap="none" spc="0" baseline="0">
                <a:solidFill>
                  <a:srgbClr val="000000"/>
                </a:solidFill>
                <a:uFillTx/>
                <a:latin typeface="Arial" pitchFamily="34"/>
                <a:cs typeface="Arial" pitchFamily="34"/>
              </a:rPr>
              <a:t>Flow Diagram</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p:txBody>
      </p:sp>
      <p:sp>
        <p:nvSpPr>
          <p:cNvPr id="3" name="Flowchart: Process 5">
            <a:extLst>
              <a:ext uri="{FF2B5EF4-FFF2-40B4-BE49-F238E27FC236}">
                <a16:creationId xmlns:a16="http://schemas.microsoft.com/office/drawing/2014/main" id="{4575C567-AE2C-C654-2C06-7AAD9A6784C5}"/>
              </a:ext>
            </a:extLst>
          </p:cNvPr>
          <p:cNvSpPr/>
          <p:nvPr/>
        </p:nvSpPr>
        <p:spPr>
          <a:xfrm>
            <a:off x="887160" y="1437820"/>
            <a:ext cx="802212" cy="612648"/>
          </a:xfrm>
          <a:custGeom>
            <a:avLst/>
            <a:gdLst>
              <a:gd name="f0" fmla="val w"/>
              <a:gd name="f1" fmla="val h"/>
              <a:gd name="f2" fmla="val 0"/>
              <a:gd name="f3" fmla="val 1"/>
              <a:gd name="f4" fmla="*/ f0 1 1"/>
              <a:gd name="f5" fmla="*/ f1 1 1"/>
              <a:gd name="f6" fmla="+- f3 0 f2"/>
              <a:gd name="f7" fmla="*/ f2 1 f6"/>
              <a:gd name="f8" fmla="*/ f3 1 f6"/>
              <a:gd name="f9" fmla="*/ f7 f4 1"/>
              <a:gd name="f10" fmla="*/ f8 f4 1"/>
              <a:gd name="f11" fmla="*/ f8 f5 1"/>
              <a:gd name="f12" fmla="*/ f7 f5 1"/>
            </a:gdLst>
            <a:ahLst/>
            <a:cxnLst>
              <a:cxn ang="3cd4">
                <a:pos x="hc" y="t"/>
              </a:cxn>
              <a:cxn ang="0">
                <a:pos x="r" y="vc"/>
              </a:cxn>
              <a:cxn ang="cd4">
                <a:pos x="hc" y="b"/>
              </a:cxn>
              <a:cxn ang="cd2">
                <a:pos x="l" y="vc"/>
              </a:cxn>
            </a:cxnLst>
            <a:rect l="f9" t="f12" r="f10" b="f11"/>
            <a:pathLst>
              <a:path w="1" h="1">
                <a:moveTo>
                  <a:pt x="f2" y="f2"/>
                </a:moveTo>
                <a:lnTo>
                  <a:pt x="f3" y="f2"/>
                </a:lnTo>
                <a:lnTo>
                  <a:pt x="f3" y="f3"/>
                </a:lnTo>
                <a:lnTo>
                  <a:pt x="f2" y="f3"/>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pitchFamily="34"/>
                <a:cs typeface="Arial" pitchFamily="34"/>
              </a:rPr>
              <a:t>Order</a:t>
            </a:r>
          </a:p>
        </p:txBody>
      </p:sp>
      <p:sp>
        <p:nvSpPr>
          <p:cNvPr id="4" name="Flowchart: Process 6">
            <a:extLst>
              <a:ext uri="{FF2B5EF4-FFF2-40B4-BE49-F238E27FC236}">
                <a16:creationId xmlns:a16="http://schemas.microsoft.com/office/drawing/2014/main" id="{196BEABD-D0A4-2743-EBBA-AEF43DA45502}"/>
              </a:ext>
            </a:extLst>
          </p:cNvPr>
          <p:cNvSpPr/>
          <p:nvPr/>
        </p:nvSpPr>
        <p:spPr>
          <a:xfrm>
            <a:off x="2216011" y="1437820"/>
            <a:ext cx="1497028" cy="612648"/>
          </a:xfrm>
          <a:custGeom>
            <a:avLst/>
            <a:gdLst>
              <a:gd name="f0" fmla="val w"/>
              <a:gd name="f1" fmla="val h"/>
              <a:gd name="f2" fmla="val 0"/>
              <a:gd name="f3" fmla="val 1"/>
              <a:gd name="f4" fmla="*/ f0 1 1"/>
              <a:gd name="f5" fmla="*/ f1 1 1"/>
              <a:gd name="f6" fmla="+- f3 0 f2"/>
              <a:gd name="f7" fmla="*/ f2 1 f6"/>
              <a:gd name="f8" fmla="*/ f3 1 f6"/>
              <a:gd name="f9" fmla="*/ f7 f4 1"/>
              <a:gd name="f10" fmla="*/ f8 f4 1"/>
              <a:gd name="f11" fmla="*/ f8 f5 1"/>
              <a:gd name="f12" fmla="*/ f7 f5 1"/>
            </a:gdLst>
            <a:ahLst/>
            <a:cxnLst>
              <a:cxn ang="3cd4">
                <a:pos x="hc" y="t"/>
              </a:cxn>
              <a:cxn ang="0">
                <a:pos x="r" y="vc"/>
              </a:cxn>
              <a:cxn ang="cd4">
                <a:pos x="hc" y="b"/>
              </a:cxn>
              <a:cxn ang="cd2">
                <a:pos x="l" y="vc"/>
              </a:cxn>
            </a:cxnLst>
            <a:rect l="f9" t="f12" r="f10" b="f11"/>
            <a:pathLst>
              <a:path w="1" h="1">
                <a:moveTo>
                  <a:pt x="f2" y="f2"/>
                </a:moveTo>
                <a:lnTo>
                  <a:pt x="f3" y="f2"/>
                </a:lnTo>
                <a:lnTo>
                  <a:pt x="f3" y="f3"/>
                </a:lnTo>
                <a:lnTo>
                  <a:pt x="f2" y="f3"/>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Inventory Management</a:t>
            </a:r>
            <a:endParaRPr lang="en-GB" sz="1800" b="0" i="0" u="none" strike="noStrike" kern="1200" cap="none" spc="0" baseline="0">
              <a:solidFill>
                <a:srgbClr val="FFFFFF"/>
              </a:solidFill>
              <a:uFillTx/>
              <a:latin typeface="Aptos"/>
            </a:endParaRPr>
          </a:p>
        </p:txBody>
      </p:sp>
      <p:sp>
        <p:nvSpPr>
          <p:cNvPr id="5" name="Flowchart: Process 7">
            <a:extLst>
              <a:ext uri="{FF2B5EF4-FFF2-40B4-BE49-F238E27FC236}">
                <a16:creationId xmlns:a16="http://schemas.microsoft.com/office/drawing/2014/main" id="{89DB831D-34E4-3258-A2BA-7D1AF93F2204}"/>
              </a:ext>
            </a:extLst>
          </p:cNvPr>
          <p:cNvSpPr/>
          <p:nvPr/>
        </p:nvSpPr>
        <p:spPr>
          <a:xfrm>
            <a:off x="4264340" y="1437820"/>
            <a:ext cx="2195382" cy="612648"/>
          </a:xfrm>
          <a:custGeom>
            <a:avLst/>
            <a:gdLst>
              <a:gd name="f0" fmla="val w"/>
              <a:gd name="f1" fmla="val h"/>
              <a:gd name="f2" fmla="val 0"/>
              <a:gd name="f3" fmla="val 1"/>
              <a:gd name="f4" fmla="*/ f0 1 1"/>
              <a:gd name="f5" fmla="*/ f1 1 1"/>
              <a:gd name="f6" fmla="+- f3 0 f2"/>
              <a:gd name="f7" fmla="*/ f2 1 f6"/>
              <a:gd name="f8" fmla="*/ f3 1 f6"/>
              <a:gd name="f9" fmla="*/ f7 f4 1"/>
              <a:gd name="f10" fmla="*/ f8 f4 1"/>
              <a:gd name="f11" fmla="*/ f8 f5 1"/>
              <a:gd name="f12" fmla="*/ f7 f5 1"/>
            </a:gdLst>
            <a:ahLst/>
            <a:cxnLst>
              <a:cxn ang="3cd4">
                <a:pos x="hc" y="t"/>
              </a:cxn>
              <a:cxn ang="0">
                <a:pos x="r" y="vc"/>
              </a:cxn>
              <a:cxn ang="cd4">
                <a:pos x="hc" y="b"/>
              </a:cxn>
              <a:cxn ang="cd2">
                <a:pos x="l" y="vc"/>
              </a:cxn>
            </a:cxnLst>
            <a:rect l="f9" t="f12" r="f10" b="f11"/>
            <a:pathLst>
              <a:path w="1" h="1">
                <a:moveTo>
                  <a:pt x="f2" y="f2"/>
                </a:moveTo>
                <a:lnTo>
                  <a:pt x="f3" y="f2"/>
                </a:lnTo>
                <a:lnTo>
                  <a:pt x="f3" y="f3"/>
                </a:lnTo>
                <a:lnTo>
                  <a:pt x="f2" y="f3"/>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Warehouse &amp; Fulfilment</a:t>
            </a:r>
            <a:r>
              <a:rPr lang="en-GB" sz="1800" b="0" i="0" u="none" strike="noStrike" kern="1200" cap="none" spc="0" baseline="0">
                <a:solidFill>
                  <a:srgbClr val="FFFFFF"/>
                </a:solidFill>
                <a:uFillTx/>
                <a:latin typeface="Aptos"/>
              </a:rPr>
              <a:t> </a:t>
            </a:r>
          </a:p>
        </p:txBody>
      </p:sp>
      <p:sp>
        <p:nvSpPr>
          <p:cNvPr id="6" name="Flowchart: Process 8">
            <a:extLst>
              <a:ext uri="{FF2B5EF4-FFF2-40B4-BE49-F238E27FC236}">
                <a16:creationId xmlns:a16="http://schemas.microsoft.com/office/drawing/2014/main" id="{12A869CC-5729-D2A3-1327-ED18A51C8055}"/>
              </a:ext>
            </a:extLst>
          </p:cNvPr>
          <p:cNvSpPr/>
          <p:nvPr/>
        </p:nvSpPr>
        <p:spPr>
          <a:xfrm>
            <a:off x="6992755" y="1417027"/>
            <a:ext cx="1363361" cy="612648"/>
          </a:xfrm>
          <a:custGeom>
            <a:avLst/>
            <a:gdLst>
              <a:gd name="f0" fmla="val w"/>
              <a:gd name="f1" fmla="val h"/>
              <a:gd name="f2" fmla="val 0"/>
              <a:gd name="f3" fmla="val 1"/>
              <a:gd name="f4" fmla="*/ f0 1 1"/>
              <a:gd name="f5" fmla="*/ f1 1 1"/>
              <a:gd name="f6" fmla="+- f3 0 f2"/>
              <a:gd name="f7" fmla="*/ f2 1 f6"/>
              <a:gd name="f8" fmla="*/ f3 1 f6"/>
              <a:gd name="f9" fmla="*/ f7 f4 1"/>
              <a:gd name="f10" fmla="*/ f8 f4 1"/>
              <a:gd name="f11" fmla="*/ f8 f5 1"/>
              <a:gd name="f12" fmla="*/ f7 f5 1"/>
            </a:gdLst>
            <a:ahLst/>
            <a:cxnLst>
              <a:cxn ang="3cd4">
                <a:pos x="hc" y="t"/>
              </a:cxn>
              <a:cxn ang="0">
                <a:pos x="r" y="vc"/>
              </a:cxn>
              <a:cxn ang="cd4">
                <a:pos x="hc" y="b"/>
              </a:cxn>
              <a:cxn ang="cd2">
                <a:pos x="l" y="vc"/>
              </a:cxn>
            </a:cxnLst>
            <a:rect l="f9" t="f12" r="f10" b="f11"/>
            <a:pathLst>
              <a:path w="1" h="1">
                <a:moveTo>
                  <a:pt x="f2" y="f2"/>
                </a:moveTo>
                <a:lnTo>
                  <a:pt x="f3" y="f2"/>
                </a:lnTo>
                <a:lnTo>
                  <a:pt x="f3" y="f3"/>
                </a:lnTo>
                <a:lnTo>
                  <a:pt x="f2" y="f3"/>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Logistics &amp; Tracking</a:t>
            </a:r>
            <a:endParaRPr lang="en-GB" sz="1800" b="0" i="0" u="none" strike="noStrike" kern="1200" cap="none" spc="0" baseline="0">
              <a:solidFill>
                <a:srgbClr val="FFFFFF"/>
              </a:solidFill>
              <a:uFillTx/>
              <a:latin typeface="Aptos"/>
            </a:endParaRPr>
          </a:p>
        </p:txBody>
      </p:sp>
      <p:sp>
        <p:nvSpPr>
          <p:cNvPr id="7" name="Flowchart: Process 9">
            <a:extLst>
              <a:ext uri="{FF2B5EF4-FFF2-40B4-BE49-F238E27FC236}">
                <a16:creationId xmlns:a16="http://schemas.microsoft.com/office/drawing/2014/main" id="{53B0EACE-DCC2-53A1-3DB3-C996A4356F6A}"/>
              </a:ext>
            </a:extLst>
          </p:cNvPr>
          <p:cNvSpPr/>
          <p:nvPr/>
        </p:nvSpPr>
        <p:spPr>
          <a:xfrm>
            <a:off x="8889147" y="1424799"/>
            <a:ext cx="1223320" cy="612648"/>
          </a:xfrm>
          <a:custGeom>
            <a:avLst/>
            <a:gdLst>
              <a:gd name="f0" fmla="val w"/>
              <a:gd name="f1" fmla="val h"/>
              <a:gd name="f2" fmla="val 0"/>
              <a:gd name="f3" fmla="val 1"/>
              <a:gd name="f4" fmla="*/ f0 1 1"/>
              <a:gd name="f5" fmla="*/ f1 1 1"/>
              <a:gd name="f6" fmla="+- f3 0 f2"/>
              <a:gd name="f7" fmla="*/ f2 1 f6"/>
              <a:gd name="f8" fmla="*/ f3 1 f6"/>
              <a:gd name="f9" fmla="*/ f7 f4 1"/>
              <a:gd name="f10" fmla="*/ f8 f4 1"/>
              <a:gd name="f11" fmla="*/ f8 f5 1"/>
              <a:gd name="f12" fmla="*/ f7 f5 1"/>
            </a:gdLst>
            <a:ahLst/>
            <a:cxnLst>
              <a:cxn ang="3cd4">
                <a:pos x="hc" y="t"/>
              </a:cxn>
              <a:cxn ang="0">
                <a:pos x="r" y="vc"/>
              </a:cxn>
              <a:cxn ang="cd4">
                <a:pos x="hc" y="b"/>
              </a:cxn>
              <a:cxn ang="cd2">
                <a:pos x="l" y="vc"/>
              </a:cxn>
            </a:cxnLst>
            <a:rect l="f9" t="f12" r="f10" b="f11"/>
            <a:pathLst>
              <a:path w="1" h="1">
                <a:moveTo>
                  <a:pt x="f2" y="f2"/>
                </a:moveTo>
                <a:lnTo>
                  <a:pt x="f3" y="f2"/>
                </a:lnTo>
                <a:lnTo>
                  <a:pt x="f3" y="f3"/>
                </a:lnTo>
                <a:lnTo>
                  <a:pt x="f2" y="f3"/>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Finance &amp; Reporting</a:t>
            </a:r>
            <a:endParaRPr lang="en-GB" sz="1800" b="0" i="0" u="none" strike="noStrike" kern="1200" cap="none" spc="0" baseline="0">
              <a:solidFill>
                <a:srgbClr val="FFFFFF"/>
              </a:solidFill>
              <a:uFillTx/>
              <a:latin typeface="Aptos"/>
            </a:endParaRPr>
          </a:p>
        </p:txBody>
      </p:sp>
      <p:sp>
        <p:nvSpPr>
          <p:cNvPr id="8" name="Arrow: Chevron 10">
            <a:extLst>
              <a:ext uri="{FF2B5EF4-FFF2-40B4-BE49-F238E27FC236}">
                <a16:creationId xmlns:a16="http://schemas.microsoft.com/office/drawing/2014/main" id="{363BCBE6-51C8-7605-314F-4545118F34F2}"/>
              </a:ext>
            </a:extLst>
          </p:cNvPr>
          <p:cNvSpPr/>
          <p:nvPr/>
        </p:nvSpPr>
        <p:spPr>
          <a:xfrm>
            <a:off x="1706096" y="1565836"/>
            <a:ext cx="484632" cy="48463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Arrow: Chevron 11">
            <a:extLst>
              <a:ext uri="{FF2B5EF4-FFF2-40B4-BE49-F238E27FC236}">
                <a16:creationId xmlns:a16="http://schemas.microsoft.com/office/drawing/2014/main" id="{A17401A9-12CA-0A2F-4250-7BC8E0E2464D}"/>
              </a:ext>
            </a:extLst>
          </p:cNvPr>
          <p:cNvSpPr/>
          <p:nvPr/>
        </p:nvSpPr>
        <p:spPr>
          <a:xfrm>
            <a:off x="3749460" y="1545043"/>
            <a:ext cx="484632" cy="48463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Arrow: Chevron 13">
            <a:extLst>
              <a:ext uri="{FF2B5EF4-FFF2-40B4-BE49-F238E27FC236}">
                <a16:creationId xmlns:a16="http://schemas.microsoft.com/office/drawing/2014/main" id="{37BBB646-6E46-5818-B027-95DDC54D9985}"/>
              </a:ext>
            </a:extLst>
          </p:cNvPr>
          <p:cNvSpPr/>
          <p:nvPr/>
        </p:nvSpPr>
        <p:spPr>
          <a:xfrm>
            <a:off x="6483845" y="1524240"/>
            <a:ext cx="484632" cy="48463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Arrow: Chevron 14">
            <a:extLst>
              <a:ext uri="{FF2B5EF4-FFF2-40B4-BE49-F238E27FC236}">
                <a16:creationId xmlns:a16="http://schemas.microsoft.com/office/drawing/2014/main" id="{5D5A1757-EF19-6153-3425-986A38AD31AB}"/>
              </a:ext>
            </a:extLst>
          </p:cNvPr>
          <p:cNvSpPr/>
          <p:nvPr/>
        </p:nvSpPr>
        <p:spPr>
          <a:xfrm>
            <a:off x="8380402" y="1524240"/>
            <a:ext cx="484632" cy="48463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TextBox 16">
            <a:extLst>
              <a:ext uri="{FF2B5EF4-FFF2-40B4-BE49-F238E27FC236}">
                <a16:creationId xmlns:a16="http://schemas.microsoft.com/office/drawing/2014/main" id="{6F1C679A-9695-C700-A965-3E0DE422C254}"/>
              </a:ext>
            </a:extLst>
          </p:cNvPr>
          <p:cNvSpPr txBox="1"/>
          <p:nvPr/>
        </p:nvSpPr>
        <p:spPr>
          <a:xfrm>
            <a:off x="491544" y="2235836"/>
            <a:ext cx="5968179" cy="483209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sng"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sng" strike="noStrike" kern="1200" cap="none" spc="0" baseline="0">
                <a:solidFill>
                  <a:srgbClr val="000000"/>
                </a:solidFill>
                <a:uFillTx/>
                <a:latin typeface="Arial" pitchFamily="34"/>
                <a:cs typeface="Arial" pitchFamily="34"/>
              </a:rPr>
              <a:t>Ethical link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sng"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Order</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a:t>
            </a:r>
            <a:r>
              <a:rPr lang="en-GB" sz="2000" b="0" i="0" u="none" strike="noStrike" kern="0" cap="none" spc="0" baseline="0">
                <a:solidFill>
                  <a:srgbClr val="000000"/>
                </a:solidFill>
                <a:uFillTx/>
                <a:latin typeface="Arial" pitchFamily="34"/>
                <a:cs typeface="Arial" pitchFamily="34"/>
              </a:rPr>
              <a:t>Secure handling of persona</a:t>
            </a:r>
            <a:r>
              <a:rPr lang="en-GB" sz="2000" b="0" i="0" u="none" strike="noStrike" kern="1200" cap="none" spc="0" baseline="0">
                <a:solidFill>
                  <a:srgbClr val="000000"/>
                </a:solidFill>
                <a:uFillTx/>
                <a:latin typeface="Arial" pitchFamily="34"/>
                <a:cs typeface="Arial" pitchFamily="34"/>
              </a:rPr>
              <a:t>l and payment data.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Arial" pitchFamily="34"/>
                <a:cs typeface="Arial" pitchFamily="34"/>
              </a:rPr>
              <a:t>Inventory Management</a:t>
            </a:r>
            <a:endParaRPr lang="en-GB" sz="20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rial" pitchFamily="34"/>
                <a:cs typeface="Arial" pitchFamily="34"/>
              </a:rPr>
              <a:t>Ensure accurate data and fair supplier orders.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Arial" pitchFamily="34"/>
                <a:cs typeface="Arial" pitchFamily="34"/>
              </a:rPr>
              <a:t>Warehouse &amp; Fulfilment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rial" pitchFamily="34"/>
                <a:cs typeface="Arial" pitchFamily="34"/>
              </a:rPr>
              <a:t>Balance automation efficiency with worker well-being.</a:t>
            </a:r>
            <a:endParaRPr lang="en-GB" sz="20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12">
            <a:extLst>
              <a:ext uri="{FF2B5EF4-FFF2-40B4-BE49-F238E27FC236}">
                <a16:creationId xmlns:a16="http://schemas.microsoft.com/office/drawing/2014/main" id="{5DB629D0-9399-29FB-BE86-8162F46B90FD}"/>
              </a:ext>
            </a:extLst>
          </p:cNvPr>
          <p:cNvSpPr/>
          <p:nvPr/>
        </p:nvSpPr>
        <p:spPr>
          <a:xfrm>
            <a:off x="10645344" y="1417027"/>
            <a:ext cx="1223320" cy="633441"/>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Customer Feedback</a:t>
            </a:r>
          </a:p>
        </p:txBody>
      </p:sp>
      <p:sp>
        <p:nvSpPr>
          <p:cNvPr id="14" name="Arrow: Chevron 13">
            <a:extLst>
              <a:ext uri="{FF2B5EF4-FFF2-40B4-BE49-F238E27FC236}">
                <a16:creationId xmlns:a16="http://schemas.microsoft.com/office/drawing/2014/main" id="{12351A82-FE48-B4EF-5B0C-FDB20BC7071D}"/>
              </a:ext>
            </a:extLst>
          </p:cNvPr>
          <p:cNvSpPr/>
          <p:nvPr/>
        </p:nvSpPr>
        <p:spPr>
          <a:xfrm>
            <a:off x="10136590" y="1510387"/>
            <a:ext cx="484632" cy="48463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TextBox 14">
            <a:extLst>
              <a:ext uri="{FF2B5EF4-FFF2-40B4-BE49-F238E27FC236}">
                <a16:creationId xmlns:a16="http://schemas.microsoft.com/office/drawing/2014/main" id="{E85A39ED-DB58-C31B-1269-BF56823CB5E0}"/>
              </a:ext>
            </a:extLst>
          </p:cNvPr>
          <p:cNvSpPr txBox="1"/>
          <p:nvPr/>
        </p:nvSpPr>
        <p:spPr>
          <a:xfrm>
            <a:off x="6459723" y="2735610"/>
            <a:ext cx="5558866"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Logistics &amp; Tracking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Driver monitoring fairness and data security.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Finance &amp; Reporting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Transparency and accuracy in financial reporting.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Customer Feedback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Honest feedback handling and data privacy.</a:t>
            </a:r>
          </a:p>
        </p:txBody>
      </p:sp>
      <p:sp>
        <p:nvSpPr>
          <p:cNvPr id="16" name="TextBox 15">
            <a:extLst>
              <a:ext uri="{FF2B5EF4-FFF2-40B4-BE49-F238E27FC236}">
                <a16:creationId xmlns:a16="http://schemas.microsoft.com/office/drawing/2014/main" id="{685A4A20-2E46-032C-BED5-509A0C742FB1}"/>
              </a:ext>
            </a:extLst>
          </p:cNvPr>
          <p:cNvSpPr txBox="1"/>
          <p:nvPr/>
        </p:nvSpPr>
        <p:spPr>
          <a:xfrm>
            <a:off x="10243748" y="2112730"/>
            <a:ext cx="1774841" cy="246220"/>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Source: (Created by Myself)</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3">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8525A-287D-0BBB-C90E-D30EE4678A0A}"/>
              </a:ext>
            </a:extLst>
          </p:cNvPr>
          <p:cNvSpPr txBox="1">
            <a:spLocks noGrp="1"/>
          </p:cNvSpPr>
          <p:nvPr>
            <p:ph type="title"/>
          </p:nvPr>
        </p:nvSpPr>
        <p:spPr>
          <a:xfrm>
            <a:off x="838203" y="247336"/>
            <a:ext cx="10515600" cy="1325559"/>
          </a:xfrm>
        </p:spPr>
        <p:txBody>
          <a:bodyPr anchorCtr="1"/>
          <a:lstStyle/>
          <a:p>
            <a:pPr lvl="0" algn="ctr"/>
            <a:r>
              <a:rPr lang="en-GB" sz="3200" b="1">
                <a:latin typeface="Arial" pitchFamily="34"/>
                <a:cs typeface="Arial" pitchFamily="34"/>
              </a:rPr>
              <a:t>Responsible ERP Use and Conclusion</a:t>
            </a:r>
          </a:p>
        </p:txBody>
      </p:sp>
      <p:sp>
        <p:nvSpPr>
          <p:cNvPr id="3" name="Content Placeholder 2">
            <a:extLst>
              <a:ext uri="{FF2B5EF4-FFF2-40B4-BE49-F238E27FC236}">
                <a16:creationId xmlns:a16="http://schemas.microsoft.com/office/drawing/2014/main" id="{C623AF71-C021-4F32-82DB-0BDA10F47473}"/>
              </a:ext>
            </a:extLst>
          </p:cNvPr>
          <p:cNvSpPr txBox="1">
            <a:spLocks noGrp="1"/>
          </p:cNvSpPr>
          <p:nvPr>
            <p:ph idx="1"/>
          </p:nvPr>
        </p:nvSpPr>
        <p:spPr>
          <a:xfrm>
            <a:off x="838203" y="1248027"/>
            <a:ext cx="10863648" cy="5362626"/>
          </a:xfrm>
        </p:spPr>
        <p:txBody>
          <a:bodyPr>
            <a:normAutofit fontScale="92500"/>
          </a:bodyPr>
          <a:lstStyle/>
          <a:p>
            <a:pPr marL="0" lvl="0" indent="0">
              <a:lnSpc>
                <a:spcPct val="80000"/>
              </a:lnSpc>
              <a:buNone/>
            </a:pPr>
            <a:r>
              <a:rPr lang="en-GB" sz="2400" b="1" dirty="0">
                <a:latin typeface="Arial" pitchFamily="34"/>
                <a:cs typeface="Arial" pitchFamily="34"/>
              </a:rPr>
              <a:t>Responsible ERP Use:</a:t>
            </a:r>
          </a:p>
          <a:p>
            <a:pPr lvl="0">
              <a:lnSpc>
                <a:spcPct val="80000"/>
              </a:lnSpc>
              <a:buFont typeface="Wingdings" pitchFamily="2"/>
              <a:buChar char="ü"/>
            </a:pPr>
            <a:r>
              <a:rPr lang="en-GB" sz="2400" dirty="0">
                <a:latin typeface="Arial" pitchFamily="34"/>
                <a:cs typeface="Arial" pitchFamily="34"/>
              </a:rPr>
              <a:t>Establish an Ethics Committee for ERP oversight.</a:t>
            </a:r>
          </a:p>
          <a:p>
            <a:pPr lvl="0">
              <a:lnSpc>
                <a:spcPct val="80000"/>
              </a:lnSpc>
              <a:buFont typeface="Wingdings" pitchFamily="2"/>
              <a:buChar char="ü"/>
            </a:pPr>
            <a:r>
              <a:rPr lang="en-GB" sz="2400" dirty="0">
                <a:latin typeface="Arial" pitchFamily="34"/>
                <a:cs typeface="Arial" pitchFamily="34"/>
              </a:rPr>
              <a:t>Develop data governance and privacy policies aligned with corporate values.</a:t>
            </a:r>
          </a:p>
          <a:p>
            <a:pPr lvl="0">
              <a:lnSpc>
                <a:spcPct val="80000"/>
              </a:lnSpc>
              <a:buFont typeface="Wingdings" pitchFamily="2"/>
              <a:buChar char="ü"/>
            </a:pPr>
            <a:r>
              <a:rPr lang="en-GB" sz="2400" dirty="0">
                <a:latin typeface="Arial" pitchFamily="34"/>
                <a:cs typeface="Arial" pitchFamily="34"/>
              </a:rPr>
              <a:t>Ensure employees training on data ethics, cybersecurity, and responsible AI.</a:t>
            </a:r>
          </a:p>
          <a:p>
            <a:pPr lvl="0">
              <a:lnSpc>
                <a:spcPct val="80000"/>
              </a:lnSpc>
              <a:buFont typeface="Wingdings" pitchFamily="2"/>
              <a:buChar char="ü"/>
            </a:pPr>
            <a:r>
              <a:rPr lang="en-GB" sz="2400" dirty="0">
                <a:latin typeface="Arial" pitchFamily="34"/>
                <a:cs typeface="Arial" pitchFamily="34"/>
              </a:rPr>
              <a:t>Maintain compliance with GDPR</a:t>
            </a:r>
          </a:p>
          <a:p>
            <a:pPr lvl="0">
              <a:lnSpc>
                <a:spcPct val="80000"/>
              </a:lnSpc>
              <a:buFont typeface="Wingdings" pitchFamily="2"/>
              <a:buChar char="ü"/>
            </a:pPr>
            <a:r>
              <a:rPr lang="en-GB" sz="2400" dirty="0">
                <a:latin typeface="Arial" pitchFamily="34"/>
                <a:cs typeface="Arial" pitchFamily="34"/>
              </a:rPr>
              <a:t>Promote transparency and accountability in all automated decisions.</a:t>
            </a:r>
          </a:p>
          <a:p>
            <a:pPr marL="0" lvl="0" indent="0">
              <a:lnSpc>
                <a:spcPct val="80000"/>
              </a:lnSpc>
              <a:buNone/>
            </a:pPr>
            <a:endParaRPr lang="en-GB" sz="2400" dirty="0">
              <a:latin typeface="Arial" pitchFamily="34"/>
              <a:cs typeface="Arial" pitchFamily="34"/>
            </a:endParaRPr>
          </a:p>
          <a:p>
            <a:pPr marL="0" lvl="0" indent="0">
              <a:lnSpc>
                <a:spcPct val="80000"/>
              </a:lnSpc>
              <a:buNone/>
            </a:pPr>
            <a:r>
              <a:rPr lang="en-GB" sz="2400" b="1" dirty="0">
                <a:latin typeface="Arial" pitchFamily="34"/>
                <a:cs typeface="Arial" pitchFamily="34"/>
              </a:rPr>
              <a:t>Conclusion:</a:t>
            </a:r>
          </a:p>
          <a:p>
            <a:pPr marL="0" lvl="0" indent="0">
              <a:lnSpc>
                <a:spcPct val="110000"/>
              </a:lnSpc>
              <a:buNone/>
            </a:pPr>
            <a:r>
              <a:rPr lang="en-GB" sz="2400" dirty="0">
                <a:latin typeface="Arial" pitchFamily="34"/>
                <a:cs typeface="Arial" pitchFamily="34"/>
              </a:rPr>
              <a:t>ERP systems enhance efficiency and data-driven decision-making, but ethical use is vital to sustain stakeholder trust. Prioritising data privacy, fairness, and transparency ensures that technology supports people and purpose with responsible implementation promotes long-term success, compliance and ethical innovation. </a:t>
            </a:r>
          </a:p>
          <a:p>
            <a:pPr marL="0" lvl="0" indent="0" algn="r">
              <a:lnSpc>
                <a:spcPct val="80000"/>
              </a:lnSpc>
              <a:buNone/>
            </a:pPr>
            <a:r>
              <a:rPr lang="en-GB" sz="2400" dirty="0">
                <a:latin typeface="Arial" pitchFamily="34"/>
                <a:cs typeface="Arial" pitchFamily="34"/>
              </a:rPr>
              <a:t>                                                    </a:t>
            </a:r>
            <a:r>
              <a:rPr lang="en-GB" sz="1200" dirty="0">
                <a:latin typeface="Arial" pitchFamily="34"/>
                <a:cs typeface="Arial" pitchFamily="34"/>
              </a:rPr>
              <a:t>(</a:t>
            </a:r>
            <a:r>
              <a:rPr lang="en-GB" sz="1200" dirty="0" err="1">
                <a:latin typeface="Arial" pitchFamily="34"/>
                <a:cs typeface="Arial" pitchFamily="34"/>
              </a:rPr>
              <a:t>Floridi</a:t>
            </a:r>
            <a:r>
              <a:rPr lang="en-GB" sz="1200" dirty="0">
                <a:latin typeface="Arial" pitchFamily="34"/>
                <a:cs typeface="Arial" pitchFamily="34"/>
              </a:rPr>
              <a:t> and Taddeo, 2016)  (Strauss and Quinn, 2022)</a:t>
            </a:r>
            <a:endParaRPr lang="en-GB" sz="2400" dirty="0">
              <a:latin typeface="Arial" pitchFamily="34"/>
              <a:cs typeface="Arial" pitchFamily="34"/>
            </a:endParaRPr>
          </a:p>
          <a:p>
            <a:pPr marL="0" lvl="0" indent="0">
              <a:lnSpc>
                <a:spcPct val="80000"/>
              </a:lnSpc>
              <a:buNone/>
            </a:pPr>
            <a:endParaRPr lang="en-GB" sz="2200" dirty="0">
              <a:latin typeface="Arial" pitchFamily="34"/>
              <a:cs typeface="Arial" pitchFamily="34"/>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5">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8DCCB-5B9C-B9D7-9849-7B17EFE7C461}"/>
              </a:ext>
            </a:extLst>
          </p:cNvPr>
          <p:cNvSpPr txBox="1">
            <a:spLocks noGrp="1"/>
          </p:cNvSpPr>
          <p:nvPr>
            <p:ph type="title"/>
          </p:nvPr>
        </p:nvSpPr>
        <p:spPr/>
        <p:txBody>
          <a:bodyPr/>
          <a:lstStyle/>
          <a:p>
            <a:pPr lvl="0"/>
            <a:r>
              <a:rPr lang="en-GB" sz="3200">
                <a:latin typeface="Arial" pitchFamily="34"/>
                <a:cs typeface="Arial" pitchFamily="34"/>
              </a:rPr>
              <a:t>References</a:t>
            </a:r>
          </a:p>
        </p:txBody>
      </p:sp>
      <p:sp>
        <p:nvSpPr>
          <p:cNvPr id="3" name="Content Placeholder 2">
            <a:extLst>
              <a:ext uri="{FF2B5EF4-FFF2-40B4-BE49-F238E27FC236}">
                <a16:creationId xmlns:a16="http://schemas.microsoft.com/office/drawing/2014/main" id="{FC69B7E3-B6B5-CB35-ABE0-0B114E31D7F2}"/>
              </a:ext>
            </a:extLst>
          </p:cNvPr>
          <p:cNvSpPr txBox="1">
            <a:spLocks noGrp="1"/>
          </p:cNvSpPr>
          <p:nvPr>
            <p:ph idx="1"/>
          </p:nvPr>
        </p:nvSpPr>
        <p:spPr>
          <a:xfrm>
            <a:off x="838203" y="1779376"/>
            <a:ext cx="10515600" cy="4397587"/>
          </a:xfrm>
        </p:spPr>
        <p:txBody>
          <a:bodyPr>
            <a:noAutofit/>
          </a:bodyPr>
          <a:lstStyle/>
          <a:p>
            <a:pPr marL="0" lvl="0" indent="0">
              <a:lnSpc>
                <a:spcPct val="100000"/>
              </a:lnSpc>
              <a:buNone/>
            </a:pPr>
            <a:r>
              <a:rPr lang="en-GB" sz="1400">
                <a:latin typeface="Arial" pitchFamily="34"/>
                <a:cs typeface="Arial" pitchFamily="34"/>
              </a:rPr>
              <a:t>Anjaria, K. (2025) </a:t>
            </a:r>
            <a:r>
              <a:rPr lang="en-GB" sz="1400" i="1">
                <a:latin typeface="Arial" pitchFamily="34"/>
                <a:cs typeface="Arial" pitchFamily="34"/>
              </a:rPr>
              <a:t>Sustainable Enterprise Resource Planning (S-ERP) for Industry 4.0: A Secure and Ethical Deployment Approach</a:t>
            </a:r>
            <a:r>
              <a:rPr lang="en-GB" sz="1400">
                <a:latin typeface="Arial" pitchFamily="34"/>
                <a:cs typeface="Arial" pitchFamily="34"/>
              </a:rPr>
              <a:t>. Singapore: Springer.</a:t>
            </a:r>
          </a:p>
          <a:p>
            <a:pPr marL="0" lvl="0" indent="0">
              <a:lnSpc>
                <a:spcPct val="100000"/>
              </a:lnSpc>
              <a:buNone/>
            </a:pPr>
            <a:r>
              <a:rPr lang="en-GB" sz="1400">
                <a:latin typeface="Arial" pitchFamily="34"/>
                <a:cs typeface="Arial" pitchFamily="34"/>
              </a:rPr>
              <a:t>Bata, H. &amp; Akella, D. (2019) ‘Ethical Implementation of ERP Systems and Organizational Readiness’, </a:t>
            </a:r>
            <a:r>
              <a:rPr lang="en-GB" sz="1400" i="1">
                <a:latin typeface="Arial" pitchFamily="34"/>
                <a:cs typeface="Arial" pitchFamily="34"/>
              </a:rPr>
              <a:t>Journal of Leadership, Accountability and Ethics</a:t>
            </a:r>
            <a:r>
              <a:rPr lang="en-GB" sz="1400">
                <a:latin typeface="Arial" pitchFamily="34"/>
                <a:cs typeface="Arial" pitchFamily="34"/>
              </a:rPr>
              <a:t>, 16(3). </a:t>
            </a:r>
          </a:p>
          <a:p>
            <a:pPr marL="0" lvl="0" indent="0">
              <a:lnSpc>
                <a:spcPct val="100000"/>
              </a:lnSpc>
              <a:buNone/>
            </a:pPr>
            <a:r>
              <a:rPr lang="en-GB" sz="1400">
                <a:latin typeface="Arial" pitchFamily="34"/>
                <a:cs typeface="Arial" pitchFamily="34"/>
              </a:rPr>
              <a:t>Cahyaningrum, Y. (2023) ‘Sustainability and Ethics in Information Systems’, </a:t>
            </a:r>
            <a:r>
              <a:rPr lang="en-GB" sz="1400" i="1">
                <a:latin typeface="Arial" pitchFamily="34"/>
                <a:cs typeface="Arial" pitchFamily="34"/>
              </a:rPr>
              <a:t>Journal of Information Systems and Technology Research</a:t>
            </a:r>
            <a:r>
              <a:rPr lang="en-GB" sz="1400">
                <a:latin typeface="Arial" pitchFamily="34"/>
                <a:cs typeface="Arial" pitchFamily="34"/>
              </a:rPr>
              <a:t>, 4(1). </a:t>
            </a:r>
          </a:p>
          <a:p>
            <a:pPr marL="0" lvl="0" indent="0">
              <a:lnSpc>
                <a:spcPct val="100000"/>
              </a:lnSpc>
              <a:buNone/>
            </a:pPr>
            <a:r>
              <a:rPr lang="en-GB" sz="1400">
                <a:latin typeface="Arial" pitchFamily="34"/>
                <a:cs typeface="Arial" pitchFamily="34"/>
              </a:rPr>
              <a:t>Floridi, L. and Taddeo, M., 2016. What is data ethics?. </a:t>
            </a:r>
            <a:r>
              <a:rPr lang="en-GB" sz="1400" i="1">
                <a:latin typeface="Arial" pitchFamily="34"/>
                <a:cs typeface="Arial" pitchFamily="34"/>
              </a:rPr>
              <a:t>Philosophical Transactions of the Royal Society A: Mathematical, Physical and Engineering Sciences</a:t>
            </a:r>
            <a:r>
              <a:rPr lang="en-GB" sz="1400">
                <a:latin typeface="Arial" pitchFamily="34"/>
                <a:cs typeface="Arial" pitchFamily="34"/>
              </a:rPr>
              <a:t>, </a:t>
            </a:r>
            <a:r>
              <a:rPr lang="en-GB" sz="1400" i="1">
                <a:latin typeface="Arial" pitchFamily="34"/>
                <a:cs typeface="Arial" pitchFamily="34"/>
              </a:rPr>
              <a:t>374</a:t>
            </a:r>
            <a:r>
              <a:rPr lang="en-GB" sz="1400">
                <a:latin typeface="Arial" pitchFamily="34"/>
                <a:cs typeface="Arial" pitchFamily="34"/>
              </a:rPr>
              <a:t>(2083), p.20160360.</a:t>
            </a:r>
          </a:p>
          <a:p>
            <a:pPr marL="0" lvl="0" indent="0">
              <a:lnSpc>
                <a:spcPct val="100000"/>
              </a:lnSpc>
              <a:buNone/>
            </a:pPr>
            <a:r>
              <a:rPr lang="en-GB" sz="1400">
                <a:latin typeface="Arial" pitchFamily="34"/>
                <a:cs typeface="Arial" pitchFamily="34"/>
              </a:rPr>
              <a:t>Hammouch, H. (2024). Enhancing Management Control Through ERP Systems: A Comprehensive Literature Review. </a:t>
            </a:r>
            <a:r>
              <a:rPr lang="en-GB" sz="1400" i="1">
                <a:latin typeface="Arial" pitchFamily="34"/>
                <a:cs typeface="Arial" pitchFamily="34"/>
              </a:rPr>
              <a:t>iRASD Journal of Management</a:t>
            </a:r>
            <a:r>
              <a:rPr lang="en-GB" sz="1400">
                <a:latin typeface="Arial" pitchFamily="34"/>
                <a:cs typeface="Arial" pitchFamily="34"/>
              </a:rPr>
              <a:t>, </a:t>
            </a:r>
            <a:r>
              <a:rPr lang="en-GB" sz="1400" i="1">
                <a:latin typeface="Arial" pitchFamily="34"/>
                <a:cs typeface="Arial" pitchFamily="34"/>
              </a:rPr>
              <a:t>6</a:t>
            </a:r>
            <a:r>
              <a:rPr lang="en-GB" sz="1400">
                <a:latin typeface="Arial" pitchFamily="34"/>
                <a:cs typeface="Arial" pitchFamily="34"/>
              </a:rPr>
              <a:t>(3), 125-133.</a:t>
            </a:r>
          </a:p>
          <a:p>
            <a:pPr marL="0" lvl="0" indent="0">
              <a:lnSpc>
                <a:spcPct val="100000"/>
              </a:lnSpc>
              <a:buNone/>
            </a:pPr>
            <a:r>
              <a:rPr lang="en-GB" sz="1400">
                <a:latin typeface="Arial" pitchFamily="34"/>
                <a:cs typeface="Arial" pitchFamily="34"/>
              </a:rPr>
              <a:t>Laudon, K.C. &amp; Laudon, J.P. (2022) Management Information Systems: Managing the Digital Firm. 17th ed. Harlow: Pearson Education</a:t>
            </a:r>
          </a:p>
          <a:p>
            <a:pPr marL="0" lvl="0" indent="0">
              <a:lnSpc>
                <a:spcPct val="100000"/>
              </a:lnSpc>
              <a:buNone/>
            </a:pPr>
            <a:r>
              <a:rPr lang="en-GB" sz="1400">
                <a:latin typeface="Arial" pitchFamily="34"/>
                <a:cs typeface="Arial" pitchFamily="34"/>
              </a:rPr>
              <a:t>Sarferaz, S., 2024. </a:t>
            </a:r>
            <a:r>
              <a:rPr lang="en-GB" sz="1400" i="1">
                <a:latin typeface="Arial" pitchFamily="34"/>
                <a:cs typeface="Arial" pitchFamily="34"/>
              </a:rPr>
              <a:t>Embedding Artificial Intelligence into ERP Software</a:t>
            </a:r>
            <a:r>
              <a:rPr lang="en-GB" sz="1400">
                <a:latin typeface="Arial" pitchFamily="34"/>
                <a:cs typeface="Arial" pitchFamily="34"/>
              </a:rPr>
              <a:t>. Springer Nature.</a:t>
            </a:r>
          </a:p>
          <a:p>
            <a:pPr marL="0" lvl="0" indent="0">
              <a:lnSpc>
                <a:spcPct val="100000"/>
              </a:lnSpc>
              <a:buNone/>
            </a:pPr>
            <a:r>
              <a:rPr lang="en-GB" sz="1400">
                <a:latin typeface="Arial" pitchFamily="34"/>
                <a:cs typeface="Arial" pitchFamily="34"/>
              </a:rPr>
              <a:t>Strauss, E. and Quinn, M., 2022. </a:t>
            </a:r>
            <a:r>
              <a:rPr lang="en-GB" sz="1400" i="1">
                <a:latin typeface="Arial" pitchFamily="34"/>
                <a:cs typeface="Arial" pitchFamily="34"/>
              </a:rPr>
              <a:t>The routledge handbook of accounting information systems</a:t>
            </a:r>
            <a:r>
              <a:rPr lang="en-GB" sz="1400">
                <a:latin typeface="Arial" pitchFamily="34"/>
                <a:cs typeface="Arial" pitchFamily="34"/>
              </a:rPr>
              <a:t>. Taylor &amp; Francis Group.</a:t>
            </a:r>
          </a:p>
          <a:p>
            <a:pPr marL="0" lvl="0" indent="0">
              <a:lnSpc>
                <a:spcPct val="100000"/>
              </a:lnSpc>
              <a:buNone/>
            </a:pPr>
            <a:r>
              <a:rPr lang="en-GB" sz="1400">
                <a:latin typeface="Arial" pitchFamily="34"/>
                <a:cs typeface="Arial" pitchFamily="34"/>
              </a:rPr>
              <a:t>Turban, E., Pollard, C. and Wood, G., 2021. </a:t>
            </a:r>
            <a:r>
              <a:rPr lang="en-GB" sz="1400" i="1">
                <a:latin typeface="Arial" pitchFamily="34"/>
                <a:cs typeface="Arial" pitchFamily="34"/>
              </a:rPr>
              <a:t>Information technology for management: Driving digital transformation to increase local and global performance, growth and sustainability</a:t>
            </a:r>
            <a:r>
              <a:rPr lang="en-GB" sz="1400">
                <a:latin typeface="Arial" pitchFamily="34"/>
                <a:cs typeface="Arial" pitchFamily="34"/>
              </a:rPr>
              <a:t>. John Wiley &amp; Sons.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Rectangle 36">
            <a:extLst>
              <a:ext uri="{FF2B5EF4-FFF2-40B4-BE49-F238E27FC236}">
                <a16:creationId xmlns:a16="http://schemas.microsoft.com/office/drawing/2014/main" id="{2C82C775-8EF0-B598-6402-B9C9C0A644B6}"/>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gradFill>
            <a:gsLst>
              <a:gs pos="0">
                <a:srgbClr val="F7F4ED"/>
              </a:gs>
              <a:gs pos="100000">
                <a:srgbClr val="EFECE6"/>
              </a:gs>
            </a:gsLst>
            <a:lin ang="5400000"/>
          </a:gra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A4349669-5B7C-D5E3-08AD-AB2DC7F74CA8}"/>
              </a:ext>
            </a:extLst>
          </p:cNvPr>
          <p:cNvSpPr txBox="1">
            <a:spLocks noGrp="1"/>
          </p:cNvSpPr>
          <p:nvPr>
            <p:ph type="ctrTitle"/>
          </p:nvPr>
        </p:nvSpPr>
        <p:spPr>
          <a:xfrm>
            <a:off x="5091452" y="564495"/>
            <a:ext cx="7673379" cy="1376062"/>
          </a:xfrm>
        </p:spPr>
        <p:txBody>
          <a:bodyPr anchorCtr="1"/>
          <a:lstStyle/>
          <a:p>
            <a:pPr lvl="0" algn="ctr"/>
            <a:r>
              <a:rPr lang="en-GB"/>
              <a:t>Managing Business Information</a:t>
            </a:r>
          </a:p>
        </p:txBody>
      </p:sp>
      <p:sp>
        <p:nvSpPr>
          <p:cNvPr id="4" name="Subtitle 2">
            <a:extLst>
              <a:ext uri="{FF2B5EF4-FFF2-40B4-BE49-F238E27FC236}">
                <a16:creationId xmlns:a16="http://schemas.microsoft.com/office/drawing/2014/main" id="{E73DED7A-78E2-7968-809A-0BC5D8E77845}"/>
              </a:ext>
            </a:extLst>
          </p:cNvPr>
          <p:cNvSpPr txBox="1">
            <a:spLocks noGrp="1"/>
          </p:cNvSpPr>
          <p:nvPr>
            <p:ph type="subTitle" idx="1"/>
          </p:nvPr>
        </p:nvSpPr>
        <p:spPr>
          <a:xfrm>
            <a:off x="7411824" y="2275594"/>
            <a:ext cx="5066589" cy="992069"/>
          </a:xfrm>
        </p:spPr>
        <p:txBody>
          <a:bodyPr/>
          <a:lstStyle/>
          <a:p>
            <a:pPr lvl="0"/>
            <a:r>
              <a:rPr lang="en-GB">
                <a:latin typeface="Arial" pitchFamily="34"/>
                <a:cs typeface="Arial" pitchFamily="34"/>
              </a:rPr>
              <a:t>Real-Word Case Studies</a:t>
            </a:r>
          </a:p>
        </p:txBody>
      </p:sp>
      <p:sp>
        <p:nvSpPr>
          <p:cNvPr id="5" name="Freeform: Shape 38">
            <a:extLst>
              <a:ext uri="{FF2B5EF4-FFF2-40B4-BE49-F238E27FC236}">
                <a16:creationId xmlns:a16="http://schemas.microsoft.com/office/drawing/2014/main" id="{EF020785-D2FC-F82F-AE7A-355A27F659F6}"/>
              </a:ext>
              <a:ext uri="{C183D7F6-B498-43B3-948B-1728B52AA6E4}">
                <adec:decorative xmlns:adec="http://schemas.microsoft.com/office/drawing/2017/decorative" val="1"/>
              </a:ext>
            </a:extLst>
          </p:cNvPr>
          <p:cNvSpPr>
            <a:spLocks noMove="1" noResize="1"/>
          </p:cNvSpPr>
          <p:nvPr/>
        </p:nvSpPr>
        <p:spPr>
          <a:xfrm flipH="1" flipV="1">
            <a:off x="0" y="2834"/>
            <a:ext cx="3342287" cy="960878"/>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40">
            <a:extLst>
              <a:ext uri="{FF2B5EF4-FFF2-40B4-BE49-F238E27FC236}">
                <a16:creationId xmlns:a16="http://schemas.microsoft.com/office/drawing/2014/main" id="{222BE805-6A33-472F-05B4-96942F2823B6}"/>
              </a:ext>
            </a:extLst>
          </p:cNvPr>
          <p:cNvGrpSpPr/>
          <p:nvPr/>
        </p:nvGrpSpPr>
        <p:grpSpPr>
          <a:xfrm>
            <a:off x="1701606" y="285548"/>
            <a:ext cx="886145" cy="802496"/>
            <a:chOff x="1701606" y="285548"/>
            <a:chExt cx="886145" cy="802496"/>
          </a:xfrm>
        </p:grpSpPr>
        <p:sp>
          <p:nvSpPr>
            <p:cNvPr id="7" name="Freeform: Shape 41">
              <a:extLst>
                <a:ext uri="{FF2B5EF4-FFF2-40B4-BE49-F238E27FC236}">
                  <a16:creationId xmlns:a16="http://schemas.microsoft.com/office/drawing/2014/main" id="{65A52340-0BF7-B812-8E98-874D76FC2D08}"/>
                </a:ext>
                <a:ext uri="{C183D7F6-B498-43B3-948B-1728B52AA6E4}">
                  <adec:decorative xmlns:adec="http://schemas.microsoft.com/office/drawing/2017/decorative" val="1"/>
                </a:ext>
              </a:extLst>
            </p:cNvPr>
            <p:cNvSpPr/>
            <p:nvPr/>
          </p:nvSpPr>
          <p:spPr>
            <a:xfrm flipH="1" flipV="1">
              <a:off x="2205441" y="285548"/>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8" name="Freeform: Shape 42">
              <a:extLst>
                <a:ext uri="{FF2B5EF4-FFF2-40B4-BE49-F238E27FC236}">
                  <a16:creationId xmlns:a16="http://schemas.microsoft.com/office/drawing/2014/main" id="{C81800BA-4FBD-0104-EB89-A1B10F86837C}"/>
                </a:ext>
                <a:ext uri="{C183D7F6-B498-43B3-948B-1728B52AA6E4}">
                  <adec:decorative xmlns:adec="http://schemas.microsoft.com/office/drawing/2017/decorative" val="1"/>
                </a:ext>
              </a:extLst>
            </p:cNvPr>
            <p:cNvSpPr/>
            <p:nvPr/>
          </p:nvSpPr>
          <p:spPr>
            <a:xfrm flipH="1" flipV="1">
              <a:off x="2434782" y="343658"/>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9" name="Freeform: Shape 43">
              <a:extLst>
                <a:ext uri="{FF2B5EF4-FFF2-40B4-BE49-F238E27FC236}">
                  <a16:creationId xmlns:a16="http://schemas.microsoft.com/office/drawing/2014/main" id="{3BB70D3A-9F1D-242A-4A36-3C03E7CC31BC}"/>
                </a:ext>
                <a:ext uri="{C183D7F6-B498-43B3-948B-1728B52AA6E4}">
                  <adec:decorative xmlns:adec="http://schemas.microsoft.com/office/drawing/2017/decorative" val="1"/>
                </a:ext>
              </a:extLst>
            </p:cNvPr>
            <p:cNvSpPr/>
            <p:nvPr/>
          </p:nvSpPr>
          <p:spPr>
            <a:xfrm flipH="1" flipV="1">
              <a:off x="1701606" y="34498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0" name="Graphic 12">
              <a:extLst>
                <a:ext uri="{FF2B5EF4-FFF2-40B4-BE49-F238E27FC236}">
                  <a16:creationId xmlns:a16="http://schemas.microsoft.com/office/drawing/2014/main" id="{DADEC8B2-5013-89CF-DC53-64EAA3973EBA}"/>
                </a:ext>
                <a:ext uri="{C183D7F6-B498-43B3-948B-1728B52AA6E4}">
                  <adec:decorative xmlns:adec="http://schemas.microsoft.com/office/drawing/2017/decorative" val="1"/>
                </a:ext>
              </a:extLst>
            </p:cNvPr>
            <p:cNvSpPr/>
            <p:nvPr/>
          </p:nvSpPr>
          <p:spPr>
            <a:xfrm flipH="1" flipV="1">
              <a:off x="2205441" y="926022"/>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15">
              <a:extLst>
                <a:ext uri="{FF2B5EF4-FFF2-40B4-BE49-F238E27FC236}">
                  <a16:creationId xmlns:a16="http://schemas.microsoft.com/office/drawing/2014/main" id="{25574AA8-4DD0-B825-7280-C960A9DEB3AD}"/>
                </a:ext>
                <a:ext uri="{C183D7F6-B498-43B3-948B-1728B52AA6E4}">
                  <adec:decorative xmlns:adec="http://schemas.microsoft.com/office/drawing/2017/decorative" val="1"/>
                </a:ext>
              </a:extLst>
            </p:cNvPr>
            <p:cNvSpPr/>
            <p:nvPr/>
          </p:nvSpPr>
          <p:spPr>
            <a:xfrm flipH="1" flipV="1">
              <a:off x="1836389" y="902137"/>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15">
              <a:extLst>
                <a:ext uri="{FF2B5EF4-FFF2-40B4-BE49-F238E27FC236}">
                  <a16:creationId xmlns:a16="http://schemas.microsoft.com/office/drawing/2014/main" id="{10591550-8178-D17B-B4FD-1835A59FB94E}"/>
                </a:ext>
                <a:ext uri="{C183D7F6-B498-43B3-948B-1728B52AA6E4}">
                  <adec:decorative xmlns:adec="http://schemas.microsoft.com/office/drawing/2017/decorative" val="1"/>
                </a:ext>
              </a:extLst>
            </p:cNvPr>
            <p:cNvSpPr/>
            <p:nvPr/>
          </p:nvSpPr>
          <p:spPr>
            <a:xfrm flipH="1" flipV="1">
              <a:off x="2503700" y="774624"/>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47">
              <a:extLst>
                <a:ext uri="{FF2B5EF4-FFF2-40B4-BE49-F238E27FC236}">
                  <a16:creationId xmlns:a16="http://schemas.microsoft.com/office/drawing/2014/main" id="{8EE8C370-26E5-899E-D71C-C2257485BDC1}"/>
                </a:ext>
                <a:ext uri="{C183D7F6-B498-43B3-948B-1728B52AA6E4}">
                  <adec:decorative xmlns:adec="http://schemas.microsoft.com/office/drawing/2017/decorative" val="1"/>
                </a:ext>
              </a:extLst>
            </p:cNvPr>
            <p:cNvSpPr/>
            <p:nvPr/>
          </p:nvSpPr>
          <p:spPr>
            <a:xfrm flipH="1" flipV="1">
              <a:off x="2007034" y="544406"/>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14" name="Graphic 78">
            <a:extLst>
              <a:ext uri="{FF2B5EF4-FFF2-40B4-BE49-F238E27FC236}">
                <a16:creationId xmlns:a16="http://schemas.microsoft.com/office/drawing/2014/main" id="{FFFAC07B-B9CC-7E18-DF84-95943B297481}"/>
              </a:ext>
            </a:extLst>
          </p:cNvPr>
          <p:cNvGrpSpPr/>
          <p:nvPr/>
        </p:nvGrpSpPr>
        <p:grpSpPr>
          <a:xfrm>
            <a:off x="6209736" y="3267663"/>
            <a:ext cx="972244" cy="45720"/>
            <a:chOff x="6209736" y="3267663"/>
            <a:chExt cx="972244" cy="45720"/>
          </a:xfrm>
        </p:grpSpPr>
        <p:sp>
          <p:nvSpPr>
            <p:cNvPr id="15" name="Graphic 78">
              <a:extLst>
                <a:ext uri="{FF2B5EF4-FFF2-40B4-BE49-F238E27FC236}">
                  <a16:creationId xmlns:a16="http://schemas.microsoft.com/office/drawing/2014/main" id="{7987F950-3AED-A129-95A4-2F94F5343FBC}"/>
                </a:ext>
                <a:ext uri="{C183D7F6-B498-43B3-948B-1728B52AA6E4}">
                  <adec:decorative xmlns:adec="http://schemas.microsoft.com/office/drawing/2017/decorative" val="1"/>
                </a:ext>
              </a:extLst>
            </p:cNvPr>
            <p:cNvSpPr/>
            <p:nvPr/>
          </p:nvSpPr>
          <p:spPr>
            <a:xfrm>
              <a:off x="6209736" y="3290440"/>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6" name="Graphic 78">
              <a:extLst>
                <a:ext uri="{FF2B5EF4-FFF2-40B4-BE49-F238E27FC236}">
                  <a16:creationId xmlns:a16="http://schemas.microsoft.com/office/drawing/2014/main" id="{F55CC8AB-1FAD-5606-3EF9-81020BC02546}"/>
                </a:ext>
              </a:extLst>
            </p:cNvPr>
            <p:cNvGrpSpPr/>
            <p:nvPr/>
          </p:nvGrpSpPr>
          <p:grpSpPr>
            <a:xfrm>
              <a:off x="6209891" y="3267663"/>
              <a:ext cx="972089" cy="45720"/>
              <a:chOff x="6209891" y="3267663"/>
              <a:chExt cx="972089" cy="45720"/>
            </a:xfrm>
          </p:grpSpPr>
          <p:sp>
            <p:nvSpPr>
              <p:cNvPr id="17" name="Graphic 78">
                <a:extLst>
                  <a:ext uri="{FF2B5EF4-FFF2-40B4-BE49-F238E27FC236}">
                    <a16:creationId xmlns:a16="http://schemas.microsoft.com/office/drawing/2014/main" id="{0869F9BE-D6E8-881E-0B5C-21B5EA7A1411}"/>
                  </a:ext>
                  <a:ext uri="{C183D7F6-B498-43B3-948B-1728B52AA6E4}">
                    <adec:decorative xmlns:adec="http://schemas.microsoft.com/office/drawing/2017/decorative" val="1"/>
                  </a:ext>
                </a:extLst>
              </p:cNvPr>
              <p:cNvSpPr/>
              <p:nvPr/>
            </p:nvSpPr>
            <p:spPr>
              <a:xfrm>
                <a:off x="6213265" y="3308920"/>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Graphic 78">
                <a:extLst>
                  <a:ext uri="{FF2B5EF4-FFF2-40B4-BE49-F238E27FC236}">
                    <a16:creationId xmlns:a16="http://schemas.microsoft.com/office/drawing/2014/main" id="{D99AFF57-F0EA-6495-D57F-43442618C82C}"/>
                  </a:ext>
                  <a:ext uri="{C183D7F6-B498-43B3-948B-1728B52AA6E4}">
                    <adec:decorative xmlns:adec="http://schemas.microsoft.com/office/drawing/2017/decorative" val="1"/>
                  </a:ext>
                </a:extLst>
              </p:cNvPr>
              <p:cNvSpPr/>
              <p:nvPr/>
            </p:nvSpPr>
            <p:spPr>
              <a:xfrm>
                <a:off x="6226396" y="3310109"/>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Graphic 78">
                <a:extLst>
                  <a:ext uri="{FF2B5EF4-FFF2-40B4-BE49-F238E27FC236}">
                    <a16:creationId xmlns:a16="http://schemas.microsoft.com/office/drawing/2014/main" id="{04F54126-8D2C-1788-D353-C53F0DEEC106}"/>
                  </a:ext>
                  <a:ext uri="{C183D7F6-B498-43B3-948B-1728B52AA6E4}">
                    <adec:decorative xmlns:adec="http://schemas.microsoft.com/office/drawing/2017/decorative" val="1"/>
                  </a:ext>
                </a:extLst>
              </p:cNvPr>
              <p:cNvSpPr/>
              <p:nvPr/>
            </p:nvSpPr>
            <p:spPr>
              <a:xfrm>
                <a:off x="7174245" y="3268769"/>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78">
                <a:extLst>
                  <a:ext uri="{FF2B5EF4-FFF2-40B4-BE49-F238E27FC236}">
                    <a16:creationId xmlns:a16="http://schemas.microsoft.com/office/drawing/2014/main" id="{501D10D2-33A3-A1E2-F195-9957CD2C98DB}"/>
                  </a:ext>
                  <a:ext uri="{C183D7F6-B498-43B3-948B-1728B52AA6E4}">
                    <adec:decorative xmlns:adec="http://schemas.microsoft.com/office/drawing/2017/decorative" val="1"/>
                  </a:ext>
                </a:extLst>
              </p:cNvPr>
              <p:cNvSpPr/>
              <p:nvPr/>
            </p:nvSpPr>
            <p:spPr>
              <a:xfrm>
                <a:off x="6209891" y="3267663"/>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
        <p:nvSpPr>
          <p:cNvPr id="21" name="TextBox 3">
            <a:extLst>
              <a:ext uri="{FF2B5EF4-FFF2-40B4-BE49-F238E27FC236}">
                <a16:creationId xmlns:a16="http://schemas.microsoft.com/office/drawing/2014/main" id="{399AC857-63D0-A6F8-EBEB-F6EFD7359DC2}"/>
              </a:ext>
            </a:extLst>
          </p:cNvPr>
          <p:cNvSpPr txBox="1"/>
          <p:nvPr/>
        </p:nvSpPr>
        <p:spPr>
          <a:xfrm>
            <a:off x="9171386" y="5560685"/>
            <a:ext cx="2892137" cy="954103"/>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Student Name: </a:t>
            </a:r>
            <a:r>
              <a:rPr lang="en-GB" sz="1400" b="0" i="0" u="none" strike="noStrike" kern="1200" cap="none" spc="0" baseline="0">
                <a:solidFill>
                  <a:srgbClr val="000000"/>
                </a:solidFill>
                <a:uFillTx/>
                <a:latin typeface="Arial" pitchFamily="34"/>
                <a:cs typeface="Arial" pitchFamily="34"/>
              </a:rPr>
              <a:t>Cristiani Camilotti</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Student Number: </a:t>
            </a:r>
            <a:r>
              <a:rPr lang="en-GB" sz="1400" b="0" i="0" u="none" strike="noStrike" kern="1200" cap="none" spc="0" baseline="0">
                <a:solidFill>
                  <a:srgbClr val="000000"/>
                </a:solidFill>
                <a:uFillTx/>
                <a:latin typeface="Arial" pitchFamily="34"/>
                <a:cs typeface="Arial" pitchFamily="34"/>
              </a:rPr>
              <a:t>2336937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Module Code: </a:t>
            </a:r>
            <a:r>
              <a:rPr lang="en-GB" sz="1400" b="0" i="0" u="none" strike="noStrike" kern="1200" cap="none" spc="0" baseline="0">
                <a:solidFill>
                  <a:srgbClr val="000000"/>
                </a:solidFill>
                <a:uFillTx/>
                <a:latin typeface="Arial" pitchFamily="34"/>
                <a:cs typeface="Arial" pitchFamily="34"/>
              </a:rPr>
              <a:t>LCLM 5004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cs typeface="Arial" pitchFamily="34"/>
              </a:rPr>
              <a:t>Lecture’s Name: </a:t>
            </a:r>
            <a:r>
              <a:rPr lang="en-GB" sz="1400" b="0" i="0" u="none" strike="noStrike" kern="1200" cap="none" spc="0" baseline="0">
                <a:solidFill>
                  <a:srgbClr val="000000"/>
                </a:solidFill>
                <a:uFillTx/>
                <a:latin typeface="Arial" pitchFamily="34"/>
                <a:cs typeface="Arial" pitchFamily="34"/>
              </a:rPr>
              <a:t>Amitave Banik</a:t>
            </a:r>
          </a:p>
        </p:txBody>
      </p:sp>
      <p:pic>
        <p:nvPicPr>
          <p:cNvPr id="22" name="Picture 4">
            <a:extLst>
              <a:ext uri="{FF2B5EF4-FFF2-40B4-BE49-F238E27FC236}">
                <a16:creationId xmlns:a16="http://schemas.microsoft.com/office/drawing/2014/main" id="{15841C31-4F92-3403-18FE-87339B699842}"/>
              </a:ext>
            </a:extLst>
          </p:cNvPr>
          <p:cNvPicPr>
            <a:picLocks noChangeAspect="1"/>
          </p:cNvPicPr>
          <p:nvPr/>
        </p:nvPicPr>
        <p:blipFill>
          <a:blip r:embed="rId2"/>
          <a:stretch>
            <a:fillRect/>
          </a:stretch>
        </p:blipFill>
        <p:spPr>
          <a:xfrm>
            <a:off x="128482" y="2208248"/>
            <a:ext cx="5615741" cy="4265145"/>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7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9FA72-8EEF-D93A-F123-0E79545BEBEE}"/>
              </a:ext>
            </a:extLst>
          </p:cNvPr>
          <p:cNvSpPr txBox="1">
            <a:spLocks noGrp="1"/>
          </p:cNvSpPr>
          <p:nvPr>
            <p:ph type="title"/>
          </p:nvPr>
        </p:nvSpPr>
        <p:spPr>
          <a:xfrm>
            <a:off x="1596386" y="518748"/>
            <a:ext cx="3411580" cy="685525"/>
          </a:xfrm>
        </p:spPr>
        <p:txBody>
          <a:bodyPr/>
          <a:lstStyle/>
          <a:p>
            <a:pPr lvl="0"/>
            <a:r>
              <a:rPr lang="en-GB" sz="2800" b="1">
                <a:cs typeface="Arial" pitchFamily="34"/>
              </a:rPr>
              <a:t>Introduction</a:t>
            </a:r>
          </a:p>
        </p:txBody>
      </p:sp>
      <p:sp>
        <p:nvSpPr>
          <p:cNvPr id="3" name="Content Placeholder 2">
            <a:extLst>
              <a:ext uri="{FF2B5EF4-FFF2-40B4-BE49-F238E27FC236}">
                <a16:creationId xmlns:a16="http://schemas.microsoft.com/office/drawing/2014/main" id="{86DE6FDA-6B9D-9F18-58EA-2AA2293EC86A}"/>
              </a:ext>
            </a:extLst>
          </p:cNvPr>
          <p:cNvSpPr txBox="1">
            <a:spLocks noGrp="1"/>
          </p:cNvSpPr>
          <p:nvPr>
            <p:ph idx="1"/>
          </p:nvPr>
        </p:nvSpPr>
        <p:spPr>
          <a:xfrm>
            <a:off x="1471589" y="1721897"/>
            <a:ext cx="8253292" cy="3931828"/>
          </a:xfrm>
        </p:spPr>
        <p:txBody>
          <a:bodyPr>
            <a:noAutofit/>
          </a:bodyPr>
          <a:lstStyle/>
          <a:p>
            <a:pPr lvl="0">
              <a:lnSpc>
                <a:spcPct val="150000"/>
              </a:lnSpc>
              <a:spcBef>
                <a:spcPts val="0"/>
              </a:spcBef>
            </a:pPr>
            <a:r>
              <a:rPr lang="en-GB" sz="1600">
                <a:latin typeface="Arial" pitchFamily="34"/>
                <a:cs typeface="Arial" pitchFamily="34"/>
              </a:rPr>
              <a:t> </a:t>
            </a:r>
            <a:r>
              <a:rPr lang="en-GB" sz="2400" b="1">
                <a:latin typeface="Arial" pitchFamily="34"/>
                <a:cs typeface="Arial" pitchFamily="34"/>
              </a:rPr>
              <a:t>Modernizing information System with ERP</a:t>
            </a:r>
          </a:p>
          <a:p>
            <a:pPr marL="342900" lvl="0" indent="-342900">
              <a:lnSpc>
                <a:spcPct val="150000"/>
              </a:lnSpc>
              <a:spcBef>
                <a:spcPts val="0"/>
              </a:spcBef>
              <a:buSzPct val="100000"/>
              <a:buFont typeface="Arial" pitchFamily="34"/>
              <a:buChar char="•"/>
            </a:pPr>
            <a:r>
              <a:rPr lang="en-GB">
                <a:latin typeface="Arial" pitchFamily="34"/>
                <a:cs typeface="Arial" pitchFamily="34"/>
              </a:rPr>
              <a:t>Growing companies need integrated information systems for efficiency, decision-making, and customer experience. </a:t>
            </a:r>
          </a:p>
          <a:p>
            <a:pPr marL="342900" lvl="0" indent="-342900">
              <a:lnSpc>
                <a:spcPct val="150000"/>
              </a:lnSpc>
              <a:spcBef>
                <a:spcPts val="0"/>
              </a:spcBef>
              <a:buSzPct val="100000"/>
              <a:buFont typeface="Arial" pitchFamily="34"/>
              <a:buChar char="•"/>
            </a:pPr>
            <a:r>
              <a:rPr lang="en-GB">
                <a:latin typeface="Arial" pitchFamily="34"/>
                <a:cs typeface="Arial" pitchFamily="34"/>
              </a:rPr>
              <a:t>Enterprise Resource Planning (ERP) Systems consolidate finance, decision, commerce, and HR into a single platform.</a:t>
            </a:r>
          </a:p>
          <a:p>
            <a:pPr lvl="0">
              <a:lnSpc>
                <a:spcPct val="150000"/>
              </a:lnSpc>
              <a:spcBef>
                <a:spcPts val="0"/>
              </a:spcBef>
            </a:pPr>
            <a:r>
              <a:rPr lang="en-GB" b="1">
                <a:solidFill>
                  <a:srgbClr val="CC9900"/>
                </a:solidFill>
                <a:latin typeface="Arial" pitchFamily="34"/>
                <a:cs typeface="Arial" pitchFamily="34"/>
              </a:rPr>
              <a:t>Objective: </a:t>
            </a:r>
            <a:r>
              <a:rPr lang="en-GB">
                <a:latin typeface="Arial" pitchFamily="34"/>
                <a:cs typeface="Arial" pitchFamily="34"/>
              </a:rPr>
              <a:t>Oracle NetSuite to amazon’s operations, improve real-time decision-making, and enhance scalability.</a:t>
            </a:r>
          </a:p>
          <a:p>
            <a:pPr lvl="0">
              <a:lnSpc>
                <a:spcPct val="150000"/>
              </a:lnSpc>
              <a:spcBef>
                <a:spcPts val="0"/>
              </a:spcBef>
            </a:pPr>
            <a:endParaRPr lang="en-GB" sz="1600">
              <a:latin typeface="Arial" pitchFamily="34"/>
              <a:cs typeface="Arial" pitchFamily="34"/>
            </a:endParaRPr>
          </a:p>
        </p:txBody>
      </p:sp>
      <p:pic>
        <p:nvPicPr>
          <p:cNvPr id="4" name="Picture 7">
            <a:extLst>
              <a:ext uri="{FF2B5EF4-FFF2-40B4-BE49-F238E27FC236}">
                <a16:creationId xmlns:a16="http://schemas.microsoft.com/office/drawing/2014/main" id="{0B5ED5A8-27E5-9455-D597-9EE91F60E163}"/>
              </a:ext>
            </a:extLst>
          </p:cNvPr>
          <p:cNvPicPr>
            <a:picLocks noChangeAspect="1"/>
          </p:cNvPicPr>
          <p:nvPr/>
        </p:nvPicPr>
        <p:blipFill>
          <a:blip r:embed="rId2"/>
          <a:stretch>
            <a:fillRect/>
          </a:stretch>
        </p:blipFill>
        <p:spPr>
          <a:xfrm>
            <a:off x="9802706" y="4225104"/>
            <a:ext cx="2133139" cy="2363641"/>
          </a:xfrm>
          <a:prstGeom prst="rect">
            <a:avLst/>
          </a:prstGeom>
          <a:noFill/>
          <a:ln cap="flat">
            <a:noFill/>
          </a:ln>
        </p:spPr>
      </p:pic>
      <p:sp>
        <p:nvSpPr>
          <p:cNvPr id="5" name="TextBox 3">
            <a:extLst>
              <a:ext uri="{FF2B5EF4-FFF2-40B4-BE49-F238E27FC236}">
                <a16:creationId xmlns:a16="http://schemas.microsoft.com/office/drawing/2014/main" id="{05CD35C9-48D6-F89C-44AA-97AE4BAB5D57}"/>
              </a:ext>
            </a:extLst>
          </p:cNvPr>
          <p:cNvSpPr txBox="1"/>
          <p:nvPr/>
        </p:nvSpPr>
        <p:spPr>
          <a:xfrm>
            <a:off x="6096003" y="5160709"/>
            <a:ext cx="1324398" cy="246220"/>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 Klaus et al., 2000).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E5480-643D-1445-2632-6294B7A1E2B9}"/>
              </a:ext>
            </a:extLst>
          </p:cNvPr>
          <p:cNvSpPr txBox="1">
            <a:spLocks noGrp="1"/>
          </p:cNvSpPr>
          <p:nvPr>
            <p:ph type="title"/>
          </p:nvPr>
        </p:nvSpPr>
        <p:spPr>
          <a:xfrm>
            <a:off x="3518455" y="596344"/>
            <a:ext cx="4786646" cy="555443"/>
          </a:xfrm>
        </p:spPr>
        <p:txBody>
          <a:bodyPr>
            <a:noAutofit/>
          </a:bodyPr>
          <a:lstStyle/>
          <a:p>
            <a:pPr lvl="0"/>
            <a:r>
              <a:rPr lang="en-GB" sz="2800" b="1"/>
              <a:t>Real-World Case Studies</a:t>
            </a:r>
          </a:p>
        </p:txBody>
      </p:sp>
      <p:sp>
        <p:nvSpPr>
          <p:cNvPr id="3" name="Content Placeholder 2">
            <a:extLst>
              <a:ext uri="{FF2B5EF4-FFF2-40B4-BE49-F238E27FC236}">
                <a16:creationId xmlns:a16="http://schemas.microsoft.com/office/drawing/2014/main" id="{C7B6586A-AF8A-2682-B45F-403877BDD216}"/>
              </a:ext>
            </a:extLst>
          </p:cNvPr>
          <p:cNvSpPr txBox="1">
            <a:spLocks noGrp="1"/>
          </p:cNvSpPr>
          <p:nvPr>
            <p:ph idx="1"/>
          </p:nvPr>
        </p:nvSpPr>
        <p:spPr>
          <a:xfrm>
            <a:off x="7037185" y="6293321"/>
            <a:ext cx="1785804" cy="423001"/>
          </a:xfrm>
        </p:spPr>
        <p:txBody>
          <a:bodyPr/>
          <a:lstStyle/>
          <a:p>
            <a:pPr lvl="0"/>
            <a:r>
              <a:rPr lang="en-GB" sz="1000">
                <a:latin typeface="Arial" pitchFamily="34"/>
                <a:cs typeface="Arial" pitchFamily="34"/>
              </a:rPr>
              <a:t>Source: (created by myself)</a:t>
            </a:r>
          </a:p>
          <a:p>
            <a:pPr lvl="0"/>
            <a:endParaRPr lang="en-GB" sz="1200">
              <a:latin typeface="Arial" pitchFamily="34"/>
              <a:cs typeface="Arial" pitchFamily="34"/>
            </a:endParaRPr>
          </a:p>
        </p:txBody>
      </p:sp>
      <p:graphicFrame>
        <p:nvGraphicFramePr>
          <p:cNvPr id="4" name="Table 3">
            <a:extLst>
              <a:ext uri="{FF2B5EF4-FFF2-40B4-BE49-F238E27FC236}">
                <a16:creationId xmlns:a16="http://schemas.microsoft.com/office/drawing/2014/main" id="{B6F8D6D1-BBCB-E2CA-57B1-6509615AEF61}"/>
              </a:ext>
            </a:extLst>
          </p:cNvPr>
          <p:cNvGraphicFramePr>
            <a:graphicFrameLocks noGrp="1"/>
          </p:cNvGraphicFramePr>
          <p:nvPr/>
        </p:nvGraphicFramePr>
        <p:xfrm>
          <a:off x="335529" y="1330186"/>
          <a:ext cx="11520937" cy="4914735"/>
        </p:xfrm>
        <a:graphic>
          <a:graphicData uri="http://schemas.openxmlformats.org/drawingml/2006/table">
            <a:tbl>
              <a:tblPr firstRow="1" bandRow="1">
                <a:effectLst/>
                <a:tableStyleId>{F5AB1C69-6EDB-4FF4-983F-18BD219EF322}</a:tableStyleId>
              </a:tblPr>
              <a:tblGrid>
                <a:gridCol w="2304187">
                  <a:extLst>
                    <a:ext uri="{9D8B030D-6E8A-4147-A177-3AD203B41FA5}">
                      <a16:colId xmlns:a16="http://schemas.microsoft.com/office/drawing/2014/main" val="3496568134"/>
                    </a:ext>
                  </a:extLst>
                </a:gridCol>
                <a:gridCol w="2304187">
                  <a:extLst>
                    <a:ext uri="{9D8B030D-6E8A-4147-A177-3AD203B41FA5}">
                      <a16:colId xmlns:a16="http://schemas.microsoft.com/office/drawing/2014/main" val="3607582111"/>
                    </a:ext>
                  </a:extLst>
                </a:gridCol>
                <a:gridCol w="2304187">
                  <a:extLst>
                    <a:ext uri="{9D8B030D-6E8A-4147-A177-3AD203B41FA5}">
                      <a16:colId xmlns:a16="http://schemas.microsoft.com/office/drawing/2014/main" val="2952824016"/>
                    </a:ext>
                  </a:extLst>
                </a:gridCol>
                <a:gridCol w="2304187">
                  <a:extLst>
                    <a:ext uri="{9D8B030D-6E8A-4147-A177-3AD203B41FA5}">
                      <a16:colId xmlns:a16="http://schemas.microsoft.com/office/drawing/2014/main" val="2976359707"/>
                    </a:ext>
                  </a:extLst>
                </a:gridCol>
                <a:gridCol w="2304187">
                  <a:extLst>
                    <a:ext uri="{9D8B030D-6E8A-4147-A177-3AD203B41FA5}">
                      <a16:colId xmlns:a16="http://schemas.microsoft.com/office/drawing/2014/main" val="3999822970"/>
                    </a:ext>
                  </a:extLst>
                </a:gridCol>
              </a:tblGrid>
              <a:tr h="1201366">
                <a:tc>
                  <a:txBody>
                    <a:bodyPr/>
                    <a:lstStyle/>
                    <a:p>
                      <a:pPr lvl="0"/>
                      <a:r>
                        <a:rPr lang="en-GB" sz="2000">
                          <a:latin typeface="Arial" pitchFamily="34"/>
                          <a:cs typeface="Arial" pitchFamily="34"/>
                        </a:rPr>
                        <a:t>Company</a:t>
                      </a:r>
                    </a:p>
                  </a:txBody>
                  <a:tcPr/>
                </a:tc>
                <a:tc>
                  <a:txBody>
                    <a:bodyPr/>
                    <a:lstStyle/>
                    <a:p>
                      <a:pPr lvl="0"/>
                      <a:r>
                        <a:rPr lang="en-GB" sz="2000">
                          <a:latin typeface="Arial" pitchFamily="34"/>
                          <a:cs typeface="Arial" pitchFamily="34"/>
                        </a:rPr>
                        <a:t>Challenge</a:t>
                      </a:r>
                    </a:p>
                  </a:txBody>
                  <a:tcPr/>
                </a:tc>
                <a:tc>
                  <a:txBody>
                    <a:bodyPr/>
                    <a:lstStyle/>
                    <a:p>
                      <a:pPr lvl="0"/>
                      <a:r>
                        <a:rPr lang="en-GB" sz="2000">
                          <a:latin typeface="Arial" pitchFamily="34"/>
                          <a:cs typeface="Arial" pitchFamily="34"/>
                        </a:rPr>
                        <a:t>ERP Solution</a:t>
                      </a:r>
                    </a:p>
                  </a:txBody>
                  <a:tcPr/>
                </a:tc>
                <a:tc>
                  <a:txBody>
                    <a:bodyPr/>
                    <a:lstStyle/>
                    <a:p>
                      <a:pPr lvl="0"/>
                      <a:r>
                        <a:rPr lang="en-GB" sz="2000">
                          <a:latin typeface="Arial" pitchFamily="34"/>
                          <a:cs typeface="Arial" pitchFamily="34"/>
                        </a:rPr>
                        <a:t>Ethical issues</a:t>
                      </a:r>
                    </a:p>
                  </a:txBody>
                  <a:tcPr/>
                </a:tc>
                <a:tc>
                  <a:txBody>
                    <a:bodyPr/>
                    <a:lstStyle/>
                    <a:p>
                      <a:pPr lvl="0"/>
                      <a:r>
                        <a:rPr lang="en-GB" sz="2000">
                          <a:latin typeface="Arial" pitchFamily="34"/>
                          <a:cs typeface="Arial" pitchFamily="34"/>
                        </a:rPr>
                        <a:t>Impact</a:t>
                      </a:r>
                    </a:p>
                  </a:txBody>
                  <a:tcPr/>
                </a:tc>
                <a:extLst>
                  <a:ext uri="{0D108BD9-81ED-4DB2-BD59-A6C34878D82A}">
                    <a16:rowId xmlns:a16="http://schemas.microsoft.com/office/drawing/2014/main" val="3868528201"/>
                  </a:ext>
                </a:extLst>
              </a:tr>
              <a:tr h="1201366">
                <a:tc>
                  <a:txBody>
                    <a:bodyPr/>
                    <a:lstStyle/>
                    <a:p>
                      <a:pPr lvl="0"/>
                      <a:r>
                        <a:rPr lang="en-GB" sz="2000" b="1">
                          <a:latin typeface="Arial" pitchFamily="34"/>
                          <a:cs typeface="Arial" pitchFamily="34"/>
                        </a:rPr>
                        <a:t>AMAZON</a:t>
                      </a:r>
                    </a:p>
                  </a:txBody>
                  <a:tcPr/>
                </a:tc>
                <a:tc>
                  <a:txBody>
                    <a:bodyPr/>
                    <a:lstStyle/>
                    <a:p>
                      <a:pPr lvl="0"/>
                      <a:r>
                        <a:rPr lang="en-GB" sz="2000">
                          <a:latin typeface="Arial" pitchFamily="34"/>
                          <a:cs typeface="Arial" pitchFamily="34"/>
                        </a:rPr>
                        <a:t>Managing global supply claim efficiently</a:t>
                      </a:r>
                    </a:p>
                  </a:txBody>
                  <a:tcPr/>
                </a:tc>
                <a:tc>
                  <a:txBody>
                    <a:bodyPr/>
                    <a:lstStyle/>
                    <a:p>
                      <a:pPr lvl="0"/>
                      <a:r>
                        <a:rPr lang="en-GB" sz="2000">
                          <a:latin typeface="Arial" pitchFamily="34"/>
                          <a:cs typeface="Arial" pitchFamily="34"/>
                        </a:rPr>
                        <a:t>ERP for integrated data across departments</a:t>
                      </a:r>
                    </a:p>
                  </a:txBody>
                  <a:tcPr/>
                </a:tc>
                <a:tc>
                  <a:txBody>
                    <a:bodyPr/>
                    <a:lstStyle/>
                    <a:p>
                      <a:pPr lvl="0"/>
                      <a:r>
                        <a:rPr lang="en-GB" sz="2000">
                          <a:latin typeface="Arial" pitchFamily="34"/>
                          <a:cs typeface="Arial" pitchFamily="34"/>
                        </a:rPr>
                        <a:t>Data privacy, customer info protection</a:t>
                      </a:r>
                    </a:p>
                  </a:txBody>
                  <a:tcPr/>
                </a:tc>
                <a:tc>
                  <a:txBody>
                    <a:bodyPr/>
                    <a:lstStyle/>
                    <a:p>
                      <a:pPr lvl="0"/>
                      <a:r>
                        <a:rPr lang="en-GB" sz="2000">
                          <a:latin typeface="Arial" pitchFamily="34"/>
                          <a:cs typeface="Arial" pitchFamily="34"/>
                        </a:rPr>
                        <a:t>Faster decisions, improve inventory, better customer service</a:t>
                      </a:r>
                    </a:p>
                  </a:txBody>
                  <a:tcPr/>
                </a:tc>
                <a:extLst>
                  <a:ext uri="{0D108BD9-81ED-4DB2-BD59-A6C34878D82A}">
                    <a16:rowId xmlns:a16="http://schemas.microsoft.com/office/drawing/2014/main" val="1233000112"/>
                  </a:ext>
                </a:extLst>
              </a:tr>
              <a:tr h="1201366">
                <a:tc>
                  <a:txBody>
                    <a:bodyPr/>
                    <a:lstStyle/>
                    <a:p>
                      <a:pPr lvl="0"/>
                      <a:r>
                        <a:rPr lang="en-GB" sz="2000" b="1">
                          <a:latin typeface="Arial" pitchFamily="34"/>
                          <a:cs typeface="Arial" pitchFamily="34"/>
                        </a:rPr>
                        <a:t>NIKE</a:t>
                      </a:r>
                    </a:p>
                  </a:txBody>
                  <a:tcPr/>
                </a:tc>
                <a:tc>
                  <a:txBody>
                    <a:bodyPr/>
                    <a:lstStyle/>
                    <a:p>
                      <a:pPr lvl="0"/>
                      <a:r>
                        <a:rPr lang="en-GB" sz="2000">
                          <a:latin typeface="Arial" pitchFamily="34"/>
                          <a:cs typeface="Arial" pitchFamily="34"/>
                        </a:rPr>
                        <a:t>Supply chain inefficiencies</a:t>
                      </a:r>
                    </a:p>
                  </a:txBody>
                  <a:tcPr/>
                </a:tc>
                <a:tc>
                  <a:txBody>
                    <a:bodyPr/>
                    <a:lstStyle/>
                    <a:p>
                      <a:pPr lvl="0"/>
                      <a:r>
                        <a:rPr lang="en-GB" sz="2000">
                          <a:latin typeface="Arial" pitchFamily="34"/>
                          <a:cs typeface="Arial" pitchFamily="34"/>
                        </a:rPr>
                        <a:t>ERP to unify inventory &amp; production</a:t>
                      </a:r>
                    </a:p>
                  </a:txBody>
                  <a:tcPr/>
                </a:tc>
                <a:tc>
                  <a:txBody>
                    <a:bodyPr/>
                    <a:lstStyle/>
                    <a:p>
                      <a:pPr lvl="0"/>
                      <a:r>
                        <a:rPr lang="en-GB" sz="2000">
                          <a:latin typeface="Arial" pitchFamily="34"/>
                          <a:cs typeface="Arial" pitchFamily="34"/>
                        </a:rPr>
                        <a:t>Employee training required</a:t>
                      </a:r>
                    </a:p>
                  </a:txBody>
                  <a:tcPr/>
                </a:tc>
                <a:tc>
                  <a:txBody>
                    <a:bodyPr/>
                    <a:lstStyle/>
                    <a:p>
                      <a:pPr lvl="0"/>
                      <a:r>
                        <a:rPr lang="en-GB" sz="2000">
                          <a:latin typeface="Arial" pitchFamily="34"/>
                          <a:cs typeface="Arial" pitchFamily="34"/>
                        </a:rPr>
                        <a:t>Reduced operational costs</a:t>
                      </a:r>
                    </a:p>
                  </a:txBody>
                  <a:tcPr/>
                </a:tc>
                <a:extLst>
                  <a:ext uri="{0D108BD9-81ED-4DB2-BD59-A6C34878D82A}">
                    <a16:rowId xmlns:a16="http://schemas.microsoft.com/office/drawing/2014/main" val="109528391"/>
                  </a:ext>
                </a:extLst>
              </a:tr>
              <a:tr h="1201366">
                <a:tc>
                  <a:txBody>
                    <a:bodyPr/>
                    <a:lstStyle/>
                    <a:p>
                      <a:pPr lvl="0"/>
                      <a:r>
                        <a:rPr lang="en-GB" sz="2000" b="1">
                          <a:latin typeface="Arial" pitchFamily="34"/>
                          <a:cs typeface="Arial" pitchFamily="34"/>
                        </a:rPr>
                        <a:t>COCA-COLA</a:t>
                      </a:r>
                    </a:p>
                  </a:txBody>
                  <a:tcPr/>
                </a:tc>
                <a:tc>
                  <a:txBody>
                    <a:bodyPr/>
                    <a:lstStyle/>
                    <a:p>
                      <a:pPr lvl="0"/>
                      <a:r>
                        <a:rPr lang="en-GB" sz="2000">
                          <a:latin typeface="Arial" pitchFamily="34"/>
                          <a:cs typeface="Arial" pitchFamily="34"/>
                        </a:rPr>
                        <a:t>Finance &amp; HR reporting complexity</a:t>
                      </a:r>
                    </a:p>
                  </a:txBody>
                  <a:tcPr/>
                </a:tc>
                <a:tc>
                  <a:txBody>
                    <a:bodyPr/>
                    <a:lstStyle/>
                    <a:p>
                      <a:pPr lvl="0"/>
                      <a:r>
                        <a:rPr lang="en-GB" sz="2000">
                          <a:latin typeface="Arial" pitchFamily="34"/>
                          <a:cs typeface="Arial" pitchFamily="34"/>
                        </a:rPr>
                        <a:t>ERP for finance and HR integration</a:t>
                      </a:r>
                    </a:p>
                  </a:txBody>
                  <a:tcPr/>
                </a:tc>
                <a:tc>
                  <a:txBody>
                    <a:bodyPr/>
                    <a:lstStyle/>
                    <a:p>
                      <a:pPr lvl="0"/>
                      <a:r>
                        <a:rPr lang="en-GB" sz="2000">
                          <a:latin typeface="Arial" pitchFamily="34"/>
                          <a:cs typeface="Arial" pitchFamily="34"/>
                        </a:rPr>
                        <a:t>Data accuracy &amp; compliance</a:t>
                      </a:r>
                    </a:p>
                  </a:txBody>
                  <a:tcPr/>
                </a:tc>
                <a:tc>
                  <a:txBody>
                    <a:bodyPr/>
                    <a:lstStyle/>
                    <a:p>
                      <a:pPr lvl="0"/>
                      <a:r>
                        <a:rPr lang="en-GB" sz="2000">
                          <a:latin typeface="Arial" pitchFamily="34"/>
                          <a:cs typeface="Arial" pitchFamily="34"/>
                        </a:rPr>
                        <a:t>Improved reporting &amp; decision-making</a:t>
                      </a:r>
                    </a:p>
                  </a:txBody>
                  <a:tcPr/>
                </a:tc>
                <a:extLst>
                  <a:ext uri="{0D108BD9-81ED-4DB2-BD59-A6C34878D82A}">
                    <a16:rowId xmlns:a16="http://schemas.microsoft.com/office/drawing/2014/main" val="1674588493"/>
                  </a:ext>
                </a:extLst>
              </a:tr>
            </a:tbl>
          </a:graphicData>
        </a:graphic>
      </p:graphicFrame>
      <p:sp>
        <p:nvSpPr>
          <p:cNvPr id="5" name="TextBox 6">
            <a:extLst>
              <a:ext uri="{FF2B5EF4-FFF2-40B4-BE49-F238E27FC236}">
                <a16:creationId xmlns:a16="http://schemas.microsoft.com/office/drawing/2014/main" id="{604636E1-D483-79D0-FE33-92B962C236F4}"/>
              </a:ext>
            </a:extLst>
          </p:cNvPr>
          <p:cNvSpPr txBox="1"/>
          <p:nvPr/>
        </p:nvSpPr>
        <p:spPr>
          <a:xfrm>
            <a:off x="9834664" y="6316757"/>
            <a:ext cx="1091967" cy="246220"/>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 Bradley,2008).</a:t>
            </a:r>
            <a:endParaRPr lang="en-GB" sz="1000" b="0" i="0" u="none" strike="noStrike" kern="1200" cap="none" spc="0" baseline="0">
              <a:solidFill>
                <a:srgbClr val="000000"/>
              </a:solidFill>
              <a:uFillTx/>
              <a:latin typeface="Avenir Next LT Pr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A578-2E8A-09B6-4F30-FC55F6EED5BF}"/>
              </a:ext>
            </a:extLst>
          </p:cNvPr>
          <p:cNvSpPr txBox="1">
            <a:spLocks noGrp="1"/>
          </p:cNvSpPr>
          <p:nvPr>
            <p:ph type="title"/>
          </p:nvPr>
        </p:nvSpPr>
        <p:spPr>
          <a:xfrm>
            <a:off x="447059" y="1187037"/>
            <a:ext cx="7645517" cy="608295"/>
          </a:xfrm>
        </p:spPr>
        <p:txBody>
          <a:bodyPr>
            <a:noAutofit/>
          </a:bodyPr>
          <a:lstStyle/>
          <a:p>
            <a:pPr lvl="0"/>
            <a:r>
              <a:rPr lang="en-GB" sz="2800" b="1"/>
              <a:t>Choosing Oracle NetSuite ERP</a:t>
            </a:r>
          </a:p>
        </p:txBody>
      </p:sp>
      <p:sp>
        <p:nvSpPr>
          <p:cNvPr id="3" name="Content Placeholder 2">
            <a:extLst>
              <a:ext uri="{FF2B5EF4-FFF2-40B4-BE49-F238E27FC236}">
                <a16:creationId xmlns:a16="http://schemas.microsoft.com/office/drawing/2014/main" id="{30CE19F2-FC2B-126B-7A66-8001754D3CBE}"/>
              </a:ext>
            </a:extLst>
          </p:cNvPr>
          <p:cNvSpPr txBox="1">
            <a:spLocks noGrp="1"/>
          </p:cNvSpPr>
          <p:nvPr>
            <p:ph idx="1"/>
          </p:nvPr>
        </p:nvSpPr>
        <p:spPr>
          <a:xfrm>
            <a:off x="447059" y="2345637"/>
            <a:ext cx="9581842" cy="4273823"/>
          </a:xfrm>
        </p:spPr>
        <p:txBody>
          <a:bodyPr/>
          <a:lstStyle/>
          <a:p>
            <a:pPr lvl="0">
              <a:lnSpc>
                <a:spcPct val="150000"/>
              </a:lnSpc>
              <a:spcBef>
                <a:spcPts val="0"/>
              </a:spcBef>
            </a:pPr>
            <a:r>
              <a:rPr lang="en-GB" b="1">
                <a:solidFill>
                  <a:srgbClr val="CC9900"/>
                </a:solidFill>
                <a:latin typeface="Arial" pitchFamily="34"/>
                <a:cs typeface="Arial" pitchFamily="34"/>
              </a:rPr>
              <a:t>Cloud-based ERP solution offering:</a:t>
            </a:r>
          </a:p>
          <a:p>
            <a:pPr marL="171450" lvl="0" indent="-171450">
              <a:lnSpc>
                <a:spcPct val="150000"/>
              </a:lnSpc>
              <a:spcBef>
                <a:spcPts val="0"/>
              </a:spcBef>
              <a:buSzPct val="100000"/>
              <a:buFont typeface="Arial" pitchFamily="34"/>
              <a:buChar char="•"/>
            </a:pPr>
            <a:r>
              <a:rPr lang="en-GB" b="1">
                <a:latin typeface="Arial" pitchFamily="34"/>
                <a:cs typeface="Arial" pitchFamily="34"/>
              </a:rPr>
              <a:t>Finance &amp; Accounting: </a:t>
            </a:r>
            <a:r>
              <a:rPr lang="en-GB">
                <a:latin typeface="Arial" pitchFamily="34"/>
                <a:cs typeface="Arial" pitchFamily="34"/>
              </a:rPr>
              <a:t>Centralized financial management.</a:t>
            </a:r>
          </a:p>
          <a:p>
            <a:pPr marL="171450" lvl="0" indent="-171450">
              <a:lnSpc>
                <a:spcPct val="150000"/>
              </a:lnSpc>
              <a:spcBef>
                <a:spcPts val="0"/>
              </a:spcBef>
              <a:buSzPct val="100000"/>
              <a:buFont typeface="Arial" pitchFamily="34"/>
              <a:buChar char="•"/>
            </a:pPr>
            <a:r>
              <a:rPr lang="en-GB" b="1">
                <a:latin typeface="Arial" pitchFamily="34"/>
                <a:cs typeface="Arial" pitchFamily="34"/>
              </a:rPr>
              <a:t>Supply Chain &amp; Inventory: </a:t>
            </a:r>
            <a:r>
              <a:rPr lang="en-GB">
                <a:latin typeface="Arial" pitchFamily="34"/>
                <a:cs typeface="Arial" pitchFamily="34"/>
              </a:rPr>
              <a:t>Real-time tracking and automation.</a:t>
            </a:r>
          </a:p>
          <a:p>
            <a:pPr marL="171450" lvl="0" indent="-171450">
              <a:lnSpc>
                <a:spcPct val="150000"/>
              </a:lnSpc>
              <a:spcBef>
                <a:spcPts val="0"/>
              </a:spcBef>
              <a:buSzPct val="100000"/>
              <a:buFont typeface="Arial" pitchFamily="34"/>
              <a:buChar char="•"/>
            </a:pPr>
            <a:r>
              <a:rPr lang="en-GB" b="1">
                <a:latin typeface="Arial" pitchFamily="34"/>
                <a:cs typeface="Arial" pitchFamily="34"/>
              </a:rPr>
              <a:t>Commerce &amp; HR: </a:t>
            </a:r>
            <a:r>
              <a:rPr lang="en-GB">
                <a:latin typeface="Arial" pitchFamily="34"/>
                <a:cs typeface="Arial" pitchFamily="34"/>
              </a:rPr>
              <a:t>Unified employee  and customer management.</a:t>
            </a:r>
          </a:p>
          <a:p>
            <a:pPr lvl="0">
              <a:lnSpc>
                <a:spcPct val="150000"/>
              </a:lnSpc>
              <a:spcBef>
                <a:spcPts val="0"/>
              </a:spcBef>
            </a:pPr>
            <a:r>
              <a:rPr lang="en-GB" b="1">
                <a:solidFill>
                  <a:srgbClr val="CC9900"/>
                </a:solidFill>
                <a:latin typeface="Arial" pitchFamily="34"/>
                <a:cs typeface="Arial" pitchFamily="34"/>
              </a:rPr>
              <a:t>Advantages for Amazon:</a:t>
            </a:r>
          </a:p>
          <a:p>
            <a:pPr marL="285750" lvl="0" indent="-285750">
              <a:lnSpc>
                <a:spcPct val="150000"/>
              </a:lnSpc>
              <a:spcBef>
                <a:spcPts val="0"/>
              </a:spcBef>
              <a:buSzPct val="100000"/>
              <a:buFont typeface="Arial" pitchFamily="34"/>
              <a:buChar char="•"/>
            </a:pPr>
            <a:r>
              <a:rPr lang="en-GB">
                <a:latin typeface="Arial" pitchFamily="34"/>
                <a:cs typeface="Arial" pitchFamily="34"/>
              </a:rPr>
              <a:t>Scalable to global operations.</a:t>
            </a:r>
          </a:p>
          <a:p>
            <a:pPr marL="285750" lvl="0" indent="-285750">
              <a:lnSpc>
                <a:spcPct val="150000"/>
              </a:lnSpc>
              <a:spcBef>
                <a:spcPts val="0"/>
              </a:spcBef>
              <a:buSzPct val="100000"/>
              <a:buFont typeface="Arial" pitchFamily="34"/>
              <a:buChar char="•"/>
            </a:pPr>
            <a:r>
              <a:rPr lang="en-GB">
                <a:latin typeface="Arial" pitchFamily="34"/>
                <a:cs typeface="Arial" pitchFamily="34"/>
              </a:rPr>
              <a:t>Real-time dashboards for strategic decisions.</a:t>
            </a:r>
          </a:p>
          <a:p>
            <a:pPr marL="285750" lvl="0" indent="-285750">
              <a:lnSpc>
                <a:spcPct val="150000"/>
              </a:lnSpc>
              <a:spcBef>
                <a:spcPts val="0"/>
              </a:spcBef>
              <a:buSzPct val="100000"/>
              <a:buFont typeface="Arial" pitchFamily="34"/>
              <a:buChar char="•"/>
            </a:pPr>
            <a:r>
              <a:rPr lang="en-GB">
                <a:latin typeface="Arial" pitchFamily="34"/>
                <a:cs typeface="Arial" pitchFamily="34"/>
              </a:rPr>
              <a:t>Supports multi-department integration with minimal IT infrastructure.</a:t>
            </a:r>
          </a:p>
        </p:txBody>
      </p:sp>
      <p:sp>
        <p:nvSpPr>
          <p:cNvPr id="4" name="TextBox 3">
            <a:extLst>
              <a:ext uri="{FF2B5EF4-FFF2-40B4-BE49-F238E27FC236}">
                <a16:creationId xmlns:a16="http://schemas.microsoft.com/office/drawing/2014/main" id="{62B4D582-E09A-97CE-7704-7B36F62194FD}"/>
              </a:ext>
            </a:extLst>
          </p:cNvPr>
          <p:cNvSpPr txBox="1"/>
          <p:nvPr/>
        </p:nvSpPr>
        <p:spPr>
          <a:xfrm>
            <a:off x="8394594" y="6373239"/>
            <a:ext cx="1274710" cy="246220"/>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(Su &amp; Chen, 2021).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5DD7C-631C-BEA6-3698-289CEFC58BA1}"/>
              </a:ext>
            </a:extLst>
          </p:cNvPr>
          <p:cNvSpPr txBox="1">
            <a:spLocks noGrp="1"/>
          </p:cNvSpPr>
          <p:nvPr>
            <p:ph type="title"/>
          </p:nvPr>
        </p:nvSpPr>
        <p:spPr>
          <a:xfrm>
            <a:off x="594542" y="423952"/>
            <a:ext cx="6196093" cy="653485"/>
          </a:xfrm>
        </p:spPr>
        <p:txBody>
          <a:bodyPr/>
          <a:lstStyle/>
          <a:p>
            <a:pPr lvl="0"/>
            <a:r>
              <a:rPr lang="en-GB" sz="2800" b="1"/>
              <a:t>Impact and Key Takeaways</a:t>
            </a:r>
          </a:p>
        </p:txBody>
      </p:sp>
      <p:sp>
        <p:nvSpPr>
          <p:cNvPr id="3" name="Content Placeholder 2">
            <a:extLst>
              <a:ext uri="{FF2B5EF4-FFF2-40B4-BE49-F238E27FC236}">
                <a16:creationId xmlns:a16="http://schemas.microsoft.com/office/drawing/2014/main" id="{48143419-ABFC-9123-391A-94DFA3CE207E}"/>
              </a:ext>
            </a:extLst>
          </p:cNvPr>
          <p:cNvSpPr txBox="1">
            <a:spLocks noGrp="1"/>
          </p:cNvSpPr>
          <p:nvPr>
            <p:ph idx="1"/>
          </p:nvPr>
        </p:nvSpPr>
        <p:spPr>
          <a:xfrm>
            <a:off x="1577550" y="1212576"/>
            <a:ext cx="8291998" cy="3988036"/>
          </a:xfrm>
        </p:spPr>
        <p:txBody>
          <a:bodyPr/>
          <a:lstStyle/>
          <a:p>
            <a:pPr lvl="0">
              <a:lnSpc>
                <a:spcPct val="140000"/>
              </a:lnSpc>
              <a:spcBef>
                <a:spcPts val="0"/>
              </a:spcBef>
            </a:pPr>
            <a:r>
              <a:rPr lang="en-GB" b="1">
                <a:solidFill>
                  <a:srgbClr val="CC9900"/>
                </a:solidFill>
                <a:latin typeface="Arial" pitchFamily="34"/>
                <a:cs typeface="Arial" pitchFamily="34"/>
              </a:rPr>
              <a:t>Impact on Business performance:</a:t>
            </a:r>
          </a:p>
          <a:p>
            <a:pPr marL="285750" lvl="0" indent="-285750">
              <a:lnSpc>
                <a:spcPct val="140000"/>
              </a:lnSpc>
              <a:spcBef>
                <a:spcPts val="0"/>
              </a:spcBef>
              <a:buSzPct val="100000"/>
              <a:buFont typeface="Arial" pitchFamily="34"/>
              <a:buChar char="•"/>
            </a:pPr>
            <a:r>
              <a:rPr lang="en-GB">
                <a:latin typeface="Arial" pitchFamily="34"/>
                <a:cs typeface="Arial" pitchFamily="34"/>
              </a:rPr>
              <a:t>Enhance operational efficiency</a:t>
            </a:r>
          </a:p>
          <a:p>
            <a:pPr marL="285750" lvl="0" indent="-285750">
              <a:lnSpc>
                <a:spcPct val="140000"/>
              </a:lnSpc>
              <a:spcBef>
                <a:spcPts val="0"/>
              </a:spcBef>
              <a:buSzPct val="100000"/>
              <a:buFont typeface="Arial" pitchFamily="34"/>
              <a:buChar char="•"/>
            </a:pPr>
            <a:r>
              <a:rPr lang="en-GB">
                <a:latin typeface="Arial" pitchFamily="34"/>
                <a:cs typeface="Arial" pitchFamily="34"/>
              </a:rPr>
              <a:t>Better decision-making through real-time analytics</a:t>
            </a:r>
          </a:p>
          <a:p>
            <a:pPr marL="285750" lvl="0" indent="-285750">
              <a:lnSpc>
                <a:spcPct val="140000"/>
              </a:lnSpc>
              <a:spcBef>
                <a:spcPts val="0"/>
              </a:spcBef>
              <a:buSzPct val="100000"/>
              <a:buFont typeface="Arial" pitchFamily="34"/>
              <a:buChar char="•"/>
            </a:pPr>
            <a:r>
              <a:rPr lang="en-GB">
                <a:latin typeface="Arial" pitchFamily="34"/>
                <a:cs typeface="Arial" pitchFamily="34"/>
              </a:rPr>
              <a:t>Improved customer satisfaction through smoother supply chain operations</a:t>
            </a:r>
          </a:p>
          <a:p>
            <a:pPr lvl="0">
              <a:lnSpc>
                <a:spcPct val="140000"/>
              </a:lnSpc>
              <a:spcBef>
                <a:spcPts val="0"/>
              </a:spcBef>
            </a:pPr>
            <a:r>
              <a:rPr lang="en-GB" b="1">
                <a:solidFill>
                  <a:srgbClr val="CC9900"/>
                </a:solidFill>
                <a:latin typeface="Arial" pitchFamily="34"/>
                <a:cs typeface="Arial" pitchFamily="34"/>
              </a:rPr>
              <a:t>Key Takeaways:</a:t>
            </a:r>
          </a:p>
          <a:p>
            <a:pPr marL="285750" lvl="0" indent="-285750">
              <a:lnSpc>
                <a:spcPct val="140000"/>
              </a:lnSpc>
              <a:spcBef>
                <a:spcPts val="0"/>
              </a:spcBef>
              <a:buSzPct val="100000"/>
              <a:buFont typeface="Arial" pitchFamily="34"/>
              <a:buChar char="•"/>
            </a:pPr>
            <a:r>
              <a:rPr lang="en-GB">
                <a:latin typeface="Arial" pitchFamily="34"/>
                <a:cs typeface="Arial" pitchFamily="34"/>
              </a:rPr>
              <a:t>Integration requires organizational change management</a:t>
            </a:r>
          </a:p>
          <a:p>
            <a:pPr marL="285750" lvl="0" indent="-285750">
              <a:lnSpc>
                <a:spcPct val="140000"/>
              </a:lnSpc>
              <a:spcBef>
                <a:spcPts val="0"/>
              </a:spcBef>
              <a:buSzPct val="100000"/>
              <a:buFont typeface="Arial" pitchFamily="34"/>
              <a:buChar char="•"/>
            </a:pPr>
            <a:r>
              <a:rPr lang="en-GB">
                <a:latin typeface="Arial" pitchFamily="34"/>
                <a:cs typeface="Arial" pitchFamily="34"/>
              </a:rPr>
              <a:t>Staff Training is critical for success</a:t>
            </a:r>
          </a:p>
          <a:p>
            <a:pPr marL="285750" lvl="0" indent="-285750">
              <a:lnSpc>
                <a:spcPct val="140000"/>
              </a:lnSpc>
              <a:spcBef>
                <a:spcPts val="0"/>
              </a:spcBef>
              <a:buSzPct val="100000"/>
              <a:buFont typeface="Arial" pitchFamily="34"/>
              <a:buChar char="•"/>
            </a:pPr>
            <a:r>
              <a:rPr lang="en-GB">
                <a:latin typeface="Arial" pitchFamily="34"/>
                <a:cs typeface="Arial" pitchFamily="34"/>
              </a:rPr>
              <a:t>Ethical data management is non-negotiable</a:t>
            </a:r>
          </a:p>
          <a:p>
            <a:pPr lvl="0">
              <a:lnSpc>
                <a:spcPct val="100000"/>
              </a:lnSpc>
            </a:pPr>
            <a:endParaRPr lang="en-GB" sz="1100">
              <a:latin typeface="Arial" pitchFamily="34"/>
              <a:cs typeface="Arial" pitchFamily="34"/>
            </a:endParaRPr>
          </a:p>
        </p:txBody>
      </p:sp>
      <p:sp>
        <p:nvSpPr>
          <p:cNvPr id="4" name="TextBox 3">
            <a:extLst>
              <a:ext uri="{FF2B5EF4-FFF2-40B4-BE49-F238E27FC236}">
                <a16:creationId xmlns:a16="http://schemas.microsoft.com/office/drawing/2014/main" id="{09E91D68-F42A-7DD8-E400-9C79CAD74D57}"/>
              </a:ext>
            </a:extLst>
          </p:cNvPr>
          <p:cNvSpPr txBox="1"/>
          <p:nvPr/>
        </p:nvSpPr>
        <p:spPr>
          <a:xfrm>
            <a:off x="337934" y="5200613"/>
            <a:ext cx="10060942" cy="17851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1" u="none" strike="noStrike" kern="1200" cap="none" spc="0" baseline="0">
                <a:solidFill>
                  <a:srgbClr val="000000"/>
                </a:solidFill>
                <a:uFillTx/>
                <a:latin typeface="Georgia Pro Semibold"/>
              </a:rPr>
              <a:t>Conclusion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1" i="1" u="none" strike="noStrike" kern="1200" cap="none" spc="0" baseline="0">
              <a:solidFill>
                <a:srgbClr val="000000"/>
              </a:solidFill>
              <a:uFillTx/>
              <a:latin typeface="Georgia Pro Semibold"/>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Oracle NetSuite ERP provides Amazon a scalable, integrated solution to modernize its information systems and strengthen business performance.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sp>
        <p:nvSpPr>
          <p:cNvPr id="5" name="TextBox 4">
            <a:extLst>
              <a:ext uri="{FF2B5EF4-FFF2-40B4-BE49-F238E27FC236}">
                <a16:creationId xmlns:a16="http://schemas.microsoft.com/office/drawing/2014/main" id="{97EFB438-8F95-D9B3-CD56-25CE3F1C780B}"/>
              </a:ext>
            </a:extLst>
          </p:cNvPr>
          <p:cNvSpPr txBox="1"/>
          <p:nvPr/>
        </p:nvSpPr>
        <p:spPr>
          <a:xfrm>
            <a:off x="9976945" y="6494708"/>
            <a:ext cx="1574468" cy="246220"/>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(Monk &amp; Wagner, 2012).</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3E575-06DE-7D78-F8CA-B7A904AE81C7}"/>
              </a:ext>
            </a:extLst>
          </p:cNvPr>
          <p:cNvSpPr txBox="1">
            <a:spLocks noGrp="1"/>
          </p:cNvSpPr>
          <p:nvPr>
            <p:ph type="title"/>
          </p:nvPr>
        </p:nvSpPr>
        <p:spPr>
          <a:xfrm>
            <a:off x="1936187" y="221860"/>
            <a:ext cx="2227313" cy="598465"/>
          </a:xfrm>
        </p:spPr>
        <p:txBody>
          <a:bodyPr/>
          <a:lstStyle/>
          <a:p>
            <a:pPr lvl="0"/>
            <a:r>
              <a:rPr lang="en-GB" sz="2800" b="1">
                <a:cs typeface="Arial" pitchFamily="34"/>
              </a:rPr>
              <a:t>Reference</a:t>
            </a:r>
          </a:p>
        </p:txBody>
      </p:sp>
      <p:sp>
        <p:nvSpPr>
          <p:cNvPr id="3" name="Rectangle 1">
            <a:extLst>
              <a:ext uri="{FF2B5EF4-FFF2-40B4-BE49-F238E27FC236}">
                <a16:creationId xmlns:a16="http://schemas.microsoft.com/office/drawing/2014/main" id="{8EBD79EB-6D4E-6C99-0A26-48BF34919C4D}"/>
              </a:ext>
            </a:extLst>
          </p:cNvPr>
          <p:cNvSpPr txBox="1">
            <a:spLocks noGrp="1"/>
          </p:cNvSpPr>
          <p:nvPr>
            <p:ph idx="1"/>
          </p:nvPr>
        </p:nvSpPr>
        <p:spPr>
          <a:xfrm>
            <a:off x="1936187" y="1125461"/>
            <a:ext cx="9215524" cy="6863413"/>
          </a:xfrm>
        </p:spPr>
        <p:txBody>
          <a:bodyPr anchor="ctr">
            <a:spAutoFit/>
          </a:bodyPr>
          <a:lstStyle/>
          <a:p>
            <a:pPr lvl="0" hangingPunct="0">
              <a:lnSpc>
                <a:spcPct val="100000"/>
              </a:lnSpc>
              <a:spcBef>
                <a:spcPts val="0"/>
              </a:spcBef>
            </a:pPr>
            <a:r>
              <a:rPr lang="en-GB" sz="1200">
                <a:latin typeface="Arial" pitchFamily="34"/>
                <a:cs typeface="Arial" pitchFamily="34"/>
              </a:rPr>
              <a:t>Bradley, J. (2008). </a:t>
            </a:r>
            <a:r>
              <a:rPr lang="en-GB" sz="1200" i="1">
                <a:latin typeface="Arial" pitchFamily="34"/>
                <a:cs typeface="Arial" pitchFamily="34"/>
              </a:rPr>
              <a:t>Management based critical success factors in the implementation of Enterprise Resource Planning systems.</a:t>
            </a:r>
            <a:r>
              <a:rPr lang="en-GB" sz="1200">
                <a:latin typeface="Arial" pitchFamily="34"/>
                <a:cs typeface="Arial" pitchFamily="34"/>
              </a:rPr>
              <a:t> International Journal of Accounting Information Systems, 9(4), 175–200.</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Butarbutar, Z.T., Handayani, P.W., Suryono, R.R. and Wibowo, W.S., 2023. Systematic literature review of Critical success factors on enterprise resource planning post implementation. </a:t>
            </a:r>
            <a:r>
              <a:rPr lang="en-GB" sz="1200" i="1">
                <a:latin typeface="Arial" pitchFamily="34"/>
                <a:cs typeface="Arial" pitchFamily="34"/>
              </a:rPr>
              <a:t>Cogent business &amp; management</a:t>
            </a:r>
            <a:r>
              <a:rPr lang="en-GB" sz="1200">
                <a:latin typeface="Arial" pitchFamily="34"/>
                <a:cs typeface="Arial" pitchFamily="34"/>
              </a:rPr>
              <a:t>, </a:t>
            </a:r>
            <a:r>
              <a:rPr lang="en-GB" sz="1200" i="1">
                <a:latin typeface="Arial" pitchFamily="34"/>
                <a:cs typeface="Arial" pitchFamily="34"/>
              </a:rPr>
              <a:t>10</a:t>
            </a:r>
            <a:r>
              <a:rPr lang="en-GB" sz="1200">
                <a:latin typeface="Arial" pitchFamily="34"/>
                <a:cs typeface="Arial" pitchFamily="34"/>
              </a:rPr>
              <a:t>(3), p.2264001.</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Christopher, M., 2016. </a:t>
            </a:r>
            <a:r>
              <a:rPr lang="en-GB" sz="1200" i="1">
                <a:latin typeface="Arial" pitchFamily="34"/>
                <a:cs typeface="Arial" pitchFamily="34"/>
              </a:rPr>
              <a:t>Logistics and supply chain management: logistics &amp; supply chain management</a:t>
            </a:r>
            <a:r>
              <a:rPr lang="en-GB" sz="1200">
                <a:latin typeface="Arial" pitchFamily="34"/>
                <a:cs typeface="Arial" pitchFamily="34"/>
              </a:rPr>
              <a:t>. Pearson UK.</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Esteves, J., &amp; Pastor, J. (2001). </a:t>
            </a:r>
            <a:r>
              <a:rPr lang="en-GB" sz="1200" i="1">
                <a:latin typeface="Arial" pitchFamily="34"/>
                <a:cs typeface="Arial" pitchFamily="34"/>
              </a:rPr>
              <a:t>Enterprise resource planning systems research: An annotated bibliography.</a:t>
            </a:r>
            <a:r>
              <a:rPr lang="en-GB" sz="1200">
                <a:latin typeface="Arial" pitchFamily="34"/>
                <a:cs typeface="Arial" pitchFamily="34"/>
              </a:rPr>
              <a:t> Communications of the Association for Information Systems, 7(1), 8.</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Klaus, H., Rosemann, M., &amp; Gable, G. G. (2000). </a:t>
            </a:r>
            <a:r>
              <a:rPr lang="en-GB" sz="1200" i="1">
                <a:latin typeface="Arial" pitchFamily="34"/>
                <a:cs typeface="Arial" pitchFamily="34"/>
              </a:rPr>
              <a:t>What is ERP?</a:t>
            </a:r>
            <a:r>
              <a:rPr lang="en-GB" sz="1200">
                <a:latin typeface="Arial" pitchFamily="34"/>
                <a:cs typeface="Arial" pitchFamily="34"/>
              </a:rPr>
              <a:t> Information Systems Frontiers, 2(2), 141–162.</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Kowsar, M. M., &amp; Rahman, M. A. (2022). Enterprise resource planning and customer relationship management integration: A systematic review of adoption models and organizational impact. </a:t>
            </a:r>
            <a:r>
              <a:rPr lang="en-GB" sz="1200" i="1">
                <a:latin typeface="Arial" pitchFamily="34"/>
                <a:cs typeface="Arial" pitchFamily="34"/>
              </a:rPr>
              <a:t>Review of Applied Science and Technology</a:t>
            </a:r>
            <a:r>
              <a:rPr lang="en-GB" sz="1200">
                <a:latin typeface="Arial" pitchFamily="34"/>
                <a:cs typeface="Arial" pitchFamily="34"/>
              </a:rPr>
              <a:t>, </a:t>
            </a:r>
            <a:r>
              <a:rPr lang="en-GB" sz="1200" i="1">
                <a:latin typeface="Arial" pitchFamily="34"/>
                <a:cs typeface="Arial" pitchFamily="34"/>
              </a:rPr>
              <a:t>1</a:t>
            </a:r>
            <a:r>
              <a:rPr lang="en-GB" sz="1200">
                <a:latin typeface="Arial" pitchFamily="34"/>
                <a:cs typeface="Arial" pitchFamily="34"/>
              </a:rPr>
              <a:t>(02), 26-52.</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Laudon, K. C., &amp; Laudon, J. P. (2020). </a:t>
            </a:r>
            <a:r>
              <a:rPr lang="en-GB" sz="1200" i="1">
                <a:latin typeface="Arial" pitchFamily="34"/>
                <a:cs typeface="Arial" pitchFamily="34"/>
              </a:rPr>
              <a:t>Management Information Systems: Managing the Digital Firm</a:t>
            </a:r>
            <a:r>
              <a:rPr lang="en-GB" sz="1200">
                <a:latin typeface="Arial" pitchFamily="34"/>
                <a:cs typeface="Arial" pitchFamily="34"/>
              </a:rPr>
              <a:t> (16th ed.). Pearson.</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Su, B. C., &amp; Chen, C. D. (2021, July). A study of factors influencing the adoption of cloud-based ERP system: The perspective of transaction cost economics. In </a:t>
            </a:r>
            <a:r>
              <a:rPr lang="en-GB" sz="1200" i="1">
                <a:latin typeface="Arial" pitchFamily="34"/>
                <a:cs typeface="Arial" pitchFamily="34"/>
              </a:rPr>
              <a:t>International Conference on Human-Computer Interaction</a:t>
            </a:r>
            <a:r>
              <a:rPr lang="en-GB" sz="1200">
                <a:latin typeface="Arial" pitchFamily="34"/>
                <a:cs typeface="Arial" pitchFamily="34"/>
              </a:rPr>
              <a:t> (pp. 433-443). Cham: Springer International Publishing.</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Tulli, S. K. (2024). </a:t>
            </a:r>
            <a:r>
              <a:rPr lang="en-GB" sz="1200" i="1">
                <a:latin typeface="Arial" pitchFamily="34"/>
                <a:cs typeface="Arial" pitchFamily="34"/>
              </a:rPr>
              <a:t>The Impact of Oracle NetSuite ERP Implementation on Business Performance and Sustainability.</a:t>
            </a:r>
            <a:r>
              <a:rPr lang="en-GB" sz="1200">
                <a:latin typeface="Arial" pitchFamily="34"/>
                <a:cs typeface="Arial" pitchFamily="34"/>
              </a:rPr>
              <a:t> Research &amp; Analysis Journal, 7(05), 01-32. </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r>
              <a:rPr lang="en-GB" sz="1200">
                <a:latin typeface="Arial" pitchFamily="34"/>
                <a:cs typeface="Arial" pitchFamily="34"/>
              </a:rPr>
              <a:t>Monk, E. and Wagner, B., 2012. </a:t>
            </a:r>
            <a:r>
              <a:rPr lang="en-GB" sz="1200" i="1">
                <a:latin typeface="Arial" pitchFamily="34"/>
                <a:cs typeface="Arial" pitchFamily="34"/>
              </a:rPr>
              <a:t>Concepts in Enterprise Resource Planning</a:t>
            </a:r>
            <a:r>
              <a:rPr lang="en-GB" sz="1200">
                <a:latin typeface="Arial" pitchFamily="34"/>
                <a:cs typeface="Arial" pitchFamily="34"/>
              </a:rPr>
              <a:t>. 4th ed. Boston: Cengage Learning.</a:t>
            </a: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endParaRPr lang="en-GB" sz="1200"/>
          </a:p>
          <a:p>
            <a:pPr lvl="0" hangingPunct="0">
              <a:lnSpc>
                <a:spcPct val="100000"/>
              </a:lnSpc>
              <a:spcBef>
                <a:spcPts val="0"/>
              </a:spcBef>
            </a:pPr>
            <a:endParaRPr lang="en-US" sz="1000">
              <a:latin typeface="Arial" pitchFamily="34"/>
              <a:cs typeface="Arial" pitchFamily="34"/>
            </a:endParaRPr>
          </a:p>
          <a:p>
            <a:pPr lvl="0" hangingPunct="0">
              <a:lnSpc>
                <a:spcPct val="100000"/>
              </a:lnSpc>
              <a:spcBef>
                <a:spcPts val="0"/>
              </a:spcBef>
            </a:pPr>
            <a:endParaRPr lang="en-GB" sz="1000">
              <a:latin typeface="Arial" pitchFamily="34"/>
              <a:cs typeface="Arial" pitchFamily="34"/>
            </a:endParaRPr>
          </a:p>
          <a:p>
            <a:pPr lvl="0" hangingPunct="0">
              <a:lnSpc>
                <a:spcPct val="100000"/>
              </a:lnSpc>
              <a:spcBef>
                <a:spcPts val="0"/>
              </a:spcBef>
            </a:pPr>
            <a:endParaRPr lang="en-GB" sz="1200">
              <a:latin typeface="Arial" pitchFamily="34"/>
              <a:cs typeface="Arial" pitchFamily="34"/>
            </a:endParaRPr>
          </a:p>
          <a:p>
            <a:pPr lvl="0" hangingPunct="0">
              <a:lnSpc>
                <a:spcPct val="100000"/>
              </a:lnSpc>
              <a:spcBef>
                <a:spcPts val="0"/>
              </a:spcBef>
            </a:pPr>
            <a:br>
              <a:rPr lang="en-GB" sz="1200">
                <a:latin typeface="Arial" pitchFamily="34"/>
                <a:cs typeface="Arial" pitchFamily="34"/>
              </a:rPr>
            </a:br>
            <a:endParaRPr lang="en-GB" sz="1200">
              <a:latin typeface="Arial" pitchFamily="34"/>
              <a:cs typeface="Arial" pitchFamily="34"/>
            </a:endParaRPr>
          </a:p>
          <a:p>
            <a:pPr lvl="0" hangingPunct="0">
              <a:lnSpc>
                <a:spcPct val="100000"/>
              </a:lnSpc>
              <a:spcBef>
                <a:spcPts val="0"/>
              </a:spcBef>
            </a:pPr>
            <a:endParaRPr lang="en-US" sz="1200">
              <a:latin typeface="Arial" pitchFamily="34"/>
              <a:cs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Roca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AngleLines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1417</TotalTime>
  <Words>2843</Words>
  <Application>Microsoft Office PowerPoint</Application>
  <PresentationFormat>Widescreen</PresentationFormat>
  <Paragraphs>330</Paragraphs>
  <Slides>25</Slides>
  <Notes>6</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25</vt:i4>
      </vt:variant>
    </vt:vector>
  </HeadingPairs>
  <TitlesOfParts>
    <vt:vector size="40" baseType="lpstr">
      <vt:lpstr>Aptos</vt:lpstr>
      <vt:lpstr>Aptos Display</vt:lpstr>
      <vt:lpstr>Arial</vt:lpstr>
      <vt:lpstr>Avenir Next LT Pro</vt:lpstr>
      <vt:lpstr>Avenir Next LT Pro Light</vt:lpstr>
      <vt:lpstr>Calibri</vt:lpstr>
      <vt:lpstr>Calibri Light</vt:lpstr>
      <vt:lpstr>Georgia Pro Semibold</vt:lpstr>
      <vt:lpstr>Univers Condensed Light</vt:lpstr>
      <vt:lpstr>Walbaum Display Light</vt:lpstr>
      <vt:lpstr>Wingdings</vt:lpstr>
      <vt:lpstr>Office Theme</vt:lpstr>
      <vt:lpstr>Office Theme</vt:lpstr>
      <vt:lpstr>RocaVTI</vt:lpstr>
      <vt:lpstr>AngleLinesVTI</vt:lpstr>
      <vt:lpstr>Introduce Information Systems </vt:lpstr>
      <vt:lpstr> The Role of Information Systems in Modern Business Operation   </vt:lpstr>
      <vt:lpstr>Understanding Enterprise Resource Planning (ERP)</vt:lpstr>
      <vt:lpstr>Types of Business Information Systems</vt:lpstr>
      <vt:lpstr>Recommendation and Conclusion</vt:lpstr>
      <vt:lpstr>References</vt:lpstr>
      <vt:lpstr>Group  presentation   STUDENT ID: 2244143 student name :Robert Lubega </vt:lpstr>
      <vt:lpstr>overview  of   erp  and information systems</vt:lpstr>
      <vt:lpstr>Types of enterprise resource planning</vt:lpstr>
      <vt:lpstr>Types of entreprise resource planning </vt:lpstr>
      <vt:lpstr>Benefits and limitations  of enterprise resource planning.</vt:lpstr>
      <vt:lpstr>Conclusion </vt:lpstr>
      <vt:lpstr>references</vt:lpstr>
      <vt:lpstr>PowerPoint Presentation</vt:lpstr>
      <vt:lpstr>Data Privacy and Security</vt:lpstr>
      <vt:lpstr>      Ethical AI Decision-Making</vt:lpstr>
      <vt:lpstr>PowerPoint Presentation</vt:lpstr>
      <vt:lpstr>Responsible ERP Use and Conclusion</vt:lpstr>
      <vt:lpstr>References</vt:lpstr>
      <vt:lpstr>Managing Business Information</vt:lpstr>
      <vt:lpstr>Introduction</vt:lpstr>
      <vt:lpstr>Real-World Case Studies</vt:lpstr>
      <vt:lpstr>Choosing Oracle NetSuite ERP</vt:lpstr>
      <vt:lpstr>Impact and Key Takeaways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Lucelia Dias Nascimento Noe (2336940)</dc:creator>
  <cp:lastModifiedBy>Lucelia Dias Nascimento Noe (2336940)</cp:lastModifiedBy>
  <cp:revision>75</cp:revision>
  <dcterms:created xsi:type="dcterms:W3CDTF">2025-10-20T15:20:53Z</dcterms:created>
  <dcterms:modified xsi:type="dcterms:W3CDTF">2025-11-11T13:56:53Z</dcterms:modified>
</cp:coreProperties>
</file>