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8" r:id="rId33"/>
    <p:sldId id="287"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30" r:id="rId75"/>
    <p:sldId id="329" r:id="rId76"/>
    <p:sldId id="331" r:id="rId77"/>
    <p:sldId id="332" r:id="rId78"/>
    <p:sldId id="333" r:id="rId79"/>
    <p:sldId id="334" r:id="rId80"/>
    <p:sldId id="335" r:id="rId81"/>
    <p:sldId id="336" r:id="rId82"/>
    <p:sldId id="337" r:id="rId83"/>
    <p:sldId id="338" r:id="rId84"/>
    <p:sldId id="339" r:id="rId85"/>
    <p:sldId id="340" r:id="rId86"/>
    <p:sldId id="341" r:id="rId8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738143-1A16-4ACB-9B5D-4B8B26B26339}" v="44" dt="2020-11-09T11:57:21.8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387" autoAdjust="0"/>
    <p:restoredTop sz="94660"/>
  </p:normalViewPr>
  <p:slideViewPr>
    <p:cSldViewPr snapToGrid="0">
      <p:cViewPr varScale="1">
        <p:scale>
          <a:sx n="114" d="100"/>
          <a:sy n="114" d="100"/>
        </p:scale>
        <p:origin x="39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viewProps" Target="view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theme" Target="theme/theme1.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microsoft.com/office/2015/10/relationships/revisionInfo" Target="revisionInfo.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25DF9-2C56-4CA7-B675-76814C33EB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82F3B9-3FCA-4AC2-A88E-00E94BA130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FD58EF-25F6-4728-85DC-5CE047035682}"/>
              </a:ext>
            </a:extLst>
          </p:cNvPr>
          <p:cNvSpPr>
            <a:spLocks noGrp="1"/>
          </p:cNvSpPr>
          <p:nvPr>
            <p:ph type="dt" sz="half" idx="10"/>
          </p:nvPr>
        </p:nvSpPr>
        <p:spPr/>
        <p:txBody>
          <a:bodyPr/>
          <a:lstStyle/>
          <a:p>
            <a:fld id="{AA748C9A-7D21-4615-B07A-904798F94898}" type="datetimeFigureOut">
              <a:rPr lang="en-GB" smtClean="0"/>
              <a:t>09/11/2020</a:t>
            </a:fld>
            <a:endParaRPr lang="en-GB"/>
          </a:p>
        </p:txBody>
      </p:sp>
      <p:sp>
        <p:nvSpPr>
          <p:cNvPr id="5" name="Footer Placeholder 4">
            <a:extLst>
              <a:ext uri="{FF2B5EF4-FFF2-40B4-BE49-F238E27FC236}">
                <a16:creationId xmlns:a16="http://schemas.microsoft.com/office/drawing/2014/main" id="{84BF5A86-DCC2-4E07-A855-1568A72831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4874A2-0978-4C4D-BB12-C54F6A8B4D74}"/>
              </a:ext>
            </a:extLst>
          </p:cNvPr>
          <p:cNvSpPr>
            <a:spLocks noGrp="1"/>
          </p:cNvSpPr>
          <p:nvPr>
            <p:ph type="sldNum" sz="quarter" idx="12"/>
          </p:nvPr>
        </p:nvSpPr>
        <p:spPr/>
        <p:txBody>
          <a:bodyPr/>
          <a:lstStyle/>
          <a:p>
            <a:fld id="{F88EE46C-8C12-4F04-9905-D5181B962255}" type="slidenum">
              <a:rPr lang="en-GB" smtClean="0"/>
              <a:t>‹#›</a:t>
            </a:fld>
            <a:endParaRPr lang="en-GB"/>
          </a:p>
        </p:txBody>
      </p:sp>
    </p:spTree>
    <p:extLst>
      <p:ext uri="{BB962C8B-B14F-4D97-AF65-F5344CB8AC3E}">
        <p14:creationId xmlns:p14="http://schemas.microsoft.com/office/powerpoint/2010/main" val="2833546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4EE8D-00A6-4EEA-A43C-AA3590C264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5D05BF-0319-4436-9816-9E38332162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7775B9-AE17-4D0B-BADC-BDADD7C06FD2}"/>
              </a:ext>
            </a:extLst>
          </p:cNvPr>
          <p:cNvSpPr>
            <a:spLocks noGrp="1"/>
          </p:cNvSpPr>
          <p:nvPr>
            <p:ph type="dt" sz="half" idx="10"/>
          </p:nvPr>
        </p:nvSpPr>
        <p:spPr/>
        <p:txBody>
          <a:bodyPr/>
          <a:lstStyle/>
          <a:p>
            <a:fld id="{AA748C9A-7D21-4615-B07A-904798F94898}" type="datetimeFigureOut">
              <a:rPr lang="en-GB" smtClean="0"/>
              <a:t>09/11/2020</a:t>
            </a:fld>
            <a:endParaRPr lang="en-GB"/>
          </a:p>
        </p:txBody>
      </p:sp>
      <p:sp>
        <p:nvSpPr>
          <p:cNvPr id="5" name="Footer Placeholder 4">
            <a:extLst>
              <a:ext uri="{FF2B5EF4-FFF2-40B4-BE49-F238E27FC236}">
                <a16:creationId xmlns:a16="http://schemas.microsoft.com/office/drawing/2014/main" id="{B3E1465D-F2C2-486D-B247-30A744F783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68C20B-947A-4A00-928F-6D32C5D31631}"/>
              </a:ext>
            </a:extLst>
          </p:cNvPr>
          <p:cNvSpPr>
            <a:spLocks noGrp="1"/>
          </p:cNvSpPr>
          <p:nvPr>
            <p:ph type="sldNum" sz="quarter" idx="12"/>
          </p:nvPr>
        </p:nvSpPr>
        <p:spPr/>
        <p:txBody>
          <a:bodyPr/>
          <a:lstStyle/>
          <a:p>
            <a:fld id="{F88EE46C-8C12-4F04-9905-D5181B962255}" type="slidenum">
              <a:rPr lang="en-GB" smtClean="0"/>
              <a:t>‹#›</a:t>
            </a:fld>
            <a:endParaRPr lang="en-GB"/>
          </a:p>
        </p:txBody>
      </p:sp>
    </p:spTree>
    <p:extLst>
      <p:ext uri="{BB962C8B-B14F-4D97-AF65-F5344CB8AC3E}">
        <p14:creationId xmlns:p14="http://schemas.microsoft.com/office/powerpoint/2010/main" val="4229098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69F3C-2760-40AA-8995-C535C090EB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1C6689-47CF-4976-BB60-BD24C1227BC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0AD54E-206B-4A78-8492-5ADDDF48196B}"/>
              </a:ext>
            </a:extLst>
          </p:cNvPr>
          <p:cNvSpPr>
            <a:spLocks noGrp="1"/>
          </p:cNvSpPr>
          <p:nvPr>
            <p:ph type="dt" sz="half" idx="10"/>
          </p:nvPr>
        </p:nvSpPr>
        <p:spPr/>
        <p:txBody>
          <a:bodyPr/>
          <a:lstStyle/>
          <a:p>
            <a:fld id="{AA748C9A-7D21-4615-B07A-904798F94898}" type="datetimeFigureOut">
              <a:rPr lang="en-GB" smtClean="0"/>
              <a:t>09/11/2020</a:t>
            </a:fld>
            <a:endParaRPr lang="en-GB"/>
          </a:p>
        </p:txBody>
      </p:sp>
      <p:sp>
        <p:nvSpPr>
          <p:cNvPr id="5" name="Footer Placeholder 4">
            <a:extLst>
              <a:ext uri="{FF2B5EF4-FFF2-40B4-BE49-F238E27FC236}">
                <a16:creationId xmlns:a16="http://schemas.microsoft.com/office/drawing/2014/main" id="{404C5E9D-9877-4359-838B-4050E51D11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296510-702E-4C4E-BDE8-B4001BEE7FD6}"/>
              </a:ext>
            </a:extLst>
          </p:cNvPr>
          <p:cNvSpPr>
            <a:spLocks noGrp="1"/>
          </p:cNvSpPr>
          <p:nvPr>
            <p:ph type="sldNum" sz="quarter" idx="12"/>
          </p:nvPr>
        </p:nvSpPr>
        <p:spPr/>
        <p:txBody>
          <a:bodyPr/>
          <a:lstStyle/>
          <a:p>
            <a:fld id="{F88EE46C-8C12-4F04-9905-D5181B962255}" type="slidenum">
              <a:rPr lang="en-GB" smtClean="0"/>
              <a:t>‹#›</a:t>
            </a:fld>
            <a:endParaRPr lang="en-GB"/>
          </a:p>
        </p:txBody>
      </p:sp>
    </p:spTree>
    <p:extLst>
      <p:ext uri="{BB962C8B-B14F-4D97-AF65-F5344CB8AC3E}">
        <p14:creationId xmlns:p14="http://schemas.microsoft.com/office/powerpoint/2010/main" val="4113472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3EBD5-7457-4076-A777-0177DB9B38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82D990-04D1-477D-9898-C9B82E8CA84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1DA1DC5-EA7A-4B7F-936B-F10DA7C5DD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A2E110-D73E-4802-A866-98C88794F837}"/>
              </a:ext>
            </a:extLst>
          </p:cNvPr>
          <p:cNvSpPr>
            <a:spLocks noGrp="1"/>
          </p:cNvSpPr>
          <p:nvPr>
            <p:ph type="dt" sz="half" idx="10"/>
          </p:nvPr>
        </p:nvSpPr>
        <p:spPr/>
        <p:txBody>
          <a:bodyPr/>
          <a:lstStyle/>
          <a:p>
            <a:fld id="{AA748C9A-7D21-4615-B07A-904798F94898}" type="datetimeFigureOut">
              <a:rPr lang="en-GB" smtClean="0"/>
              <a:t>09/11/2020</a:t>
            </a:fld>
            <a:endParaRPr lang="en-GB"/>
          </a:p>
        </p:txBody>
      </p:sp>
      <p:sp>
        <p:nvSpPr>
          <p:cNvPr id="6" name="Footer Placeholder 5">
            <a:extLst>
              <a:ext uri="{FF2B5EF4-FFF2-40B4-BE49-F238E27FC236}">
                <a16:creationId xmlns:a16="http://schemas.microsoft.com/office/drawing/2014/main" id="{D9F751AF-F59A-41AD-BB51-EC27697716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6936AA-F562-4684-92EF-65F4DEC2D38E}"/>
              </a:ext>
            </a:extLst>
          </p:cNvPr>
          <p:cNvSpPr>
            <a:spLocks noGrp="1"/>
          </p:cNvSpPr>
          <p:nvPr>
            <p:ph type="sldNum" sz="quarter" idx="12"/>
          </p:nvPr>
        </p:nvSpPr>
        <p:spPr/>
        <p:txBody>
          <a:bodyPr/>
          <a:lstStyle/>
          <a:p>
            <a:fld id="{F88EE46C-8C12-4F04-9905-D5181B962255}" type="slidenum">
              <a:rPr lang="en-GB" smtClean="0"/>
              <a:t>‹#›</a:t>
            </a:fld>
            <a:endParaRPr lang="en-GB"/>
          </a:p>
        </p:txBody>
      </p:sp>
    </p:spTree>
    <p:extLst>
      <p:ext uri="{BB962C8B-B14F-4D97-AF65-F5344CB8AC3E}">
        <p14:creationId xmlns:p14="http://schemas.microsoft.com/office/powerpoint/2010/main" val="2959951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D3779-4166-427A-A543-BBA1BE62E03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7FEEB7-765C-4F11-992D-A1616B2933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C63553-D0E8-4997-9304-7C56FEBEB3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1ABFECC-A771-4103-BDB7-9B8EC6DD08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07CAAA-1ADE-4921-8BA4-3CF5C885904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4265A4-E5B5-4E2E-82E0-B8E41C2C9142}"/>
              </a:ext>
            </a:extLst>
          </p:cNvPr>
          <p:cNvSpPr>
            <a:spLocks noGrp="1"/>
          </p:cNvSpPr>
          <p:nvPr>
            <p:ph type="dt" sz="half" idx="10"/>
          </p:nvPr>
        </p:nvSpPr>
        <p:spPr/>
        <p:txBody>
          <a:bodyPr/>
          <a:lstStyle/>
          <a:p>
            <a:fld id="{AA748C9A-7D21-4615-B07A-904798F94898}" type="datetimeFigureOut">
              <a:rPr lang="en-GB" smtClean="0"/>
              <a:t>09/11/2020</a:t>
            </a:fld>
            <a:endParaRPr lang="en-GB"/>
          </a:p>
        </p:txBody>
      </p:sp>
      <p:sp>
        <p:nvSpPr>
          <p:cNvPr id="8" name="Footer Placeholder 7">
            <a:extLst>
              <a:ext uri="{FF2B5EF4-FFF2-40B4-BE49-F238E27FC236}">
                <a16:creationId xmlns:a16="http://schemas.microsoft.com/office/drawing/2014/main" id="{7FEA2FAF-B5FD-442E-94B4-0DB124A12D9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796826A-E2AF-4180-A9FB-429C4DB200B2}"/>
              </a:ext>
            </a:extLst>
          </p:cNvPr>
          <p:cNvSpPr>
            <a:spLocks noGrp="1"/>
          </p:cNvSpPr>
          <p:nvPr>
            <p:ph type="sldNum" sz="quarter" idx="12"/>
          </p:nvPr>
        </p:nvSpPr>
        <p:spPr/>
        <p:txBody>
          <a:bodyPr/>
          <a:lstStyle/>
          <a:p>
            <a:fld id="{F88EE46C-8C12-4F04-9905-D5181B962255}" type="slidenum">
              <a:rPr lang="en-GB" smtClean="0"/>
              <a:t>‹#›</a:t>
            </a:fld>
            <a:endParaRPr lang="en-GB"/>
          </a:p>
        </p:txBody>
      </p:sp>
    </p:spTree>
    <p:extLst>
      <p:ext uri="{BB962C8B-B14F-4D97-AF65-F5344CB8AC3E}">
        <p14:creationId xmlns:p14="http://schemas.microsoft.com/office/powerpoint/2010/main" val="257820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8273B-5E61-4C5F-9046-A67FEB8012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53B28DE-E6EA-4459-BCDD-B15C6853B415}"/>
              </a:ext>
            </a:extLst>
          </p:cNvPr>
          <p:cNvSpPr>
            <a:spLocks noGrp="1"/>
          </p:cNvSpPr>
          <p:nvPr>
            <p:ph type="dt" sz="half" idx="10"/>
          </p:nvPr>
        </p:nvSpPr>
        <p:spPr/>
        <p:txBody>
          <a:bodyPr/>
          <a:lstStyle/>
          <a:p>
            <a:fld id="{AA748C9A-7D21-4615-B07A-904798F94898}" type="datetimeFigureOut">
              <a:rPr lang="en-GB" smtClean="0"/>
              <a:t>09/11/2020</a:t>
            </a:fld>
            <a:endParaRPr lang="en-GB"/>
          </a:p>
        </p:txBody>
      </p:sp>
      <p:sp>
        <p:nvSpPr>
          <p:cNvPr id="4" name="Footer Placeholder 3">
            <a:extLst>
              <a:ext uri="{FF2B5EF4-FFF2-40B4-BE49-F238E27FC236}">
                <a16:creationId xmlns:a16="http://schemas.microsoft.com/office/drawing/2014/main" id="{451E7A1A-D4CB-48CD-9F4F-D43D1A1502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5CC7054-8AAA-423B-BB4F-DB31DC27085E}"/>
              </a:ext>
            </a:extLst>
          </p:cNvPr>
          <p:cNvSpPr>
            <a:spLocks noGrp="1"/>
          </p:cNvSpPr>
          <p:nvPr>
            <p:ph type="sldNum" sz="quarter" idx="12"/>
          </p:nvPr>
        </p:nvSpPr>
        <p:spPr/>
        <p:txBody>
          <a:bodyPr/>
          <a:lstStyle/>
          <a:p>
            <a:fld id="{F88EE46C-8C12-4F04-9905-D5181B962255}" type="slidenum">
              <a:rPr lang="en-GB" smtClean="0"/>
              <a:t>‹#›</a:t>
            </a:fld>
            <a:endParaRPr lang="en-GB"/>
          </a:p>
        </p:txBody>
      </p:sp>
    </p:spTree>
    <p:extLst>
      <p:ext uri="{BB962C8B-B14F-4D97-AF65-F5344CB8AC3E}">
        <p14:creationId xmlns:p14="http://schemas.microsoft.com/office/powerpoint/2010/main" val="4078616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42FAFF7-E8B7-4D51-AC75-22F46D966E28}"/>
              </a:ext>
            </a:extLst>
          </p:cNvPr>
          <p:cNvSpPr>
            <a:spLocks noGrp="1"/>
          </p:cNvSpPr>
          <p:nvPr>
            <p:ph type="dt" sz="half" idx="10"/>
          </p:nvPr>
        </p:nvSpPr>
        <p:spPr/>
        <p:txBody>
          <a:bodyPr/>
          <a:lstStyle/>
          <a:p>
            <a:fld id="{AA748C9A-7D21-4615-B07A-904798F94898}" type="datetimeFigureOut">
              <a:rPr lang="en-GB" smtClean="0"/>
              <a:t>09/11/2020</a:t>
            </a:fld>
            <a:endParaRPr lang="en-GB"/>
          </a:p>
        </p:txBody>
      </p:sp>
      <p:sp>
        <p:nvSpPr>
          <p:cNvPr id="3" name="Footer Placeholder 2">
            <a:extLst>
              <a:ext uri="{FF2B5EF4-FFF2-40B4-BE49-F238E27FC236}">
                <a16:creationId xmlns:a16="http://schemas.microsoft.com/office/drawing/2014/main" id="{BFE9576B-369D-4736-9E61-DB81B016C7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3E3387-5063-44A3-BBD9-ED9E7175D870}"/>
              </a:ext>
            </a:extLst>
          </p:cNvPr>
          <p:cNvSpPr>
            <a:spLocks noGrp="1"/>
          </p:cNvSpPr>
          <p:nvPr>
            <p:ph type="sldNum" sz="quarter" idx="12"/>
          </p:nvPr>
        </p:nvSpPr>
        <p:spPr/>
        <p:txBody>
          <a:bodyPr/>
          <a:lstStyle/>
          <a:p>
            <a:fld id="{F88EE46C-8C12-4F04-9905-D5181B962255}" type="slidenum">
              <a:rPr lang="en-GB" smtClean="0"/>
              <a:t>‹#›</a:t>
            </a:fld>
            <a:endParaRPr lang="en-GB"/>
          </a:p>
        </p:txBody>
      </p:sp>
    </p:spTree>
    <p:extLst>
      <p:ext uri="{BB962C8B-B14F-4D97-AF65-F5344CB8AC3E}">
        <p14:creationId xmlns:p14="http://schemas.microsoft.com/office/powerpoint/2010/main" val="1152550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C42F3-B205-4D33-B34E-23986212C4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FA40BDB-44BF-4C2C-BCD2-5B430E9FCE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88EC11-75C9-4040-AAE2-F21B4B660E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B64239-794F-43F3-A896-47382E675408}"/>
              </a:ext>
            </a:extLst>
          </p:cNvPr>
          <p:cNvSpPr>
            <a:spLocks noGrp="1"/>
          </p:cNvSpPr>
          <p:nvPr>
            <p:ph type="dt" sz="half" idx="10"/>
          </p:nvPr>
        </p:nvSpPr>
        <p:spPr/>
        <p:txBody>
          <a:bodyPr/>
          <a:lstStyle/>
          <a:p>
            <a:fld id="{AA748C9A-7D21-4615-B07A-904798F94898}" type="datetimeFigureOut">
              <a:rPr lang="en-GB" smtClean="0"/>
              <a:t>09/11/2020</a:t>
            </a:fld>
            <a:endParaRPr lang="en-GB"/>
          </a:p>
        </p:txBody>
      </p:sp>
      <p:sp>
        <p:nvSpPr>
          <p:cNvPr id="6" name="Footer Placeholder 5">
            <a:extLst>
              <a:ext uri="{FF2B5EF4-FFF2-40B4-BE49-F238E27FC236}">
                <a16:creationId xmlns:a16="http://schemas.microsoft.com/office/drawing/2014/main" id="{D9D15AEE-2CD9-4538-AE25-BDAE81F823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9B976A-BD00-4BCF-8A80-137B5C4FD993}"/>
              </a:ext>
            </a:extLst>
          </p:cNvPr>
          <p:cNvSpPr>
            <a:spLocks noGrp="1"/>
          </p:cNvSpPr>
          <p:nvPr>
            <p:ph type="sldNum" sz="quarter" idx="12"/>
          </p:nvPr>
        </p:nvSpPr>
        <p:spPr/>
        <p:txBody>
          <a:bodyPr/>
          <a:lstStyle/>
          <a:p>
            <a:fld id="{F88EE46C-8C12-4F04-9905-D5181B962255}" type="slidenum">
              <a:rPr lang="en-GB" smtClean="0"/>
              <a:t>‹#›</a:t>
            </a:fld>
            <a:endParaRPr lang="en-GB"/>
          </a:p>
        </p:txBody>
      </p:sp>
    </p:spTree>
    <p:extLst>
      <p:ext uri="{BB962C8B-B14F-4D97-AF65-F5344CB8AC3E}">
        <p14:creationId xmlns:p14="http://schemas.microsoft.com/office/powerpoint/2010/main" val="4190747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8C9E4-B5A6-47A2-9ED2-547B24ADAD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54590A-4C43-4736-BB43-A0DCB6A9C7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88C04CA-CD5D-4A1C-8485-860B95AE27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4994D6-20AC-41A0-9513-F026851D493A}"/>
              </a:ext>
            </a:extLst>
          </p:cNvPr>
          <p:cNvSpPr>
            <a:spLocks noGrp="1"/>
          </p:cNvSpPr>
          <p:nvPr>
            <p:ph type="dt" sz="half" idx="10"/>
          </p:nvPr>
        </p:nvSpPr>
        <p:spPr/>
        <p:txBody>
          <a:bodyPr/>
          <a:lstStyle/>
          <a:p>
            <a:fld id="{AA748C9A-7D21-4615-B07A-904798F94898}" type="datetimeFigureOut">
              <a:rPr lang="en-GB" smtClean="0"/>
              <a:t>09/11/2020</a:t>
            </a:fld>
            <a:endParaRPr lang="en-GB"/>
          </a:p>
        </p:txBody>
      </p:sp>
      <p:sp>
        <p:nvSpPr>
          <p:cNvPr id="6" name="Footer Placeholder 5">
            <a:extLst>
              <a:ext uri="{FF2B5EF4-FFF2-40B4-BE49-F238E27FC236}">
                <a16:creationId xmlns:a16="http://schemas.microsoft.com/office/drawing/2014/main" id="{097E3792-0A2F-4487-87C7-3A93262711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DF09E3-21F3-4843-AB4D-2E4FC57F3C92}"/>
              </a:ext>
            </a:extLst>
          </p:cNvPr>
          <p:cNvSpPr>
            <a:spLocks noGrp="1"/>
          </p:cNvSpPr>
          <p:nvPr>
            <p:ph type="sldNum" sz="quarter" idx="12"/>
          </p:nvPr>
        </p:nvSpPr>
        <p:spPr/>
        <p:txBody>
          <a:bodyPr/>
          <a:lstStyle/>
          <a:p>
            <a:fld id="{F88EE46C-8C12-4F04-9905-D5181B962255}" type="slidenum">
              <a:rPr lang="en-GB" smtClean="0"/>
              <a:t>‹#›</a:t>
            </a:fld>
            <a:endParaRPr lang="en-GB"/>
          </a:p>
        </p:txBody>
      </p:sp>
    </p:spTree>
    <p:extLst>
      <p:ext uri="{BB962C8B-B14F-4D97-AF65-F5344CB8AC3E}">
        <p14:creationId xmlns:p14="http://schemas.microsoft.com/office/powerpoint/2010/main" val="3028187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764E3-904E-48F3-89FC-76DF90D75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DF20D7-FD12-4247-BAB8-6E6836C790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36B044-2F04-4FA7-95D4-AE8844F96EAD}"/>
              </a:ext>
            </a:extLst>
          </p:cNvPr>
          <p:cNvSpPr>
            <a:spLocks noGrp="1"/>
          </p:cNvSpPr>
          <p:nvPr>
            <p:ph type="dt" sz="half" idx="10"/>
          </p:nvPr>
        </p:nvSpPr>
        <p:spPr/>
        <p:txBody>
          <a:bodyPr/>
          <a:lstStyle/>
          <a:p>
            <a:fld id="{AA748C9A-7D21-4615-B07A-904798F94898}" type="datetimeFigureOut">
              <a:rPr lang="en-GB" smtClean="0"/>
              <a:t>09/11/2020</a:t>
            </a:fld>
            <a:endParaRPr lang="en-GB"/>
          </a:p>
        </p:txBody>
      </p:sp>
      <p:sp>
        <p:nvSpPr>
          <p:cNvPr id="5" name="Footer Placeholder 4">
            <a:extLst>
              <a:ext uri="{FF2B5EF4-FFF2-40B4-BE49-F238E27FC236}">
                <a16:creationId xmlns:a16="http://schemas.microsoft.com/office/drawing/2014/main" id="{89BB4145-115F-4FCF-B480-836D0A28F4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D98AAE-B8CC-4BDA-8A99-E95AC3EB312C}"/>
              </a:ext>
            </a:extLst>
          </p:cNvPr>
          <p:cNvSpPr>
            <a:spLocks noGrp="1"/>
          </p:cNvSpPr>
          <p:nvPr>
            <p:ph type="sldNum" sz="quarter" idx="12"/>
          </p:nvPr>
        </p:nvSpPr>
        <p:spPr/>
        <p:txBody>
          <a:bodyPr/>
          <a:lstStyle/>
          <a:p>
            <a:fld id="{F88EE46C-8C12-4F04-9905-D5181B962255}" type="slidenum">
              <a:rPr lang="en-GB" smtClean="0"/>
              <a:t>‹#›</a:t>
            </a:fld>
            <a:endParaRPr lang="en-GB"/>
          </a:p>
        </p:txBody>
      </p:sp>
    </p:spTree>
    <p:extLst>
      <p:ext uri="{BB962C8B-B14F-4D97-AF65-F5344CB8AC3E}">
        <p14:creationId xmlns:p14="http://schemas.microsoft.com/office/powerpoint/2010/main" val="1928772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2F7CA47-B2AF-4227-9EF1-CE7A4648B14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FE6510-D890-4E57-B5FB-B320EC9F64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CC2CD3-6674-480E-AEB4-F630D6A7E9AA}"/>
              </a:ext>
            </a:extLst>
          </p:cNvPr>
          <p:cNvSpPr>
            <a:spLocks noGrp="1"/>
          </p:cNvSpPr>
          <p:nvPr>
            <p:ph type="dt" sz="half" idx="10"/>
          </p:nvPr>
        </p:nvSpPr>
        <p:spPr/>
        <p:txBody>
          <a:bodyPr/>
          <a:lstStyle/>
          <a:p>
            <a:fld id="{AA748C9A-7D21-4615-B07A-904798F94898}" type="datetimeFigureOut">
              <a:rPr lang="en-GB" smtClean="0"/>
              <a:t>09/11/2020</a:t>
            </a:fld>
            <a:endParaRPr lang="en-GB"/>
          </a:p>
        </p:txBody>
      </p:sp>
      <p:sp>
        <p:nvSpPr>
          <p:cNvPr id="5" name="Footer Placeholder 4">
            <a:extLst>
              <a:ext uri="{FF2B5EF4-FFF2-40B4-BE49-F238E27FC236}">
                <a16:creationId xmlns:a16="http://schemas.microsoft.com/office/drawing/2014/main" id="{F478172B-F292-4B50-B687-E8B7117052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DBBA42-7F7C-4514-8948-22FA28C9AEDA}"/>
              </a:ext>
            </a:extLst>
          </p:cNvPr>
          <p:cNvSpPr>
            <a:spLocks noGrp="1"/>
          </p:cNvSpPr>
          <p:nvPr>
            <p:ph type="sldNum" sz="quarter" idx="12"/>
          </p:nvPr>
        </p:nvSpPr>
        <p:spPr/>
        <p:txBody>
          <a:bodyPr/>
          <a:lstStyle/>
          <a:p>
            <a:fld id="{F88EE46C-8C12-4F04-9905-D5181B962255}" type="slidenum">
              <a:rPr lang="en-GB" smtClean="0"/>
              <a:t>‹#›</a:t>
            </a:fld>
            <a:endParaRPr lang="en-GB"/>
          </a:p>
        </p:txBody>
      </p:sp>
    </p:spTree>
    <p:extLst>
      <p:ext uri="{BB962C8B-B14F-4D97-AF65-F5344CB8AC3E}">
        <p14:creationId xmlns:p14="http://schemas.microsoft.com/office/powerpoint/2010/main" val="1997704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F93BC2-FB2F-4E73-931C-524260E69F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D82BB8-ACA6-4156-A99F-055F1A1BF2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B355BB-05E6-4DD2-BBC1-1C25E37E99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748C9A-7D21-4615-B07A-904798F94898}" type="datetimeFigureOut">
              <a:rPr lang="en-GB" smtClean="0"/>
              <a:t>09/11/2020</a:t>
            </a:fld>
            <a:endParaRPr lang="en-GB"/>
          </a:p>
        </p:txBody>
      </p:sp>
      <p:sp>
        <p:nvSpPr>
          <p:cNvPr id="5" name="Footer Placeholder 4">
            <a:extLst>
              <a:ext uri="{FF2B5EF4-FFF2-40B4-BE49-F238E27FC236}">
                <a16:creationId xmlns:a16="http://schemas.microsoft.com/office/drawing/2014/main" id="{8D7CCBF0-7460-4723-AEDE-B201B1FD92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86199C2-4B3C-4C9B-9563-BAD97911CB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8EE46C-8C12-4F04-9905-D5181B962255}" type="slidenum">
              <a:rPr lang="en-GB" smtClean="0"/>
              <a:t>‹#›</a:t>
            </a:fld>
            <a:endParaRPr lang="en-GB"/>
          </a:p>
        </p:txBody>
      </p:sp>
    </p:spTree>
    <p:extLst>
      <p:ext uri="{BB962C8B-B14F-4D97-AF65-F5344CB8AC3E}">
        <p14:creationId xmlns:p14="http://schemas.microsoft.com/office/powerpoint/2010/main" val="323075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testyourself.psychtests.co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en.wikipedia.org/wiki/Subtractive_color"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en.wikipedia.org/wiki/Dramatic_structure"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youtube.com/watch?v=XFYWazblaUA"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nl.wikipedia.org/wiki/Delphi_(Griekenland)"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credencedawg.wordpress.com/2013/04/12/all-the-perfumes-of-arabia"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83.xml.rels><?xml version="1.0" encoding="UTF-8" standalone="yes"?>
<Relationships xmlns="http://schemas.openxmlformats.org/package/2006/relationships"><Relationship Id="rId3" Type="http://schemas.openxmlformats.org/officeDocument/2006/relationships/hyperlink" Target="http://multimedinfo.sakura.ne.jp/ts_winebar/dreaming_on_clouds/2014/12/the-melancholy-death.html" TargetMode="External"/><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8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jpg"/></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slideLayout" Target="../slideLayouts/slideLayout2.xml"/><Relationship Id="rId5" Type="http://schemas.openxmlformats.org/officeDocument/2006/relationships/image" Target="../media/image21.jpg"/><Relationship Id="rId4" Type="http://schemas.openxmlformats.org/officeDocument/2006/relationships/image" Target="../media/image20.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C6DC4C22-15C9-48AF-80C8-FF08E8D57230}"/>
              </a:ext>
            </a:extLst>
          </p:cNvPr>
          <p:cNvSpPr>
            <a:spLocks noGrp="1"/>
          </p:cNvSpPr>
          <p:nvPr>
            <p:ph type="subTitle" idx="1"/>
          </p:nvPr>
        </p:nvSpPr>
        <p:spPr>
          <a:xfrm>
            <a:off x="4439633" y="4518923"/>
            <a:ext cx="3312734" cy="1141851"/>
          </a:xfrm>
          <a:noFill/>
        </p:spPr>
        <p:txBody>
          <a:bodyPr>
            <a:normAutofit/>
          </a:bodyPr>
          <a:lstStyle/>
          <a:p>
            <a:r>
              <a:rPr lang="en-US" sz="2000" dirty="0">
                <a:solidFill>
                  <a:srgbClr val="080808"/>
                </a:solidFill>
              </a:rPr>
              <a:t>Process Workbook</a:t>
            </a:r>
            <a:endParaRPr lang="en-GB" sz="2000" dirty="0">
              <a:solidFill>
                <a:srgbClr val="080808"/>
              </a:solidFill>
            </a:endParaRPr>
          </a:p>
        </p:txBody>
      </p:sp>
      <p:sp>
        <p:nvSpPr>
          <p:cNvPr id="2" name="Title 1">
            <a:extLst>
              <a:ext uri="{FF2B5EF4-FFF2-40B4-BE49-F238E27FC236}">
                <a16:creationId xmlns:a16="http://schemas.microsoft.com/office/drawing/2014/main" id="{BE348537-EF87-4590-8AFF-00C0BBF0C09E}"/>
              </a:ext>
            </a:extLst>
          </p:cNvPr>
          <p:cNvSpPr>
            <a:spLocks noGrp="1"/>
          </p:cNvSpPr>
          <p:nvPr>
            <p:ph type="ctrTitle"/>
          </p:nvPr>
        </p:nvSpPr>
        <p:spPr>
          <a:xfrm>
            <a:off x="3204642" y="2353641"/>
            <a:ext cx="5782716" cy="2150719"/>
          </a:xfrm>
          <a:noFill/>
        </p:spPr>
        <p:txBody>
          <a:bodyPr anchor="ctr">
            <a:normAutofit/>
          </a:bodyPr>
          <a:lstStyle/>
          <a:p>
            <a:r>
              <a:rPr lang="en-US" sz="3600" dirty="0">
                <a:solidFill>
                  <a:srgbClr val="080808"/>
                </a:solidFill>
              </a:rPr>
              <a:t>Principles of Design</a:t>
            </a:r>
            <a:br>
              <a:rPr lang="en-US" sz="3600" dirty="0">
                <a:solidFill>
                  <a:srgbClr val="080808"/>
                </a:solidFill>
              </a:rPr>
            </a:br>
            <a:r>
              <a:rPr lang="en-US" sz="3600" dirty="0">
                <a:solidFill>
                  <a:srgbClr val="080808"/>
                </a:solidFill>
              </a:rPr>
              <a:t>(HPTD4003)</a:t>
            </a:r>
            <a:endParaRPr lang="en-GB" sz="3600" dirty="0">
              <a:solidFill>
                <a:srgbClr val="080808"/>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838400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C8893-431B-4937-B3B7-A5A18E4EE4F9}"/>
              </a:ext>
            </a:extLst>
          </p:cNvPr>
          <p:cNvSpPr>
            <a:spLocks noGrp="1"/>
          </p:cNvSpPr>
          <p:nvPr>
            <p:ph type="title"/>
          </p:nvPr>
        </p:nvSpPr>
        <p:spPr/>
        <p:txBody>
          <a:bodyPr/>
          <a:lstStyle/>
          <a:p>
            <a:r>
              <a:rPr lang="en-US" b="1" dirty="0"/>
              <a:t>Continuous Line Drawing</a:t>
            </a:r>
            <a:endParaRPr lang="en-GB" b="1" dirty="0"/>
          </a:p>
        </p:txBody>
      </p:sp>
      <p:pic>
        <p:nvPicPr>
          <p:cNvPr id="5" name="Content Placeholder 4" descr="A picture containing diagram&#10;&#10;Description automatically generated">
            <a:extLst>
              <a:ext uri="{FF2B5EF4-FFF2-40B4-BE49-F238E27FC236}">
                <a16:creationId xmlns:a16="http://schemas.microsoft.com/office/drawing/2014/main" id="{2EC4CA87-E60F-481B-A674-292D7FE132E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7544991" y="2503365"/>
            <a:ext cx="4352925" cy="3264693"/>
          </a:xfrm>
        </p:spPr>
      </p:pic>
      <p:sp>
        <p:nvSpPr>
          <p:cNvPr id="7" name="TextBox 6">
            <a:extLst>
              <a:ext uri="{FF2B5EF4-FFF2-40B4-BE49-F238E27FC236}">
                <a16:creationId xmlns:a16="http://schemas.microsoft.com/office/drawing/2014/main" id="{A2E8DC34-8F76-45ED-BB24-7073778AA098}"/>
              </a:ext>
            </a:extLst>
          </p:cNvPr>
          <p:cNvSpPr txBox="1"/>
          <p:nvPr/>
        </p:nvSpPr>
        <p:spPr>
          <a:xfrm>
            <a:off x="838200" y="1853967"/>
            <a:ext cx="6443444" cy="3139321"/>
          </a:xfrm>
          <a:prstGeom prst="rect">
            <a:avLst/>
          </a:prstGeom>
          <a:noFill/>
        </p:spPr>
        <p:txBody>
          <a:bodyPr wrap="square" rtlCol="0">
            <a:spAutoFit/>
          </a:bodyPr>
          <a:lstStyle/>
          <a:p>
            <a:r>
              <a:rPr lang="en-US" dirty="0"/>
              <a:t>To begin, we were asked to draw our hand without looking at the paper using one continuous line.</a:t>
            </a:r>
          </a:p>
          <a:p>
            <a:r>
              <a:rPr lang="en-US" dirty="0"/>
              <a:t>I was surprised from the picture that I managed to get roughly the right shape of a hand, even though it was a bit wonky. I also attempted to draw the lines on my hand that surprisingly enough turned out better than I had expected.</a:t>
            </a:r>
          </a:p>
          <a:p>
            <a:endParaRPr lang="en-US" dirty="0"/>
          </a:p>
          <a:p>
            <a:r>
              <a:rPr lang="en-US" dirty="0"/>
              <a:t>In terms of how I felt drawing it; it was very strange to me. I was getting somewhat uncomfortable as I kept wanting to look at the paper to see what I was drawing. It feels very weird not having full control in what you’re doing, and this exercise showed that. </a:t>
            </a:r>
            <a:endParaRPr lang="en-GB" dirty="0"/>
          </a:p>
        </p:txBody>
      </p:sp>
    </p:spTree>
    <p:extLst>
      <p:ext uri="{BB962C8B-B14F-4D97-AF65-F5344CB8AC3E}">
        <p14:creationId xmlns:p14="http://schemas.microsoft.com/office/powerpoint/2010/main" val="2720922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FEC12-971B-4534-AC4F-11F4F1D0EBC8}"/>
              </a:ext>
            </a:extLst>
          </p:cNvPr>
          <p:cNvSpPr>
            <a:spLocks noGrp="1"/>
          </p:cNvSpPr>
          <p:nvPr>
            <p:ph type="title"/>
          </p:nvPr>
        </p:nvSpPr>
        <p:spPr/>
        <p:txBody>
          <a:bodyPr/>
          <a:lstStyle/>
          <a:p>
            <a:r>
              <a:rPr lang="en-US" b="1" dirty="0"/>
              <a:t>The Brain – Left side vs Right side</a:t>
            </a:r>
            <a:endParaRPr lang="en-GB" b="1" dirty="0"/>
          </a:p>
        </p:txBody>
      </p:sp>
      <p:sp>
        <p:nvSpPr>
          <p:cNvPr id="3" name="Content Placeholder 2">
            <a:extLst>
              <a:ext uri="{FF2B5EF4-FFF2-40B4-BE49-F238E27FC236}">
                <a16:creationId xmlns:a16="http://schemas.microsoft.com/office/drawing/2014/main" id="{EF178E8A-69F8-4CC0-9184-7F4131DEBF63}"/>
              </a:ext>
            </a:extLst>
          </p:cNvPr>
          <p:cNvSpPr>
            <a:spLocks noGrp="1"/>
          </p:cNvSpPr>
          <p:nvPr>
            <p:ph idx="1"/>
          </p:nvPr>
        </p:nvSpPr>
        <p:spPr/>
        <p:txBody>
          <a:bodyPr/>
          <a:lstStyle/>
          <a:p>
            <a:pPr marL="0" indent="0">
              <a:buNone/>
            </a:pPr>
            <a:r>
              <a:rPr lang="en-US" dirty="0"/>
              <a:t>The brain’s two different halves, the left or the right side, both work differently in order to process different things.</a:t>
            </a:r>
          </a:p>
          <a:p>
            <a:pPr marL="0" indent="0">
              <a:buNone/>
            </a:pPr>
            <a:r>
              <a:rPr lang="en-US" dirty="0"/>
              <a:t>In the 1960s, psychobiologist Roger Sperry researched into the workings of the brain.</a:t>
            </a:r>
          </a:p>
          <a:p>
            <a:pPr marL="0" indent="0">
              <a:buNone/>
            </a:pPr>
            <a:r>
              <a:rPr lang="en-US" dirty="0"/>
              <a:t>The left side is more like a calculator than the right side as it is used for sequencing, mathematics and linear thinking.</a:t>
            </a:r>
          </a:p>
          <a:p>
            <a:pPr marL="0" indent="0">
              <a:buNone/>
            </a:pPr>
            <a:r>
              <a:rPr lang="en-US" dirty="0"/>
              <a:t>The right side is more creative as it’s used for visualization and holistic thinking.</a:t>
            </a:r>
            <a:endParaRPr lang="en-GB" dirty="0"/>
          </a:p>
        </p:txBody>
      </p:sp>
    </p:spTree>
    <p:extLst>
      <p:ext uri="{BB962C8B-B14F-4D97-AF65-F5344CB8AC3E}">
        <p14:creationId xmlns:p14="http://schemas.microsoft.com/office/powerpoint/2010/main" val="355321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FEC12-971B-4534-AC4F-11F4F1D0EBC8}"/>
              </a:ext>
            </a:extLst>
          </p:cNvPr>
          <p:cNvSpPr>
            <a:spLocks noGrp="1"/>
          </p:cNvSpPr>
          <p:nvPr>
            <p:ph type="title"/>
          </p:nvPr>
        </p:nvSpPr>
        <p:spPr/>
        <p:txBody>
          <a:bodyPr/>
          <a:lstStyle/>
          <a:p>
            <a:r>
              <a:rPr lang="en-US" b="1" dirty="0"/>
              <a:t>The Brain – Left side vs Right side</a:t>
            </a:r>
            <a:endParaRPr lang="en-GB" b="1" dirty="0"/>
          </a:p>
        </p:txBody>
      </p:sp>
      <p:sp>
        <p:nvSpPr>
          <p:cNvPr id="3" name="Content Placeholder 2">
            <a:extLst>
              <a:ext uri="{FF2B5EF4-FFF2-40B4-BE49-F238E27FC236}">
                <a16:creationId xmlns:a16="http://schemas.microsoft.com/office/drawing/2014/main" id="{EF178E8A-69F8-4CC0-9184-7F4131DEBF63}"/>
              </a:ext>
            </a:extLst>
          </p:cNvPr>
          <p:cNvSpPr>
            <a:spLocks noGrp="1"/>
          </p:cNvSpPr>
          <p:nvPr>
            <p:ph idx="1"/>
          </p:nvPr>
        </p:nvSpPr>
        <p:spPr/>
        <p:txBody>
          <a:bodyPr/>
          <a:lstStyle/>
          <a:p>
            <a:pPr marL="0" indent="0">
              <a:buNone/>
            </a:pPr>
            <a:r>
              <a:rPr lang="en-US" dirty="0"/>
              <a:t>I decided to take an online test in order to see what side of my brain is the more dominant. The test I took was on </a:t>
            </a:r>
            <a:r>
              <a:rPr lang="en-US" dirty="0">
                <a:hlinkClick r:id="rId2"/>
              </a:rPr>
              <a:t>www.testyourself.psychtests.com</a:t>
            </a:r>
            <a:r>
              <a:rPr lang="en-US" dirty="0"/>
              <a:t> </a:t>
            </a:r>
          </a:p>
          <a:p>
            <a:pPr marL="0" indent="0">
              <a:buNone/>
            </a:pPr>
            <a:r>
              <a:rPr lang="en-US" dirty="0"/>
              <a:t>The test said that my brain’s left side is the more dominant than my right. According to the test, my brain makes more calculated decisions meaning it’s more organized when it comes to planning and doing.</a:t>
            </a:r>
          </a:p>
          <a:p>
            <a:pPr marL="0" indent="0">
              <a:buNone/>
            </a:pPr>
            <a:r>
              <a:rPr lang="en-US" dirty="0"/>
              <a:t>I did find this to be strange as I personally feel more creative than linear when it comes to working.</a:t>
            </a:r>
            <a:endParaRPr lang="en-GB" dirty="0"/>
          </a:p>
        </p:txBody>
      </p:sp>
    </p:spTree>
    <p:extLst>
      <p:ext uri="{BB962C8B-B14F-4D97-AF65-F5344CB8AC3E}">
        <p14:creationId xmlns:p14="http://schemas.microsoft.com/office/powerpoint/2010/main" val="431297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75804-AE10-4A48-9D04-DFB3AB68CAA8}"/>
              </a:ext>
            </a:extLst>
          </p:cNvPr>
          <p:cNvSpPr>
            <a:spLocks noGrp="1"/>
          </p:cNvSpPr>
          <p:nvPr>
            <p:ph type="title"/>
          </p:nvPr>
        </p:nvSpPr>
        <p:spPr/>
        <p:txBody>
          <a:bodyPr/>
          <a:lstStyle/>
          <a:p>
            <a:r>
              <a:rPr lang="en-US" b="1" dirty="0"/>
              <a:t>The Brain – Thinking Processes</a:t>
            </a:r>
            <a:endParaRPr lang="en-GB" dirty="0"/>
          </a:p>
        </p:txBody>
      </p:sp>
      <p:sp>
        <p:nvSpPr>
          <p:cNvPr id="3" name="Content Placeholder 2">
            <a:extLst>
              <a:ext uri="{FF2B5EF4-FFF2-40B4-BE49-F238E27FC236}">
                <a16:creationId xmlns:a16="http://schemas.microsoft.com/office/drawing/2014/main" id="{33357679-4D0E-4170-902A-17A33A6CAFF3}"/>
              </a:ext>
            </a:extLst>
          </p:cNvPr>
          <p:cNvSpPr>
            <a:spLocks noGrp="1"/>
          </p:cNvSpPr>
          <p:nvPr>
            <p:ph idx="1"/>
          </p:nvPr>
        </p:nvSpPr>
        <p:spPr/>
        <p:txBody>
          <a:bodyPr/>
          <a:lstStyle/>
          <a:p>
            <a:pPr marL="0" indent="0">
              <a:buNone/>
            </a:pPr>
            <a:r>
              <a:rPr lang="en-US" dirty="0"/>
              <a:t>There are two thinking processes; Linear and Divergent.</a:t>
            </a:r>
          </a:p>
          <a:p>
            <a:pPr marL="0" indent="0">
              <a:buNone/>
            </a:pPr>
            <a:r>
              <a:rPr lang="en-US" b="1" dirty="0"/>
              <a:t>Linear- </a:t>
            </a:r>
            <a:r>
              <a:rPr lang="en-US" dirty="0"/>
              <a:t>Linear thinking means that you solve a problem via a step-by-step process. This thinking process, unlike divergent, will usually result in a single correct answer. Linear thinking uses the left side of the brain as the process is more calculated.</a:t>
            </a:r>
          </a:p>
          <a:p>
            <a:pPr marL="0" indent="0">
              <a:buNone/>
            </a:pPr>
            <a:r>
              <a:rPr lang="en-US" b="1" dirty="0"/>
              <a:t>Divergent- </a:t>
            </a:r>
            <a:r>
              <a:rPr lang="en-US" dirty="0"/>
              <a:t>Divergent thinking mean that you solve problems by bouncing between different ideas which in the end, results with various answers.</a:t>
            </a:r>
            <a:endParaRPr lang="en-GB" b="1" dirty="0"/>
          </a:p>
        </p:txBody>
      </p:sp>
    </p:spTree>
    <p:extLst>
      <p:ext uri="{BB962C8B-B14F-4D97-AF65-F5344CB8AC3E}">
        <p14:creationId xmlns:p14="http://schemas.microsoft.com/office/powerpoint/2010/main" val="3429686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62D8F-2948-4D9C-B0E1-E9C55B0BE4E3}"/>
              </a:ext>
            </a:extLst>
          </p:cNvPr>
          <p:cNvSpPr>
            <a:spLocks noGrp="1"/>
          </p:cNvSpPr>
          <p:nvPr>
            <p:ph type="title"/>
          </p:nvPr>
        </p:nvSpPr>
        <p:spPr/>
        <p:txBody>
          <a:bodyPr/>
          <a:lstStyle/>
          <a:p>
            <a:r>
              <a:rPr lang="en-US" b="1" dirty="0"/>
              <a:t>The Brain – Thinking Tricks</a:t>
            </a:r>
            <a:endParaRPr lang="en-GB" dirty="0"/>
          </a:p>
        </p:txBody>
      </p:sp>
      <p:sp>
        <p:nvSpPr>
          <p:cNvPr id="3" name="Content Placeholder 2">
            <a:extLst>
              <a:ext uri="{FF2B5EF4-FFF2-40B4-BE49-F238E27FC236}">
                <a16:creationId xmlns:a16="http://schemas.microsoft.com/office/drawing/2014/main" id="{5856BCEC-F65F-4B5D-9DEB-93FE3E7D1059}"/>
              </a:ext>
            </a:extLst>
          </p:cNvPr>
          <p:cNvSpPr>
            <a:spLocks noGrp="1"/>
          </p:cNvSpPr>
          <p:nvPr>
            <p:ph idx="1"/>
          </p:nvPr>
        </p:nvSpPr>
        <p:spPr/>
        <p:txBody>
          <a:bodyPr/>
          <a:lstStyle/>
          <a:p>
            <a:pPr marL="0" indent="0">
              <a:buNone/>
            </a:pPr>
            <a:r>
              <a:rPr lang="en-US" dirty="0"/>
              <a:t>There are </a:t>
            </a:r>
            <a:r>
              <a:rPr lang="en-US" b="1" dirty="0"/>
              <a:t>three </a:t>
            </a:r>
            <a:r>
              <a:rPr lang="en-US" dirty="0"/>
              <a:t>different thinking tricks.</a:t>
            </a:r>
          </a:p>
          <a:p>
            <a:pPr marL="0" indent="0">
              <a:buNone/>
            </a:pPr>
            <a:r>
              <a:rPr lang="en-US" b="1" dirty="0"/>
              <a:t>System One- </a:t>
            </a:r>
            <a:r>
              <a:rPr lang="en-US" dirty="0"/>
              <a:t>This thinking trick is based on instinctive response; doing what comes to your mind first and following your gut feeling.</a:t>
            </a:r>
            <a:endParaRPr lang="en-GB" b="1" dirty="0"/>
          </a:p>
          <a:p>
            <a:pPr marL="0" indent="0">
              <a:buNone/>
            </a:pPr>
            <a:r>
              <a:rPr lang="en-GB" b="1" dirty="0"/>
              <a:t>System Two- </a:t>
            </a:r>
            <a:r>
              <a:rPr lang="en-GB" dirty="0"/>
              <a:t>This one revolves around multitasking and bouncing between topics.</a:t>
            </a:r>
          </a:p>
          <a:p>
            <a:pPr marL="0" indent="0">
              <a:buNone/>
            </a:pPr>
            <a:r>
              <a:rPr lang="en-GB" b="1" dirty="0"/>
              <a:t>System Three-</a:t>
            </a:r>
            <a:r>
              <a:rPr lang="en-GB" dirty="0"/>
              <a:t> This thinking trick has you learn from experience, however it can somewhat stop you from developing new ideas.</a:t>
            </a:r>
            <a:endParaRPr lang="en-US" b="1" dirty="0"/>
          </a:p>
        </p:txBody>
      </p:sp>
    </p:spTree>
    <p:extLst>
      <p:ext uri="{BB962C8B-B14F-4D97-AF65-F5344CB8AC3E}">
        <p14:creationId xmlns:p14="http://schemas.microsoft.com/office/powerpoint/2010/main" val="1901267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66533-0F49-4B45-99DE-283610DB739E}"/>
              </a:ext>
            </a:extLst>
          </p:cNvPr>
          <p:cNvSpPr>
            <a:spLocks noGrp="1"/>
          </p:cNvSpPr>
          <p:nvPr>
            <p:ph type="title"/>
          </p:nvPr>
        </p:nvSpPr>
        <p:spPr/>
        <p:txBody>
          <a:bodyPr/>
          <a:lstStyle/>
          <a:p>
            <a:r>
              <a:rPr lang="en-US" b="1" dirty="0"/>
              <a:t>Design</a:t>
            </a:r>
            <a:endParaRPr lang="en-GB" b="1" dirty="0"/>
          </a:p>
        </p:txBody>
      </p:sp>
      <p:sp>
        <p:nvSpPr>
          <p:cNvPr id="3" name="Content Placeholder 2">
            <a:extLst>
              <a:ext uri="{FF2B5EF4-FFF2-40B4-BE49-F238E27FC236}">
                <a16:creationId xmlns:a16="http://schemas.microsoft.com/office/drawing/2014/main" id="{70DDF65B-23B1-4A0A-95B9-4B23C244EA11}"/>
              </a:ext>
            </a:extLst>
          </p:cNvPr>
          <p:cNvSpPr>
            <a:spLocks noGrp="1"/>
          </p:cNvSpPr>
          <p:nvPr>
            <p:ph idx="1"/>
          </p:nvPr>
        </p:nvSpPr>
        <p:spPr/>
        <p:txBody>
          <a:bodyPr/>
          <a:lstStyle/>
          <a:p>
            <a:pPr marL="0" indent="0">
              <a:buNone/>
            </a:pPr>
            <a:r>
              <a:rPr lang="en-US" b="1" u="sng" dirty="0"/>
              <a:t>Oxford Dictionary definition</a:t>
            </a:r>
          </a:p>
          <a:p>
            <a:pPr marL="0" indent="0" algn="l">
              <a:buNone/>
            </a:pPr>
            <a:r>
              <a:rPr lang="en-US" b="0" i="0" dirty="0">
                <a:solidFill>
                  <a:srgbClr val="222222"/>
                </a:solidFill>
                <a:effectLst/>
                <a:latin typeface="arial" panose="020B0604020202020204" pitchFamily="34" charset="0"/>
              </a:rPr>
              <a:t>a plan or drawing produced to show the look and function or workings of a building, garment, or other object before it is made.</a:t>
            </a:r>
          </a:p>
          <a:p>
            <a:pPr marL="0" indent="0" algn="l">
              <a:buNone/>
            </a:pPr>
            <a:r>
              <a:rPr lang="en-US" b="0" i="0" dirty="0">
                <a:solidFill>
                  <a:schemeClr val="tx1">
                    <a:lumMod val="85000"/>
                    <a:lumOff val="15000"/>
                  </a:schemeClr>
                </a:solidFill>
                <a:effectLst/>
                <a:latin typeface="arial" panose="020B0604020202020204" pitchFamily="34" charset="0"/>
              </a:rPr>
              <a:t>"he has just unveiled his design for the new museum"</a:t>
            </a:r>
          </a:p>
          <a:p>
            <a:pPr marL="0" indent="0">
              <a:buNone/>
            </a:pPr>
            <a:endParaRPr lang="en-GB" dirty="0"/>
          </a:p>
        </p:txBody>
      </p:sp>
    </p:spTree>
    <p:extLst>
      <p:ext uri="{BB962C8B-B14F-4D97-AF65-F5344CB8AC3E}">
        <p14:creationId xmlns:p14="http://schemas.microsoft.com/office/powerpoint/2010/main" val="90667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8E62C-AD1A-4599-A48A-562308E13C9A}"/>
              </a:ext>
            </a:extLst>
          </p:cNvPr>
          <p:cNvSpPr>
            <a:spLocks noGrp="1"/>
          </p:cNvSpPr>
          <p:nvPr>
            <p:ph type="title"/>
          </p:nvPr>
        </p:nvSpPr>
        <p:spPr/>
        <p:txBody>
          <a:bodyPr/>
          <a:lstStyle/>
          <a:p>
            <a:r>
              <a:rPr lang="en-US" b="1" dirty="0"/>
              <a:t>Design</a:t>
            </a:r>
            <a:endParaRPr lang="en-GB" dirty="0"/>
          </a:p>
        </p:txBody>
      </p:sp>
      <p:sp>
        <p:nvSpPr>
          <p:cNvPr id="3" name="Content Placeholder 2">
            <a:extLst>
              <a:ext uri="{FF2B5EF4-FFF2-40B4-BE49-F238E27FC236}">
                <a16:creationId xmlns:a16="http://schemas.microsoft.com/office/drawing/2014/main" id="{1DFBF91B-5CE1-4424-AB08-FA164AC10720}"/>
              </a:ext>
            </a:extLst>
          </p:cNvPr>
          <p:cNvSpPr>
            <a:spLocks noGrp="1"/>
          </p:cNvSpPr>
          <p:nvPr>
            <p:ph idx="1"/>
          </p:nvPr>
        </p:nvSpPr>
        <p:spPr/>
        <p:txBody>
          <a:bodyPr/>
          <a:lstStyle/>
          <a:p>
            <a:pPr marL="0" indent="0">
              <a:buNone/>
            </a:pPr>
            <a:r>
              <a:rPr lang="en-US" dirty="0"/>
              <a:t>When it comes to designing something, the designer must think about two factors; </a:t>
            </a:r>
            <a:r>
              <a:rPr lang="en-US" b="1" dirty="0"/>
              <a:t>Creativity </a:t>
            </a:r>
            <a:r>
              <a:rPr lang="en-US" dirty="0"/>
              <a:t>and </a:t>
            </a:r>
            <a:r>
              <a:rPr lang="en-US" b="1" dirty="0"/>
              <a:t>Practicality</a:t>
            </a:r>
            <a:r>
              <a:rPr lang="en-US" dirty="0"/>
              <a:t>.</a:t>
            </a:r>
          </a:p>
          <a:p>
            <a:pPr marL="0" indent="0">
              <a:buNone/>
            </a:pPr>
            <a:r>
              <a:rPr lang="en-US" dirty="0"/>
              <a:t>The most important factor is Practicality as the product needs to be able to function properly and effectively.</a:t>
            </a:r>
          </a:p>
          <a:p>
            <a:pPr marL="0" indent="0">
              <a:buNone/>
            </a:pPr>
            <a:r>
              <a:rPr lang="en-US" dirty="0"/>
              <a:t>However, the creativity of the product should also be taken into consideration when designing a product as you would want it to look aesthetically pleasing.</a:t>
            </a:r>
            <a:endParaRPr lang="en-GB" dirty="0"/>
          </a:p>
        </p:txBody>
      </p:sp>
    </p:spTree>
    <p:extLst>
      <p:ext uri="{BB962C8B-B14F-4D97-AF65-F5344CB8AC3E}">
        <p14:creationId xmlns:p14="http://schemas.microsoft.com/office/powerpoint/2010/main" val="335507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74AE5-8B96-4B28-BA03-F550FA0F10B4}"/>
              </a:ext>
            </a:extLst>
          </p:cNvPr>
          <p:cNvSpPr>
            <a:spLocks noGrp="1"/>
          </p:cNvSpPr>
          <p:nvPr>
            <p:ph type="title"/>
          </p:nvPr>
        </p:nvSpPr>
        <p:spPr/>
        <p:txBody>
          <a:bodyPr/>
          <a:lstStyle/>
          <a:p>
            <a:r>
              <a:rPr lang="en-US" b="1" dirty="0"/>
              <a:t>Design</a:t>
            </a:r>
            <a:endParaRPr lang="en-GB" dirty="0"/>
          </a:p>
        </p:txBody>
      </p:sp>
      <p:sp>
        <p:nvSpPr>
          <p:cNvPr id="3" name="Content Placeholder 2">
            <a:extLst>
              <a:ext uri="{FF2B5EF4-FFF2-40B4-BE49-F238E27FC236}">
                <a16:creationId xmlns:a16="http://schemas.microsoft.com/office/drawing/2014/main" id="{6EBA5862-0007-4E79-8857-7C149A1DBC81}"/>
              </a:ext>
            </a:extLst>
          </p:cNvPr>
          <p:cNvSpPr>
            <a:spLocks noGrp="1"/>
          </p:cNvSpPr>
          <p:nvPr>
            <p:ph idx="1"/>
          </p:nvPr>
        </p:nvSpPr>
        <p:spPr>
          <a:xfrm>
            <a:off x="838200" y="1825625"/>
            <a:ext cx="5257800" cy="4351338"/>
          </a:xfrm>
        </p:spPr>
        <p:txBody>
          <a:bodyPr>
            <a:normAutofit lnSpcReduction="10000"/>
          </a:bodyPr>
          <a:lstStyle/>
          <a:p>
            <a:pPr marL="0" indent="0">
              <a:buNone/>
            </a:pPr>
            <a:r>
              <a:rPr lang="en-US" dirty="0"/>
              <a:t>This is a picture of the microphone that I use. The microphone is practical in the way it has been designed as the shape helps it to be durable and protect the electrical components inside.</a:t>
            </a:r>
          </a:p>
          <a:p>
            <a:pPr marL="0" indent="0">
              <a:buNone/>
            </a:pPr>
            <a:r>
              <a:rPr lang="en-US" dirty="0"/>
              <a:t>It is also creative in how it has been designed. It is called the ‘Snowball’. This name comes from its spherical shape and it’s white coloration.</a:t>
            </a:r>
            <a:endParaRPr lang="en-GB" dirty="0"/>
          </a:p>
        </p:txBody>
      </p:sp>
      <p:pic>
        <p:nvPicPr>
          <p:cNvPr id="7" name="Picture 6" descr="A picture containing indoor, microphone&#10;&#10;Description automatically generated">
            <a:extLst>
              <a:ext uri="{FF2B5EF4-FFF2-40B4-BE49-F238E27FC236}">
                <a16:creationId xmlns:a16="http://schemas.microsoft.com/office/drawing/2014/main" id="{55C61053-6747-4030-8DC7-EC0008DE6F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7392" y="1027906"/>
            <a:ext cx="3496408" cy="4661877"/>
          </a:xfrm>
          <a:prstGeom prst="rect">
            <a:avLst/>
          </a:prstGeom>
        </p:spPr>
      </p:pic>
    </p:spTree>
    <p:extLst>
      <p:ext uri="{BB962C8B-B14F-4D97-AF65-F5344CB8AC3E}">
        <p14:creationId xmlns:p14="http://schemas.microsoft.com/office/powerpoint/2010/main" val="1464323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B602E-2BAF-4D8C-B2EB-788AE8040E16}"/>
              </a:ext>
            </a:extLst>
          </p:cNvPr>
          <p:cNvSpPr>
            <a:spLocks noGrp="1"/>
          </p:cNvSpPr>
          <p:nvPr>
            <p:ph type="title"/>
          </p:nvPr>
        </p:nvSpPr>
        <p:spPr/>
        <p:txBody>
          <a:bodyPr/>
          <a:lstStyle/>
          <a:p>
            <a:r>
              <a:rPr lang="en-US" b="1" dirty="0"/>
              <a:t>Scenography</a:t>
            </a:r>
            <a:endParaRPr lang="en-GB" b="1" dirty="0"/>
          </a:p>
        </p:txBody>
      </p:sp>
      <p:sp>
        <p:nvSpPr>
          <p:cNvPr id="3" name="Content Placeholder 2">
            <a:extLst>
              <a:ext uri="{FF2B5EF4-FFF2-40B4-BE49-F238E27FC236}">
                <a16:creationId xmlns:a16="http://schemas.microsoft.com/office/drawing/2014/main" id="{EC004B4C-F30D-48FF-B25A-36769FCBF61A}"/>
              </a:ext>
            </a:extLst>
          </p:cNvPr>
          <p:cNvSpPr>
            <a:spLocks noGrp="1"/>
          </p:cNvSpPr>
          <p:nvPr>
            <p:ph idx="1"/>
          </p:nvPr>
        </p:nvSpPr>
        <p:spPr/>
        <p:txBody>
          <a:bodyPr>
            <a:normAutofit lnSpcReduction="10000"/>
          </a:bodyPr>
          <a:lstStyle/>
          <a:p>
            <a:pPr marL="0" indent="0">
              <a:buNone/>
            </a:pPr>
            <a:r>
              <a:rPr lang="en-US" dirty="0"/>
              <a:t>The design of a space that a performance takes place in is called scenography.</a:t>
            </a:r>
          </a:p>
          <a:p>
            <a:pPr marL="0" indent="0">
              <a:buNone/>
            </a:pPr>
            <a:r>
              <a:rPr lang="en-US" dirty="0"/>
              <a:t>When you watch any performance, a set designer has created ‘Stage Pictures’. These are designs for everything that you as a viewer will see whether it be the space itself, costumes or props. Everything has been designed.</a:t>
            </a:r>
          </a:p>
          <a:p>
            <a:pPr marL="0" indent="0">
              <a:buNone/>
            </a:pPr>
            <a:endParaRPr lang="en-US" i="0" dirty="0">
              <a:solidFill>
                <a:schemeClr val="tx1">
                  <a:lumMod val="85000"/>
                  <a:lumOff val="15000"/>
                </a:schemeClr>
              </a:solidFill>
              <a:effectLst/>
              <a:latin typeface="Arial" panose="020B0604020202020204" pitchFamily="34" charset="0"/>
            </a:endParaRPr>
          </a:p>
          <a:p>
            <a:pPr marL="0" indent="0">
              <a:buNone/>
            </a:pPr>
            <a:r>
              <a:rPr lang="en-US" i="0" dirty="0">
                <a:solidFill>
                  <a:schemeClr val="tx1">
                    <a:lumMod val="85000"/>
                    <a:lumOff val="15000"/>
                  </a:schemeClr>
                </a:solidFill>
                <a:effectLst/>
                <a:latin typeface="Arial" panose="020B0604020202020204" pitchFamily="34" charset="0"/>
              </a:rPr>
              <a:t>“the </a:t>
            </a:r>
            <a:r>
              <a:rPr lang="en-US" i="0" strike="noStrike" dirty="0">
                <a:solidFill>
                  <a:schemeClr val="tx1">
                    <a:lumMod val="85000"/>
                    <a:lumOff val="15000"/>
                  </a:schemeClr>
                </a:solidFill>
                <a:effectLst/>
                <a:latin typeface="Arial" panose="020B0604020202020204" pitchFamily="34" charset="0"/>
              </a:rPr>
              <a:t>art</a:t>
            </a:r>
            <a:r>
              <a:rPr lang="en-US" i="0" dirty="0">
                <a:solidFill>
                  <a:schemeClr val="tx1">
                    <a:lumMod val="85000"/>
                    <a:lumOff val="15000"/>
                  </a:schemeClr>
                </a:solidFill>
                <a:effectLst/>
                <a:latin typeface="Arial" panose="020B0604020202020204" pitchFamily="34" charset="0"/>
              </a:rPr>
              <a:t> or </a:t>
            </a:r>
            <a:r>
              <a:rPr lang="en-US" i="0" strike="noStrike" dirty="0">
                <a:solidFill>
                  <a:schemeClr val="tx1">
                    <a:lumMod val="85000"/>
                    <a:lumOff val="15000"/>
                  </a:schemeClr>
                </a:solidFill>
                <a:effectLst/>
                <a:latin typeface="Arial" panose="020B0604020202020204" pitchFamily="34" charset="0"/>
              </a:rPr>
              <a:t>job</a:t>
            </a:r>
            <a:r>
              <a:rPr lang="en-US" i="0" dirty="0">
                <a:solidFill>
                  <a:schemeClr val="tx1">
                    <a:lumMod val="85000"/>
                    <a:lumOff val="15000"/>
                  </a:schemeClr>
                </a:solidFill>
                <a:effectLst/>
                <a:latin typeface="Arial" panose="020B0604020202020204" pitchFamily="34" charset="0"/>
              </a:rPr>
              <a:t> of </a:t>
            </a:r>
            <a:r>
              <a:rPr lang="en-US" i="0" strike="noStrike" dirty="0">
                <a:solidFill>
                  <a:schemeClr val="tx1">
                    <a:lumMod val="85000"/>
                    <a:lumOff val="15000"/>
                  </a:schemeClr>
                </a:solidFill>
                <a:effectLst/>
                <a:latin typeface="Arial" panose="020B0604020202020204" pitchFamily="34" charset="0"/>
              </a:rPr>
              <a:t>designing</a:t>
            </a:r>
            <a:r>
              <a:rPr lang="en-US" i="0" dirty="0">
                <a:solidFill>
                  <a:schemeClr val="tx1">
                    <a:lumMod val="85000"/>
                    <a:lumOff val="15000"/>
                  </a:schemeClr>
                </a:solidFill>
                <a:effectLst/>
                <a:latin typeface="Arial" panose="020B0604020202020204" pitchFamily="34" charset="0"/>
              </a:rPr>
              <a:t> and </a:t>
            </a:r>
            <a:r>
              <a:rPr lang="en-US" i="0" strike="noStrike" dirty="0">
                <a:solidFill>
                  <a:schemeClr val="tx1">
                    <a:lumMod val="85000"/>
                    <a:lumOff val="15000"/>
                  </a:schemeClr>
                </a:solidFill>
                <a:effectLst/>
                <a:latin typeface="Arial" panose="020B0604020202020204" pitchFamily="34" charset="0"/>
              </a:rPr>
              <a:t>creating</a:t>
            </a:r>
            <a:r>
              <a:rPr lang="en-US" i="0" dirty="0">
                <a:solidFill>
                  <a:schemeClr val="tx1">
                    <a:lumMod val="85000"/>
                    <a:lumOff val="15000"/>
                  </a:schemeClr>
                </a:solidFill>
                <a:effectLst/>
                <a:latin typeface="Arial" panose="020B0604020202020204" pitchFamily="34" charset="0"/>
              </a:rPr>
              <a:t> </a:t>
            </a:r>
            <a:r>
              <a:rPr lang="en-US" i="0" strike="noStrike" dirty="0">
                <a:solidFill>
                  <a:schemeClr val="tx1">
                    <a:lumMod val="85000"/>
                    <a:lumOff val="15000"/>
                  </a:schemeClr>
                </a:solidFill>
                <a:effectLst/>
                <a:latin typeface="Arial" panose="020B0604020202020204" pitchFamily="34" charset="0"/>
              </a:rPr>
              <a:t>scenery</a:t>
            </a:r>
            <a:r>
              <a:rPr lang="en-US" i="0" dirty="0">
                <a:solidFill>
                  <a:schemeClr val="tx1">
                    <a:lumMod val="85000"/>
                    <a:lumOff val="15000"/>
                  </a:schemeClr>
                </a:solidFill>
                <a:effectLst/>
                <a:latin typeface="Arial" panose="020B0604020202020204" pitchFamily="34" charset="0"/>
              </a:rPr>
              <a:t> (</a:t>
            </a:r>
            <a:r>
              <a:rPr lang="en-US" i="0" strike="noStrike" dirty="0">
                <a:solidFill>
                  <a:schemeClr val="tx1">
                    <a:lumMod val="85000"/>
                    <a:lumOff val="15000"/>
                  </a:schemeClr>
                </a:solidFill>
                <a:effectLst/>
                <a:latin typeface="Arial" panose="020B0604020202020204" pitchFamily="34" charset="0"/>
              </a:rPr>
              <a:t>paintings</a:t>
            </a:r>
            <a:r>
              <a:rPr lang="en-US" i="0" dirty="0">
                <a:solidFill>
                  <a:schemeClr val="tx1">
                    <a:lumMod val="85000"/>
                    <a:lumOff val="15000"/>
                  </a:schemeClr>
                </a:solidFill>
                <a:effectLst/>
                <a:latin typeface="Arial" panose="020B0604020202020204" pitchFamily="34" charset="0"/>
              </a:rPr>
              <a:t> or </a:t>
            </a:r>
            <a:r>
              <a:rPr lang="en-US" i="0" strike="noStrike" dirty="0">
                <a:solidFill>
                  <a:schemeClr val="tx1">
                    <a:lumMod val="85000"/>
                    <a:lumOff val="15000"/>
                  </a:schemeClr>
                </a:solidFill>
                <a:effectLst/>
                <a:latin typeface="Arial" panose="020B0604020202020204" pitchFamily="34" charset="0"/>
              </a:rPr>
              <a:t>images</a:t>
            </a:r>
            <a:r>
              <a:rPr lang="en-US" i="0" dirty="0">
                <a:solidFill>
                  <a:schemeClr val="tx1">
                    <a:lumMod val="85000"/>
                    <a:lumOff val="15000"/>
                  </a:schemeClr>
                </a:solidFill>
                <a:effectLst/>
                <a:latin typeface="Arial" panose="020B0604020202020204" pitchFamily="34" charset="0"/>
              </a:rPr>
              <a:t> used to </a:t>
            </a:r>
            <a:r>
              <a:rPr lang="en-US" i="0" strike="noStrike" dirty="0">
                <a:solidFill>
                  <a:schemeClr val="tx1">
                    <a:lumMod val="85000"/>
                    <a:lumOff val="15000"/>
                  </a:schemeClr>
                </a:solidFill>
                <a:effectLst/>
                <a:latin typeface="Arial" panose="020B0604020202020204" pitchFamily="34" charset="0"/>
              </a:rPr>
              <a:t>represent</a:t>
            </a:r>
            <a:r>
              <a:rPr lang="en-US" i="0" dirty="0">
                <a:solidFill>
                  <a:schemeClr val="tx1">
                    <a:lumMod val="85000"/>
                    <a:lumOff val="15000"/>
                  </a:schemeClr>
                </a:solidFill>
                <a:effectLst/>
                <a:latin typeface="Arial" panose="020B0604020202020204" pitchFamily="34" charset="0"/>
              </a:rPr>
              <a:t> a </a:t>
            </a:r>
            <a:r>
              <a:rPr lang="en-US" i="0" strike="noStrike" dirty="0">
                <a:solidFill>
                  <a:schemeClr val="tx1">
                    <a:lumMod val="85000"/>
                    <a:lumOff val="15000"/>
                  </a:schemeClr>
                </a:solidFill>
                <a:effectLst/>
                <a:latin typeface="Arial" panose="020B0604020202020204" pitchFamily="34" charset="0"/>
              </a:rPr>
              <a:t>place</a:t>
            </a:r>
            <a:r>
              <a:rPr lang="en-US" i="0" dirty="0">
                <a:solidFill>
                  <a:schemeClr val="tx1">
                    <a:lumMod val="85000"/>
                    <a:lumOff val="15000"/>
                  </a:schemeClr>
                </a:solidFill>
                <a:effectLst/>
                <a:latin typeface="Arial" panose="020B0604020202020204" pitchFamily="34" charset="0"/>
              </a:rPr>
              <a:t>) for a show or event”</a:t>
            </a:r>
          </a:p>
          <a:p>
            <a:pPr marL="0" indent="0">
              <a:buNone/>
            </a:pPr>
            <a:r>
              <a:rPr lang="en-US" dirty="0">
                <a:solidFill>
                  <a:schemeClr val="tx1">
                    <a:lumMod val="85000"/>
                    <a:lumOff val="15000"/>
                  </a:schemeClr>
                </a:solidFill>
                <a:latin typeface="Arial" panose="020B0604020202020204" pitchFamily="34" charset="0"/>
              </a:rPr>
              <a:t>-Cambridge Dictionary Definition</a:t>
            </a:r>
            <a:endParaRPr lang="en-GB" dirty="0">
              <a:solidFill>
                <a:schemeClr val="tx1">
                  <a:lumMod val="85000"/>
                  <a:lumOff val="15000"/>
                </a:schemeClr>
              </a:solidFill>
            </a:endParaRPr>
          </a:p>
        </p:txBody>
      </p:sp>
    </p:spTree>
    <p:extLst>
      <p:ext uri="{BB962C8B-B14F-4D97-AF65-F5344CB8AC3E}">
        <p14:creationId xmlns:p14="http://schemas.microsoft.com/office/powerpoint/2010/main" val="1111236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A9EDB-94DB-4B5A-8B67-94A8F310C9FE}"/>
              </a:ext>
            </a:extLst>
          </p:cNvPr>
          <p:cNvSpPr>
            <a:spLocks noGrp="1"/>
          </p:cNvSpPr>
          <p:nvPr>
            <p:ph type="title"/>
          </p:nvPr>
        </p:nvSpPr>
        <p:spPr/>
        <p:txBody>
          <a:bodyPr/>
          <a:lstStyle/>
          <a:p>
            <a:r>
              <a:rPr lang="en-US" b="1" dirty="0"/>
              <a:t>Scenography</a:t>
            </a:r>
            <a:endParaRPr lang="en-GB" dirty="0"/>
          </a:p>
        </p:txBody>
      </p:sp>
      <p:sp>
        <p:nvSpPr>
          <p:cNvPr id="3" name="Content Placeholder 2">
            <a:extLst>
              <a:ext uri="{FF2B5EF4-FFF2-40B4-BE49-F238E27FC236}">
                <a16:creationId xmlns:a16="http://schemas.microsoft.com/office/drawing/2014/main" id="{ADEDACE2-0881-47B3-AF4A-A176181B2D1F}"/>
              </a:ext>
            </a:extLst>
          </p:cNvPr>
          <p:cNvSpPr>
            <a:spLocks noGrp="1"/>
          </p:cNvSpPr>
          <p:nvPr>
            <p:ph idx="1"/>
          </p:nvPr>
        </p:nvSpPr>
        <p:spPr/>
        <p:txBody>
          <a:bodyPr/>
          <a:lstStyle/>
          <a:p>
            <a:pPr marL="0" indent="0">
              <a:buNone/>
            </a:pPr>
            <a:r>
              <a:rPr lang="en-US" dirty="0"/>
              <a:t>Every element that contributes to creating an atmosphere or mood in any production comes under scenography whether it be lighting, sound, the set itself or costumes.</a:t>
            </a:r>
          </a:p>
          <a:p>
            <a:pPr marL="0" indent="0">
              <a:buNone/>
            </a:pPr>
            <a:r>
              <a:rPr lang="en-US" dirty="0"/>
              <a:t>Scenography has changed quite a lot over the last few centuries due to Eastern European theatrical activity.</a:t>
            </a:r>
          </a:p>
          <a:p>
            <a:pPr marL="0" indent="0">
              <a:buNone/>
            </a:pPr>
            <a:endParaRPr lang="en-US" dirty="0"/>
          </a:p>
          <a:p>
            <a:pPr marL="0" indent="0">
              <a:buNone/>
            </a:pPr>
            <a:endParaRPr lang="en-GB" dirty="0"/>
          </a:p>
        </p:txBody>
      </p:sp>
    </p:spTree>
    <p:extLst>
      <p:ext uri="{BB962C8B-B14F-4D97-AF65-F5344CB8AC3E}">
        <p14:creationId xmlns:p14="http://schemas.microsoft.com/office/powerpoint/2010/main" val="103972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8818A-1AE5-4848-A93C-078FEF0220BF}"/>
              </a:ext>
            </a:extLst>
          </p:cNvPr>
          <p:cNvSpPr>
            <a:spLocks noGrp="1"/>
          </p:cNvSpPr>
          <p:nvPr>
            <p:ph type="title"/>
          </p:nvPr>
        </p:nvSpPr>
        <p:spPr/>
        <p:txBody>
          <a:bodyPr/>
          <a:lstStyle/>
          <a:p>
            <a:r>
              <a:rPr lang="en-US" b="1" dirty="0"/>
              <a:t>Theatre</a:t>
            </a:r>
            <a:endParaRPr lang="en-GB" b="1" dirty="0"/>
          </a:p>
        </p:txBody>
      </p:sp>
      <p:sp>
        <p:nvSpPr>
          <p:cNvPr id="3" name="Content Placeholder 2">
            <a:extLst>
              <a:ext uri="{FF2B5EF4-FFF2-40B4-BE49-F238E27FC236}">
                <a16:creationId xmlns:a16="http://schemas.microsoft.com/office/drawing/2014/main" id="{C8CB9409-C55A-446D-837F-31DDFDEB62FD}"/>
              </a:ext>
            </a:extLst>
          </p:cNvPr>
          <p:cNvSpPr>
            <a:spLocks noGrp="1"/>
          </p:cNvSpPr>
          <p:nvPr>
            <p:ph idx="1"/>
          </p:nvPr>
        </p:nvSpPr>
        <p:spPr/>
        <p:txBody>
          <a:bodyPr/>
          <a:lstStyle/>
          <a:p>
            <a:pPr marL="0" indent="0">
              <a:buNone/>
            </a:pPr>
            <a:r>
              <a:rPr lang="en-US" dirty="0"/>
              <a:t>Theatre is a form of art that typically uses performers to present an event before a live audience. These events are usually performed on a stage.</a:t>
            </a:r>
          </a:p>
          <a:p>
            <a:pPr marL="0" indent="0">
              <a:buNone/>
            </a:pPr>
            <a:r>
              <a:rPr lang="en-US" dirty="0"/>
              <a:t>Theatre also has its duties. One of which is to entertain the audience. As well as this, it should be enjoyed not only for personal enjoyment but also communal enjoyment too. Theatre, in some cases, can change people's perspective on various things.</a:t>
            </a:r>
            <a:endParaRPr lang="en-GB" dirty="0"/>
          </a:p>
        </p:txBody>
      </p:sp>
    </p:spTree>
    <p:extLst>
      <p:ext uri="{BB962C8B-B14F-4D97-AF65-F5344CB8AC3E}">
        <p14:creationId xmlns:p14="http://schemas.microsoft.com/office/powerpoint/2010/main" val="1611697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29397-E58A-465F-824D-7995D70A4E51}"/>
              </a:ext>
            </a:extLst>
          </p:cNvPr>
          <p:cNvSpPr>
            <a:spLocks noGrp="1"/>
          </p:cNvSpPr>
          <p:nvPr>
            <p:ph type="title"/>
          </p:nvPr>
        </p:nvSpPr>
        <p:spPr/>
        <p:txBody>
          <a:bodyPr/>
          <a:lstStyle/>
          <a:p>
            <a:r>
              <a:rPr lang="en-US" b="1" dirty="0"/>
              <a:t>Study Task – Boiling Water</a:t>
            </a:r>
            <a:endParaRPr lang="en-GB" b="1" dirty="0"/>
          </a:p>
        </p:txBody>
      </p:sp>
      <p:sp>
        <p:nvSpPr>
          <p:cNvPr id="3" name="Content Placeholder 2">
            <a:extLst>
              <a:ext uri="{FF2B5EF4-FFF2-40B4-BE49-F238E27FC236}">
                <a16:creationId xmlns:a16="http://schemas.microsoft.com/office/drawing/2014/main" id="{E97FA1C4-A8A6-42EC-BC6F-87D0F583AFB4}"/>
              </a:ext>
            </a:extLst>
          </p:cNvPr>
          <p:cNvSpPr>
            <a:spLocks noGrp="1"/>
          </p:cNvSpPr>
          <p:nvPr>
            <p:ph idx="1"/>
          </p:nvPr>
        </p:nvSpPr>
        <p:spPr>
          <a:xfrm>
            <a:off x="838201" y="1825625"/>
            <a:ext cx="10583778" cy="4351338"/>
          </a:xfrm>
        </p:spPr>
        <p:txBody>
          <a:bodyPr/>
          <a:lstStyle/>
          <a:p>
            <a:pPr marL="0" indent="0">
              <a:buNone/>
            </a:pPr>
            <a:r>
              <a:rPr lang="en-US" dirty="0"/>
              <a:t>One of my study tasks was to watch a pot of boiling water from start to finish.</a:t>
            </a:r>
          </a:p>
          <a:p>
            <a:pPr marL="0" indent="0">
              <a:buNone/>
            </a:pPr>
            <a:r>
              <a:rPr lang="en-US" dirty="0"/>
              <a:t>At first, I felt stupid sitting watching water boil but then I thought more about it as it continued. The movement created in the change of the water’s temperature gave it, in my opinion, a personality. At the start, the water is calm however as time goes on and the water begins to move and bubble, it seems angry in a way. The hissing that the boiling water produces also attributes to this.</a:t>
            </a:r>
          </a:p>
          <a:p>
            <a:pPr marL="0" indent="0">
              <a:buNone/>
            </a:pPr>
            <a:endParaRPr lang="en-GB" dirty="0"/>
          </a:p>
        </p:txBody>
      </p:sp>
    </p:spTree>
    <p:extLst>
      <p:ext uri="{BB962C8B-B14F-4D97-AF65-F5344CB8AC3E}">
        <p14:creationId xmlns:p14="http://schemas.microsoft.com/office/powerpoint/2010/main" val="1767190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C2FE2-7B6F-4650-A4D8-80938F2FC8BF}"/>
              </a:ext>
            </a:extLst>
          </p:cNvPr>
          <p:cNvSpPr>
            <a:spLocks noGrp="1"/>
          </p:cNvSpPr>
          <p:nvPr>
            <p:ph type="title"/>
          </p:nvPr>
        </p:nvSpPr>
        <p:spPr/>
        <p:txBody>
          <a:bodyPr/>
          <a:lstStyle/>
          <a:p>
            <a:r>
              <a:rPr lang="en-US" b="1" dirty="0"/>
              <a:t>Modernism</a:t>
            </a:r>
            <a:endParaRPr lang="en-GB" b="1" dirty="0"/>
          </a:p>
        </p:txBody>
      </p:sp>
      <p:sp>
        <p:nvSpPr>
          <p:cNvPr id="3" name="Content Placeholder 2">
            <a:extLst>
              <a:ext uri="{FF2B5EF4-FFF2-40B4-BE49-F238E27FC236}">
                <a16:creationId xmlns:a16="http://schemas.microsoft.com/office/drawing/2014/main" id="{C09F5908-DB12-4D0F-AC3E-A957ADC9C6F8}"/>
              </a:ext>
            </a:extLst>
          </p:cNvPr>
          <p:cNvSpPr>
            <a:spLocks noGrp="1"/>
          </p:cNvSpPr>
          <p:nvPr>
            <p:ph idx="1"/>
          </p:nvPr>
        </p:nvSpPr>
        <p:spPr/>
        <p:txBody>
          <a:bodyPr/>
          <a:lstStyle/>
          <a:p>
            <a:pPr marL="0" indent="0">
              <a:buNone/>
            </a:pPr>
            <a:r>
              <a:rPr lang="en-US" b="1" dirty="0"/>
              <a:t>What is Modernism?</a:t>
            </a:r>
          </a:p>
          <a:p>
            <a:pPr marL="0" indent="0">
              <a:buNone/>
            </a:pPr>
            <a:r>
              <a:rPr lang="en-US" dirty="0"/>
              <a:t>The term modernism refers to the global movement is society that looked to work with values of industrial life.</a:t>
            </a:r>
          </a:p>
          <a:p>
            <a:pPr marL="0" indent="0">
              <a:buNone/>
            </a:pPr>
            <a:endParaRPr lang="en-US" dirty="0"/>
          </a:p>
          <a:p>
            <a:pPr marL="0" indent="0">
              <a:buNone/>
            </a:pPr>
            <a:r>
              <a:rPr lang="en-US" dirty="0"/>
              <a:t>Modernism focuses on forming linear narratives.</a:t>
            </a:r>
            <a:endParaRPr lang="en-GB" dirty="0"/>
          </a:p>
        </p:txBody>
      </p:sp>
    </p:spTree>
    <p:extLst>
      <p:ext uri="{BB962C8B-B14F-4D97-AF65-F5344CB8AC3E}">
        <p14:creationId xmlns:p14="http://schemas.microsoft.com/office/powerpoint/2010/main" val="1119372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2028F-3197-4906-9183-37A65C607E72}"/>
              </a:ext>
            </a:extLst>
          </p:cNvPr>
          <p:cNvSpPr>
            <a:spLocks noGrp="1"/>
          </p:cNvSpPr>
          <p:nvPr>
            <p:ph type="title"/>
          </p:nvPr>
        </p:nvSpPr>
        <p:spPr/>
        <p:txBody>
          <a:bodyPr/>
          <a:lstStyle/>
          <a:p>
            <a:r>
              <a:rPr lang="en-US" b="1" dirty="0"/>
              <a:t>Modernism – Bauhaus </a:t>
            </a:r>
            <a:endParaRPr lang="en-GB" b="1" dirty="0"/>
          </a:p>
        </p:txBody>
      </p:sp>
      <p:sp>
        <p:nvSpPr>
          <p:cNvPr id="3" name="Content Placeholder 2">
            <a:extLst>
              <a:ext uri="{FF2B5EF4-FFF2-40B4-BE49-F238E27FC236}">
                <a16:creationId xmlns:a16="http://schemas.microsoft.com/office/drawing/2014/main" id="{B58DF74E-9D25-4809-A31C-9D5D6E6EB751}"/>
              </a:ext>
            </a:extLst>
          </p:cNvPr>
          <p:cNvSpPr>
            <a:spLocks noGrp="1"/>
          </p:cNvSpPr>
          <p:nvPr>
            <p:ph idx="1"/>
          </p:nvPr>
        </p:nvSpPr>
        <p:spPr>
          <a:xfrm>
            <a:off x="6096000" y="1825625"/>
            <a:ext cx="5257800" cy="4351338"/>
          </a:xfrm>
        </p:spPr>
        <p:txBody>
          <a:bodyPr/>
          <a:lstStyle/>
          <a:p>
            <a:pPr marL="0" indent="0">
              <a:buNone/>
            </a:pPr>
            <a:r>
              <a:rPr lang="en-US" dirty="0"/>
              <a:t>The Bauhaus is a German art school that combined two movements together, those being the Crafts and Fine arts movements, in return creating the Arts and Craft Movement. </a:t>
            </a:r>
            <a:endParaRPr lang="en-GB" dirty="0"/>
          </a:p>
        </p:txBody>
      </p:sp>
      <p:pic>
        <p:nvPicPr>
          <p:cNvPr id="5" name="Picture 4" descr="A picture containing text, outdoor, building, sky&#10;&#10;Description automatically generated">
            <a:extLst>
              <a:ext uri="{FF2B5EF4-FFF2-40B4-BE49-F238E27FC236}">
                <a16:creationId xmlns:a16="http://schemas.microsoft.com/office/drawing/2014/main" id="{A0DC7967-3810-49F2-914D-07264EA636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6710" y="1825625"/>
            <a:ext cx="5749290" cy="3810000"/>
          </a:xfrm>
          <a:prstGeom prst="rect">
            <a:avLst/>
          </a:prstGeom>
        </p:spPr>
      </p:pic>
    </p:spTree>
    <p:extLst>
      <p:ext uri="{BB962C8B-B14F-4D97-AF65-F5344CB8AC3E}">
        <p14:creationId xmlns:p14="http://schemas.microsoft.com/office/powerpoint/2010/main" val="42254849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89F95-1E67-4FB1-93F9-538B44236D77}"/>
              </a:ext>
            </a:extLst>
          </p:cNvPr>
          <p:cNvSpPr>
            <a:spLocks noGrp="1"/>
          </p:cNvSpPr>
          <p:nvPr>
            <p:ph type="title"/>
          </p:nvPr>
        </p:nvSpPr>
        <p:spPr/>
        <p:txBody>
          <a:bodyPr/>
          <a:lstStyle/>
          <a:p>
            <a:r>
              <a:rPr lang="en-US" b="1" dirty="0"/>
              <a:t>Arts and Crafts Movement</a:t>
            </a:r>
            <a:endParaRPr lang="en-GB" b="1" dirty="0"/>
          </a:p>
        </p:txBody>
      </p:sp>
      <p:sp>
        <p:nvSpPr>
          <p:cNvPr id="3" name="Content Placeholder 2">
            <a:extLst>
              <a:ext uri="{FF2B5EF4-FFF2-40B4-BE49-F238E27FC236}">
                <a16:creationId xmlns:a16="http://schemas.microsoft.com/office/drawing/2014/main" id="{4D3DCBFC-0898-4C8B-A1F4-E1ECDCBA9192}"/>
              </a:ext>
            </a:extLst>
          </p:cNvPr>
          <p:cNvSpPr>
            <a:spLocks noGrp="1"/>
          </p:cNvSpPr>
          <p:nvPr>
            <p:ph idx="1"/>
          </p:nvPr>
        </p:nvSpPr>
        <p:spPr/>
        <p:txBody>
          <a:bodyPr/>
          <a:lstStyle/>
          <a:p>
            <a:pPr marL="0" indent="0">
              <a:buNone/>
            </a:pPr>
            <a:r>
              <a:rPr lang="en-US" dirty="0"/>
              <a:t>This movement combined mass production with artistic vision; attempting to make products not only that were aesthetically pleasing but also practical. It was halfway between art and industrial design and acted as the transitional stage for mass-produced design.</a:t>
            </a:r>
          </a:p>
          <a:p>
            <a:pPr marL="0" indent="0">
              <a:buNone/>
            </a:pPr>
            <a:r>
              <a:rPr lang="en-US" dirty="0"/>
              <a:t>It was an international trend developed by the British Isles.</a:t>
            </a:r>
          </a:p>
          <a:p>
            <a:pPr marL="0" indent="0">
              <a:buNone/>
            </a:pPr>
            <a:r>
              <a:rPr lang="en-US" dirty="0"/>
              <a:t>Industrial Design- The process of design applied to products that are to be manufactured through techniques of mass production.</a:t>
            </a:r>
            <a:endParaRPr lang="en-GB" dirty="0"/>
          </a:p>
        </p:txBody>
      </p:sp>
    </p:spTree>
    <p:extLst>
      <p:ext uri="{BB962C8B-B14F-4D97-AF65-F5344CB8AC3E}">
        <p14:creationId xmlns:p14="http://schemas.microsoft.com/office/powerpoint/2010/main" val="17407998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C7BA4-1B0B-4644-B28C-EBFA298FE322}"/>
              </a:ext>
            </a:extLst>
          </p:cNvPr>
          <p:cNvSpPr>
            <a:spLocks noGrp="1"/>
          </p:cNvSpPr>
          <p:nvPr>
            <p:ph type="title"/>
          </p:nvPr>
        </p:nvSpPr>
        <p:spPr/>
        <p:txBody>
          <a:bodyPr/>
          <a:lstStyle/>
          <a:p>
            <a:r>
              <a:rPr lang="en-US" b="1" dirty="0"/>
              <a:t>Arts and Crafts Movement</a:t>
            </a:r>
            <a:endParaRPr lang="en-GB" dirty="0"/>
          </a:p>
        </p:txBody>
      </p:sp>
      <p:sp>
        <p:nvSpPr>
          <p:cNvPr id="3" name="Content Placeholder 2">
            <a:extLst>
              <a:ext uri="{FF2B5EF4-FFF2-40B4-BE49-F238E27FC236}">
                <a16:creationId xmlns:a16="http://schemas.microsoft.com/office/drawing/2014/main" id="{B065C6D2-8005-411A-8B11-4A1B02F3C420}"/>
              </a:ext>
            </a:extLst>
          </p:cNvPr>
          <p:cNvSpPr>
            <a:spLocks noGrp="1"/>
          </p:cNvSpPr>
          <p:nvPr>
            <p:ph idx="1"/>
          </p:nvPr>
        </p:nvSpPr>
        <p:spPr/>
        <p:txBody>
          <a:bodyPr/>
          <a:lstStyle/>
          <a:p>
            <a:pPr marL="0" indent="0">
              <a:buNone/>
            </a:pPr>
            <a:r>
              <a:rPr lang="en-US" dirty="0"/>
              <a:t>The Arts and Crafts movement emerged as the </a:t>
            </a:r>
            <a:r>
              <a:rPr lang="en-US" dirty="0" err="1"/>
              <a:t>Mingei</a:t>
            </a:r>
            <a:r>
              <a:rPr lang="en-US" dirty="0"/>
              <a:t> movement in 1920s Japan.</a:t>
            </a:r>
          </a:p>
          <a:p>
            <a:pPr marL="0" indent="0">
              <a:buNone/>
            </a:pPr>
            <a:r>
              <a:rPr lang="en-US" dirty="0"/>
              <a:t>The movement advocated economic and social reform as it was anti-industrial.</a:t>
            </a:r>
          </a:p>
          <a:p>
            <a:pPr marL="0" indent="0">
              <a:buNone/>
            </a:pPr>
            <a:r>
              <a:rPr lang="en-US" dirty="0"/>
              <a:t>However, the movement was displaced by Modernism in the 1930s.</a:t>
            </a:r>
            <a:endParaRPr lang="en-GB" dirty="0"/>
          </a:p>
        </p:txBody>
      </p:sp>
    </p:spTree>
    <p:extLst>
      <p:ext uri="{BB962C8B-B14F-4D97-AF65-F5344CB8AC3E}">
        <p14:creationId xmlns:p14="http://schemas.microsoft.com/office/powerpoint/2010/main" val="27701286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34370-C94A-4392-B58F-63A641C8882D}"/>
              </a:ext>
            </a:extLst>
          </p:cNvPr>
          <p:cNvSpPr>
            <a:spLocks noGrp="1"/>
          </p:cNvSpPr>
          <p:nvPr>
            <p:ph type="title"/>
          </p:nvPr>
        </p:nvSpPr>
        <p:spPr/>
        <p:txBody>
          <a:bodyPr/>
          <a:lstStyle/>
          <a:p>
            <a:r>
              <a:rPr lang="en-US" b="1" dirty="0"/>
              <a:t>Iteration</a:t>
            </a:r>
            <a:endParaRPr lang="en-GB" b="1" dirty="0"/>
          </a:p>
        </p:txBody>
      </p:sp>
      <p:sp>
        <p:nvSpPr>
          <p:cNvPr id="3" name="Content Placeholder 2">
            <a:extLst>
              <a:ext uri="{FF2B5EF4-FFF2-40B4-BE49-F238E27FC236}">
                <a16:creationId xmlns:a16="http://schemas.microsoft.com/office/drawing/2014/main" id="{5779313E-0A71-46E5-B755-D52EC9B8A801}"/>
              </a:ext>
            </a:extLst>
          </p:cNvPr>
          <p:cNvSpPr>
            <a:spLocks noGrp="1"/>
          </p:cNvSpPr>
          <p:nvPr>
            <p:ph idx="1"/>
          </p:nvPr>
        </p:nvSpPr>
        <p:spPr>
          <a:xfrm>
            <a:off x="838200" y="1825625"/>
            <a:ext cx="5257800" cy="4351338"/>
          </a:xfrm>
        </p:spPr>
        <p:txBody>
          <a:bodyPr/>
          <a:lstStyle/>
          <a:p>
            <a:pPr marL="0" indent="0">
              <a:buNone/>
            </a:pPr>
            <a:r>
              <a:rPr lang="en-US" dirty="0"/>
              <a:t>A product can go through many versions of itself during the design process over the course of decades or even centuries.</a:t>
            </a:r>
          </a:p>
          <a:p>
            <a:pPr marL="0" indent="0">
              <a:buNone/>
            </a:pPr>
            <a:r>
              <a:rPr lang="en-US" dirty="0"/>
              <a:t>I decided to draw the next two iterations of train carriages. The top one which is the next one without any major change and the bottom one that is the iteration after that is fully electric.</a:t>
            </a:r>
            <a:endParaRPr lang="en-GB" dirty="0"/>
          </a:p>
        </p:txBody>
      </p:sp>
      <p:pic>
        <p:nvPicPr>
          <p:cNvPr id="5" name="Picture 4">
            <a:extLst>
              <a:ext uri="{FF2B5EF4-FFF2-40B4-BE49-F238E27FC236}">
                <a16:creationId xmlns:a16="http://schemas.microsoft.com/office/drawing/2014/main" id="{70762289-D56F-4960-A6E1-8F6596FE2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8500" y="1690688"/>
            <a:ext cx="4305300" cy="4351338"/>
          </a:xfrm>
          <a:prstGeom prst="rect">
            <a:avLst/>
          </a:prstGeom>
        </p:spPr>
      </p:pic>
    </p:spTree>
    <p:extLst>
      <p:ext uri="{BB962C8B-B14F-4D97-AF65-F5344CB8AC3E}">
        <p14:creationId xmlns:p14="http://schemas.microsoft.com/office/powerpoint/2010/main" val="9177340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06C94-5B02-4106-8C7C-3396F06D2CCE}"/>
              </a:ext>
            </a:extLst>
          </p:cNvPr>
          <p:cNvSpPr>
            <a:spLocks noGrp="1"/>
          </p:cNvSpPr>
          <p:nvPr>
            <p:ph type="title"/>
          </p:nvPr>
        </p:nvSpPr>
        <p:spPr/>
        <p:txBody>
          <a:bodyPr/>
          <a:lstStyle/>
          <a:p>
            <a:r>
              <a:rPr lang="en-US" b="1" dirty="0"/>
              <a:t>Iteration</a:t>
            </a:r>
            <a:endParaRPr lang="en-GB" dirty="0"/>
          </a:p>
        </p:txBody>
      </p:sp>
      <p:sp>
        <p:nvSpPr>
          <p:cNvPr id="3" name="Content Placeholder 2">
            <a:extLst>
              <a:ext uri="{FF2B5EF4-FFF2-40B4-BE49-F238E27FC236}">
                <a16:creationId xmlns:a16="http://schemas.microsoft.com/office/drawing/2014/main" id="{021E0275-3F99-4CDF-8BAC-599D22279F0B}"/>
              </a:ext>
            </a:extLst>
          </p:cNvPr>
          <p:cNvSpPr>
            <a:spLocks noGrp="1"/>
          </p:cNvSpPr>
          <p:nvPr>
            <p:ph idx="1"/>
          </p:nvPr>
        </p:nvSpPr>
        <p:spPr/>
        <p:txBody>
          <a:bodyPr/>
          <a:lstStyle/>
          <a:p>
            <a:pPr marL="0" indent="0">
              <a:buNone/>
            </a:pPr>
            <a:r>
              <a:rPr lang="en-US" dirty="0"/>
              <a:t>“</a:t>
            </a:r>
            <a:r>
              <a:rPr lang="en-US" b="1" dirty="0"/>
              <a:t>Form follows function” – </a:t>
            </a:r>
            <a:r>
              <a:rPr lang="en-US" dirty="0"/>
              <a:t>Louis Sullivan, 1896</a:t>
            </a:r>
          </a:p>
          <a:p>
            <a:pPr marL="0" indent="0">
              <a:buNone/>
            </a:pPr>
            <a:r>
              <a:rPr lang="en-US" dirty="0"/>
              <a:t>This means that the product must work before it looks good. There isn’t much point creating something that looks nice doesn’t work properly or as it is intended to.</a:t>
            </a:r>
          </a:p>
        </p:txBody>
      </p:sp>
    </p:spTree>
    <p:extLst>
      <p:ext uri="{BB962C8B-B14F-4D97-AF65-F5344CB8AC3E}">
        <p14:creationId xmlns:p14="http://schemas.microsoft.com/office/powerpoint/2010/main" val="3588274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D687F-40EE-433C-8070-969358BA3454}"/>
              </a:ext>
            </a:extLst>
          </p:cNvPr>
          <p:cNvSpPr>
            <a:spLocks noGrp="1"/>
          </p:cNvSpPr>
          <p:nvPr>
            <p:ph type="title"/>
          </p:nvPr>
        </p:nvSpPr>
        <p:spPr/>
        <p:txBody>
          <a:bodyPr/>
          <a:lstStyle/>
          <a:p>
            <a:r>
              <a:rPr lang="en-US" b="1" dirty="0"/>
              <a:t>Principles of Design</a:t>
            </a:r>
            <a:endParaRPr lang="en-GB" b="1" dirty="0"/>
          </a:p>
        </p:txBody>
      </p:sp>
      <p:sp>
        <p:nvSpPr>
          <p:cNvPr id="4" name="Rectangle: Top Corners Snipped 3">
            <a:extLst>
              <a:ext uri="{FF2B5EF4-FFF2-40B4-BE49-F238E27FC236}">
                <a16:creationId xmlns:a16="http://schemas.microsoft.com/office/drawing/2014/main" id="{6A680F8E-B581-4FBD-ACEF-59BF7AC0FB9D}"/>
              </a:ext>
            </a:extLst>
          </p:cNvPr>
          <p:cNvSpPr/>
          <p:nvPr/>
        </p:nvSpPr>
        <p:spPr>
          <a:xfrm>
            <a:off x="3769895" y="2695074"/>
            <a:ext cx="4122821" cy="2053389"/>
          </a:xfrm>
          <a:prstGeom prst="snip2Same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t>Principles of</a:t>
            </a:r>
          </a:p>
          <a:p>
            <a:pPr algn="ctr"/>
            <a:r>
              <a:rPr lang="en-US" sz="4000" b="1" dirty="0"/>
              <a:t>Design</a:t>
            </a:r>
            <a:endParaRPr lang="en-GB" sz="4000" b="1" dirty="0"/>
          </a:p>
        </p:txBody>
      </p:sp>
      <p:sp>
        <p:nvSpPr>
          <p:cNvPr id="5" name="TextBox 4">
            <a:extLst>
              <a:ext uri="{FF2B5EF4-FFF2-40B4-BE49-F238E27FC236}">
                <a16:creationId xmlns:a16="http://schemas.microsoft.com/office/drawing/2014/main" id="{6554709B-DC57-41F9-BE89-A57DE3B4728D}"/>
              </a:ext>
            </a:extLst>
          </p:cNvPr>
          <p:cNvSpPr txBox="1"/>
          <p:nvPr/>
        </p:nvSpPr>
        <p:spPr>
          <a:xfrm>
            <a:off x="5053263" y="1869715"/>
            <a:ext cx="1556084" cy="646331"/>
          </a:xfrm>
          <a:prstGeom prst="rect">
            <a:avLst/>
          </a:prstGeom>
          <a:noFill/>
        </p:spPr>
        <p:txBody>
          <a:bodyPr wrap="square" rtlCol="0">
            <a:spAutoFit/>
          </a:bodyPr>
          <a:lstStyle/>
          <a:p>
            <a:pPr algn="ctr"/>
            <a:r>
              <a:rPr lang="en-US" sz="3600" b="1" dirty="0"/>
              <a:t>Unity</a:t>
            </a:r>
            <a:endParaRPr lang="en-GB" sz="3600" b="1" dirty="0"/>
          </a:p>
        </p:txBody>
      </p:sp>
      <p:sp>
        <p:nvSpPr>
          <p:cNvPr id="6" name="TextBox 5">
            <a:extLst>
              <a:ext uri="{FF2B5EF4-FFF2-40B4-BE49-F238E27FC236}">
                <a16:creationId xmlns:a16="http://schemas.microsoft.com/office/drawing/2014/main" id="{B7A3B0B7-C143-410E-B8AD-407B7F09F5C1}"/>
              </a:ext>
            </a:extLst>
          </p:cNvPr>
          <p:cNvSpPr txBox="1"/>
          <p:nvPr/>
        </p:nvSpPr>
        <p:spPr>
          <a:xfrm>
            <a:off x="8293769" y="3075437"/>
            <a:ext cx="2005263" cy="646331"/>
          </a:xfrm>
          <a:prstGeom prst="rect">
            <a:avLst/>
          </a:prstGeom>
          <a:noFill/>
        </p:spPr>
        <p:txBody>
          <a:bodyPr wrap="square" rtlCol="0">
            <a:spAutoFit/>
          </a:bodyPr>
          <a:lstStyle/>
          <a:p>
            <a:r>
              <a:rPr lang="en-US" sz="3600" b="1" dirty="0"/>
              <a:t>Balance</a:t>
            </a:r>
            <a:endParaRPr lang="en-GB" sz="3600" b="1" dirty="0"/>
          </a:p>
        </p:txBody>
      </p:sp>
      <p:sp>
        <p:nvSpPr>
          <p:cNvPr id="7" name="TextBox 6">
            <a:extLst>
              <a:ext uri="{FF2B5EF4-FFF2-40B4-BE49-F238E27FC236}">
                <a16:creationId xmlns:a16="http://schemas.microsoft.com/office/drawing/2014/main" id="{D7B29099-43CB-4DB9-A65C-66FA7AB03D24}"/>
              </a:ext>
            </a:extLst>
          </p:cNvPr>
          <p:cNvSpPr txBox="1"/>
          <p:nvPr/>
        </p:nvSpPr>
        <p:spPr>
          <a:xfrm>
            <a:off x="1624263" y="3075436"/>
            <a:ext cx="2530642" cy="646331"/>
          </a:xfrm>
          <a:prstGeom prst="rect">
            <a:avLst/>
          </a:prstGeom>
          <a:noFill/>
        </p:spPr>
        <p:txBody>
          <a:bodyPr wrap="square" rtlCol="0">
            <a:spAutoFit/>
          </a:bodyPr>
          <a:lstStyle/>
          <a:p>
            <a:r>
              <a:rPr lang="en-US" sz="3600" b="1" dirty="0"/>
              <a:t>Rhythm</a:t>
            </a:r>
            <a:endParaRPr lang="en-GB" sz="3600" b="1" dirty="0"/>
          </a:p>
        </p:txBody>
      </p:sp>
      <p:sp>
        <p:nvSpPr>
          <p:cNvPr id="8" name="TextBox 7">
            <a:extLst>
              <a:ext uri="{FF2B5EF4-FFF2-40B4-BE49-F238E27FC236}">
                <a16:creationId xmlns:a16="http://schemas.microsoft.com/office/drawing/2014/main" id="{64FD9656-F918-4ACC-A9F0-776C6F5A7853}"/>
              </a:ext>
            </a:extLst>
          </p:cNvPr>
          <p:cNvSpPr txBox="1"/>
          <p:nvPr/>
        </p:nvSpPr>
        <p:spPr>
          <a:xfrm>
            <a:off x="1624263" y="5009784"/>
            <a:ext cx="2149642" cy="646331"/>
          </a:xfrm>
          <a:prstGeom prst="rect">
            <a:avLst/>
          </a:prstGeom>
          <a:noFill/>
        </p:spPr>
        <p:txBody>
          <a:bodyPr wrap="square" rtlCol="0">
            <a:spAutoFit/>
          </a:bodyPr>
          <a:lstStyle/>
          <a:p>
            <a:r>
              <a:rPr lang="en-US" sz="3600" b="1" dirty="0"/>
              <a:t>Emphasis</a:t>
            </a:r>
            <a:endParaRPr lang="en-GB" sz="3600" b="1" dirty="0"/>
          </a:p>
        </p:txBody>
      </p:sp>
      <p:sp>
        <p:nvSpPr>
          <p:cNvPr id="9" name="TextBox 8">
            <a:extLst>
              <a:ext uri="{FF2B5EF4-FFF2-40B4-BE49-F238E27FC236}">
                <a16:creationId xmlns:a16="http://schemas.microsoft.com/office/drawing/2014/main" id="{85B4E207-FB48-4A60-8C85-AEF02DA3B4F8}"/>
              </a:ext>
            </a:extLst>
          </p:cNvPr>
          <p:cNvSpPr txBox="1"/>
          <p:nvPr/>
        </p:nvSpPr>
        <p:spPr>
          <a:xfrm>
            <a:off x="7892716" y="5005137"/>
            <a:ext cx="2406316" cy="646331"/>
          </a:xfrm>
          <a:prstGeom prst="rect">
            <a:avLst/>
          </a:prstGeom>
          <a:noFill/>
        </p:spPr>
        <p:txBody>
          <a:bodyPr wrap="square" rtlCol="0">
            <a:spAutoFit/>
          </a:bodyPr>
          <a:lstStyle/>
          <a:p>
            <a:r>
              <a:rPr lang="en-US" sz="3600" b="1" dirty="0"/>
              <a:t>Proportion</a:t>
            </a:r>
            <a:endParaRPr lang="en-GB" sz="3600" b="1" dirty="0"/>
          </a:p>
        </p:txBody>
      </p:sp>
    </p:spTree>
    <p:extLst>
      <p:ext uri="{BB962C8B-B14F-4D97-AF65-F5344CB8AC3E}">
        <p14:creationId xmlns:p14="http://schemas.microsoft.com/office/powerpoint/2010/main" val="379881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271D3-DBE4-458F-AE9C-5C907B37A148}"/>
              </a:ext>
            </a:extLst>
          </p:cNvPr>
          <p:cNvSpPr>
            <a:spLocks noGrp="1"/>
          </p:cNvSpPr>
          <p:nvPr>
            <p:ph type="title"/>
          </p:nvPr>
        </p:nvSpPr>
        <p:spPr/>
        <p:txBody>
          <a:bodyPr/>
          <a:lstStyle/>
          <a:p>
            <a:r>
              <a:rPr lang="en-US" b="1" dirty="0"/>
              <a:t>Elements of Design</a:t>
            </a:r>
            <a:endParaRPr lang="en-GB" b="1" dirty="0"/>
          </a:p>
        </p:txBody>
      </p:sp>
      <p:sp>
        <p:nvSpPr>
          <p:cNvPr id="4" name="Hexagon 3">
            <a:extLst>
              <a:ext uri="{FF2B5EF4-FFF2-40B4-BE49-F238E27FC236}">
                <a16:creationId xmlns:a16="http://schemas.microsoft.com/office/drawing/2014/main" id="{9E16DF2E-1AEA-4CCA-BEA7-80E6554C3C46}"/>
              </a:ext>
            </a:extLst>
          </p:cNvPr>
          <p:cNvSpPr/>
          <p:nvPr/>
        </p:nvSpPr>
        <p:spPr>
          <a:xfrm>
            <a:off x="3737810" y="2281989"/>
            <a:ext cx="4716379" cy="2294021"/>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t>Elements</a:t>
            </a:r>
          </a:p>
          <a:p>
            <a:pPr algn="ctr"/>
            <a:r>
              <a:rPr lang="en-US" sz="3600" b="1" dirty="0"/>
              <a:t>Of</a:t>
            </a:r>
          </a:p>
          <a:p>
            <a:pPr algn="ctr"/>
            <a:r>
              <a:rPr lang="en-US" sz="3600" b="1" dirty="0"/>
              <a:t>Design</a:t>
            </a:r>
            <a:endParaRPr lang="en-GB" sz="3600" b="1" dirty="0"/>
          </a:p>
        </p:txBody>
      </p:sp>
      <p:sp>
        <p:nvSpPr>
          <p:cNvPr id="5" name="TextBox 4">
            <a:extLst>
              <a:ext uri="{FF2B5EF4-FFF2-40B4-BE49-F238E27FC236}">
                <a16:creationId xmlns:a16="http://schemas.microsoft.com/office/drawing/2014/main" id="{2A53FA2A-28A7-4E64-93B7-389DA1268F19}"/>
              </a:ext>
            </a:extLst>
          </p:cNvPr>
          <p:cNvSpPr txBox="1"/>
          <p:nvPr/>
        </p:nvSpPr>
        <p:spPr>
          <a:xfrm>
            <a:off x="5293895" y="4924926"/>
            <a:ext cx="1668379" cy="646331"/>
          </a:xfrm>
          <a:prstGeom prst="rect">
            <a:avLst/>
          </a:prstGeom>
          <a:noFill/>
        </p:spPr>
        <p:txBody>
          <a:bodyPr wrap="square" rtlCol="0">
            <a:spAutoFit/>
          </a:bodyPr>
          <a:lstStyle/>
          <a:p>
            <a:pPr algn="ctr"/>
            <a:r>
              <a:rPr lang="en-US" sz="3600" b="1" dirty="0"/>
              <a:t>Scale</a:t>
            </a:r>
            <a:endParaRPr lang="en-GB" sz="3600" b="1" dirty="0"/>
          </a:p>
        </p:txBody>
      </p:sp>
      <p:sp>
        <p:nvSpPr>
          <p:cNvPr id="6" name="TextBox 5">
            <a:extLst>
              <a:ext uri="{FF2B5EF4-FFF2-40B4-BE49-F238E27FC236}">
                <a16:creationId xmlns:a16="http://schemas.microsoft.com/office/drawing/2014/main" id="{EEEF6182-B656-4563-B173-566B015EDA5C}"/>
              </a:ext>
            </a:extLst>
          </p:cNvPr>
          <p:cNvSpPr txBox="1"/>
          <p:nvPr/>
        </p:nvSpPr>
        <p:spPr>
          <a:xfrm>
            <a:off x="8229600" y="4576010"/>
            <a:ext cx="2021305" cy="646331"/>
          </a:xfrm>
          <a:prstGeom prst="rect">
            <a:avLst/>
          </a:prstGeom>
          <a:noFill/>
        </p:spPr>
        <p:txBody>
          <a:bodyPr wrap="square" rtlCol="0">
            <a:spAutoFit/>
          </a:bodyPr>
          <a:lstStyle/>
          <a:p>
            <a:pPr algn="ctr"/>
            <a:r>
              <a:rPr lang="en-US" sz="3600" b="1" dirty="0"/>
              <a:t>Texture</a:t>
            </a:r>
            <a:endParaRPr lang="en-GB" sz="3600" b="1" dirty="0"/>
          </a:p>
        </p:txBody>
      </p:sp>
      <p:sp>
        <p:nvSpPr>
          <p:cNvPr id="7" name="TextBox 6">
            <a:extLst>
              <a:ext uri="{FF2B5EF4-FFF2-40B4-BE49-F238E27FC236}">
                <a16:creationId xmlns:a16="http://schemas.microsoft.com/office/drawing/2014/main" id="{2EEBDF96-0671-4BA5-ADF8-E80A6CD795DC}"/>
              </a:ext>
            </a:extLst>
          </p:cNvPr>
          <p:cNvSpPr txBox="1"/>
          <p:nvPr/>
        </p:nvSpPr>
        <p:spPr>
          <a:xfrm>
            <a:off x="8791073" y="3105833"/>
            <a:ext cx="2021305" cy="646331"/>
          </a:xfrm>
          <a:prstGeom prst="rect">
            <a:avLst/>
          </a:prstGeom>
          <a:noFill/>
        </p:spPr>
        <p:txBody>
          <a:bodyPr wrap="square" rtlCol="0">
            <a:spAutoFit/>
          </a:bodyPr>
          <a:lstStyle/>
          <a:p>
            <a:pPr algn="ctr"/>
            <a:r>
              <a:rPr lang="en-US" sz="3600" b="1" dirty="0"/>
              <a:t>Light</a:t>
            </a:r>
            <a:endParaRPr lang="en-GB" sz="3600" b="1" dirty="0"/>
          </a:p>
        </p:txBody>
      </p:sp>
      <p:sp>
        <p:nvSpPr>
          <p:cNvPr id="8" name="TextBox 7">
            <a:extLst>
              <a:ext uri="{FF2B5EF4-FFF2-40B4-BE49-F238E27FC236}">
                <a16:creationId xmlns:a16="http://schemas.microsoft.com/office/drawing/2014/main" id="{29E5D478-8E53-4F50-9885-9DC2DB83847D}"/>
              </a:ext>
            </a:extLst>
          </p:cNvPr>
          <p:cNvSpPr txBox="1"/>
          <p:nvPr/>
        </p:nvSpPr>
        <p:spPr>
          <a:xfrm>
            <a:off x="8245641" y="1762843"/>
            <a:ext cx="2566737" cy="646331"/>
          </a:xfrm>
          <a:prstGeom prst="rect">
            <a:avLst/>
          </a:prstGeom>
          <a:noFill/>
        </p:spPr>
        <p:txBody>
          <a:bodyPr wrap="square" rtlCol="0">
            <a:spAutoFit/>
          </a:bodyPr>
          <a:lstStyle/>
          <a:p>
            <a:pPr algn="ctr"/>
            <a:r>
              <a:rPr lang="en-US" sz="3600" b="1" dirty="0"/>
              <a:t>Movement</a:t>
            </a:r>
            <a:endParaRPr lang="en-GB" sz="3600" b="1" dirty="0"/>
          </a:p>
        </p:txBody>
      </p:sp>
      <p:sp>
        <p:nvSpPr>
          <p:cNvPr id="9" name="TextBox 8">
            <a:extLst>
              <a:ext uri="{FF2B5EF4-FFF2-40B4-BE49-F238E27FC236}">
                <a16:creationId xmlns:a16="http://schemas.microsoft.com/office/drawing/2014/main" id="{322EFC5A-55DA-416E-85D5-D38D2EABD8BC}"/>
              </a:ext>
            </a:extLst>
          </p:cNvPr>
          <p:cNvSpPr txBox="1"/>
          <p:nvPr/>
        </p:nvSpPr>
        <p:spPr>
          <a:xfrm>
            <a:off x="1796718" y="1699251"/>
            <a:ext cx="2149642" cy="646331"/>
          </a:xfrm>
          <a:prstGeom prst="rect">
            <a:avLst/>
          </a:prstGeom>
          <a:noFill/>
        </p:spPr>
        <p:txBody>
          <a:bodyPr wrap="square" rtlCol="0">
            <a:spAutoFit/>
          </a:bodyPr>
          <a:lstStyle/>
          <a:p>
            <a:pPr algn="ctr"/>
            <a:r>
              <a:rPr lang="en-US" sz="3600" b="1" dirty="0"/>
              <a:t>Line</a:t>
            </a:r>
            <a:endParaRPr lang="en-GB" sz="3600" b="1" dirty="0"/>
          </a:p>
        </p:txBody>
      </p:sp>
      <p:sp>
        <p:nvSpPr>
          <p:cNvPr id="10" name="TextBox 9">
            <a:extLst>
              <a:ext uri="{FF2B5EF4-FFF2-40B4-BE49-F238E27FC236}">
                <a16:creationId xmlns:a16="http://schemas.microsoft.com/office/drawing/2014/main" id="{9A3CD871-1E1C-45FA-AAA3-247B4A8DDB54}"/>
              </a:ext>
            </a:extLst>
          </p:cNvPr>
          <p:cNvSpPr txBox="1"/>
          <p:nvPr/>
        </p:nvSpPr>
        <p:spPr>
          <a:xfrm>
            <a:off x="1491916" y="3103000"/>
            <a:ext cx="1909010" cy="646331"/>
          </a:xfrm>
          <a:prstGeom prst="rect">
            <a:avLst/>
          </a:prstGeom>
          <a:noFill/>
        </p:spPr>
        <p:txBody>
          <a:bodyPr wrap="square" rtlCol="0">
            <a:spAutoFit/>
          </a:bodyPr>
          <a:lstStyle/>
          <a:p>
            <a:pPr algn="ctr"/>
            <a:r>
              <a:rPr lang="en-US" sz="3600" b="1" dirty="0"/>
              <a:t>Shape</a:t>
            </a:r>
            <a:endParaRPr lang="en-GB" sz="3600" b="1" dirty="0"/>
          </a:p>
        </p:txBody>
      </p:sp>
      <p:sp>
        <p:nvSpPr>
          <p:cNvPr id="11" name="TextBox 10">
            <a:extLst>
              <a:ext uri="{FF2B5EF4-FFF2-40B4-BE49-F238E27FC236}">
                <a16:creationId xmlns:a16="http://schemas.microsoft.com/office/drawing/2014/main" id="{9281F523-05D9-45C2-902F-740392B5EB1A}"/>
              </a:ext>
            </a:extLst>
          </p:cNvPr>
          <p:cNvSpPr txBox="1"/>
          <p:nvPr/>
        </p:nvSpPr>
        <p:spPr>
          <a:xfrm>
            <a:off x="1812759" y="4576010"/>
            <a:ext cx="2245894" cy="646331"/>
          </a:xfrm>
          <a:prstGeom prst="rect">
            <a:avLst/>
          </a:prstGeom>
          <a:noFill/>
        </p:spPr>
        <p:txBody>
          <a:bodyPr wrap="square" rtlCol="0">
            <a:spAutoFit/>
          </a:bodyPr>
          <a:lstStyle/>
          <a:p>
            <a:pPr algn="ctr"/>
            <a:r>
              <a:rPr lang="en-US" sz="3600" b="1" dirty="0" err="1"/>
              <a:t>Colour</a:t>
            </a:r>
            <a:endParaRPr lang="en-GB" sz="3600" b="1" dirty="0"/>
          </a:p>
        </p:txBody>
      </p:sp>
    </p:spTree>
    <p:extLst>
      <p:ext uri="{BB962C8B-B14F-4D97-AF65-F5344CB8AC3E}">
        <p14:creationId xmlns:p14="http://schemas.microsoft.com/office/powerpoint/2010/main" val="21032713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95EEF-5ACA-405B-A464-B9097C54CE90}"/>
              </a:ext>
            </a:extLst>
          </p:cNvPr>
          <p:cNvSpPr>
            <a:spLocks noGrp="1"/>
          </p:cNvSpPr>
          <p:nvPr>
            <p:ph type="title"/>
          </p:nvPr>
        </p:nvSpPr>
        <p:spPr/>
        <p:txBody>
          <a:bodyPr/>
          <a:lstStyle/>
          <a:p>
            <a:r>
              <a:rPr lang="en-US" b="1" dirty="0"/>
              <a:t>Western </a:t>
            </a:r>
            <a:r>
              <a:rPr lang="en-US" b="1" dirty="0" err="1"/>
              <a:t>Colour</a:t>
            </a:r>
            <a:r>
              <a:rPr lang="en-US" b="1" dirty="0"/>
              <a:t> Theory</a:t>
            </a:r>
            <a:endParaRPr lang="en-GB" b="1" dirty="0"/>
          </a:p>
        </p:txBody>
      </p:sp>
      <p:pic>
        <p:nvPicPr>
          <p:cNvPr id="5" name="Content Placeholder 4" descr="Chart, sunburst chart&#10;&#10;Description automatically generated">
            <a:extLst>
              <a:ext uri="{FF2B5EF4-FFF2-40B4-BE49-F238E27FC236}">
                <a16:creationId xmlns:a16="http://schemas.microsoft.com/office/drawing/2014/main" id="{DC5B8912-F4CF-4D78-9CD0-A10A75D8A4C7}"/>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87843" y="1355490"/>
            <a:ext cx="4165957" cy="4147020"/>
          </a:xfrm>
        </p:spPr>
      </p:pic>
      <p:sp>
        <p:nvSpPr>
          <p:cNvPr id="6" name="TextBox 5">
            <a:extLst>
              <a:ext uri="{FF2B5EF4-FFF2-40B4-BE49-F238E27FC236}">
                <a16:creationId xmlns:a16="http://schemas.microsoft.com/office/drawing/2014/main" id="{66DB8D31-CC98-4DCB-97B8-2A504546B578}"/>
              </a:ext>
            </a:extLst>
          </p:cNvPr>
          <p:cNvSpPr txBox="1"/>
          <p:nvPr/>
        </p:nvSpPr>
        <p:spPr>
          <a:xfrm>
            <a:off x="838200" y="2063262"/>
            <a:ext cx="5797062" cy="4401205"/>
          </a:xfrm>
          <a:prstGeom prst="rect">
            <a:avLst/>
          </a:prstGeom>
          <a:noFill/>
        </p:spPr>
        <p:txBody>
          <a:bodyPr wrap="square" rtlCol="0">
            <a:spAutoFit/>
          </a:bodyPr>
          <a:lstStyle/>
          <a:p>
            <a:r>
              <a:rPr lang="en-US" sz="2800" dirty="0"/>
              <a:t>Often Storytelling will use various </a:t>
            </a:r>
            <a:r>
              <a:rPr lang="en-US" sz="2800" dirty="0" err="1"/>
              <a:t>colours</a:t>
            </a:r>
            <a:r>
              <a:rPr lang="en-US" sz="2800" dirty="0"/>
              <a:t> in order to show a certain emotion or emphasize an action.</a:t>
            </a:r>
          </a:p>
          <a:p>
            <a:endParaRPr lang="en-US" sz="2800" dirty="0"/>
          </a:p>
          <a:p>
            <a:r>
              <a:rPr lang="en-US" sz="2800" dirty="0"/>
              <a:t>Primary </a:t>
            </a:r>
            <a:r>
              <a:rPr lang="en-US" sz="2800" dirty="0" err="1"/>
              <a:t>Colour</a:t>
            </a:r>
            <a:r>
              <a:rPr lang="en-US" sz="2800" dirty="0"/>
              <a:t> – Yellow, Red &amp; Blue</a:t>
            </a:r>
          </a:p>
          <a:p>
            <a:r>
              <a:rPr lang="en-US" sz="2800" dirty="0"/>
              <a:t>Secondary </a:t>
            </a:r>
            <a:r>
              <a:rPr lang="en-US" sz="2800" dirty="0" err="1"/>
              <a:t>Colour</a:t>
            </a:r>
            <a:r>
              <a:rPr lang="en-US" sz="2800" dirty="0"/>
              <a:t>- Green, Orange &amp; Violet</a:t>
            </a:r>
          </a:p>
          <a:p>
            <a:r>
              <a:rPr lang="en-US" sz="2800" dirty="0"/>
              <a:t>Tertiary </a:t>
            </a:r>
            <a:r>
              <a:rPr lang="en-US" sz="2800" dirty="0" err="1"/>
              <a:t>Colour</a:t>
            </a:r>
            <a:r>
              <a:rPr lang="en-US" sz="2800" dirty="0"/>
              <a:t>- Yellow Orange, Red Orange, Red Violet, Blue Violet, Blue Green &amp; Yellow Green</a:t>
            </a:r>
            <a:endParaRPr lang="en-GB" sz="2800" dirty="0"/>
          </a:p>
        </p:txBody>
      </p:sp>
    </p:spTree>
    <p:extLst>
      <p:ext uri="{BB962C8B-B14F-4D97-AF65-F5344CB8AC3E}">
        <p14:creationId xmlns:p14="http://schemas.microsoft.com/office/powerpoint/2010/main" val="34529746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14198-22B0-4370-A4C0-19777ECA7D83}"/>
              </a:ext>
            </a:extLst>
          </p:cNvPr>
          <p:cNvSpPr>
            <a:spLocks noGrp="1"/>
          </p:cNvSpPr>
          <p:nvPr>
            <p:ph type="title"/>
          </p:nvPr>
        </p:nvSpPr>
        <p:spPr/>
        <p:txBody>
          <a:bodyPr/>
          <a:lstStyle/>
          <a:p>
            <a:r>
              <a:rPr lang="en-US" b="1" dirty="0" err="1"/>
              <a:t>Colour</a:t>
            </a:r>
            <a:r>
              <a:rPr lang="en-US" b="1" dirty="0"/>
              <a:t> Meanings</a:t>
            </a:r>
            <a:endParaRPr lang="en-GB" b="1" dirty="0"/>
          </a:p>
        </p:txBody>
      </p:sp>
      <p:sp>
        <p:nvSpPr>
          <p:cNvPr id="3" name="Content Placeholder 2">
            <a:extLst>
              <a:ext uri="{FF2B5EF4-FFF2-40B4-BE49-F238E27FC236}">
                <a16:creationId xmlns:a16="http://schemas.microsoft.com/office/drawing/2014/main" id="{EAAB0307-8BAF-4C72-8B55-27688394F113}"/>
              </a:ext>
            </a:extLst>
          </p:cNvPr>
          <p:cNvSpPr>
            <a:spLocks noGrp="1"/>
          </p:cNvSpPr>
          <p:nvPr>
            <p:ph idx="1"/>
          </p:nvPr>
        </p:nvSpPr>
        <p:spPr/>
        <p:txBody>
          <a:bodyPr/>
          <a:lstStyle/>
          <a:p>
            <a:pPr marL="0" indent="0">
              <a:buNone/>
            </a:pPr>
            <a:r>
              <a:rPr lang="en-US" dirty="0"/>
              <a:t>Red – Power, Passionate and Confidence.</a:t>
            </a:r>
          </a:p>
          <a:p>
            <a:pPr marL="0" indent="0">
              <a:buNone/>
            </a:pPr>
            <a:r>
              <a:rPr lang="en-US" dirty="0"/>
              <a:t>Pink – Love, Sensitive and Care.</a:t>
            </a:r>
          </a:p>
          <a:p>
            <a:pPr marL="0" indent="0">
              <a:buNone/>
            </a:pPr>
            <a:r>
              <a:rPr lang="en-US" dirty="0"/>
              <a:t>Purple – Compassion, Creative and respectable.</a:t>
            </a:r>
          </a:p>
          <a:p>
            <a:pPr marL="0" indent="0">
              <a:buNone/>
            </a:pPr>
            <a:r>
              <a:rPr lang="en-US" dirty="0"/>
              <a:t>Green – Clarity, Positivity and Balance.</a:t>
            </a:r>
          </a:p>
          <a:p>
            <a:pPr marL="0" indent="0">
              <a:buNone/>
            </a:pPr>
            <a:r>
              <a:rPr lang="en-US" dirty="0"/>
              <a:t>Blue – Content, Ambition and Modern</a:t>
            </a:r>
          </a:p>
          <a:p>
            <a:pPr marL="0" indent="0">
              <a:buNone/>
            </a:pPr>
            <a:r>
              <a:rPr lang="en-US" dirty="0"/>
              <a:t>Orange – Warmth, Freedom and Motivation.</a:t>
            </a:r>
            <a:endParaRPr lang="en-GB" dirty="0"/>
          </a:p>
        </p:txBody>
      </p:sp>
    </p:spTree>
    <p:extLst>
      <p:ext uri="{BB962C8B-B14F-4D97-AF65-F5344CB8AC3E}">
        <p14:creationId xmlns:p14="http://schemas.microsoft.com/office/powerpoint/2010/main" val="26143634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40AA9-6535-4882-9B21-B31C49111211}"/>
              </a:ext>
            </a:extLst>
          </p:cNvPr>
          <p:cNvSpPr>
            <a:spLocks noGrp="1"/>
          </p:cNvSpPr>
          <p:nvPr>
            <p:ph type="title"/>
          </p:nvPr>
        </p:nvSpPr>
        <p:spPr/>
        <p:txBody>
          <a:bodyPr/>
          <a:lstStyle/>
          <a:p>
            <a:r>
              <a:rPr lang="en-US" b="1" dirty="0"/>
              <a:t>What is Storytelling?</a:t>
            </a:r>
            <a:endParaRPr lang="en-GB" b="1" dirty="0"/>
          </a:p>
        </p:txBody>
      </p:sp>
      <p:sp>
        <p:nvSpPr>
          <p:cNvPr id="3" name="Content Placeholder 2">
            <a:extLst>
              <a:ext uri="{FF2B5EF4-FFF2-40B4-BE49-F238E27FC236}">
                <a16:creationId xmlns:a16="http://schemas.microsoft.com/office/drawing/2014/main" id="{817CCB6F-51B6-4F62-BE6F-2B11853DBFDE}"/>
              </a:ext>
            </a:extLst>
          </p:cNvPr>
          <p:cNvSpPr>
            <a:spLocks noGrp="1"/>
          </p:cNvSpPr>
          <p:nvPr>
            <p:ph idx="1"/>
          </p:nvPr>
        </p:nvSpPr>
        <p:spPr/>
        <p:txBody>
          <a:bodyPr>
            <a:normAutofit lnSpcReduction="10000"/>
          </a:bodyPr>
          <a:lstStyle/>
          <a:p>
            <a:r>
              <a:rPr lang="en-US" dirty="0"/>
              <a:t>Interactive – Storytelling is an interaction between storyteller and the listener/viewer.</a:t>
            </a:r>
          </a:p>
          <a:p>
            <a:r>
              <a:rPr lang="en-US" dirty="0"/>
              <a:t>Language – Storytelling can be shown via spoken language or visual representation.</a:t>
            </a:r>
            <a:r>
              <a:rPr lang="en-GB" dirty="0"/>
              <a:t> The listener likes the illusion of character or events.</a:t>
            </a:r>
          </a:p>
          <a:p>
            <a:r>
              <a:rPr lang="en-GB" dirty="0"/>
              <a:t>Cultural – Storytelling can help the viewer find their values, morals and beliefs.</a:t>
            </a:r>
          </a:p>
          <a:p>
            <a:r>
              <a:rPr lang="en-GB" dirty="0"/>
              <a:t>Friendship – Recollect experiences and memories that either you or another have had.</a:t>
            </a:r>
          </a:p>
          <a:p>
            <a:r>
              <a:rPr lang="en-GB" dirty="0"/>
              <a:t>Social – Gives people something to talk about. Helps to find new perspectives; phatic communication.</a:t>
            </a:r>
            <a:endParaRPr lang="en-US" dirty="0"/>
          </a:p>
        </p:txBody>
      </p:sp>
    </p:spTree>
    <p:extLst>
      <p:ext uri="{BB962C8B-B14F-4D97-AF65-F5344CB8AC3E}">
        <p14:creationId xmlns:p14="http://schemas.microsoft.com/office/powerpoint/2010/main" val="42292725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60097-CA82-43D2-B839-6A8DD2390DCF}"/>
              </a:ext>
            </a:extLst>
          </p:cNvPr>
          <p:cNvSpPr>
            <a:spLocks noGrp="1"/>
          </p:cNvSpPr>
          <p:nvPr>
            <p:ph type="title"/>
          </p:nvPr>
        </p:nvSpPr>
        <p:spPr/>
        <p:txBody>
          <a:bodyPr/>
          <a:lstStyle/>
          <a:p>
            <a:r>
              <a:rPr lang="en-US" b="1" dirty="0"/>
              <a:t>What is Storytelling?</a:t>
            </a:r>
            <a:endParaRPr lang="en-GB" dirty="0"/>
          </a:p>
        </p:txBody>
      </p:sp>
      <p:sp>
        <p:nvSpPr>
          <p:cNvPr id="3" name="Content Placeholder 2">
            <a:extLst>
              <a:ext uri="{FF2B5EF4-FFF2-40B4-BE49-F238E27FC236}">
                <a16:creationId xmlns:a16="http://schemas.microsoft.com/office/drawing/2014/main" id="{EC2580E5-63C4-46FA-BF78-69877CE910AF}"/>
              </a:ext>
            </a:extLst>
          </p:cNvPr>
          <p:cNvSpPr>
            <a:spLocks noGrp="1"/>
          </p:cNvSpPr>
          <p:nvPr>
            <p:ph idx="1"/>
          </p:nvPr>
        </p:nvSpPr>
        <p:spPr/>
        <p:txBody>
          <a:bodyPr/>
          <a:lstStyle/>
          <a:p>
            <a:r>
              <a:rPr lang="en-US" dirty="0"/>
              <a:t>Myth – Authenticity is doubted as nobody knows the origin or the story.</a:t>
            </a:r>
          </a:p>
          <a:p>
            <a:r>
              <a:rPr lang="en-US" dirty="0"/>
              <a:t>Unexplained – Phenomenon, UFO or ghost stories.</a:t>
            </a:r>
          </a:p>
          <a:p>
            <a:pPr marL="0" indent="0">
              <a:buNone/>
            </a:pPr>
            <a:endParaRPr lang="en-US" dirty="0"/>
          </a:p>
          <a:p>
            <a:pPr marL="0" indent="0">
              <a:buNone/>
            </a:pPr>
            <a:r>
              <a:rPr lang="en-US" dirty="0"/>
              <a:t>Storytelling can also be told through several different methods; Tapestry, Sculptures, Paintings, Tattoos, Film and Music.</a:t>
            </a:r>
          </a:p>
          <a:p>
            <a:pPr marL="0" indent="0">
              <a:buNone/>
            </a:pPr>
            <a:endParaRPr lang="en-GB" dirty="0"/>
          </a:p>
        </p:txBody>
      </p:sp>
    </p:spTree>
    <p:extLst>
      <p:ext uri="{BB962C8B-B14F-4D97-AF65-F5344CB8AC3E}">
        <p14:creationId xmlns:p14="http://schemas.microsoft.com/office/powerpoint/2010/main" val="34547392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D6D0-5BB4-46C2-8069-5A81AC0F8C11}"/>
              </a:ext>
            </a:extLst>
          </p:cNvPr>
          <p:cNvSpPr>
            <a:spLocks noGrp="1"/>
          </p:cNvSpPr>
          <p:nvPr>
            <p:ph type="title"/>
          </p:nvPr>
        </p:nvSpPr>
        <p:spPr/>
        <p:txBody>
          <a:bodyPr/>
          <a:lstStyle/>
          <a:p>
            <a:r>
              <a:rPr lang="en-US" b="1" dirty="0"/>
              <a:t>Gustav Freytag</a:t>
            </a:r>
            <a:endParaRPr lang="en-GB" b="1" dirty="0"/>
          </a:p>
        </p:txBody>
      </p:sp>
      <p:sp>
        <p:nvSpPr>
          <p:cNvPr id="3" name="Content Placeholder 2">
            <a:extLst>
              <a:ext uri="{FF2B5EF4-FFF2-40B4-BE49-F238E27FC236}">
                <a16:creationId xmlns:a16="http://schemas.microsoft.com/office/drawing/2014/main" id="{5364A93E-707A-4297-B2F7-A642022D9BF0}"/>
              </a:ext>
            </a:extLst>
          </p:cNvPr>
          <p:cNvSpPr>
            <a:spLocks noGrp="1"/>
          </p:cNvSpPr>
          <p:nvPr>
            <p:ph idx="1"/>
          </p:nvPr>
        </p:nvSpPr>
        <p:spPr/>
        <p:txBody>
          <a:bodyPr/>
          <a:lstStyle/>
          <a:p>
            <a:pPr marL="0" indent="0">
              <a:buNone/>
            </a:pPr>
            <a:r>
              <a:rPr lang="en-US" dirty="0"/>
              <a:t>Gustav Freytag was a German novelist and playwright. He wrote the book </a:t>
            </a:r>
            <a:r>
              <a:rPr lang="en-US" b="1" dirty="0"/>
              <a:t>Technique of the Drama </a:t>
            </a:r>
            <a:r>
              <a:rPr lang="en-US" dirty="0"/>
              <a:t>in 1863. In this book he gave a description of the ‘Dramatic Arc’ used in most aspects of storytelling.</a:t>
            </a:r>
            <a:endParaRPr lang="en-GB" b="1" dirty="0"/>
          </a:p>
        </p:txBody>
      </p:sp>
    </p:spTree>
    <p:extLst>
      <p:ext uri="{BB962C8B-B14F-4D97-AF65-F5344CB8AC3E}">
        <p14:creationId xmlns:p14="http://schemas.microsoft.com/office/powerpoint/2010/main" val="29380238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B017C-8D9D-49FC-A878-88EFF454BEA7}"/>
              </a:ext>
            </a:extLst>
          </p:cNvPr>
          <p:cNvSpPr>
            <a:spLocks noGrp="1"/>
          </p:cNvSpPr>
          <p:nvPr>
            <p:ph type="title"/>
          </p:nvPr>
        </p:nvSpPr>
        <p:spPr/>
        <p:txBody>
          <a:bodyPr/>
          <a:lstStyle/>
          <a:p>
            <a:r>
              <a:rPr lang="en-US" b="1" dirty="0"/>
              <a:t>Freytag’s Pyramid</a:t>
            </a:r>
            <a:endParaRPr lang="en-GB" b="1" dirty="0"/>
          </a:p>
        </p:txBody>
      </p:sp>
      <p:pic>
        <p:nvPicPr>
          <p:cNvPr id="5" name="Content Placeholder 4">
            <a:extLst>
              <a:ext uri="{FF2B5EF4-FFF2-40B4-BE49-F238E27FC236}">
                <a16:creationId xmlns:a16="http://schemas.microsoft.com/office/drawing/2014/main" id="{D3D2E9CE-0C0E-42CF-846C-2BEB6BDE364D}"/>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829945" y="1825625"/>
            <a:ext cx="6532110" cy="4351338"/>
          </a:xfrm>
        </p:spPr>
      </p:pic>
      <p:sp>
        <p:nvSpPr>
          <p:cNvPr id="6" name="TextBox 5">
            <a:extLst>
              <a:ext uri="{FF2B5EF4-FFF2-40B4-BE49-F238E27FC236}">
                <a16:creationId xmlns:a16="http://schemas.microsoft.com/office/drawing/2014/main" id="{D2E5DD9E-7941-4803-86AF-2A8A743CB58E}"/>
              </a:ext>
            </a:extLst>
          </p:cNvPr>
          <p:cNvSpPr txBox="1"/>
          <p:nvPr/>
        </p:nvSpPr>
        <p:spPr>
          <a:xfrm>
            <a:off x="2829945" y="6176963"/>
            <a:ext cx="6532110" cy="230832"/>
          </a:xfrm>
          <a:prstGeom prst="rect">
            <a:avLst/>
          </a:prstGeom>
          <a:noFill/>
        </p:spPr>
        <p:txBody>
          <a:bodyPr wrap="square" rtlCol="0">
            <a:spAutoFit/>
          </a:bodyPr>
          <a:lstStyle/>
          <a:p>
            <a:r>
              <a:rPr lang="en-GB" sz="900">
                <a:hlinkClick r:id="rId3" tooltip="https://en.wikipedia.org/wiki/Dramatic_structure"/>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42531926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14CE2-AD46-41DD-AF3F-0BEA661E14F5}"/>
              </a:ext>
            </a:extLst>
          </p:cNvPr>
          <p:cNvSpPr>
            <a:spLocks noGrp="1"/>
          </p:cNvSpPr>
          <p:nvPr>
            <p:ph type="title"/>
          </p:nvPr>
        </p:nvSpPr>
        <p:spPr/>
        <p:txBody>
          <a:bodyPr/>
          <a:lstStyle/>
          <a:p>
            <a:r>
              <a:rPr lang="en-US" b="1" dirty="0"/>
              <a:t>Freytag’s Pyramid</a:t>
            </a:r>
            <a:endParaRPr lang="en-GB" dirty="0"/>
          </a:p>
        </p:txBody>
      </p:sp>
      <p:sp>
        <p:nvSpPr>
          <p:cNvPr id="3" name="Content Placeholder 2">
            <a:extLst>
              <a:ext uri="{FF2B5EF4-FFF2-40B4-BE49-F238E27FC236}">
                <a16:creationId xmlns:a16="http://schemas.microsoft.com/office/drawing/2014/main" id="{A308FD47-C86A-4B5A-A9E6-81C490A21FAF}"/>
              </a:ext>
            </a:extLst>
          </p:cNvPr>
          <p:cNvSpPr>
            <a:spLocks noGrp="1"/>
          </p:cNvSpPr>
          <p:nvPr>
            <p:ph idx="1"/>
          </p:nvPr>
        </p:nvSpPr>
        <p:spPr/>
        <p:txBody>
          <a:bodyPr/>
          <a:lstStyle/>
          <a:p>
            <a:pPr marL="0" indent="0">
              <a:buNone/>
            </a:pPr>
            <a:r>
              <a:rPr lang="en-US" dirty="0"/>
              <a:t>Freytag’s Pyramid shows the dramatic arc that most stories follow.</a:t>
            </a:r>
          </a:p>
          <a:p>
            <a:r>
              <a:rPr lang="en-GB" dirty="0"/>
              <a:t>Inciting Moment – Hooks the viewer and sets everything in motion. This moment puts the protagonist in the action.</a:t>
            </a:r>
          </a:p>
          <a:p>
            <a:r>
              <a:rPr lang="en-GB" dirty="0"/>
              <a:t>Exposition – Background info the audience needs to know. This includes character dialogue and introductions.</a:t>
            </a:r>
          </a:p>
          <a:p>
            <a:r>
              <a:rPr lang="en-GB" dirty="0"/>
              <a:t>Rising Action – Series of incidents that create suspense in the narrative.</a:t>
            </a:r>
          </a:p>
          <a:p>
            <a:r>
              <a:rPr lang="en-GB" dirty="0"/>
              <a:t>Climax – Turning point. This is the highest in tension and drama. Solution is giving.</a:t>
            </a:r>
          </a:p>
        </p:txBody>
      </p:sp>
    </p:spTree>
    <p:extLst>
      <p:ext uri="{BB962C8B-B14F-4D97-AF65-F5344CB8AC3E}">
        <p14:creationId xmlns:p14="http://schemas.microsoft.com/office/powerpoint/2010/main" val="32797687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D50DD-584E-4515-A6CF-0FDF1095FEC4}"/>
              </a:ext>
            </a:extLst>
          </p:cNvPr>
          <p:cNvSpPr>
            <a:spLocks noGrp="1"/>
          </p:cNvSpPr>
          <p:nvPr>
            <p:ph type="title"/>
          </p:nvPr>
        </p:nvSpPr>
        <p:spPr/>
        <p:txBody>
          <a:bodyPr/>
          <a:lstStyle/>
          <a:p>
            <a:r>
              <a:rPr lang="en-US" b="1" dirty="0"/>
              <a:t>Freytag’s Pyramid</a:t>
            </a:r>
            <a:endParaRPr lang="en-GB" dirty="0"/>
          </a:p>
        </p:txBody>
      </p:sp>
      <p:sp>
        <p:nvSpPr>
          <p:cNvPr id="3" name="Content Placeholder 2">
            <a:extLst>
              <a:ext uri="{FF2B5EF4-FFF2-40B4-BE49-F238E27FC236}">
                <a16:creationId xmlns:a16="http://schemas.microsoft.com/office/drawing/2014/main" id="{E805F6CA-E637-4AA9-9DD2-52C99BFDCB57}"/>
              </a:ext>
            </a:extLst>
          </p:cNvPr>
          <p:cNvSpPr>
            <a:spLocks noGrp="1"/>
          </p:cNvSpPr>
          <p:nvPr>
            <p:ph idx="1"/>
          </p:nvPr>
        </p:nvSpPr>
        <p:spPr/>
        <p:txBody>
          <a:bodyPr/>
          <a:lstStyle/>
          <a:p>
            <a:r>
              <a:rPr lang="en-US" dirty="0"/>
              <a:t>Falling Action – After climax and resolution of major conflict. Characters pursue what they want.</a:t>
            </a:r>
          </a:p>
          <a:p>
            <a:r>
              <a:rPr lang="en-US" dirty="0"/>
              <a:t>Denouement – Small details get ‘unwrapped’. Characters go off to lead their lives.</a:t>
            </a:r>
            <a:endParaRPr lang="en-GB" dirty="0"/>
          </a:p>
        </p:txBody>
      </p:sp>
    </p:spTree>
    <p:extLst>
      <p:ext uri="{BB962C8B-B14F-4D97-AF65-F5344CB8AC3E}">
        <p14:creationId xmlns:p14="http://schemas.microsoft.com/office/powerpoint/2010/main" val="16742228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FC17A-D33C-47E1-81F2-1EB260606CCB}"/>
              </a:ext>
            </a:extLst>
          </p:cNvPr>
          <p:cNvSpPr>
            <a:spLocks noGrp="1"/>
          </p:cNvSpPr>
          <p:nvPr>
            <p:ph type="title"/>
          </p:nvPr>
        </p:nvSpPr>
        <p:spPr/>
        <p:txBody>
          <a:bodyPr/>
          <a:lstStyle/>
          <a:p>
            <a:r>
              <a:rPr lang="en-US" b="1" dirty="0"/>
              <a:t>Vladimir Propp</a:t>
            </a:r>
            <a:endParaRPr lang="en-GB" b="1" dirty="0"/>
          </a:p>
        </p:txBody>
      </p:sp>
      <p:sp>
        <p:nvSpPr>
          <p:cNvPr id="3" name="Content Placeholder 2">
            <a:extLst>
              <a:ext uri="{FF2B5EF4-FFF2-40B4-BE49-F238E27FC236}">
                <a16:creationId xmlns:a16="http://schemas.microsoft.com/office/drawing/2014/main" id="{ECEE978C-5F1B-4C9C-AE34-EB8CB031E818}"/>
              </a:ext>
            </a:extLst>
          </p:cNvPr>
          <p:cNvSpPr>
            <a:spLocks noGrp="1"/>
          </p:cNvSpPr>
          <p:nvPr>
            <p:ph idx="1"/>
          </p:nvPr>
        </p:nvSpPr>
        <p:spPr>
          <a:xfrm>
            <a:off x="838200" y="1825625"/>
            <a:ext cx="10515600" cy="1325563"/>
          </a:xfrm>
        </p:spPr>
        <p:txBody>
          <a:bodyPr/>
          <a:lstStyle/>
          <a:p>
            <a:pPr marL="0" indent="0">
              <a:buNone/>
            </a:pPr>
            <a:r>
              <a:rPr lang="en-US" dirty="0"/>
              <a:t>Vladimir Propp wrote “The Morphology of the Folklore”, 1928. This book conducted an exhaustive study into storytelling. He spoke about his own version of Freytag’s Pyramid.</a:t>
            </a:r>
            <a:endParaRPr lang="en-GB" dirty="0"/>
          </a:p>
        </p:txBody>
      </p:sp>
      <p:cxnSp>
        <p:nvCxnSpPr>
          <p:cNvPr id="5" name="Straight Connector 4">
            <a:extLst>
              <a:ext uri="{FF2B5EF4-FFF2-40B4-BE49-F238E27FC236}">
                <a16:creationId xmlns:a16="http://schemas.microsoft.com/office/drawing/2014/main" id="{511E76A2-7C0D-4C61-8796-5B1F6214E118}"/>
              </a:ext>
            </a:extLst>
          </p:cNvPr>
          <p:cNvCxnSpPr/>
          <p:nvPr/>
        </p:nvCxnSpPr>
        <p:spPr>
          <a:xfrm flipH="1">
            <a:off x="4316185" y="4065814"/>
            <a:ext cx="1779815" cy="1779815"/>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9D6E2F0-8283-49B6-B552-2797BA9DF8D3}"/>
              </a:ext>
            </a:extLst>
          </p:cNvPr>
          <p:cNvCxnSpPr>
            <a:cxnSpLocks/>
          </p:cNvCxnSpPr>
          <p:nvPr/>
        </p:nvCxnSpPr>
        <p:spPr>
          <a:xfrm>
            <a:off x="6096000" y="4065814"/>
            <a:ext cx="1856014" cy="1856014"/>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0D829970-6BE9-465B-8A3D-1E75DE47EDA9}"/>
              </a:ext>
            </a:extLst>
          </p:cNvPr>
          <p:cNvSpPr txBox="1"/>
          <p:nvPr/>
        </p:nvSpPr>
        <p:spPr>
          <a:xfrm>
            <a:off x="5377542" y="3651766"/>
            <a:ext cx="1436915" cy="369332"/>
          </a:xfrm>
          <a:prstGeom prst="rect">
            <a:avLst/>
          </a:prstGeom>
          <a:noFill/>
        </p:spPr>
        <p:txBody>
          <a:bodyPr wrap="square" rtlCol="0">
            <a:spAutoFit/>
          </a:bodyPr>
          <a:lstStyle/>
          <a:p>
            <a:pPr algn="ctr"/>
            <a:r>
              <a:rPr lang="en-US" dirty="0"/>
              <a:t>Struggle</a:t>
            </a:r>
            <a:endParaRPr lang="en-GB" dirty="0"/>
          </a:p>
        </p:txBody>
      </p:sp>
      <p:sp>
        <p:nvSpPr>
          <p:cNvPr id="14" name="TextBox 13">
            <a:extLst>
              <a:ext uri="{FF2B5EF4-FFF2-40B4-BE49-F238E27FC236}">
                <a16:creationId xmlns:a16="http://schemas.microsoft.com/office/drawing/2014/main" id="{50A2008C-180A-4102-8FFC-71F6B6FCE1FA}"/>
              </a:ext>
            </a:extLst>
          </p:cNvPr>
          <p:cNvSpPr txBox="1"/>
          <p:nvPr/>
        </p:nvSpPr>
        <p:spPr>
          <a:xfrm>
            <a:off x="7024007" y="4544394"/>
            <a:ext cx="1583871" cy="369332"/>
          </a:xfrm>
          <a:prstGeom prst="rect">
            <a:avLst/>
          </a:prstGeom>
          <a:noFill/>
        </p:spPr>
        <p:txBody>
          <a:bodyPr wrap="square" rtlCol="0">
            <a:spAutoFit/>
          </a:bodyPr>
          <a:lstStyle/>
          <a:p>
            <a:pPr algn="ctr"/>
            <a:r>
              <a:rPr lang="en-US" dirty="0"/>
              <a:t>Return</a:t>
            </a:r>
            <a:endParaRPr lang="en-GB" dirty="0"/>
          </a:p>
        </p:txBody>
      </p:sp>
      <p:sp>
        <p:nvSpPr>
          <p:cNvPr id="15" name="TextBox 14">
            <a:extLst>
              <a:ext uri="{FF2B5EF4-FFF2-40B4-BE49-F238E27FC236}">
                <a16:creationId xmlns:a16="http://schemas.microsoft.com/office/drawing/2014/main" id="{928F26F3-3DEC-43AD-AAB6-5B3848805E5E}"/>
              </a:ext>
            </a:extLst>
          </p:cNvPr>
          <p:cNvSpPr txBox="1"/>
          <p:nvPr/>
        </p:nvSpPr>
        <p:spPr>
          <a:xfrm>
            <a:off x="7679871" y="5737162"/>
            <a:ext cx="1856014" cy="369332"/>
          </a:xfrm>
          <a:prstGeom prst="rect">
            <a:avLst/>
          </a:prstGeom>
          <a:noFill/>
        </p:spPr>
        <p:txBody>
          <a:bodyPr wrap="square" rtlCol="0">
            <a:spAutoFit/>
          </a:bodyPr>
          <a:lstStyle/>
          <a:p>
            <a:pPr algn="ctr"/>
            <a:r>
              <a:rPr lang="en-US" dirty="0" err="1"/>
              <a:t>Recogintion</a:t>
            </a:r>
            <a:endParaRPr lang="en-GB" dirty="0"/>
          </a:p>
        </p:txBody>
      </p:sp>
      <p:sp>
        <p:nvSpPr>
          <p:cNvPr id="16" name="TextBox 15">
            <a:extLst>
              <a:ext uri="{FF2B5EF4-FFF2-40B4-BE49-F238E27FC236}">
                <a16:creationId xmlns:a16="http://schemas.microsoft.com/office/drawing/2014/main" id="{E3651F2F-340F-40AA-819C-72F05DACE270}"/>
              </a:ext>
            </a:extLst>
          </p:cNvPr>
          <p:cNvSpPr txBox="1"/>
          <p:nvPr/>
        </p:nvSpPr>
        <p:spPr>
          <a:xfrm>
            <a:off x="2525486" y="4544394"/>
            <a:ext cx="2598964" cy="369332"/>
          </a:xfrm>
          <a:prstGeom prst="rect">
            <a:avLst/>
          </a:prstGeom>
          <a:noFill/>
        </p:spPr>
        <p:txBody>
          <a:bodyPr wrap="square" rtlCol="0">
            <a:spAutoFit/>
          </a:bodyPr>
          <a:lstStyle/>
          <a:p>
            <a:pPr algn="ctr"/>
            <a:r>
              <a:rPr lang="en-US" dirty="0"/>
              <a:t>Transference</a:t>
            </a:r>
            <a:endParaRPr lang="en-GB" dirty="0"/>
          </a:p>
        </p:txBody>
      </p:sp>
      <p:sp>
        <p:nvSpPr>
          <p:cNvPr id="17" name="TextBox 16">
            <a:extLst>
              <a:ext uri="{FF2B5EF4-FFF2-40B4-BE49-F238E27FC236}">
                <a16:creationId xmlns:a16="http://schemas.microsoft.com/office/drawing/2014/main" id="{410BE73B-6C9E-495E-B596-C5F6E5D4FE99}"/>
              </a:ext>
            </a:extLst>
          </p:cNvPr>
          <p:cNvSpPr txBox="1"/>
          <p:nvPr/>
        </p:nvSpPr>
        <p:spPr>
          <a:xfrm>
            <a:off x="3706586" y="5921828"/>
            <a:ext cx="1417864" cy="369332"/>
          </a:xfrm>
          <a:prstGeom prst="rect">
            <a:avLst/>
          </a:prstGeom>
          <a:noFill/>
        </p:spPr>
        <p:txBody>
          <a:bodyPr wrap="square" rtlCol="0">
            <a:spAutoFit/>
          </a:bodyPr>
          <a:lstStyle/>
          <a:p>
            <a:r>
              <a:rPr lang="en-US" dirty="0"/>
              <a:t>Complication</a:t>
            </a:r>
            <a:endParaRPr lang="en-GB" dirty="0"/>
          </a:p>
        </p:txBody>
      </p:sp>
      <p:cxnSp>
        <p:nvCxnSpPr>
          <p:cNvPr id="21" name="Straight Connector 20">
            <a:extLst>
              <a:ext uri="{FF2B5EF4-FFF2-40B4-BE49-F238E27FC236}">
                <a16:creationId xmlns:a16="http://schemas.microsoft.com/office/drawing/2014/main" id="{EF2961A4-A82A-4B2B-B8A2-9F6AC18B8566}"/>
              </a:ext>
            </a:extLst>
          </p:cNvPr>
          <p:cNvCxnSpPr/>
          <p:nvPr/>
        </p:nvCxnSpPr>
        <p:spPr>
          <a:xfrm flipH="1">
            <a:off x="3461657" y="5845629"/>
            <a:ext cx="85452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3156500-2C2F-4F8F-896A-77E0BD6F3D21}"/>
              </a:ext>
            </a:extLst>
          </p:cNvPr>
          <p:cNvCxnSpPr>
            <a:endCxn id="17" idx="0"/>
          </p:cNvCxnSpPr>
          <p:nvPr/>
        </p:nvCxnSpPr>
        <p:spPr>
          <a:xfrm>
            <a:off x="4316185" y="5845629"/>
            <a:ext cx="99333" cy="76199"/>
          </a:xfrm>
          <a:prstGeom prst="line">
            <a:avLst/>
          </a:prstGeom>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7BB45FF6-D9AA-43FE-8C6F-0997FC1526B4}"/>
              </a:ext>
            </a:extLst>
          </p:cNvPr>
          <p:cNvSpPr txBox="1"/>
          <p:nvPr/>
        </p:nvSpPr>
        <p:spPr>
          <a:xfrm>
            <a:off x="2093459" y="5660963"/>
            <a:ext cx="1318531" cy="369332"/>
          </a:xfrm>
          <a:prstGeom prst="rect">
            <a:avLst/>
          </a:prstGeom>
          <a:noFill/>
        </p:spPr>
        <p:txBody>
          <a:bodyPr wrap="square" rtlCol="0">
            <a:spAutoFit/>
          </a:bodyPr>
          <a:lstStyle/>
          <a:p>
            <a:pPr algn="ctr"/>
            <a:r>
              <a:rPr lang="en-US" dirty="0" err="1"/>
              <a:t>Preperation</a:t>
            </a:r>
            <a:endParaRPr lang="en-GB" dirty="0"/>
          </a:p>
        </p:txBody>
      </p:sp>
    </p:spTree>
    <p:extLst>
      <p:ext uri="{BB962C8B-B14F-4D97-AF65-F5344CB8AC3E}">
        <p14:creationId xmlns:p14="http://schemas.microsoft.com/office/powerpoint/2010/main" val="38847652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0DA80-9583-416E-A221-CF67B39441D4}"/>
              </a:ext>
            </a:extLst>
          </p:cNvPr>
          <p:cNvSpPr>
            <a:spLocks noGrp="1"/>
          </p:cNvSpPr>
          <p:nvPr>
            <p:ph type="title"/>
          </p:nvPr>
        </p:nvSpPr>
        <p:spPr/>
        <p:txBody>
          <a:bodyPr/>
          <a:lstStyle/>
          <a:p>
            <a:r>
              <a:rPr lang="en-US" b="1" dirty="0"/>
              <a:t>Bang’s Model</a:t>
            </a:r>
            <a:endParaRPr lang="en-GB" b="1" dirty="0"/>
          </a:p>
        </p:txBody>
      </p:sp>
      <p:sp>
        <p:nvSpPr>
          <p:cNvPr id="3" name="Content Placeholder 2">
            <a:extLst>
              <a:ext uri="{FF2B5EF4-FFF2-40B4-BE49-F238E27FC236}">
                <a16:creationId xmlns:a16="http://schemas.microsoft.com/office/drawing/2014/main" id="{B9AFBB3B-496D-4460-95E9-ADBA6FA7CCFF}"/>
              </a:ext>
            </a:extLst>
          </p:cNvPr>
          <p:cNvSpPr>
            <a:spLocks noGrp="1"/>
          </p:cNvSpPr>
          <p:nvPr>
            <p:ph idx="1"/>
          </p:nvPr>
        </p:nvSpPr>
        <p:spPr/>
        <p:txBody>
          <a:bodyPr/>
          <a:lstStyle/>
          <a:p>
            <a:pPr marL="0" indent="0">
              <a:buNone/>
            </a:pPr>
            <a:r>
              <a:rPr lang="en-US" dirty="0"/>
              <a:t>Bang’s model includes the ‘The Point of No Return’. This is the point in a story where the protagonist has gone to far into a journey and must continue their current path as it’s too costly to turn back.</a:t>
            </a:r>
            <a:endParaRPr lang="en-GB" dirty="0"/>
          </a:p>
        </p:txBody>
      </p:sp>
    </p:spTree>
    <p:extLst>
      <p:ext uri="{BB962C8B-B14F-4D97-AF65-F5344CB8AC3E}">
        <p14:creationId xmlns:p14="http://schemas.microsoft.com/office/powerpoint/2010/main" val="38108672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98D3E-2649-4387-9D10-942E6541B32B}"/>
              </a:ext>
            </a:extLst>
          </p:cNvPr>
          <p:cNvSpPr>
            <a:spLocks noGrp="1"/>
          </p:cNvSpPr>
          <p:nvPr>
            <p:ph type="title"/>
          </p:nvPr>
        </p:nvSpPr>
        <p:spPr/>
        <p:txBody>
          <a:bodyPr/>
          <a:lstStyle/>
          <a:p>
            <a:r>
              <a:rPr lang="en-US" b="1" dirty="0"/>
              <a:t>Study Task – Trailer Dramatic Arc</a:t>
            </a:r>
            <a:endParaRPr lang="en-GB" b="1" dirty="0"/>
          </a:p>
        </p:txBody>
      </p:sp>
      <p:sp>
        <p:nvSpPr>
          <p:cNvPr id="3" name="Content Placeholder 2">
            <a:extLst>
              <a:ext uri="{FF2B5EF4-FFF2-40B4-BE49-F238E27FC236}">
                <a16:creationId xmlns:a16="http://schemas.microsoft.com/office/drawing/2014/main" id="{8A5E9F7D-2AC9-4D74-99D0-C00AC0E2A8C0}"/>
              </a:ext>
            </a:extLst>
          </p:cNvPr>
          <p:cNvSpPr>
            <a:spLocks noGrp="1"/>
          </p:cNvSpPr>
          <p:nvPr>
            <p:ph idx="1"/>
          </p:nvPr>
        </p:nvSpPr>
        <p:spPr>
          <a:xfrm>
            <a:off x="838200" y="1825625"/>
            <a:ext cx="5257800" cy="4351338"/>
          </a:xfrm>
        </p:spPr>
        <p:txBody>
          <a:bodyPr>
            <a:normAutofit fontScale="92500"/>
          </a:bodyPr>
          <a:lstStyle/>
          <a:p>
            <a:pPr marL="0" indent="0">
              <a:buNone/>
            </a:pPr>
            <a:r>
              <a:rPr lang="en-US" dirty="0"/>
              <a:t>The trailer I chose to analyze was Shape of Water.</a:t>
            </a:r>
          </a:p>
          <a:p>
            <a:pPr marL="0" indent="0">
              <a:buNone/>
            </a:pPr>
            <a:r>
              <a:rPr lang="en-US" dirty="0"/>
              <a:t>I concluded that the Inciting Moment and Exposition was at the 0:30s mark where the main character finds the creature in the lab. The Rising Action continues until 1:39 as she befriends the creature without the scientists knowing and then the Climax is at 1:47 when the main character plans to break the creature out of captivity.</a:t>
            </a:r>
            <a:endParaRPr lang="en-GB" dirty="0"/>
          </a:p>
        </p:txBody>
      </p:sp>
      <p:sp>
        <p:nvSpPr>
          <p:cNvPr id="5" name="TextBox 4">
            <a:extLst>
              <a:ext uri="{FF2B5EF4-FFF2-40B4-BE49-F238E27FC236}">
                <a16:creationId xmlns:a16="http://schemas.microsoft.com/office/drawing/2014/main" id="{F1EFAF4B-FB3C-4266-9932-FB776115199B}"/>
              </a:ext>
            </a:extLst>
          </p:cNvPr>
          <p:cNvSpPr txBox="1"/>
          <p:nvPr/>
        </p:nvSpPr>
        <p:spPr>
          <a:xfrm>
            <a:off x="6282418" y="2264619"/>
            <a:ext cx="6098720" cy="369332"/>
          </a:xfrm>
          <a:prstGeom prst="rect">
            <a:avLst/>
          </a:prstGeom>
          <a:noFill/>
        </p:spPr>
        <p:txBody>
          <a:bodyPr wrap="square">
            <a:spAutoFit/>
          </a:bodyPr>
          <a:lstStyle/>
          <a:p>
            <a:r>
              <a:rPr lang="en-GB" dirty="0">
                <a:hlinkClick r:id="rId2"/>
              </a:rPr>
              <a:t>https://www.youtube.com/watch?v=XFYWazblaUA</a:t>
            </a:r>
            <a:r>
              <a:rPr lang="en-GB" dirty="0"/>
              <a:t> </a:t>
            </a:r>
          </a:p>
        </p:txBody>
      </p:sp>
    </p:spTree>
    <p:extLst>
      <p:ext uri="{BB962C8B-B14F-4D97-AF65-F5344CB8AC3E}">
        <p14:creationId xmlns:p14="http://schemas.microsoft.com/office/powerpoint/2010/main" val="22979753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6C155-398A-485E-A4F7-17D1D2C55526}"/>
              </a:ext>
            </a:extLst>
          </p:cNvPr>
          <p:cNvSpPr>
            <a:spLocks noGrp="1"/>
          </p:cNvSpPr>
          <p:nvPr>
            <p:ph type="title"/>
          </p:nvPr>
        </p:nvSpPr>
        <p:spPr/>
        <p:txBody>
          <a:bodyPr/>
          <a:lstStyle/>
          <a:p>
            <a:r>
              <a:rPr lang="en-US" b="1" dirty="0"/>
              <a:t>7 Steps of Design</a:t>
            </a:r>
            <a:endParaRPr lang="en-GB" b="1" dirty="0"/>
          </a:p>
        </p:txBody>
      </p:sp>
      <p:sp>
        <p:nvSpPr>
          <p:cNvPr id="3" name="Content Placeholder 2">
            <a:extLst>
              <a:ext uri="{FF2B5EF4-FFF2-40B4-BE49-F238E27FC236}">
                <a16:creationId xmlns:a16="http://schemas.microsoft.com/office/drawing/2014/main" id="{0540ECE9-C18B-431C-B86E-26ACFA272358}"/>
              </a:ext>
            </a:extLst>
          </p:cNvPr>
          <p:cNvSpPr>
            <a:spLocks noGrp="1"/>
          </p:cNvSpPr>
          <p:nvPr>
            <p:ph idx="1"/>
          </p:nvPr>
        </p:nvSpPr>
        <p:spPr/>
        <p:txBody>
          <a:bodyPr>
            <a:normAutofit fontScale="92500" lnSpcReduction="10000"/>
          </a:bodyPr>
          <a:lstStyle/>
          <a:p>
            <a:pPr marL="514350" indent="-514350">
              <a:buFont typeface="+mj-lt"/>
              <a:buAutoNum type="arabicPeriod"/>
            </a:pPr>
            <a:r>
              <a:rPr lang="en-US" dirty="0"/>
              <a:t>Commitment</a:t>
            </a:r>
            <a:r>
              <a:rPr lang="en-GB" dirty="0"/>
              <a:t> – Commit to the idea and the process. Don’t lie about your capabilities as this could mess up the whole idea.</a:t>
            </a:r>
          </a:p>
          <a:p>
            <a:pPr marL="514350" indent="-514350">
              <a:buFont typeface="+mj-lt"/>
              <a:buAutoNum type="arabicPeriod"/>
            </a:pPr>
            <a:r>
              <a:rPr lang="en-GB" dirty="0"/>
              <a:t>Analysis – Fully think about the idea without sparing any details.</a:t>
            </a:r>
          </a:p>
          <a:p>
            <a:pPr marL="514350" indent="-514350">
              <a:buFont typeface="+mj-lt"/>
              <a:buAutoNum type="arabicPeriod"/>
            </a:pPr>
            <a:r>
              <a:rPr lang="en-GB" dirty="0"/>
              <a:t>Research – Use everything to influence and inform your idea whether it be Nature, Architecture or Art.</a:t>
            </a:r>
          </a:p>
          <a:p>
            <a:pPr marL="514350" indent="-514350">
              <a:buFont typeface="+mj-lt"/>
              <a:buAutoNum type="arabicPeriod"/>
            </a:pPr>
            <a:r>
              <a:rPr lang="en-GB" dirty="0"/>
              <a:t>Incubation – Keep developing the idea until it is ready.</a:t>
            </a:r>
          </a:p>
          <a:p>
            <a:pPr marL="514350" indent="-514350">
              <a:buFont typeface="+mj-lt"/>
              <a:buAutoNum type="arabicPeriod"/>
            </a:pPr>
            <a:r>
              <a:rPr lang="en-GB" dirty="0"/>
              <a:t>Selection – Begin to make important decisions, you will know when you’re ready to progress with the idea.</a:t>
            </a:r>
          </a:p>
          <a:p>
            <a:pPr marL="514350" indent="-514350">
              <a:buFont typeface="+mj-lt"/>
              <a:buAutoNum type="arabicPeriod"/>
            </a:pPr>
            <a:r>
              <a:rPr lang="en-GB" dirty="0"/>
              <a:t>Implementation – Actually do what you want to do</a:t>
            </a:r>
          </a:p>
          <a:p>
            <a:pPr marL="514350" indent="-514350">
              <a:buFont typeface="+mj-lt"/>
              <a:buAutoNum type="arabicPeriod"/>
            </a:pPr>
            <a:r>
              <a:rPr lang="en-GB" dirty="0"/>
              <a:t>Evaluation – Talk about both good and bad points and what work and what didn’t. Use this to develop </a:t>
            </a:r>
            <a:r>
              <a:rPr lang="en-GB"/>
              <a:t>your style.</a:t>
            </a:r>
            <a:endParaRPr lang="en-US" dirty="0"/>
          </a:p>
        </p:txBody>
      </p:sp>
    </p:spTree>
    <p:extLst>
      <p:ext uri="{BB962C8B-B14F-4D97-AF65-F5344CB8AC3E}">
        <p14:creationId xmlns:p14="http://schemas.microsoft.com/office/powerpoint/2010/main" val="14751666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0C25C-47EE-45E3-B203-F22EEEBF5C0F}"/>
              </a:ext>
            </a:extLst>
          </p:cNvPr>
          <p:cNvSpPr>
            <a:spLocks noGrp="1"/>
          </p:cNvSpPr>
          <p:nvPr>
            <p:ph type="title"/>
          </p:nvPr>
        </p:nvSpPr>
        <p:spPr/>
        <p:txBody>
          <a:bodyPr/>
          <a:lstStyle/>
          <a:p>
            <a:r>
              <a:rPr lang="en-US" b="1" dirty="0"/>
              <a:t>Production Design – The Cabinet of Dr Caligari (1920)</a:t>
            </a:r>
            <a:endParaRPr lang="en-GB" b="1" dirty="0"/>
          </a:p>
        </p:txBody>
      </p:sp>
      <p:sp>
        <p:nvSpPr>
          <p:cNvPr id="3" name="Content Placeholder 2">
            <a:extLst>
              <a:ext uri="{FF2B5EF4-FFF2-40B4-BE49-F238E27FC236}">
                <a16:creationId xmlns:a16="http://schemas.microsoft.com/office/drawing/2014/main" id="{A734B80D-6994-410C-85A3-CFCB2A167271}"/>
              </a:ext>
            </a:extLst>
          </p:cNvPr>
          <p:cNvSpPr>
            <a:spLocks noGrp="1"/>
          </p:cNvSpPr>
          <p:nvPr>
            <p:ph idx="1"/>
          </p:nvPr>
        </p:nvSpPr>
        <p:spPr/>
        <p:txBody>
          <a:bodyPr/>
          <a:lstStyle/>
          <a:p>
            <a:pPr marL="0" indent="0">
              <a:buNone/>
            </a:pPr>
            <a:r>
              <a:rPr lang="en-US" dirty="0"/>
              <a:t>The Cabinet of Dr Caligari is based off German Expressionist painting. This is shown to us via the various angular and distorted scenery along with its tonal contrast  thought the film. Two of the actors were German Expressionist actors, those being Werner Krauss and Conrad Veidt playing Dr Caligari and Cesare, respectively.</a:t>
            </a:r>
          </a:p>
          <a:p>
            <a:pPr marL="0" indent="0">
              <a:buNone/>
            </a:pPr>
            <a:r>
              <a:rPr lang="en-US" dirty="0"/>
              <a:t>This film also used early cinematic techniques such as a static camera with no depth of field.</a:t>
            </a:r>
            <a:endParaRPr lang="en-GB" dirty="0"/>
          </a:p>
        </p:txBody>
      </p:sp>
    </p:spTree>
    <p:extLst>
      <p:ext uri="{BB962C8B-B14F-4D97-AF65-F5344CB8AC3E}">
        <p14:creationId xmlns:p14="http://schemas.microsoft.com/office/powerpoint/2010/main" val="31020082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9A96E-7B8E-4237-B633-D2FA9EEBEDAD}"/>
              </a:ext>
            </a:extLst>
          </p:cNvPr>
          <p:cNvSpPr>
            <a:spLocks noGrp="1"/>
          </p:cNvSpPr>
          <p:nvPr>
            <p:ph type="title"/>
          </p:nvPr>
        </p:nvSpPr>
        <p:spPr/>
        <p:txBody>
          <a:bodyPr/>
          <a:lstStyle/>
          <a:p>
            <a:r>
              <a:rPr lang="en-US" b="1" dirty="0"/>
              <a:t>Metropolis (1927)</a:t>
            </a:r>
            <a:endParaRPr lang="en-GB" b="1" dirty="0"/>
          </a:p>
        </p:txBody>
      </p:sp>
      <p:sp>
        <p:nvSpPr>
          <p:cNvPr id="3" name="Content Placeholder 2">
            <a:extLst>
              <a:ext uri="{FF2B5EF4-FFF2-40B4-BE49-F238E27FC236}">
                <a16:creationId xmlns:a16="http://schemas.microsoft.com/office/drawing/2014/main" id="{6E8392D5-C93B-4A4B-A58F-68DF32429A85}"/>
              </a:ext>
            </a:extLst>
          </p:cNvPr>
          <p:cNvSpPr>
            <a:spLocks noGrp="1"/>
          </p:cNvSpPr>
          <p:nvPr>
            <p:ph idx="1"/>
          </p:nvPr>
        </p:nvSpPr>
        <p:spPr/>
        <p:txBody>
          <a:bodyPr/>
          <a:lstStyle/>
          <a:p>
            <a:pPr marL="0" indent="0">
              <a:buNone/>
            </a:pPr>
            <a:r>
              <a:rPr lang="en-US" dirty="0"/>
              <a:t>Metropolis used a technique named The Sch</a:t>
            </a:r>
            <a:r>
              <a:rPr lang="el-GR" dirty="0"/>
              <a:t>ϋ</a:t>
            </a:r>
            <a:r>
              <a:rPr lang="en-US" dirty="0"/>
              <a:t>fftan process. This process was eventually replaced by the traditional blue/green screen. During this process, the cinematographer Eugen Sch</a:t>
            </a:r>
            <a:r>
              <a:rPr lang="el-GR" dirty="0"/>
              <a:t>ϋ</a:t>
            </a:r>
            <a:r>
              <a:rPr lang="en-US" dirty="0"/>
              <a:t>fftan, who the processes his named after, used a combination of mirrors and miniatures in order to create an illusion that actors were interacting with massive set pieces. Much like The Cabinet of Dr Caligari, Metropolis uses aspects of German Expressionism.</a:t>
            </a:r>
            <a:endParaRPr lang="en-GB" dirty="0"/>
          </a:p>
        </p:txBody>
      </p:sp>
    </p:spTree>
    <p:extLst>
      <p:ext uri="{BB962C8B-B14F-4D97-AF65-F5344CB8AC3E}">
        <p14:creationId xmlns:p14="http://schemas.microsoft.com/office/powerpoint/2010/main" val="4225336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B87B8-74FB-416E-AA68-8EB57802B3C6}"/>
              </a:ext>
            </a:extLst>
          </p:cNvPr>
          <p:cNvSpPr>
            <a:spLocks noGrp="1"/>
          </p:cNvSpPr>
          <p:nvPr>
            <p:ph type="title"/>
          </p:nvPr>
        </p:nvSpPr>
        <p:spPr/>
        <p:txBody>
          <a:bodyPr/>
          <a:lstStyle/>
          <a:p>
            <a:r>
              <a:rPr lang="en-US" b="1" dirty="0"/>
              <a:t>North By Northwest (1959)</a:t>
            </a:r>
            <a:endParaRPr lang="en-GB" b="1" dirty="0"/>
          </a:p>
        </p:txBody>
      </p:sp>
      <p:sp>
        <p:nvSpPr>
          <p:cNvPr id="3" name="Content Placeholder 2">
            <a:extLst>
              <a:ext uri="{FF2B5EF4-FFF2-40B4-BE49-F238E27FC236}">
                <a16:creationId xmlns:a16="http://schemas.microsoft.com/office/drawing/2014/main" id="{A0200393-6772-4681-927C-28CF1360D992}"/>
              </a:ext>
            </a:extLst>
          </p:cNvPr>
          <p:cNvSpPr>
            <a:spLocks noGrp="1"/>
          </p:cNvSpPr>
          <p:nvPr>
            <p:ph idx="1"/>
          </p:nvPr>
        </p:nvSpPr>
        <p:spPr/>
        <p:txBody>
          <a:bodyPr/>
          <a:lstStyle/>
          <a:p>
            <a:pPr marL="0" indent="0">
              <a:buNone/>
            </a:pPr>
            <a:r>
              <a:rPr lang="en-US" dirty="0"/>
              <a:t>North By Northwest is one of the first films to have an opening credits sequence. This film also used new cinematography techniques such as establishing shots to show where the location is and tracking shots.</a:t>
            </a:r>
          </a:p>
          <a:p>
            <a:pPr marL="0" indent="0">
              <a:buNone/>
            </a:pPr>
            <a:r>
              <a:rPr lang="en-US" dirty="0"/>
              <a:t>There was a lot of designing for outside shots such as the crop duster scene which takes place in a field. Some of these scenes have backgrounds that look like paper.</a:t>
            </a:r>
          </a:p>
          <a:p>
            <a:pPr marL="0" indent="0">
              <a:buNone/>
            </a:pPr>
            <a:r>
              <a:rPr lang="en-US" dirty="0"/>
              <a:t>As well as this, there is a composited shot of a fuel tanker blowing up which is two shots layered on top of each other.</a:t>
            </a:r>
          </a:p>
        </p:txBody>
      </p:sp>
    </p:spTree>
    <p:extLst>
      <p:ext uri="{BB962C8B-B14F-4D97-AF65-F5344CB8AC3E}">
        <p14:creationId xmlns:p14="http://schemas.microsoft.com/office/powerpoint/2010/main" val="13829376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C30E8-56A8-4084-B6B2-B1C355411DE9}"/>
              </a:ext>
            </a:extLst>
          </p:cNvPr>
          <p:cNvSpPr>
            <a:spLocks noGrp="1"/>
          </p:cNvSpPr>
          <p:nvPr>
            <p:ph type="title"/>
          </p:nvPr>
        </p:nvSpPr>
        <p:spPr/>
        <p:txBody>
          <a:bodyPr/>
          <a:lstStyle/>
          <a:p>
            <a:r>
              <a:rPr lang="en-US" b="1" dirty="0"/>
              <a:t>North by Northwest – Opening Credits</a:t>
            </a:r>
            <a:endParaRPr lang="en-GB" b="1" dirty="0"/>
          </a:p>
        </p:txBody>
      </p:sp>
      <p:sp>
        <p:nvSpPr>
          <p:cNvPr id="3" name="Content Placeholder 2">
            <a:extLst>
              <a:ext uri="{FF2B5EF4-FFF2-40B4-BE49-F238E27FC236}">
                <a16:creationId xmlns:a16="http://schemas.microsoft.com/office/drawing/2014/main" id="{DF17FBA7-F89D-4FCA-A90A-5B18465E5FB4}"/>
              </a:ext>
            </a:extLst>
          </p:cNvPr>
          <p:cNvSpPr>
            <a:spLocks noGrp="1"/>
          </p:cNvSpPr>
          <p:nvPr>
            <p:ph idx="1"/>
          </p:nvPr>
        </p:nvSpPr>
        <p:spPr/>
        <p:txBody>
          <a:bodyPr/>
          <a:lstStyle/>
          <a:p>
            <a:pPr marL="0" indent="0">
              <a:buNone/>
            </a:pPr>
            <a:r>
              <a:rPr lang="en-US" dirty="0"/>
              <a:t>The credits show the Production Company, the main cast, the film’s director, the film’s title as well as everyone else involved with the film.</a:t>
            </a:r>
          </a:p>
          <a:p>
            <a:pPr marL="0" indent="0">
              <a:buNone/>
            </a:pPr>
            <a:r>
              <a:rPr lang="en-US" dirty="0"/>
              <a:t>As well as this the open credits is made up of lines which then seamlessly transitions into the open scene; the lines are the windows of a skyscraper in New York city in which the scene takes place. This acts as the scenes establishing shot.</a:t>
            </a:r>
            <a:endParaRPr lang="en-GB" dirty="0"/>
          </a:p>
        </p:txBody>
      </p:sp>
    </p:spTree>
    <p:extLst>
      <p:ext uri="{BB962C8B-B14F-4D97-AF65-F5344CB8AC3E}">
        <p14:creationId xmlns:p14="http://schemas.microsoft.com/office/powerpoint/2010/main" val="4937246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9D986-B33A-495C-A516-6681E9F83250}"/>
              </a:ext>
            </a:extLst>
          </p:cNvPr>
          <p:cNvSpPr>
            <a:spLocks noGrp="1"/>
          </p:cNvSpPr>
          <p:nvPr>
            <p:ph type="title"/>
          </p:nvPr>
        </p:nvSpPr>
        <p:spPr/>
        <p:txBody>
          <a:bodyPr/>
          <a:lstStyle/>
          <a:p>
            <a:r>
              <a:rPr lang="en-US" b="1" dirty="0"/>
              <a:t>The Italian Western – Designing for Genre</a:t>
            </a:r>
            <a:endParaRPr lang="en-GB" b="1" dirty="0"/>
          </a:p>
        </p:txBody>
      </p:sp>
      <p:sp>
        <p:nvSpPr>
          <p:cNvPr id="3" name="Content Placeholder 2">
            <a:extLst>
              <a:ext uri="{FF2B5EF4-FFF2-40B4-BE49-F238E27FC236}">
                <a16:creationId xmlns:a16="http://schemas.microsoft.com/office/drawing/2014/main" id="{1B85808A-6D50-4539-B5A1-B2BB035A9748}"/>
              </a:ext>
            </a:extLst>
          </p:cNvPr>
          <p:cNvSpPr>
            <a:spLocks noGrp="1"/>
          </p:cNvSpPr>
          <p:nvPr>
            <p:ph idx="1"/>
          </p:nvPr>
        </p:nvSpPr>
        <p:spPr/>
        <p:txBody>
          <a:bodyPr/>
          <a:lstStyle/>
          <a:p>
            <a:pPr marL="0" indent="0">
              <a:buNone/>
            </a:pPr>
            <a:r>
              <a:rPr lang="en-US" dirty="0"/>
              <a:t>Italian Westerns are in retrospect, stylized parodies of American Westerns.</a:t>
            </a:r>
          </a:p>
          <a:p>
            <a:pPr marL="0" indent="0">
              <a:buNone/>
            </a:pPr>
            <a:r>
              <a:rPr lang="en-US" dirty="0"/>
              <a:t>A lot of work goes into designing these types of films; Costume design being one of the more prominent ones. Typically all the male character wear dull colored clothing, usually dirty and rugged. </a:t>
            </a:r>
          </a:p>
          <a:p>
            <a:pPr marL="0" indent="0">
              <a:buNone/>
            </a:pPr>
            <a:r>
              <a:rPr lang="en-US" dirty="0"/>
              <a:t>Whereas the women tend to wear bright colors and clean clothing, standing out from the background.</a:t>
            </a:r>
            <a:endParaRPr lang="en-GB" dirty="0"/>
          </a:p>
        </p:txBody>
      </p:sp>
    </p:spTree>
    <p:extLst>
      <p:ext uri="{BB962C8B-B14F-4D97-AF65-F5344CB8AC3E}">
        <p14:creationId xmlns:p14="http://schemas.microsoft.com/office/powerpoint/2010/main" val="36421476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3F791-4E5D-46F3-9202-6A3E24BB7FDE}"/>
              </a:ext>
            </a:extLst>
          </p:cNvPr>
          <p:cNvSpPr>
            <a:spLocks noGrp="1"/>
          </p:cNvSpPr>
          <p:nvPr>
            <p:ph type="title"/>
          </p:nvPr>
        </p:nvSpPr>
        <p:spPr/>
        <p:txBody>
          <a:bodyPr/>
          <a:lstStyle/>
          <a:p>
            <a:r>
              <a:rPr lang="en-US" b="1" dirty="0"/>
              <a:t>Exercise – The Art Department</a:t>
            </a:r>
            <a:endParaRPr lang="en-GB" b="1" dirty="0"/>
          </a:p>
        </p:txBody>
      </p:sp>
      <p:sp>
        <p:nvSpPr>
          <p:cNvPr id="3" name="Content Placeholder 2">
            <a:extLst>
              <a:ext uri="{FF2B5EF4-FFF2-40B4-BE49-F238E27FC236}">
                <a16:creationId xmlns:a16="http://schemas.microsoft.com/office/drawing/2014/main" id="{005B74CD-142C-4F9B-BFCB-B037AAB86520}"/>
              </a:ext>
            </a:extLst>
          </p:cNvPr>
          <p:cNvSpPr>
            <a:spLocks noGrp="1"/>
          </p:cNvSpPr>
          <p:nvPr>
            <p:ph idx="1"/>
          </p:nvPr>
        </p:nvSpPr>
        <p:spPr/>
        <p:txBody>
          <a:bodyPr/>
          <a:lstStyle/>
          <a:p>
            <a:r>
              <a:rPr lang="en-US" dirty="0"/>
              <a:t>The 4 separate departments that work in the art department are the Art Department, Construction Department, Sets Department and Properties Department.</a:t>
            </a:r>
          </a:p>
          <a:p>
            <a:r>
              <a:rPr lang="en-US" dirty="0"/>
              <a:t>The Production Designer works with the Director and Director of Photography.</a:t>
            </a:r>
          </a:p>
          <a:p>
            <a:r>
              <a:rPr lang="en-US" dirty="0"/>
              <a:t>The Special Effects department belongs in production whereas the Visual Effects department belongs in postproduction.</a:t>
            </a:r>
          </a:p>
          <a:p>
            <a:endParaRPr lang="en-GB" dirty="0"/>
          </a:p>
        </p:txBody>
      </p:sp>
    </p:spTree>
    <p:extLst>
      <p:ext uri="{BB962C8B-B14F-4D97-AF65-F5344CB8AC3E}">
        <p14:creationId xmlns:p14="http://schemas.microsoft.com/office/powerpoint/2010/main" val="31479330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D6CE1-1C58-4B40-AD6E-C25695F54A70}"/>
              </a:ext>
            </a:extLst>
          </p:cNvPr>
          <p:cNvSpPr>
            <a:spLocks noGrp="1"/>
          </p:cNvSpPr>
          <p:nvPr>
            <p:ph type="title"/>
          </p:nvPr>
        </p:nvSpPr>
        <p:spPr/>
        <p:txBody>
          <a:bodyPr/>
          <a:lstStyle/>
          <a:p>
            <a:r>
              <a:rPr lang="en-US" b="1" dirty="0"/>
              <a:t>Exercise – The Title Sequence</a:t>
            </a:r>
            <a:endParaRPr lang="en-GB" b="1" dirty="0"/>
          </a:p>
        </p:txBody>
      </p:sp>
      <p:sp>
        <p:nvSpPr>
          <p:cNvPr id="3" name="Content Placeholder 2">
            <a:extLst>
              <a:ext uri="{FF2B5EF4-FFF2-40B4-BE49-F238E27FC236}">
                <a16:creationId xmlns:a16="http://schemas.microsoft.com/office/drawing/2014/main" id="{AAF06F43-1DBE-4FFA-B973-302D1D7861F7}"/>
              </a:ext>
            </a:extLst>
          </p:cNvPr>
          <p:cNvSpPr>
            <a:spLocks noGrp="1"/>
          </p:cNvSpPr>
          <p:nvPr>
            <p:ph idx="1"/>
          </p:nvPr>
        </p:nvSpPr>
        <p:spPr/>
        <p:txBody>
          <a:bodyPr/>
          <a:lstStyle/>
          <a:p>
            <a:r>
              <a:rPr lang="en-US" dirty="0"/>
              <a:t>The function of the title sequence in North by Northwest is to showcase the majority of the people involved with the film whether it be the actors, director or the production company. </a:t>
            </a:r>
          </a:p>
          <a:p>
            <a:r>
              <a:rPr lang="en-US" dirty="0"/>
              <a:t>The title sequence helps establish the films setting by showing off the busy streets of New York.</a:t>
            </a:r>
            <a:endParaRPr lang="en-GB" dirty="0"/>
          </a:p>
        </p:txBody>
      </p:sp>
    </p:spTree>
    <p:extLst>
      <p:ext uri="{BB962C8B-B14F-4D97-AF65-F5344CB8AC3E}">
        <p14:creationId xmlns:p14="http://schemas.microsoft.com/office/powerpoint/2010/main" val="37560485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232C5-4EE7-4B02-94DF-FF4AE74E3B94}"/>
              </a:ext>
            </a:extLst>
          </p:cNvPr>
          <p:cNvSpPr>
            <a:spLocks noGrp="1"/>
          </p:cNvSpPr>
          <p:nvPr>
            <p:ph type="title"/>
          </p:nvPr>
        </p:nvSpPr>
        <p:spPr/>
        <p:txBody>
          <a:bodyPr/>
          <a:lstStyle/>
          <a:p>
            <a:r>
              <a:rPr lang="en-US" b="1" dirty="0" err="1"/>
              <a:t>Moodboards</a:t>
            </a:r>
            <a:endParaRPr lang="en-GB" b="1" dirty="0"/>
          </a:p>
        </p:txBody>
      </p:sp>
      <p:sp>
        <p:nvSpPr>
          <p:cNvPr id="3" name="Content Placeholder 2">
            <a:extLst>
              <a:ext uri="{FF2B5EF4-FFF2-40B4-BE49-F238E27FC236}">
                <a16:creationId xmlns:a16="http://schemas.microsoft.com/office/drawing/2014/main" id="{5C754FE0-370E-4B5F-83C9-1ED87068CE2D}"/>
              </a:ext>
            </a:extLst>
          </p:cNvPr>
          <p:cNvSpPr>
            <a:spLocks noGrp="1"/>
          </p:cNvSpPr>
          <p:nvPr>
            <p:ph idx="1"/>
          </p:nvPr>
        </p:nvSpPr>
        <p:spPr/>
        <p:txBody>
          <a:bodyPr/>
          <a:lstStyle/>
          <a:p>
            <a:r>
              <a:rPr lang="en-US" dirty="0" err="1"/>
              <a:t>Moodboards</a:t>
            </a:r>
            <a:r>
              <a:rPr lang="en-US" dirty="0"/>
              <a:t> are selection of pictures or words that can inform your ideas and help you to portray what aesthetic and tone that you are looking with your ideas.</a:t>
            </a:r>
          </a:p>
          <a:p>
            <a:r>
              <a:rPr lang="en-US" dirty="0"/>
              <a:t>These can be good as they are aesthetically interesting to look at, helps people get an idea of how you want something to look.</a:t>
            </a:r>
          </a:p>
          <a:p>
            <a:r>
              <a:rPr lang="en-US" dirty="0"/>
              <a:t>However they can be unorganized, too busy and overall inaccurate in showing what it should.</a:t>
            </a:r>
            <a:endParaRPr lang="en-GB" dirty="0"/>
          </a:p>
        </p:txBody>
      </p:sp>
    </p:spTree>
    <p:extLst>
      <p:ext uri="{BB962C8B-B14F-4D97-AF65-F5344CB8AC3E}">
        <p14:creationId xmlns:p14="http://schemas.microsoft.com/office/powerpoint/2010/main" val="18784304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F08C9-2090-43F5-8FCF-B367250E6E41}"/>
              </a:ext>
            </a:extLst>
          </p:cNvPr>
          <p:cNvSpPr>
            <a:spLocks noGrp="1"/>
          </p:cNvSpPr>
          <p:nvPr>
            <p:ph type="title"/>
          </p:nvPr>
        </p:nvSpPr>
        <p:spPr/>
        <p:txBody>
          <a:bodyPr/>
          <a:lstStyle/>
          <a:p>
            <a:r>
              <a:rPr lang="en-US" b="1" dirty="0"/>
              <a:t>Exercise – Designing for the virtual and physical environment</a:t>
            </a:r>
            <a:endParaRPr lang="en-GB" b="1" dirty="0"/>
          </a:p>
        </p:txBody>
      </p:sp>
      <p:sp>
        <p:nvSpPr>
          <p:cNvPr id="3" name="Content Placeholder 2">
            <a:extLst>
              <a:ext uri="{FF2B5EF4-FFF2-40B4-BE49-F238E27FC236}">
                <a16:creationId xmlns:a16="http://schemas.microsoft.com/office/drawing/2014/main" id="{2C13F04D-F42D-47F0-8CD0-E665C2EC1FCD}"/>
              </a:ext>
            </a:extLst>
          </p:cNvPr>
          <p:cNvSpPr>
            <a:spLocks noGrp="1"/>
          </p:cNvSpPr>
          <p:nvPr>
            <p:ph idx="1"/>
          </p:nvPr>
        </p:nvSpPr>
        <p:spPr/>
        <p:txBody>
          <a:bodyPr>
            <a:normAutofit fontScale="85000" lnSpcReduction="20000"/>
          </a:bodyPr>
          <a:lstStyle/>
          <a:p>
            <a:r>
              <a:rPr lang="en-US" dirty="0"/>
              <a:t>John Dykstra was a photographic effects expert.</a:t>
            </a:r>
          </a:p>
          <a:p>
            <a:r>
              <a:rPr lang="en-US" dirty="0"/>
              <a:t>The benefits of improved SFX made it that everything could look more believable such as the rubber masks for the various alien species and the miniature models of ships. </a:t>
            </a:r>
          </a:p>
          <a:p>
            <a:r>
              <a:rPr lang="en-US" dirty="0"/>
              <a:t>The improved VFX allowed them to create and extend spaces. As well as this, they were able to layer shots on top of each other in order to create various visual that wouldn’t have been possible any other way.</a:t>
            </a:r>
          </a:p>
          <a:p>
            <a:r>
              <a:rPr lang="en-US" dirty="0"/>
              <a:t>I feel that Star Wars attracted such a large audience since it was truly something that have never been seen and was so different to other films that people couldn’t believe what they were watching.</a:t>
            </a:r>
          </a:p>
          <a:p>
            <a:r>
              <a:rPr lang="en-US" dirty="0"/>
              <a:t>In all, I feel that Star Wars’ cinematic revolution was good for the most part as it has allowed the film industry to be able to make so much more however, I do feel that it has made the majority of films depend too much on using effects.</a:t>
            </a:r>
            <a:endParaRPr lang="en-GB" dirty="0"/>
          </a:p>
        </p:txBody>
      </p:sp>
    </p:spTree>
    <p:extLst>
      <p:ext uri="{BB962C8B-B14F-4D97-AF65-F5344CB8AC3E}">
        <p14:creationId xmlns:p14="http://schemas.microsoft.com/office/powerpoint/2010/main" val="28452515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765E6-63EE-4759-A50D-C299F10D87E7}"/>
              </a:ext>
            </a:extLst>
          </p:cNvPr>
          <p:cNvSpPr>
            <a:spLocks noGrp="1"/>
          </p:cNvSpPr>
          <p:nvPr>
            <p:ph type="title"/>
          </p:nvPr>
        </p:nvSpPr>
        <p:spPr/>
        <p:txBody>
          <a:bodyPr/>
          <a:lstStyle/>
          <a:p>
            <a:r>
              <a:rPr lang="en-US" b="1" dirty="0"/>
              <a:t>Exercise – David Fincher versus Wes Anderson</a:t>
            </a:r>
            <a:endParaRPr lang="en-GB" b="1" dirty="0"/>
          </a:p>
        </p:txBody>
      </p:sp>
      <p:sp>
        <p:nvSpPr>
          <p:cNvPr id="3" name="Content Placeholder 2">
            <a:extLst>
              <a:ext uri="{FF2B5EF4-FFF2-40B4-BE49-F238E27FC236}">
                <a16:creationId xmlns:a16="http://schemas.microsoft.com/office/drawing/2014/main" id="{DF5FF260-71D1-4447-BFB9-5CDC702C4B78}"/>
              </a:ext>
            </a:extLst>
          </p:cNvPr>
          <p:cNvSpPr>
            <a:spLocks noGrp="1"/>
          </p:cNvSpPr>
          <p:nvPr>
            <p:ph idx="1"/>
          </p:nvPr>
        </p:nvSpPr>
        <p:spPr/>
        <p:txBody>
          <a:bodyPr/>
          <a:lstStyle/>
          <a:p>
            <a:r>
              <a:rPr lang="en-US" dirty="0"/>
              <a:t>CGI contributes massively to Fincher’s Zodiac as it’s made to create expansive areas, namely entire streets.</a:t>
            </a:r>
          </a:p>
          <a:p>
            <a:r>
              <a:rPr lang="en-US" dirty="0"/>
              <a:t>CGI is a benefit to contemporary filmmakers as it allows them to create visuals that wouldn’t be possible while on set.</a:t>
            </a:r>
          </a:p>
          <a:p>
            <a:r>
              <a:rPr lang="en-US" dirty="0"/>
              <a:t>Wes Anderson chose to shoot on location in an existing site for the film to feel more authentic and it does add in my opinion make the look of the film better as it feels real.</a:t>
            </a:r>
            <a:endParaRPr lang="en-GB" dirty="0"/>
          </a:p>
        </p:txBody>
      </p:sp>
    </p:spTree>
    <p:extLst>
      <p:ext uri="{BB962C8B-B14F-4D97-AF65-F5344CB8AC3E}">
        <p14:creationId xmlns:p14="http://schemas.microsoft.com/office/powerpoint/2010/main" val="7448759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CBDF5-33EF-4DC0-9E8D-95C7EAD4F035}"/>
              </a:ext>
            </a:extLst>
          </p:cNvPr>
          <p:cNvSpPr>
            <a:spLocks noGrp="1"/>
          </p:cNvSpPr>
          <p:nvPr>
            <p:ph type="title"/>
          </p:nvPr>
        </p:nvSpPr>
        <p:spPr/>
        <p:txBody>
          <a:bodyPr/>
          <a:lstStyle/>
          <a:p>
            <a:r>
              <a:rPr lang="en-US" b="1" dirty="0"/>
              <a:t>Scenography: The Space</a:t>
            </a:r>
            <a:endParaRPr lang="en-GB" b="1" dirty="0"/>
          </a:p>
        </p:txBody>
      </p:sp>
      <p:sp>
        <p:nvSpPr>
          <p:cNvPr id="3" name="Content Placeholder 2">
            <a:extLst>
              <a:ext uri="{FF2B5EF4-FFF2-40B4-BE49-F238E27FC236}">
                <a16:creationId xmlns:a16="http://schemas.microsoft.com/office/drawing/2014/main" id="{42055148-9177-4B62-BD34-C81BE491B8CA}"/>
              </a:ext>
            </a:extLst>
          </p:cNvPr>
          <p:cNvSpPr>
            <a:spLocks noGrp="1"/>
          </p:cNvSpPr>
          <p:nvPr>
            <p:ph idx="1"/>
          </p:nvPr>
        </p:nvSpPr>
        <p:spPr/>
        <p:txBody>
          <a:bodyPr/>
          <a:lstStyle/>
          <a:p>
            <a:r>
              <a:rPr lang="en-US" dirty="0"/>
              <a:t>Around 500 BC, the Greeks created what is now known as the Greek Theater. It is made up of various areas;</a:t>
            </a:r>
          </a:p>
          <a:p>
            <a:r>
              <a:rPr lang="en-US" dirty="0" err="1"/>
              <a:t>Theatron</a:t>
            </a:r>
            <a:r>
              <a:rPr lang="en-US" dirty="0"/>
              <a:t> – This is where the audience sits during a show. There are wooden benches here called </a:t>
            </a:r>
            <a:r>
              <a:rPr lang="en-US" dirty="0" err="1"/>
              <a:t>Ikria</a:t>
            </a:r>
            <a:r>
              <a:rPr lang="en-US" dirty="0"/>
              <a:t>.</a:t>
            </a:r>
          </a:p>
          <a:p>
            <a:r>
              <a:rPr lang="en-US" dirty="0"/>
              <a:t>Orchestra – This is the area where the performance happens. It is centrally located within the theater.</a:t>
            </a:r>
          </a:p>
          <a:p>
            <a:r>
              <a:rPr lang="en-US" dirty="0"/>
              <a:t>Skene – This is a structure behind the Orchestra. This provides a backdrop and acts as storage.</a:t>
            </a:r>
          </a:p>
          <a:p>
            <a:r>
              <a:rPr lang="en-US" dirty="0"/>
              <a:t>Parados – This is a side entrance located either sides of the </a:t>
            </a:r>
            <a:r>
              <a:rPr lang="en-US" dirty="0" err="1"/>
              <a:t>Theatron</a:t>
            </a:r>
            <a:r>
              <a:rPr lang="en-US" dirty="0"/>
              <a:t>.</a:t>
            </a:r>
            <a:endParaRPr lang="en-GB" dirty="0"/>
          </a:p>
        </p:txBody>
      </p:sp>
    </p:spTree>
    <p:extLst>
      <p:ext uri="{BB962C8B-B14F-4D97-AF65-F5344CB8AC3E}">
        <p14:creationId xmlns:p14="http://schemas.microsoft.com/office/powerpoint/2010/main" val="1795635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4EFC3-5AE7-4813-8484-C0DBCA55B135}"/>
              </a:ext>
            </a:extLst>
          </p:cNvPr>
          <p:cNvSpPr>
            <a:spLocks noGrp="1"/>
          </p:cNvSpPr>
          <p:nvPr>
            <p:ph type="title"/>
          </p:nvPr>
        </p:nvSpPr>
        <p:spPr/>
        <p:txBody>
          <a:bodyPr/>
          <a:lstStyle/>
          <a:p>
            <a:r>
              <a:rPr lang="en-US" b="1" dirty="0"/>
              <a:t>Scenography: The Space</a:t>
            </a:r>
            <a:endParaRPr lang="en-GB" dirty="0"/>
          </a:p>
        </p:txBody>
      </p:sp>
      <p:sp>
        <p:nvSpPr>
          <p:cNvPr id="3" name="Content Placeholder 2">
            <a:extLst>
              <a:ext uri="{FF2B5EF4-FFF2-40B4-BE49-F238E27FC236}">
                <a16:creationId xmlns:a16="http://schemas.microsoft.com/office/drawing/2014/main" id="{5011D465-D69E-4D62-B258-6D2F455F0568}"/>
              </a:ext>
            </a:extLst>
          </p:cNvPr>
          <p:cNvSpPr>
            <a:spLocks noGrp="1"/>
          </p:cNvSpPr>
          <p:nvPr>
            <p:ph idx="1"/>
          </p:nvPr>
        </p:nvSpPr>
        <p:spPr/>
        <p:txBody>
          <a:bodyPr/>
          <a:lstStyle/>
          <a:p>
            <a:r>
              <a:rPr lang="en-US" dirty="0"/>
              <a:t>Around 200 years later, the space had evolved.</a:t>
            </a:r>
          </a:p>
          <a:p>
            <a:r>
              <a:rPr lang="en-US" dirty="0"/>
              <a:t>Orchestra – Much like before, the Orchestra was the main performance space.</a:t>
            </a:r>
          </a:p>
          <a:p>
            <a:r>
              <a:rPr lang="en-US" dirty="0" err="1"/>
              <a:t>Proskenion</a:t>
            </a:r>
            <a:r>
              <a:rPr lang="en-US" dirty="0"/>
              <a:t> – This is a structure in front of the Skene and behind the Orchestra. This offers different levels and entrances and exits.</a:t>
            </a:r>
          </a:p>
          <a:p>
            <a:r>
              <a:rPr lang="en-US" dirty="0" err="1"/>
              <a:t>Logeion</a:t>
            </a:r>
            <a:r>
              <a:rPr lang="en-US" dirty="0"/>
              <a:t> – This is the roof for the </a:t>
            </a:r>
            <a:r>
              <a:rPr lang="en-US" dirty="0" err="1"/>
              <a:t>Proskenion</a:t>
            </a:r>
            <a:r>
              <a:rPr lang="en-US" dirty="0"/>
              <a:t>. The actor can perform here.</a:t>
            </a:r>
          </a:p>
          <a:p>
            <a:r>
              <a:rPr lang="en-US" dirty="0"/>
              <a:t>Tunnel – Both in the rear of the Orchestra and offers, more entrances and exits.</a:t>
            </a:r>
            <a:endParaRPr lang="en-GB" dirty="0"/>
          </a:p>
        </p:txBody>
      </p:sp>
    </p:spTree>
    <p:extLst>
      <p:ext uri="{BB962C8B-B14F-4D97-AF65-F5344CB8AC3E}">
        <p14:creationId xmlns:p14="http://schemas.microsoft.com/office/powerpoint/2010/main" val="37281721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D1B24-3113-4DA1-89DB-6C15511A6637}"/>
              </a:ext>
            </a:extLst>
          </p:cNvPr>
          <p:cNvSpPr>
            <a:spLocks noGrp="1"/>
          </p:cNvSpPr>
          <p:nvPr>
            <p:ph type="title"/>
          </p:nvPr>
        </p:nvSpPr>
        <p:spPr/>
        <p:txBody>
          <a:bodyPr/>
          <a:lstStyle/>
          <a:p>
            <a:r>
              <a:rPr lang="en-US" b="1" dirty="0"/>
              <a:t>Scenography: Delphi, 300 BC</a:t>
            </a:r>
            <a:endParaRPr lang="en-GB" dirty="0"/>
          </a:p>
        </p:txBody>
      </p:sp>
      <p:sp>
        <p:nvSpPr>
          <p:cNvPr id="3" name="Content Placeholder 2">
            <a:extLst>
              <a:ext uri="{FF2B5EF4-FFF2-40B4-BE49-F238E27FC236}">
                <a16:creationId xmlns:a16="http://schemas.microsoft.com/office/drawing/2014/main" id="{A5A06AA1-B6CC-4EB3-AAAE-D46FC35EBD47}"/>
              </a:ext>
            </a:extLst>
          </p:cNvPr>
          <p:cNvSpPr>
            <a:spLocks noGrp="1"/>
          </p:cNvSpPr>
          <p:nvPr>
            <p:ph idx="1"/>
          </p:nvPr>
        </p:nvSpPr>
        <p:spPr>
          <a:xfrm>
            <a:off x="838200" y="1825625"/>
            <a:ext cx="10515600" cy="1015546"/>
          </a:xfrm>
        </p:spPr>
        <p:txBody>
          <a:bodyPr/>
          <a:lstStyle/>
          <a:p>
            <a:r>
              <a:rPr lang="en-US" dirty="0"/>
              <a:t>This was built into a hillside with a retaining wall. The design was roughly the same as the previous iterations.</a:t>
            </a:r>
            <a:endParaRPr lang="en-GB" dirty="0"/>
          </a:p>
        </p:txBody>
      </p:sp>
      <p:pic>
        <p:nvPicPr>
          <p:cNvPr id="5" name="Picture 4" descr="A picture containing mountain, outdoor, ground, nature&#10;&#10;Description automatically generated">
            <a:extLst>
              <a:ext uri="{FF2B5EF4-FFF2-40B4-BE49-F238E27FC236}">
                <a16:creationId xmlns:a16="http://schemas.microsoft.com/office/drawing/2014/main" id="{DC731702-07B6-4D0F-A2D9-3CC3A407CE9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98521" y="2984498"/>
            <a:ext cx="3194957" cy="2129971"/>
          </a:xfrm>
          <a:prstGeom prst="rect">
            <a:avLst/>
          </a:prstGeom>
        </p:spPr>
      </p:pic>
      <p:sp>
        <p:nvSpPr>
          <p:cNvPr id="6" name="TextBox 5">
            <a:extLst>
              <a:ext uri="{FF2B5EF4-FFF2-40B4-BE49-F238E27FC236}">
                <a16:creationId xmlns:a16="http://schemas.microsoft.com/office/drawing/2014/main" id="{8C2DE0EC-14A0-46B0-AD6C-202E8AED7C77}"/>
              </a:ext>
            </a:extLst>
          </p:cNvPr>
          <p:cNvSpPr txBox="1"/>
          <p:nvPr/>
        </p:nvSpPr>
        <p:spPr>
          <a:xfrm>
            <a:off x="5040922" y="5150752"/>
            <a:ext cx="2110154" cy="369332"/>
          </a:xfrm>
          <a:prstGeom prst="rect">
            <a:avLst/>
          </a:prstGeom>
          <a:noFill/>
        </p:spPr>
        <p:txBody>
          <a:bodyPr wrap="square" rtlCol="0">
            <a:spAutoFit/>
          </a:bodyPr>
          <a:lstStyle/>
          <a:p>
            <a:r>
              <a:rPr lang="en-GB" sz="900" dirty="0">
                <a:hlinkClick r:id="rId3" tooltip="https://nl.wikipedia.org/wiki/Delphi_(Griekenland)"/>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7183161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07F43-E375-443E-91D2-21B7F56280A2}"/>
              </a:ext>
            </a:extLst>
          </p:cNvPr>
          <p:cNvSpPr>
            <a:spLocks noGrp="1"/>
          </p:cNvSpPr>
          <p:nvPr>
            <p:ph type="title"/>
          </p:nvPr>
        </p:nvSpPr>
        <p:spPr/>
        <p:txBody>
          <a:bodyPr/>
          <a:lstStyle/>
          <a:p>
            <a:r>
              <a:rPr lang="en-US" b="1" dirty="0"/>
              <a:t>Scenography: Theatre of Pompey, 55 BC</a:t>
            </a:r>
            <a:endParaRPr lang="en-GB" b="1" dirty="0"/>
          </a:p>
        </p:txBody>
      </p:sp>
      <p:sp>
        <p:nvSpPr>
          <p:cNvPr id="3" name="Content Placeholder 2">
            <a:extLst>
              <a:ext uri="{FF2B5EF4-FFF2-40B4-BE49-F238E27FC236}">
                <a16:creationId xmlns:a16="http://schemas.microsoft.com/office/drawing/2014/main" id="{22CD86E0-B559-4A91-BB6F-BAE8301DA820}"/>
              </a:ext>
            </a:extLst>
          </p:cNvPr>
          <p:cNvSpPr>
            <a:spLocks noGrp="1"/>
          </p:cNvSpPr>
          <p:nvPr>
            <p:ph idx="1"/>
          </p:nvPr>
        </p:nvSpPr>
        <p:spPr/>
        <p:txBody>
          <a:bodyPr/>
          <a:lstStyle/>
          <a:p>
            <a:r>
              <a:rPr lang="en-US" dirty="0"/>
              <a:t>This building was creating on a flat site.</a:t>
            </a:r>
          </a:p>
          <a:p>
            <a:r>
              <a:rPr lang="en-US" dirty="0"/>
              <a:t>The </a:t>
            </a:r>
            <a:r>
              <a:rPr lang="en-US" dirty="0" err="1"/>
              <a:t>Theatron</a:t>
            </a:r>
            <a:r>
              <a:rPr lang="en-US" dirty="0"/>
              <a:t> was now known as the </a:t>
            </a:r>
            <a:r>
              <a:rPr lang="en-US" dirty="0" err="1"/>
              <a:t>Cavea</a:t>
            </a:r>
            <a:endParaRPr lang="en-US" dirty="0"/>
          </a:p>
          <a:p>
            <a:r>
              <a:rPr lang="en-US" dirty="0"/>
              <a:t>The Skene was now known as the Scaena</a:t>
            </a:r>
          </a:p>
          <a:p>
            <a:r>
              <a:rPr lang="en-US" dirty="0"/>
              <a:t>These two are combined in a single structure made of concrete, much like The Colosseum.</a:t>
            </a:r>
          </a:p>
          <a:p>
            <a:r>
              <a:rPr lang="en-US" dirty="0"/>
              <a:t>Audience had access via large arched openings.</a:t>
            </a:r>
            <a:endParaRPr lang="en-GB" dirty="0"/>
          </a:p>
        </p:txBody>
      </p:sp>
    </p:spTree>
    <p:extLst>
      <p:ext uri="{BB962C8B-B14F-4D97-AF65-F5344CB8AC3E}">
        <p14:creationId xmlns:p14="http://schemas.microsoft.com/office/powerpoint/2010/main" val="375529659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55DA7-53EA-4EF4-99A8-98F7F18DC301}"/>
              </a:ext>
            </a:extLst>
          </p:cNvPr>
          <p:cNvSpPr>
            <a:spLocks noGrp="1"/>
          </p:cNvSpPr>
          <p:nvPr>
            <p:ph type="title"/>
          </p:nvPr>
        </p:nvSpPr>
        <p:spPr/>
        <p:txBody>
          <a:bodyPr/>
          <a:lstStyle/>
          <a:p>
            <a:r>
              <a:rPr lang="en-US" b="1" dirty="0"/>
              <a:t>Scenography: Dark Ages to Middle ages</a:t>
            </a:r>
            <a:endParaRPr lang="en-GB" b="1" dirty="0"/>
          </a:p>
        </p:txBody>
      </p:sp>
      <p:sp>
        <p:nvSpPr>
          <p:cNvPr id="3" name="Content Placeholder 2">
            <a:extLst>
              <a:ext uri="{FF2B5EF4-FFF2-40B4-BE49-F238E27FC236}">
                <a16:creationId xmlns:a16="http://schemas.microsoft.com/office/drawing/2014/main" id="{E65DF570-23A2-4459-8B2D-800EE34B5C3F}"/>
              </a:ext>
            </a:extLst>
          </p:cNvPr>
          <p:cNvSpPr>
            <a:spLocks noGrp="1"/>
          </p:cNvSpPr>
          <p:nvPr>
            <p:ph idx="1"/>
          </p:nvPr>
        </p:nvSpPr>
        <p:spPr/>
        <p:txBody>
          <a:bodyPr/>
          <a:lstStyle/>
          <a:p>
            <a:r>
              <a:rPr lang="en-US" dirty="0"/>
              <a:t>Groups of actors toured a circuit of festivals and performed religious plays on wagons and temporary stages.</a:t>
            </a:r>
            <a:r>
              <a:rPr lang="en-GB" dirty="0"/>
              <a:t> Plays were performed on semi-permanent stages where plays were performed over the course of several days.</a:t>
            </a:r>
          </a:p>
        </p:txBody>
      </p:sp>
    </p:spTree>
    <p:extLst>
      <p:ext uri="{BB962C8B-B14F-4D97-AF65-F5344CB8AC3E}">
        <p14:creationId xmlns:p14="http://schemas.microsoft.com/office/powerpoint/2010/main" val="220321525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D5E57-56BC-4DB4-899C-A77D07C00166}"/>
              </a:ext>
            </a:extLst>
          </p:cNvPr>
          <p:cNvSpPr>
            <a:spLocks noGrp="1"/>
          </p:cNvSpPr>
          <p:nvPr>
            <p:ph type="title"/>
          </p:nvPr>
        </p:nvSpPr>
        <p:spPr/>
        <p:txBody>
          <a:bodyPr/>
          <a:lstStyle/>
          <a:p>
            <a:r>
              <a:rPr lang="en-US" b="1" dirty="0"/>
              <a:t>Scenography: Noh Theatre, Japan 14</a:t>
            </a:r>
            <a:r>
              <a:rPr lang="en-US" b="1" baseline="30000" dirty="0"/>
              <a:t>th</a:t>
            </a:r>
            <a:r>
              <a:rPr lang="en-US" b="1" dirty="0"/>
              <a:t> Century</a:t>
            </a:r>
            <a:endParaRPr lang="en-GB" dirty="0"/>
          </a:p>
        </p:txBody>
      </p:sp>
      <p:sp>
        <p:nvSpPr>
          <p:cNvPr id="3" name="Content Placeholder 2">
            <a:extLst>
              <a:ext uri="{FF2B5EF4-FFF2-40B4-BE49-F238E27FC236}">
                <a16:creationId xmlns:a16="http://schemas.microsoft.com/office/drawing/2014/main" id="{9056625B-44AA-45E4-8401-5EBB6EC96A07}"/>
              </a:ext>
            </a:extLst>
          </p:cNvPr>
          <p:cNvSpPr>
            <a:spLocks noGrp="1"/>
          </p:cNvSpPr>
          <p:nvPr>
            <p:ph idx="1"/>
          </p:nvPr>
        </p:nvSpPr>
        <p:spPr/>
        <p:txBody>
          <a:bodyPr/>
          <a:lstStyle/>
          <a:p>
            <a:r>
              <a:rPr lang="en-US" dirty="0"/>
              <a:t>Noh stages were open spaces and remains the same for every Noh play, no matter whether it was different.</a:t>
            </a:r>
          </a:p>
          <a:p>
            <a:r>
              <a:rPr lang="en-US" dirty="0"/>
              <a:t>The audience was able to see every actor at all points, even when they weren’t performing.</a:t>
            </a:r>
          </a:p>
          <a:p>
            <a:r>
              <a:rPr lang="en-US" dirty="0"/>
              <a:t>The oldest standing Noh theatre is in </a:t>
            </a:r>
            <a:r>
              <a:rPr lang="en-US" dirty="0" err="1"/>
              <a:t>Miyajima</a:t>
            </a:r>
            <a:r>
              <a:rPr lang="en-US" dirty="0"/>
              <a:t>, Japan and dates to 1680.</a:t>
            </a:r>
          </a:p>
          <a:p>
            <a:r>
              <a:rPr lang="en-US" dirty="0"/>
              <a:t>The roof of the theatre is supported by pillars.</a:t>
            </a:r>
            <a:endParaRPr lang="en-GB" dirty="0"/>
          </a:p>
        </p:txBody>
      </p:sp>
    </p:spTree>
    <p:extLst>
      <p:ext uri="{BB962C8B-B14F-4D97-AF65-F5344CB8AC3E}">
        <p14:creationId xmlns:p14="http://schemas.microsoft.com/office/powerpoint/2010/main" val="48351469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2B54A-41BC-4009-998D-48CE705DDCC0}"/>
              </a:ext>
            </a:extLst>
          </p:cNvPr>
          <p:cNvSpPr>
            <a:spLocks noGrp="1"/>
          </p:cNvSpPr>
          <p:nvPr>
            <p:ph type="title"/>
          </p:nvPr>
        </p:nvSpPr>
        <p:spPr/>
        <p:txBody>
          <a:bodyPr/>
          <a:lstStyle/>
          <a:p>
            <a:r>
              <a:rPr lang="en-US" b="1" dirty="0"/>
              <a:t>Scenography: Renaissance 14</a:t>
            </a:r>
            <a:r>
              <a:rPr lang="en-US" b="1" baseline="30000" dirty="0"/>
              <a:t>th</a:t>
            </a:r>
            <a:r>
              <a:rPr lang="en-US" b="1" dirty="0"/>
              <a:t> to 17</a:t>
            </a:r>
            <a:r>
              <a:rPr lang="en-US" b="1" baseline="30000" dirty="0"/>
              <a:t>th</a:t>
            </a:r>
            <a:r>
              <a:rPr lang="en-US" b="1" dirty="0"/>
              <a:t> centuries</a:t>
            </a:r>
            <a:endParaRPr lang="en-GB" dirty="0"/>
          </a:p>
        </p:txBody>
      </p:sp>
      <p:sp>
        <p:nvSpPr>
          <p:cNvPr id="3" name="Content Placeholder 2">
            <a:extLst>
              <a:ext uri="{FF2B5EF4-FFF2-40B4-BE49-F238E27FC236}">
                <a16:creationId xmlns:a16="http://schemas.microsoft.com/office/drawing/2014/main" id="{2CAB9A6C-36BF-4BF5-8B41-09852EE8FA3E}"/>
              </a:ext>
            </a:extLst>
          </p:cNvPr>
          <p:cNvSpPr>
            <a:spLocks noGrp="1"/>
          </p:cNvSpPr>
          <p:nvPr>
            <p:ph idx="1"/>
          </p:nvPr>
        </p:nvSpPr>
        <p:spPr/>
        <p:txBody>
          <a:bodyPr/>
          <a:lstStyle/>
          <a:p>
            <a:r>
              <a:rPr lang="en-US" dirty="0"/>
              <a:t>During the Renaissance in Italy, the interest that was once has in Greek and Roman art as well as their culture and theatre had returned.</a:t>
            </a:r>
          </a:p>
          <a:p>
            <a:r>
              <a:rPr lang="en-US" dirty="0"/>
              <a:t>Two of the major theatrical traditions were further developed during this time;</a:t>
            </a:r>
          </a:p>
          <a:p>
            <a:r>
              <a:rPr lang="en-US" dirty="0"/>
              <a:t>The Proscenium</a:t>
            </a:r>
          </a:p>
          <a:p>
            <a:r>
              <a:rPr lang="en-US" dirty="0"/>
              <a:t>Scenic </a:t>
            </a:r>
            <a:r>
              <a:rPr lang="en-US" dirty="0" err="1"/>
              <a:t>Facilites</a:t>
            </a:r>
            <a:endParaRPr lang="en-GB" dirty="0"/>
          </a:p>
        </p:txBody>
      </p:sp>
    </p:spTree>
    <p:extLst>
      <p:ext uri="{BB962C8B-B14F-4D97-AF65-F5344CB8AC3E}">
        <p14:creationId xmlns:p14="http://schemas.microsoft.com/office/powerpoint/2010/main" val="341925661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5A1E1-C775-4C22-B64C-B3FFD4702195}"/>
              </a:ext>
            </a:extLst>
          </p:cNvPr>
          <p:cNvSpPr>
            <a:spLocks noGrp="1"/>
          </p:cNvSpPr>
          <p:nvPr>
            <p:ph type="title"/>
          </p:nvPr>
        </p:nvSpPr>
        <p:spPr/>
        <p:txBody>
          <a:bodyPr/>
          <a:lstStyle/>
          <a:p>
            <a:r>
              <a:rPr lang="en-US" b="1" dirty="0"/>
              <a:t>Scenography: Vitruvius</a:t>
            </a:r>
            <a:endParaRPr lang="en-GB" dirty="0"/>
          </a:p>
        </p:txBody>
      </p:sp>
      <p:sp>
        <p:nvSpPr>
          <p:cNvPr id="3" name="Content Placeholder 2">
            <a:extLst>
              <a:ext uri="{FF2B5EF4-FFF2-40B4-BE49-F238E27FC236}">
                <a16:creationId xmlns:a16="http://schemas.microsoft.com/office/drawing/2014/main" id="{0152FCB5-1926-4FD1-A06E-BDDF09A6015E}"/>
              </a:ext>
            </a:extLst>
          </p:cNvPr>
          <p:cNvSpPr>
            <a:spLocks noGrp="1"/>
          </p:cNvSpPr>
          <p:nvPr>
            <p:ph idx="1"/>
          </p:nvPr>
        </p:nvSpPr>
        <p:spPr/>
        <p:txBody>
          <a:bodyPr/>
          <a:lstStyle/>
          <a:p>
            <a:r>
              <a:rPr lang="en-US" dirty="0"/>
              <a:t>Vitruvius was a Roman architect and playwright. </a:t>
            </a:r>
          </a:p>
          <a:p>
            <a:r>
              <a:rPr lang="en-US" dirty="0"/>
              <a:t>Around 1427, manuscripts were discovered. These contained various plays and descriptions of Greek and Roman theatres. These had been written by Vitruvius about 450 years prior to this discovery.</a:t>
            </a:r>
          </a:p>
          <a:p>
            <a:r>
              <a:rPr lang="en-US" dirty="0"/>
              <a:t>This discovery led to the first permanent theatres based on Vitruvius’ templates.</a:t>
            </a:r>
          </a:p>
          <a:p>
            <a:r>
              <a:rPr lang="en-US" dirty="0"/>
              <a:t>The oldest standing building is the Teatro </a:t>
            </a:r>
            <a:r>
              <a:rPr lang="en-US" dirty="0" err="1"/>
              <a:t>Olympico</a:t>
            </a:r>
            <a:r>
              <a:rPr lang="en-US" dirty="0"/>
              <a:t> designed by Andrea Palladio.</a:t>
            </a:r>
            <a:endParaRPr lang="en-GB" dirty="0"/>
          </a:p>
        </p:txBody>
      </p:sp>
    </p:spTree>
    <p:extLst>
      <p:ext uri="{BB962C8B-B14F-4D97-AF65-F5344CB8AC3E}">
        <p14:creationId xmlns:p14="http://schemas.microsoft.com/office/powerpoint/2010/main" val="160421745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FDC73-CDD7-4E13-96E6-CBB8EE3ADC2C}"/>
              </a:ext>
            </a:extLst>
          </p:cNvPr>
          <p:cNvSpPr>
            <a:spLocks noGrp="1"/>
          </p:cNvSpPr>
          <p:nvPr>
            <p:ph type="title"/>
          </p:nvPr>
        </p:nvSpPr>
        <p:spPr/>
        <p:txBody>
          <a:bodyPr/>
          <a:lstStyle/>
          <a:p>
            <a:r>
              <a:rPr lang="en-US" b="1" dirty="0"/>
              <a:t>Scenography: Commedia Dell’arte</a:t>
            </a:r>
            <a:endParaRPr lang="en-GB" dirty="0"/>
          </a:p>
        </p:txBody>
      </p:sp>
      <p:sp>
        <p:nvSpPr>
          <p:cNvPr id="3" name="Content Placeholder 2">
            <a:extLst>
              <a:ext uri="{FF2B5EF4-FFF2-40B4-BE49-F238E27FC236}">
                <a16:creationId xmlns:a16="http://schemas.microsoft.com/office/drawing/2014/main" id="{0FFF56A6-CF18-4BD0-9FBB-29FB95F7D280}"/>
              </a:ext>
            </a:extLst>
          </p:cNvPr>
          <p:cNvSpPr>
            <a:spLocks noGrp="1"/>
          </p:cNvSpPr>
          <p:nvPr>
            <p:ph idx="1"/>
          </p:nvPr>
        </p:nvSpPr>
        <p:spPr/>
        <p:txBody>
          <a:bodyPr/>
          <a:lstStyle/>
          <a:p>
            <a:r>
              <a:rPr lang="en-US" dirty="0"/>
              <a:t>Commedia Dell’arte were improvised plays that were typically performed on a street. Their plays were accommodated within the spaces that they had available at the time. These plays were usually done for comedic relief among civilians and actors</a:t>
            </a:r>
            <a:endParaRPr lang="en-GB" dirty="0"/>
          </a:p>
        </p:txBody>
      </p:sp>
    </p:spTree>
    <p:extLst>
      <p:ext uri="{BB962C8B-B14F-4D97-AF65-F5344CB8AC3E}">
        <p14:creationId xmlns:p14="http://schemas.microsoft.com/office/powerpoint/2010/main" val="37948994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78173-2785-4D2D-A776-BE3AA606ABB0}"/>
              </a:ext>
            </a:extLst>
          </p:cNvPr>
          <p:cNvSpPr>
            <a:spLocks noGrp="1"/>
          </p:cNvSpPr>
          <p:nvPr>
            <p:ph type="title"/>
          </p:nvPr>
        </p:nvSpPr>
        <p:spPr/>
        <p:txBody>
          <a:bodyPr/>
          <a:lstStyle/>
          <a:p>
            <a:r>
              <a:rPr lang="en-US" b="1" dirty="0"/>
              <a:t>Scenography: Elizabethan Space</a:t>
            </a:r>
            <a:endParaRPr lang="en-GB" dirty="0"/>
          </a:p>
        </p:txBody>
      </p:sp>
      <p:sp>
        <p:nvSpPr>
          <p:cNvPr id="3" name="Content Placeholder 2">
            <a:extLst>
              <a:ext uri="{FF2B5EF4-FFF2-40B4-BE49-F238E27FC236}">
                <a16:creationId xmlns:a16="http://schemas.microsoft.com/office/drawing/2014/main" id="{4D5F5AF5-BC7A-4090-BEAB-C95FBDB7539B}"/>
              </a:ext>
            </a:extLst>
          </p:cNvPr>
          <p:cNvSpPr>
            <a:spLocks noGrp="1"/>
          </p:cNvSpPr>
          <p:nvPr>
            <p:ph idx="1"/>
          </p:nvPr>
        </p:nvSpPr>
        <p:spPr/>
        <p:txBody>
          <a:bodyPr/>
          <a:lstStyle/>
          <a:p>
            <a:r>
              <a:rPr lang="en-US" dirty="0"/>
              <a:t>In 1576, the first permanent theatre was built in </a:t>
            </a:r>
            <a:r>
              <a:rPr lang="en-US" dirty="0" err="1"/>
              <a:t>Finsbury</a:t>
            </a:r>
            <a:r>
              <a:rPr lang="en-US" dirty="0"/>
              <a:t> Fields, adequately named The Theatre. This was built by James Burbage.</a:t>
            </a:r>
          </a:p>
          <a:p>
            <a:r>
              <a:rPr lang="en-US" dirty="0"/>
              <a:t>The Rose was then built in 1587.</a:t>
            </a:r>
          </a:p>
          <a:p>
            <a:r>
              <a:rPr lang="en-GB" dirty="0"/>
              <a:t>In 1596, The Swan was built and boasted to seat around 3000 people. The Swan was described to have been built out of concrete and supported by wooden pillars, attempting to show Roman influence.</a:t>
            </a:r>
          </a:p>
          <a:p>
            <a:r>
              <a:rPr lang="en-GB" dirty="0"/>
              <a:t>Most of these spaces were built to be circular or oval with open roofs.</a:t>
            </a:r>
          </a:p>
        </p:txBody>
      </p:sp>
    </p:spTree>
    <p:extLst>
      <p:ext uri="{BB962C8B-B14F-4D97-AF65-F5344CB8AC3E}">
        <p14:creationId xmlns:p14="http://schemas.microsoft.com/office/powerpoint/2010/main" val="424166282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43DE3-16B6-47D2-BCC2-279DF3486D19}"/>
              </a:ext>
            </a:extLst>
          </p:cNvPr>
          <p:cNvSpPr>
            <a:spLocks noGrp="1"/>
          </p:cNvSpPr>
          <p:nvPr>
            <p:ph type="title"/>
          </p:nvPr>
        </p:nvSpPr>
        <p:spPr/>
        <p:txBody>
          <a:bodyPr/>
          <a:lstStyle/>
          <a:p>
            <a:r>
              <a:rPr lang="en-US" b="1" dirty="0"/>
              <a:t>Scenography: The Globe</a:t>
            </a:r>
            <a:endParaRPr lang="en-GB" dirty="0"/>
          </a:p>
        </p:txBody>
      </p:sp>
      <p:sp>
        <p:nvSpPr>
          <p:cNvPr id="3" name="Content Placeholder 2">
            <a:extLst>
              <a:ext uri="{FF2B5EF4-FFF2-40B4-BE49-F238E27FC236}">
                <a16:creationId xmlns:a16="http://schemas.microsoft.com/office/drawing/2014/main" id="{DF41376D-03AE-4EAC-B9A1-7229FEF63CDC}"/>
              </a:ext>
            </a:extLst>
          </p:cNvPr>
          <p:cNvSpPr>
            <a:spLocks noGrp="1"/>
          </p:cNvSpPr>
          <p:nvPr>
            <p:ph idx="1"/>
          </p:nvPr>
        </p:nvSpPr>
        <p:spPr>
          <a:xfrm>
            <a:off x="838200" y="1825625"/>
            <a:ext cx="5257800" cy="4351338"/>
          </a:xfrm>
        </p:spPr>
        <p:txBody>
          <a:bodyPr/>
          <a:lstStyle/>
          <a:p>
            <a:r>
              <a:rPr lang="en-US" dirty="0"/>
              <a:t>The original Globe Theatre was built in 1599 however it burnt to the ground in 1613. It was rebuilt the following year.</a:t>
            </a:r>
          </a:p>
          <a:p>
            <a:r>
              <a:rPr lang="en-US" dirty="0"/>
              <a:t>Shakespeare’s old company called The Globe home until it’s closure in 1642, it was demolished in 1644.</a:t>
            </a:r>
            <a:endParaRPr lang="en-GB" dirty="0"/>
          </a:p>
        </p:txBody>
      </p:sp>
      <p:pic>
        <p:nvPicPr>
          <p:cNvPr id="5" name="Picture 4" descr="A picture containing building, colonnade&#10;&#10;Description automatically generated">
            <a:extLst>
              <a:ext uri="{FF2B5EF4-FFF2-40B4-BE49-F238E27FC236}">
                <a16:creationId xmlns:a16="http://schemas.microsoft.com/office/drawing/2014/main" id="{B6766F9D-F3AB-40F3-9234-877082E6342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6000" y="1825625"/>
            <a:ext cx="4892845" cy="3669633"/>
          </a:xfrm>
          <a:prstGeom prst="rect">
            <a:avLst/>
          </a:prstGeom>
        </p:spPr>
      </p:pic>
      <p:sp>
        <p:nvSpPr>
          <p:cNvPr id="6" name="TextBox 5">
            <a:extLst>
              <a:ext uri="{FF2B5EF4-FFF2-40B4-BE49-F238E27FC236}">
                <a16:creationId xmlns:a16="http://schemas.microsoft.com/office/drawing/2014/main" id="{1A378C6B-46BB-4082-B4FD-20E0C75DEF6B}"/>
              </a:ext>
            </a:extLst>
          </p:cNvPr>
          <p:cNvSpPr txBox="1"/>
          <p:nvPr/>
        </p:nvSpPr>
        <p:spPr>
          <a:xfrm>
            <a:off x="6482950" y="5514779"/>
            <a:ext cx="4505895" cy="230832"/>
          </a:xfrm>
          <a:prstGeom prst="rect">
            <a:avLst/>
          </a:prstGeom>
          <a:noFill/>
        </p:spPr>
        <p:txBody>
          <a:bodyPr wrap="square" rtlCol="0">
            <a:spAutoFit/>
          </a:bodyPr>
          <a:lstStyle/>
          <a:p>
            <a:r>
              <a:rPr lang="en-GB" sz="900">
                <a:hlinkClick r:id="rId3" tooltip="http://credencedawg.wordpress.com/2013/04/12/all-the-perfumes-of-arabia"/>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69274026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AD311-FEAD-428A-9C5F-6A15C25D5FC9}"/>
              </a:ext>
            </a:extLst>
          </p:cNvPr>
          <p:cNvSpPr>
            <a:spLocks noGrp="1"/>
          </p:cNvSpPr>
          <p:nvPr>
            <p:ph type="title"/>
          </p:nvPr>
        </p:nvSpPr>
        <p:spPr/>
        <p:txBody>
          <a:bodyPr/>
          <a:lstStyle/>
          <a:p>
            <a:r>
              <a:rPr lang="en-US" b="1" dirty="0"/>
              <a:t>Scenography: Teatro Farnese</a:t>
            </a:r>
            <a:endParaRPr lang="en-GB" dirty="0"/>
          </a:p>
        </p:txBody>
      </p:sp>
      <p:sp>
        <p:nvSpPr>
          <p:cNvPr id="3" name="Content Placeholder 2">
            <a:extLst>
              <a:ext uri="{FF2B5EF4-FFF2-40B4-BE49-F238E27FC236}">
                <a16:creationId xmlns:a16="http://schemas.microsoft.com/office/drawing/2014/main" id="{B1C744CD-188F-43F5-9F03-6E65E71887B2}"/>
              </a:ext>
            </a:extLst>
          </p:cNvPr>
          <p:cNvSpPr>
            <a:spLocks noGrp="1"/>
          </p:cNvSpPr>
          <p:nvPr>
            <p:ph idx="1"/>
          </p:nvPr>
        </p:nvSpPr>
        <p:spPr/>
        <p:txBody>
          <a:bodyPr/>
          <a:lstStyle/>
          <a:p>
            <a:r>
              <a:rPr lang="en-US" dirty="0" err="1"/>
              <a:t>Serlio</a:t>
            </a:r>
            <a:r>
              <a:rPr lang="en-US" dirty="0"/>
              <a:t> and </a:t>
            </a:r>
            <a:r>
              <a:rPr lang="en-US" dirty="0" err="1"/>
              <a:t>Aleotti</a:t>
            </a:r>
            <a:r>
              <a:rPr lang="en-US" dirty="0"/>
              <a:t> began constructing theatres that were able to accommodate scenic elements. These included backdrops, perspective and moving scenery. The Stage was only around 10m shorter than the Auditorium. This was in order to facilitate scenic devices.</a:t>
            </a:r>
            <a:endParaRPr lang="en-GB" dirty="0"/>
          </a:p>
        </p:txBody>
      </p:sp>
    </p:spTree>
    <p:extLst>
      <p:ext uri="{BB962C8B-B14F-4D97-AF65-F5344CB8AC3E}">
        <p14:creationId xmlns:p14="http://schemas.microsoft.com/office/powerpoint/2010/main" val="10999232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BF33B-BD02-47C1-91B6-1D1857D6886C}"/>
              </a:ext>
            </a:extLst>
          </p:cNvPr>
          <p:cNvSpPr>
            <a:spLocks noGrp="1"/>
          </p:cNvSpPr>
          <p:nvPr>
            <p:ph type="title"/>
          </p:nvPr>
        </p:nvSpPr>
        <p:spPr/>
        <p:txBody>
          <a:bodyPr/>
          <a:lstStyle/>
          <a:p>
            <a:r>
              <a:rPr lang="en-US" b="1" dirty="0"/>
              <a:t>Scenography: Inigo Jones</a:t>
            </a:r>
            <a:endParaRPr lang="en-GB" dirty="0"/>
          </a:p>
        </p:txBody>
      </p:sp>
      <p:sp>
        <p:nvSpPr>
          <p:cNvPr id="3" name="Content Placeholder 2">
            <a:extLst>
              <a:ext uri="{FF2B5EF4-FFF2-40B4-BE49-F238E27FC236}">
                <a16:creationId xmlns:a16="http://schemas.microsoft.com/office/drawing/2014/main" id="{5BE678F0-6F38-47A3-8790-AB4D9D34E2B7}"/>
              </a:ext>
            </a:extLst>
          </p:cNvPr>
          <p:cNvSpPr>
            <a:spLocks noGrp="1"/>
          </p:cNvSpPr>
          <p:nvPr>
            <p:ph idx="1"/>
          </p:nvPr>
        </p:nvSpPr>
        <p:spPr/>
        <p:txBody>
          <a:bodyPr/>
          <a:lstStyle/>
          <a:p>
            <a:r>
              <a:rPr lang="en-US" dirty="0"/>
              <a:t>Inigo Jones was transforming The Space back in England.</a:t>
            </a:r>
          </a:p>
          <a:p>
            <a:r>
              <a:rPr lang="en-US" dirty="0"/>
              <a:t>His scenic ideas were introduced to England and his designed included changeable scenery.</a:t>
            </a:r>
          </a:p>
          <a:p>
            <a:r>
              <a:rPr lang="en-US" dirty="0"/>
              <a:t>Starting in 1604, Inigo began experimenting with scenery set around an open floor in the hall.</a:t>
            </a:r>
          </a:p>
          <a:p>
            <a:r>
              <a:rPr lang="en-US" dirty="0"/>
              <a:t>At the end of 1604, he used a painted curtain to conceal scenes and reveal a seascape with moving waves. This effect was done by using barley columns laid on the floor and turned by stage-hands.</a:t>
            </a:r>
            <a:endParaRPr lang="en-GB" dirty="0"/>
          </a:p>
        </p:txBody>
      </p:sp>
    </p:spTree>
    <p:extLst>
      <p:ext uri="{BB962C8B-B14F-4D97-AF65-F5344CB8AC3E}">
        <p14:creationId xmlns:p14="http://schemas.microsoft.com/office/powerpoint/2010/main" val="61848874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9CC28-FA9F-4586-837E-6F1B07B7B596}"/>
              </a:ext>
            </a:extLst>
          </p:cNvPr>
          <p:cNvSpPr>
            <a:spLocks noGrp="1"/>
          </p:cNvSpPr>
          <p:nvPr>
            <p:ph type="title"/>
          </p:nvPr>
        </p:nvSpPr>
        <p:spPr/>
        <p:txBody>
          <a:bodyPr/>
          <a:lstStyle/>
          <a:p>
            <a:r>
              <a:rPr lang="en-US" b="1" dirty="0"/>
              <a:t>Scenography: Inigo Jones</a:t>
            </a:r>
            <a:endParaRPr lang="en-GB" dirty="0"/>
          </a:p>
        </p:txBody>
      </p:sp>
      <p:sp>
        <p:nvSpPr>
          <p:cNvPr id="3" name="Content Placeholder 2">
            <a:extLst>
              <a:ext uri="{FF2B5EF4-FFF2-40B4-BE49-F238E27FC236}">
                <a16:creationId xmlns:a16="http://schemas.microsoft.com/office/drawing/2014/main" id="{19E45799-60B4-4173-97AE-395890BEA674}"/>
              </a:ext>
            </a:extLst>
          </p:cNvPr>
          <p:cNvSpPr>
            <a:spLocks noGrp="1"/>
          </p:cNvSpPr>
          <p:nvPr>
            <p:ph idx="1"/>
          </p:nvPr>
        </p:nvSpPr>
        <p:spPr/>
        <p:txBody>
          <a:bodyPr>
            <a:normAutofit lnSpcReduction="10000"/>
          </a:bodyPr>
          <a:lstStyle/>
          <a:p>
            <a:r>
              <a:rPr lang="en-US" dirty="0"/>
              <a:t>Inigo Jones visited the Teatro </a:t>
            </a:r>
            <a:r>
              <a:rPr lang="en-US" dirty="0" err="1"/>
              <a:t>Olympico</a:t>
            </a:r>
            <a:r>
              <a:rPr lang="en-US" dirty="0"/>
              <a:t> and applied some of the stage techniques to those of Elizabethan theatres.</a:t>
            </a:r>
          </a:p>
          <a:p>
            <a:r>
              <a:rPr lang="en-US" dirty="0"/>
              <a:t>He converted the Cockpit-in-Court into a small theatre in order to use these techniques he had learned from Italy.</a:t>
            </a:r>
          </a:p>
          <a:p>
            <a:r>
              <a:rPr lang="en-US" dirty="0"/>
              <a:t>An arched opening was used to use perspective. It had two doors with a central opening above.</a:t>
            </a:r>
          </a:p>
          <a:p>
            <a:r>
              <a:rPr lang="en-US" dirty="0"/>
              <a:t>The seating areas had five degrees to them, and the audience sat of fixed stools and benches.</a:t>
            </a:r>
          </a:p>
          <a:p>
            <a:r>
              <a:rPr lang="en-US" dirty="0"/>
              <a:t>The roof of the hall had been covered with stars made of foil in order to look like a night sky.</a:t>
            </a:r>
            <a:endParaRPr lang="en-GB" dirty="0"/>
          </a:p>
        </p:txBody>
      </p:sp>
    </p:spTree>
    <p:extLst>
      <p:ext uri="{BB962C8B-B14F-4D97-AF65-F5344CB8AC3E}">
        <p14:creationId xmlns:p14="http://schemas.microsoft.com/office/powerpoint/2010/main" val="120291162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28590-E51A-443E-95DE-F86418591E1B}"/>
              </a:ext>
            </a:extLst>
          </p:cNvPr>
          <p:cNvSpPr>
            <a:spLocks noGrp="1"/>
          </p:cNvSpPr>
          <p:nvPr>
            <p:ph type="title"/>
          </p:nvPr>
        </p:nvSpPr>
        <p:spPr/>
        <p:txBody>
          <a:bodyPr/>
          <a:lstStyle/>
          <a:p>
            <a:r>
              <a:rPr lang="en-US" b="1" dirty="0"/>
              <a:t>Scenography: Opera</a:t>
            </a:r>
            <a:endParaRPr lang="en-GB" dirty="0"/>
          </a:p>
        </p:txBody>
      </p:sp>
      <p:sp>
        <p:nvSpPr>
          <p:cNvPr id="3" name="Content Placeholder 2">
            <a:extLst>
              <a:ext uri="{FF2B5EF4-FFF2-40B4-BE49-F238E27FC236}">
                <a16:creationId xmlns:a16="http://schemas.microsoft.com/office/drawing/2014/main" id="{A849DD52-6656-4AF6-9A22-52368DCB6B26}"/>
              </a:ext>
            </a:extLst>
          </p:cNvPr>
          <p:cNvSpPr>
            <a:spLocks noGrp="1"/>
          </p:cNvSpPr>
          <p:nvPr>
            <p:ph idx="1"/>
          </p:nvPr>
        </p:nvSpPr>
        <p:spPr/>
        <p:txBody>
          <a:bodyPr/>
          <a:lstStyle/>
          <a:p>
            <a:r>
              <a:rPr lang="en-US" dirty="0"/>
              <a:t>The Teatro SS. Giovanni e Paolo was opened in Venice in 1637. It was reminiscent in shape to the Teatro Farnese.</a:t>
            </a:r>
          </a:p>
          <a:p>
            <a:r>
              <a:rPr lang="en-US" dirty="0"/>
              <a:t>The audience were able to rent boxes in order to watch from a better view.</a:t>
            </a:r>
          </a:p>
          <a:p>
            <a:r>
              <a:rPr lang="en-US" dirty="0"/>
              <a:t>Musicians sat in the orchestra pit, usually in a lower section in front of the stage.</a:t>
            </a:r>
          </a:p>
          <a:p>
            <a:r>
              <a:rPr lang="en-US" dirty="0"/>
              <a:t>Architect and designer </a:t>
            </a:r>
            <a:r>
              <a:rPr lang="en-US" dirty="0" err="1"/>
              <a:t>Torrelli</a:t>
            </a:r>
            <a:r>
              <a:rPr lang="en-US" dirty="0"/>
              <a:t> had a big influence on the designs during this period.</a:t>
            </a:r>
          </a:p>
          <a:p>
            <a:r>
              <a:rPr lang="en-US" dirty="0"/>
              <a:t>A wall separated the audience and performers for the first time.</a:t>
            </a:r>
            <a:endParaRPr lang="en-GB" dirty="0"/>
          </a:p>
        </p:txBody>
      </p:sp>
    </p:spTree>
    <p:extLst>
      <p:ext uri="{BB962C8B-B14F-4D97-AF65-F5344CB8AC3E}">
        <p14:creationId xmlns:p14="http://schemas.microsoft.com/office/powerpoint/2010/main" val="241834003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4AD21-253C-48CD-8570-8EE1636B3034}"/>
              </a:ext>
            </a:extLst>
          </p:cNvPr>
          <p:cNvSpPr>
            <a:spLocks noGrp="1"/>
          </p:cNvSpPr>
          <p:nvPr>
            <p:ph type="title"/>
          </p:nvPr>
        </p:nvSpPr>
        <p:spPr/>
        <p:txBody>
          <a:bodyPr/>
          <a:lstStyle/>
          <a:p>
            <a:r>
              <a:rPr lang="en-US" b="1" dirty="0"/>
              <a:t>Scenography: </a:t>
            </a:r>
            <a:r>
              <a:rPr lang="en-US" b="1" dirty="0" err="1"/>
              <a:t>Comédie</a:t>
            </a:r>
            <a:r>
              <a:rPr lang="en-US" b="1" dirty="0"/>
              <a:t> </a:t>
            </a:r>
            <a:r>
              <a:rPr lang="en-US" b="1" dirty="0" err="1"/>
              <a:t>Française</a:t>
            </a:r>
            <a:r>
              <a:rPr lang="en-US" b="1" dirty="0"/>
              <a:t>, Paris, 1680</a:t>
            </a:r>
            <a:endParaRPr lang="en-GB" dirty="0"/>
          </a:p>
        </p:txBody>
      </p:sp>
      <p:sp>
        <p:nvSpPr>
          <p:cNvPr id="3" name="Content Placeholder 2">
            <a:extLst>
              <a:ext uri="{FF2B5EF4-FFF2-40B4-BE49-F238E27FC236}">
                <a16:creationId xmlns:a16="http://schemas.microsoft.com/office/drawing/2014/main" id="{B0152B3B-FE89-48DB-BFE5-115D3E9D2942}"/>
              </a:ext>
            </a:extLst>
          </p:cNvPr>
          <p:cNvSpPr>
            <a:spLocks noGrp="1"/>
          </p:cNvSpPr>
          <p:nvPr>
            <p:ph idx="1"/>
          </p:nvPr>
        </p:nvSpPr>
        <p:spPr/>
        <p:txBody>
          <a:bodyPr>
            <a:normAutofit/>
          </a:bodyPr>
          <a:lstStyle/>
          <a:p>
            <a:pPr marL="0" indent="0">
              <a:buNone/>
            </a:pPr>
            <a:r>
              <a:rPr lang="en-US" sz="3200" dirty="0"/>
              <a:t>In the </a:t>
            </a:r>
            <a:r>
              <a:rPr lang="en-US" sz="3200" dirty="0" err="1"/>
              <a:t>Comédie</a:t>
            </a:r>
            <a:r>
              <a:rPr lang="en-US" sz="3200" dirty="0"/>
              <a:t> </a:t>
            </a:r>
            <a:r>
              <a:rPr lang="en-US" sz="3200" dirty="0" err="1"/>
              <a:t>Française</a:t>
            </a:r>
            <a:r>
              <a:rPr lang="en-US" sz="3200" dirty="0"/>
              <a:t> opera house, there were boxes for the audience, standing room for audience members, an orchestra pit for the musicians, seating on either side of the stage, wing space and had all the facilities in one building.</a:t>
            </a:r>
            <a:endParaRPr lang="en-GB" sz="3200" dirty="0"/>
          </a:p>
        </p:txBody>
      </p:sp>
    </p:spTree>
    <p:extLst>
      <p:ext uri="{BB962C8B-B14F-4D97-AF65-F5344CB8AC3E}">
        <p14:creationId xmlns:p14="http://schemas.microsoft.com/office/powerpoint/2010/main" val="72526212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F1BEE-731F-4591-99EE-6F2EADC51B9E}"/>
              </a:ext>
            </a:extLst>
          </p:cNvPr>
          <p:cNvSpPr>
            <a:spLocks noGrp="1"/>
          </p:cNvSpPr>
          <p:nvPr>
            <p:ph type="title"/>
          </p:nvPr>
        </p:nvSpPr>
        <p:spPr/>
        <p:txBody>
          <a:bodyPr/>
          <a:lstStyle/>
          <a:p>
            <a:r>
              <a:rPr lang="en-US" b="1" dirty="0"/>
              <a:t>Scenography: Playhouse</a:t>
            </a:r>
            <a:endParaRPr lang="en-GB" dirty="0"/>
          </a:p>
        </p:txBody>
      </p:sp>
      <p:sp>
        <p:nvSpPr>
          <p:cNvPr id="3" name="Content Placeholder 2">
            <a:extLst>
              <a:ext uri="{FF2B5EF4-FFF2-40B4-BE49-F238E27FC236}">
                <a16:creationId xmlns:a16="http://schemas.microsoft.com/office/drawing/2014/main" id="{460FB8C9-6898-4309-B1E7-4F867933C63D}"/>
              </a:ext>
            </a:extLst>
          </p:cNvPr>
          <p:cNvSpPr>
            <a:spLocks noGrp="1"/>
          </p:cNvSpPr>
          <p:nvPr>
            <p:ph idx="1"/>
          </p:nvPr>
        </p:nvSpPr>
        <p:spPr/>
        <p:txBody>
          <a:bodyPr/>
          <a:lstStyle/>
          <a:p>
            <a:r>
              <a:rPr lang="en-US" dirty="0"/>
              <a:t>William </a:t>
            </a:r>
            <a:r>
              <a:rPr lang="en-US" dirty="0" err="1"/>
              <a:t>Killigrew</a:t>
            </a:r>
            <a:r>
              <a:rPr lang="en-US" dirty="0"/>
              <a:t> and Sir William Davenant brought French theatre practices of converting tennis courts into playhouses in England.</a:t>
            </a:r>
          </a:p>
          <a:p>
            <a:r>
              <a:rPr lang="en-US" dirty="0"/>
              <a:t>The shape of the tennis courts limited the shape of the buildings.</a:t>
            </a:r>
          </a:p>
          <a:p>
            <a:r>
              <a:rPr lang="en-US" dirty="0"/>
              <a:t>The Theatre Royal opened in 1674 using these practices by Christopher Wren.</a:t>
            </a:r>
          </a:p>
          <a:p>
            <a:r>
              <a:rPr lang="en-US" dirty="0"/>
              <a:t>This theatre included curved auditorium seating, entrances and exits either side but had no orchestra pit.</a:t>
            </a:r>
            <a:endParaRPr lang="en-GB" dirty="0"/>
          </a:p>
        </p:txBody>
      </p:sp>
    </p:spTree>
    <p:extLst>
      <p:ext uri="{BB962C8B-B14F-4D97-AF65-F5344CB8AC3E}">
        <p14:creationId xmlns:p14="http://schemas.microsoft.com/office/powerpoint/2010/main" val="201004019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6FD45-D8B9-4CA6-8D8C-505E0251D0D7}"/>
              </a:ext>
            </a:extLst>
          </p:cNvPr>
          <p:cNvSpPr>
            <a:spLocks noGrp="1"/>
          </p:cNvSpPr>
          <p:nvPr>
            <p:ph type="title"/>
          </p:nvPr>
        </p:nvSpPr>
        <p:spPr/>
        <p:txBody>
          <a:bodyPr/>
          <a:lstStyle/>
          <a:p>
            <a:r>
              <a:rPr lang="en-US" b="1" dirty="0"/>
              <a:t>Scenography: Provincial Spaces (Late 18</a:t>
            </a:r>
            <a:r>
              <a:rPr lang="en-US" b="1" baseline="30000" dirty="0"/>
              <a:t>th</a:t>
            </a:r>
            <a:r>
              <a:rPr lang="en-US" b="1" dirty="0"/>
              <a:t> and 19</a:t>
            </a:r>
            <a:r>
              <a:rPr lang="en-US" b="1" baseline="30000" dirty="0"/>
              <a:t>th</a:t>
            </a:r>
            <a:r>
              <a:rPr lang="en-US" b="1" dirty="0"/>
              <a:t> centuries)</a:t>
            </a:r>
            <a:endParaRPr lang="en-GB" dirty="0"/>
          </a:p>
        </p:txBody>
      </p:sp>
      <p:sp>
        <p:nvSpPr>
          <p:cNvPr id="3" name="Content Placeholder 2">
            <a:extLst>
              <a:ext uri="{FF2B5EF4-FFF2-40B4-BE49-F238E27FC236}">
                <a16:creationId xmlns:a16="http://schemas.microsoft.com/office/drawing/2014/main" id="{18E6C03F-BCC3-4561-8BD1-E39C774ED851}"/>
              </a:ext>
            </a:extLst>
          </p:cNvPr>
          <p:cNvSpPr>
            <a:spLocks noGrp="1"/>
          </p:cNvSpPr>
          <p:nvPr>
            <p:ph idx="1"/>
          </p:nvPr>
        </p:nvSpPr>
        <p:spPr/>
        <p:txBody>
          <a:bodyPr>
            <a:normAutofit/>
          </a:bodyPr>
          <a:lstStyle/>
          <a:p>
            <a:r>
              <a:rPr lang="en-US" sz="3200" dirty="0"/>
              <a:t>Provincial spaces were built in converted halls and barns and reflected on the tennis court principle rather than a grand theatre design. They were built with touring in mind. Everything was easily moved around.</a:t>
            </a:r>
            <a:endParaRPr lang="en-GB" sz="3200" dirty="0"/>
          </a:p>
        </p:txBody>
      </p:sp>
    </p:spTree>
    <p:extLst>
      <p:ext uri="{BB962C8B-B14F-4D97-AF65-F5344CB8AC3E}">
        <p14:creationId xmlns:p14="http://schemas.microsoft.com/office/powerpoint/2010/main" val="355934040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FD5C1-2EB0-4A3A-9504-E1D9FF4F2D47}"/>
              </a:ext>
            </a:extLst>
          </p:cNvPr>
          <p:cNvSpPr>
            <a:spLocks noGrp="1"/>
          </p:cNvSpPr>
          <p:nvPr>
            <p:ph type="title"/>
          </p:nvPr>
        </p:nvSpPr>
        <p:spPr/>
        <p:txBody>
          <a:bodyPr/>
          <a:lstStyle/>
          <a:p>
            <a:r>
              <a:rPr lang="en-US" b="1" dirty="0"/>
              <a:t>Scenography: Stage and Auditorium</a:t>
            </a:r>
            <a:endParaRPr lang="en-GB" dirty="0"/>
          </a:p>
        </p:txBody>
      </p:sp>
      <p:sp>
        <p:nvSpPr>
          <p:cNvPr id="3" name="Content Placeholder 2">
            <a:extLst>
              <a:ext uri="{FF2B5EF4-FFF2-40B4-BE49-F238E27FC236}">
                <a16:creationId xmlns:a16="http://schemas.microsoft.com/office/drawing/2014/main" id="{ED73D423-D49E-4F26-AA73-CC728623F614}"/>
              </a:ext>
            </a:extLst>
          </p:cNvPr>
          <p:cNvSpPr>
            <a:spLocks noGrp="1"/>
          </p:cNvSpPr>
          <p:nvPr>
            <p:ph idx="1"/>
          </p:nvPr>
        </p:nvSpPr>
        <p:spPr/>
        <p:txBody>
          <a:bodyPr/>
          <a:lstStyle/>
          <a:p>
            <a:r>
              <a:rPr lang="en-US" dirty="0"/>
              <a:t>In 1812, the Theatre Royal was rebuilt and introduced new factors that are still relevant today. </a:t>
            </a:r>
          </a:p>
          <a:p>
            <a:r>
              <a:rPr lang="en-US" dirty="0"/>
              <a:t>Auditoriums held as many peoples as the could in order to receive as big of an income from the box office as they could.</a:t>
            </a:r>
          </a:p>
          <a:p>
            <a:r>
              <a:rPr lang="en-US" dirty="0"/>
              <a:t>There were more entrances and exits for the movement of the audience to be safer.</a:t>
            </a:r>
          </a:p>
          <a:p>
            <a:r>
              <a:rPr lang="en-US" dirty="0"/>
              <a:t>There were water pipes in order to control fire issues.</a:t>
            </a:r>
          </a:p>
          <a:p>
            <a:r>
              <a:rPr lang="en-US" dirty="0"/>
              <a:t>Semi-circular seating was used as for the audience to have better sightlines.</a:t>
            </a:r>
            <a:endParaRPr lang="en-GB" dirty="0"/>
          </a:p>
        </p:txBody>
      </p:sp>
    </p:spTree>
    <p:extLst>
      <p:ext uri="{BB962C8B-B14F-4D97-AF65-F5344CB8AC3E}">
        <p14:creationId xmlns:p14="http://schemas.microsoft.com/office/powerpoint/2010/main" val="45788458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C2399-211F-4975-AC9D-74881BA2068F}"/>
              </a:ext>
            </a:extLst>
          </p:cNvPr>
          <p:cNvSpPr>
            <a:spLocks noGrp="1"/>
          </p:cNvSpPr>
          <p:nvPr>
            <p:ph type="title"/>
          </p:nvPr>
        </p:nvSpPr>
        <p:spPr/>
        <p:txBody>
          <a:bodyPr/>
          <a:lstStyle/>
          <a:p>
            <a:r>
              <a:rPr lang="en-US" b="1" dirty="0"/>
              <a:t>Scenography: The Mechanics</a:t>
            </a:r>
            <a:endParaRPr lang="en-GB" dirty="0"/>
          </a:p>
        </p:txBody>
      </p:sp>
      <p:sp>
        <p:nvSpPr>
          <p:cNvPr id="3" name="Content Placeholder 2">
            <a:extLst>
              <a:ext uri="{FF2B5EF4-FFF2-40B4-BE49-F238E27FC236}">
                <a16:creationId xmlns:a16="http://schemas.microsoft.com/office/drawing/2014/main" id="{4AEF35A1-C5FA-45A8-A988-66C105E6EBBB}"/>
              </a:ext>
            </a:extLst>
          </p:cNvPr>
          <p:cNvSpPr>
            <a:spLocks noGrp="1"/>
          </p:cNvSpPr>
          <p:nvPr>
            <p:ph idx="1"/>
          </p:nvPr>
        </p:nvSpPr>
        <p:spPr/>
        <p:txBody>
          <a:bodyPr/>
          <a:lstStyle/>
          <a:p>
            <a:pPr marL="0" indent="0">
              <a:buNone/>
            </a:pPr>
            <a:r>
              <a:rPr lang="en-US" dirty="0"/>
              <a:t>A Gridiron was used to hold backdrops above the stage and allowed them to be raised and lowered when necessary. These actions would be done by the stagehands via ropes attached to the backdrops and ran through the gridiron for stability.</a:t>
            </a:r>
            <a:endParaRPr lang="en-GB" dirty="0"/>
          </a:p>
        </p:txBody>
      </p:sp>
    </p:spTree>
    <p:extLst>
      <p:ext uri="{BB962C8B-B14F-4D97-AF65-F5344CB8AC3E}">
        <p14:creationId xmlns:p14="http://schemas.microsoft.com/office/powerpoint/2010/main" val="93129228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10D50-C200-487A-A8E5-01259DCBA69A}"/>
              </a:ext>
            </a:extLst>
          </p:cNvPr>
          <p:cNvSpPr>
            <a:spLocks noGrp="1"/>
          </p:cNvSpPr>
          <p:nvPr>
            <p:ph type="title"/>
          </p:nvPr>
        </p:nvSpPr>
        <p:spPr/>
        <p:txBody>
          <a:bodyPr/>
          <a:lstStyle/>
          <a:p>
            <a:r>
              <a:rPr lang="en-US" b="1" dirty="0"/>
              <a:t>Scenography: 19</a:t>
            </a:r>
            <a:r>
              <a:rPr lang="en-US" b="1" baseline="30000" dirty="0"/>
              <a:t>th</a:t>
            </a:r>
            <a:r>
              <a:rPr lang="en-US" b="1" dirty="0"/>
              <a:t> Century, the Changes</a:t>
            </a:r>
            <a:endParaRPr lang="en-GB" dirty="0"/>
          </a:p>
        </p:txBody>
      </p:sp>
      <p:sp>
        <p:nvSpPr>
          <p:cNvPr id="3" name="Content Placeholder 2">
            <a:extLst>
              <a:ext uri="{FF2B5EF4-FFF2-40B4-BE49-F238E27FC236}">
                <a16:creationId xmlns:a16="http://schemas.microsoft.com/office/drawing/2014/main" id="{77E391A6-5D87-4FEE-8A91-B892F4E287AF}"/>
              </a:ext>
            </a:extLst>
          </p:cNvPr>
          <p:cNvSpPr>
            <a:spLocks noGrp="1"/>
          </p:cNvSpPr>
          <p:nvPr>
            <p:ph idx="1"/>
          </p:nvPr>
        </p:nvSpPr>
        <p:spPr/>
        <p:txBody>
          <a:bodyPr/>
          <a:lstStyle/>
          <a:p>
            <a:r>
              <a:rPr lang="en-US" dirty="0"/>
              <a:t>During this time, a lot of changes were made to the way theatres were done.</a:t>
            </a:r>
          </a:p>
          <a:p>
            <a:r>
              <a:rPr lang="en-US" dirty="0"/>
              <a:t>The stage was changed from timber to iron when it was constructed.</a:t>
            </a:r>
          </a:p>
          <a:p>
            <a:r>
              <a:rPr lang="en-US" dirty="0"/>
              <a:t>Theatres used mechanical power instead of manual power.</a:t>
            </a:r>
          </a:p>
          <a:p>
            <a:r>
              <a:rPr lang="en-US" dirty="0"/>
              <a:t>Gas and electrical lighting were used</a:t>
            </a:r>
            <a:endParaRPr lang="en-GB" dirty="0"/>
          </a:p>
        </p:txBody>
      </p:sp>
    </p:spTree>
    <p:extLst>
      <p:ext uri="{BB962C8B-B14F-4D97-AF65-F5344CB8AC3E}">
        <p14:creationId xmlns:p14="http://schemas.microsoft.com/office/powerpoint/2010/main" val="76278320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A7677-FFB5-4A3C-9059-B086578059A2}"/>
              </a:ext>
            </a:extLst>
          </p:cNvPr>
          <p:cNvSpPr>
            <a:spLocks noGrp="1"/>
          </p:cNvSpPr>
          <p:nvPr>
            <p:ph type="title"/>
          </p:nvPr>
        </p:nvSpPr>
        <p:spPr/>
        <p:txBody>
          <a:bodyPr/>
          <a:lstStyle/>
          <a:p>
            <a:r>
              <a:rPr lang="en-US" b="1" dirty="0"/>
              <a:t>Scenography: Lighting Changes</a:t>
            </a:r>
            <a:endParaRPr lang="en-GB" dirty="0"/>
          </a:p>
        </p:txBody>
      </p:sp>
      <p:sp>
        <p:nvSpPr>
          <p:cNvPr id="3" name="Content Placeholder 2">
            <a:extLst>
              <a:ext uri="{FF2B5EF4-FFF2-40B4-BE49-F238E27FC236}">
                <a16:creationId xmlns:a16="http://schemas.microsoft.com/office/drawing/2014/main" id="{E1E4467E-5539-444D-BBBA-A33501D75207}"/>
              </a:ext>
            </a:extLst>
          </p:cNvPr>
          <p:cNvSpPr>
            <a:spLocks noGrp="1"/>
          </p:cNvSpPr>
          <p:nvPr>
            <p:ph idx="1"/>
          </p:nvPr>
        </p:nvSpPr>
        <p:spPr/>
        <p:txBody>
          <a:bodyPr/>
          <a:lstStyle/>
          <a:p>
            <a:r>
              <a:rPr lang="en-US" dirty="0"/>
              <a:t>Gas lighting replaced candles and oil lamps.</a:t>
            </a:r>
          </a:p>
          <a:p>
            <a:r>
              <a:rPr lang="en-US" dirty="0"/>
              <a:t>Lighting was able to be controlled via a tap.</a:t>
            </a:r>
          </a:p>
          <a:p>
            <a:r>
              <a:rPr lang="en-US" dirty="0" err="1"/>
              <a:t>Colour</a:t>
            </a:r>
            <a:r>
              <a:rPr lang="en-US" dirty="0"/>
              <a:t> was able to be wrapped around the gas lights in order to achieve various </a:t>
            </a:r>
            <a:r>
              <a:rPr lang="en-US" dirty="0" err="1"/>
              <a:t>coloured</a:t>
            </a:r>
            <a:r>
              <a:rPr lang="en-US" dirty="0"/>
              <a:t> lighting effect.</a:t>
            </a:r>
          </a:p>
          <a:p>
            <a:r>
              <a:rPr lang="en-US" dirty="0"/>
              <a:t>Fire hazards were more likely from open flames and the use of gas.</a:t>
            </a:r>
            <a:endParaRPr lang="en-GB" dirty="0"/>
          </a:p>
        </p:txBody>
      </p:sp>
    </p:spTree>
    <p:extLst>
      <p:ext uri="{BB962C8B-B14F-4D97-AF65-F5344CB8AC3E}">
        <p14:creationId xmlns:p14="http://schemas.microsoft.com/office/powerpoint/2010/main" val="127246270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03D4D-6590-4D09-806C-DF537F1E7A25}"/>
              </a:ext>
            </a:extLst>
          </p:cNvPr>
          <p:cNvSpPr>
            <a:spLocks noGrp="1"/>
          </p:cNvSpPr>
          <p:nvPr>
            <p:ph type="title"/>
          </p:nvPr>
        </p:nvSpPr>
        <p:spPr/>
        <p:txBody>
          <a:bodyPr/>
          <a:lstStyle/>
          <a:p>
            <a:r>
              <a:rPr lang="en-US" b="1" dirty="0"/>
              <a:t>Scenography: New Spaces</a:t>
            </a:r>
            <a:endParaRPr lang="en-GB" dirty="0"/>
          </a:p>
        </p:txBody>
      </p:sp>
      <p:sp>
        <p:nvSpPr>
          <p:cNvPr id="3" name="Content Placeholder 2">
            <a:extLst>
              <a:ext uri="{FF2B5EF4-FFF2-40B4-BE49-F238E27FC236}">
                <a16:creationId xmlns:a16="http://schemas.microsoft.com/office/drawing/2014/main" id="{9685A3A9-22A4-47E5-82B9-BDDBDE584616}"/>
              </a:ext>
            </a:extLst>
          </p:cNvPr>
          <p:cNvSpPr>
            <a:spLocks noGrp="1"/>
          </p:cNvSpPr>
          <p:nvPr>
            <p:ph idx="1"/>
          </p:nvPr>
        </p:nvSpPr>
        <p:spPr/>
        <p:txBody>
          <a:bodyPr/>
          <a:lstStyle/>
          <a:p>
            <a:pPr marL="0" indent="0">
              <a:buNone/>
            </a:pPr>
            <a:r>
              <a:rPr lang="en-US" dirty="0"/>
              <a:t>In 1908, The </a:t>
            </a:r>
            <a:r>
              <a:rPr lang="en-US" dirty="0" err="1"/>
              <a:t>Künstler</a:t>
            </a:r>
            <a:r>
              <a:rPr lang="en-US" dirty="0"/>
              <a:t> Theatre was opened in Munich by Georg Fuchs and Max Littman.</a:t>
            </a:r>
          </a:p>
          <a:p>
            <a:r>
              <a:rPr lang="en-GB" dirty="0"/>
              <a:t>It was a small theatre, a change of scenery from the packed traditional theatres.</a:t>
            </a:r>
          </a:p>
          <a:p>
            <a:r>
              <a:rPr lang="en-GB" dirty="0"/>
              <a:t>The auditorium was fan shaped, giving viewers better sightlines to the stage.</a:t>
            </a:r>
          </a:p>
          <a:p>
            <a:r>
              <a:rPr lang="en-GB" dirty="0"/>
              <a:t>The orchestra pit was able to be covered to extend the stage.</a:t>
            </a:r>
          </a:p>
          <a:p>
            <a:r>
              <a:rPr lang="en-GB" dirty="0"/>
              <a:t>There were footlights added into the stage floor.</a:t>
            </a:r>
          </a:p>
        </p:txBody>
      </p:sp>
    </p:spTree>
    <p:extLst>
      <p:ext uri="{BB962C8B-B14F-4D97-AF65-F5344CB8AC3E}">
        <p14:creationId xmlns:p14="http://schemas.microsoft.com/office/powerpoint/2010/main" val="306543083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AB9E8-2EC4-4562-A18E-16B19891D8D8}"/>
              </a:ext>
            </a:extLst>
          </p:cNvPr>
          <p:cNvSpPr>
            <a:spLocks noGrp="1"/>
          </p:cNvSpPr>
          <p:nvPr>
            <p:ph type="title"/>
          </p:nvPr>
        </p:nvSpPr>
        <p:spPr/>
        <p:txBody>
          <a:bodyPr/>
          <a:lstStyle/>
          <a:p>
            <a:r>
              <a:rPr lang="en-US" b="1" dirty="0"/>
              <a:t>Scenery</a:t>
            </a:r>
            <a:endParaRPr lang="en-GB" dirty="0"/>
          </a:p>
        </p:txBody>
      </p:sp>
      <p:sp>
        <p:nvSpPr>
          <p:cNvPr id="3" name="Content Placeholder 2">
            <a:extLst>
              <a:ext uri="{FF2B5EF4-FFF2-40B4-BE49-F238E27FC236}">
                <a16:creationId xmlns:a16="http://schemas.microsoft.com/office/drawing/2014/main" id="{CD11BF71-3C94-4242-8515-07B5737280B1}"/>
              </a:ext>
            </a:extLst>
          </p:cNvPr>
          <p:cNvSpPr>
            <a:spLocks noGrp="1"/>
          </p:cNvSpPr>
          <p:nvPr>
            <p:ph idx="1"/>
          </p:nvPr>
        </p:nvSpPr>
        <p:spPr/>
        <p:txBody>
          <a:bodyPr>
            <a:normAutofit/>
          </a:bodyPr>
          <a:lstStyle/>
          <a:p>
            <a:pPr marL="0" indent="0">
              <a:buNone/>
            </a:pPr>
            <a:r>
              <a:rPr lang="en-US" sz="3200" dirty="0"/>
              <a:t>In the first iterations of theatre there wasn’t any scenery at all. The earliest scenery is the Skene which served as a storage and changing room. Later, images were painted on the exterior of the Skene’s walls.</a:t>
            </a:r>
          </a:p>
          <a:p>
            <a:pPr marL="0" indent="0">
              <a:buNone/>
            </a:pPr>
            <a:r>
              <a:rPr lang="en-US" sz="3200" dirty="0"/>
              <a:t>This was the beginning of scenery being added to theatre.</a:t>
            </a:r>
            <a:endParaRPr lang="en-GB" sz="3200" dirty="0"/>
          </a:p>
        </p:txBody>
      </p:sp>
    </p:spTree>
    <p:extLst>
      <p:ext uri="{BB962C8B-B14F-4D97-AF65-F5344CB8AC3E}">
        <p14:creationId xmlns:p14="http://schemas.microsoft.com/office/powerpoint/2010/main" val="152432491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C542B-0798-4DCE-B6E5-E4BBBFEF7651}"/>
              </a:ext>
            </a:extLst>
          </p:cNvPr>
          <p:cNvSpPr>
            <a:spLocks noGrp="1"/>
          </p:cNvSpPr>
          <p:nvPr>
            <p:ph type="title"/>
          </p:nvPr>
        </p:nvSpPr>
        <p:spPr/>
        <p:txBody>
          <a:bodyPr/>
          <a:lstStyle/>
          <a:p>
            <a:r>
              <a:rPr lang="en-US" b="1" dirty="0"/>
              <a:t>Scenery: </a:t>
            </a:r>
            <a:r>
              <a:rPr lang="en-US" b="1" dirty="0" err="1"/>
              <a:t>Periatoki</a:t>
            </a:r>
            <a:r>
              <a:rPr lang="en-US" b="1" dirty="0"/>
              <a:t> </a:t>
            </a:r>
            <a:endParaRPr lang="en-GB" dirty="0"/>
          </a:p>
        </p:txBody>
      </p:sp>
      <p:sp>
        <p:nvSpPr>
          <p:cNvPr id="3" name="Content Placeholder 2">
            <a:extLst>
              <a:ext uri="{FF2B5EF4-FFF2-40B4-BE49-F238E27FC236}">
                <a16:creationId xmlns:a16="http://schemas.microsoft.com/office/drawing/2014/main" id="{E54A30CF-5289-4FBB-9136-5A9457E7F67F}"/>
              </a:ext>
            </a:extLst>
          </p:cNvPr>
          <p:cNvSpPr>
            <a:spLocks noGrp="1"/>
          </p:cNvSpPr>
          <p:nvPr>
            <p:ph idx="1"/>
          </p:nvPr>
        </p:nvSpPr>
        <p:spPr/>
        <p:txBody>
          <a:bodyPr>
            <a:normAutofit/>
          </a:bodyPr>
          <a:lstStyle/>
          <a:p>
            <a:pPr marL="0" indent="0">
              <a:buNone/>
            </a:pPr>
            <a:r>
              <a:rPr lang="en-US" sz="3600" dirty="0"/>
              <a:t>The </a:t>
            </a:r>
            <a:r>
              <a:rPr lang="en-US" sz="3600" dirty="0" err="1"/>
              <a:t>Periatoki</a:t>
            </a:r>
            <a:r>
              <a:rPr lang="en-US" sz="3600" dirty="0"/>
              <a:t> was a 3-sided device with painted scenes on each side. These were easily rotated in order to change locations of scenes. These combined with the Skene were able to show different scenes.</a:t>
            </a:r>
            <a:endParaRPr lang="en-GB" sz="3600" dirty="0"/>
          </a:p>
        </p:txBody>
      </p:sp>
    </p:spTree>
    <p:extLst>
      <p:ext uri="{BB962C8B-B14F-4D97-AF65-F5344CB8AC3E}">
        <p14:creationId xmlns:p14="http://schemas.microsoft.com/office/powerpoint/2010/main" val="297804851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A50B7-B153-47EB-80D4-298215961A8F}"/>
              </a:ext>
            </a:extLst>
          </p:cNvPr>
          <p:cNvSpPr>
            <a:spLocks noGrp="1"/>
          </p:cNvSpPr>
          <p:nvPr>
            <p:ph type="title"/>
          </p:nvPr>
        </p:nvSpPr>
        <p:spPr/>
        <p:txBody>
          <a:bodyPr/>
          <a:lstStyle/>
          <a:p>
            <a:r>
              <a:rPr lang="en-US" b="1" dirty="0"/>
              <a:t>Costumes: Greeks and Romans</a:t>
            </a:r>
            <a:endParaRPr lang="en-GB" b="1" dirty="0"/>
          </a:p>
        </p:txBody>
      </p:sp>
      <p:sp>
        <p:nvSpPr>
          <p:cNvPr id="3" name="Content Placeholder 2">
            <a:extLst>
              <a:ext uri="{FF2B5EF4-FFF2-40B4-BE49-F238E27FC236}">
                <a16:creationId xmlns:a16="http://schemas.microsoft.com/office/drawing/2014/main" id="{7450494E-29E8-4C7E-910C-17AB2CB015AB}"/>
              </a:ext>
            </a:extLst>
          </p:cNvPr>
          <p:cNvSpPr>
            <a:spLocks noGrp="1"/>
          </p:cNvSpPr>
          <p:nvPr>
            <p:ph idx="1"/>
          </p:nvPr>
        </p:nvSpPr>
        <p:spPr/>
        <p:txBody>
          <a:bodyPr/>
          <a:lstStyle/>
          <a:p>
            <a:r>
              <a:rPr lang="en-US" dirty="0"/>
              <a:t>Costumes helped indicate a character's social status, gender and age during a play.</a:t>
            </a:r>
          </a:p>
          <a:p>
            <a:r>
              <a:rPr lang="en-US" dirty="0"/>
              <a:t>Throughout these plays, Athenian characters wore very elaborate versions of everyday clothing. Characters with high social statuses wore longer versions of the costumes while workers would wear shorter versions.</a:t>
            </a:r>
          </a:p>
          <a:p>
            <a:r>
              <a:rPr lang="en-US" dirty="0"/>
              <a:t>Ornate helmets would signify battle dress.</a:t>
            </a:r>
          </a:p>
          <a:p>
            <a:r>
              <a:rPr lang="en-US" dirty="0"/>
              <a:t>Male actors also portrayed female roles as women were restricted from acting in these times.</a:t>
            </a:r>
            <a:endParaRPr lang="en-GB" dirty="0"/>
          </a:p>
        </p:txBody>
      </p:sp>
    </p:spTree>
    <p:extLst>
      <p:ext uri="{BB962C8B-B14F-4D97-AF65-F5344CB8AC3E}">
        <p14:creationId xmlns:p14="http://schemas.microsoft.com/office/powerpoint/2010/main" val="113104221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C93C3-3CE4-4D39-9FE1-2504918D6E4C}"/>
              </a:ext>
            </a:extLst>
          </p:cNvPr>
          <p:cNvSpPr>
            <a:spLocks noGrp="1"/>
          </p:cNvSpPr>
          <p:nvPr>
            <p:ph type="title"/>
          </p:nvPr>
        </p:nvSpPr>
        <p:spPr/>
        <p:txBody>
          <a:bodyPr/>
          <a:lstStyle/>
          <a:p>
            <a:r>
              <a:rPr lang="en-US" b="1" dirty="0"/>
              <a:t>Costumes: Greeks – Masks</a:t>
            </a:r>
            <a:endParaRPr lang="en-GB" dirty="0"/>
          </a:p>
        </p:txBody>
      </p:sp>
      <p:sp>
        <p:nvSpPr>
          <p:cNvPr id="3" name="Content Placeholder 2">
            <a:extLst>
              <a:ext uri="{FF2B5EF4-FFF2-40B4-BE49-F238E27FC236}">
                <a16:creationId xmlns:a16="http://schemas.microsoft.com/office/drawing/2014/main" id="{7E9D8AB6-2727-457A-BDE2-BFAA7E0F8D31}"/>
              </a:ext>
            </a:extLst>
          </p:cNvPr>
          <p:cNvSpPr>
            <a:spLocks noGrp="1"/>
          </p:cNvSpPr>
          <p:nvPr>
            <p:ph idx="1"/>
          </p:nvPr>
        </p:nvSpPr>
        <p:spPr/>
        <p:txBody>
          <a:bodyPr/>
          <a:lstStyle/>
          <a:p>
            <a:r>
              <a:rPr lang="en-US" dirty="0"/>
              <a:t>In Greek plays, Masks allowed an actor to become a different character, sometime even portraying gods.</a:t>
            </a:r>
          </a:p>
          <a:p>
            <a:r>
              <a:rPr lang="en-US" dirty="0"/>
              <a:t>Masks were used in almost every type of play.</a:t>
            </a:r>
          </a:p>
          <a:p>
            <a:r>
              <a:rPr lang="en-US" dirty="0"/>
              <a:t>Different roles called for different masks to be worn.</a:t>
            </a:r>
          </a:p>
          <a:p>
            <a:r>
              <a:rPr lang="en-US" dirty="0"/>
              <a:t>Masks enabled the viewer to recognize a specific character.</a:t>
            </a:r>
          </a:p>
          <a:p>
            <a:r>
              <a:rPr lang="en-US" dirty="0"/>
              <a:t>The actor would change their voice if they wore a mask.</a:t>
            </a:r>
            <a:endParaRPr lang="en-GB" dirty="0"/>
          </a:p>
        </p:txBody>
      </p:sp>
    </p:spTree>
    <p:extLst>
      <p:ext uri="{BB962C8B-B14F-4D97-AF65-F5344CB8AC3E}">
        <p14:creationId xmlns:p14="http://schemas.microsoft.com/office/powerpoint/2010/main" val="150734870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BDA90-6E9C-4FEC-976D-996F786582EC}"/>
              </a:ext>
            </a:extLst>
          </p:cNvPr>
          <p:cNvSpPr>
            <a:spLocks noGrp="1"/>
          </p:cNvSpPr>
          <p:nvPr>
            <p:ph type="title"/>
          </p:nvPr>
        </p:nvSpPr>
        <p:spPr/>
        <p:txBody>
          <a:bodyPr/>
          <a:lstStyle/>
          <a:p>
            <a:r>
              <a:rPr lang="en-US" b="1" dirty="0"/>
              <a:t>Props</a:t>
            </a:r>
            <a:endParaRPr lang="en-GB" dirty="0"/>
          </a:p>
        </p:txBody>
      </p:sp>
      <p:sp>
        <p:nvSpPr>
          <p:cNvPr id="3" name="Content Placeholder 2">
            <a:extLst>
              <a:ext uri="{FF2B5EF4-FFF2-40B4-BE49-F238E27FC236}">
                <a16:creationId xmlns:a16="http://schemas.microsoft.com/office/drawing/2014/main" id="{39EAEFE4-2C6B-401F-98C3-87E97B2CB554}"/>
              </a:ext>
            </a:extLst>
          </p:cNvPr>
          <p:cNvSpPr>
            <a:spLocks noGrp="1"/>
          </p:cNvSpPr>
          <p:nvPr>
            <p:ph idx="1"/>
          </p:nvPr>
        </p:nvSpPr>
        <p:spPr/>
        <p:txBody>
          <a:bodyPr>
            <a:normAutofit/>
          </a:bodyPr>
          <a:lstStyle/>
          <a:p>
            <a:pPr marL="0" indent="0">
              <a:buNone/>
            </a:pPr>
            <a:r>
              <a:rPr lang="en-US" sz="3200" dirty="0"/>
              <a:t>In the early iterations of theatre, the props that would have been used would have included easily movable objects such as swords, cups and torches. Larger props would have included furniture, statues and plants.</a:t>
            </a:r>
            <a:endParaRPr lang="en-GB" sz="3200" dirty="0"/>
          </a:p>
        </p:txBody>
      </p:sp>
    </p:spTree>
    <p:extLst>
      <p:ext uri="{BB962C8B-B14F-4D97-AF65-F5344CB8AC3E}">
        <p14:creationId xmlns:p14="http://schemas.microsoft.com/office/powerpoint/2010/main" val="325237397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4AB4F-4AAC-4DC5-B9C6-2DD270838338}"/>
              </a:ext>
            </a:extLst>
          </p:cNvPr>
          <p:cNvSpPr>
            <a:spLocks noGrp="1"/>
          </p:cNvSpPr>
          <p:nvPr>
            <p:ph type="title"/>
          </p:nvPr>
        </p:nvSpPr>
        <p:spPr/>
        <p:txBody>
          <a:bodyPr/>
          <a:lstStyle/>
          <a:p>
            <a:r>
              <a:rPr lang="en-US" b="1" dirty="0"/>
              <a:t>Costumes: Renaissance</a:t>
            </a:r>
            <a:endParaRPr lang="en-GB" dirty="0"/>
          </a:p>
        </p:txBody>
      </p:sp>
      <p:sp>
        <p:nvSpPr>
          <p:cNvPr id="3" name="Content Placeholder 2">
            <a:extLst>
              <a:ext uri="{FF2B5EF4-FFF2-40B4-BE49-F238E27FC236}">
                <a16:creationId xmlns:a16="http://schemas.microsoft.com/office/drawing/2014/main" id="{BF6F4BB1-7181-4669-8B46-BEC0E1AAD565}"/>
              </a:ext>
            </a:extLst>
          </p:cNvPr>
          <p:cNvSpPr>
            <a:spLocks noGrp="1"/>
          </p:cNvSpPr>
          <p:nvPr>
            <p:ph idx="1"/>
          </p:nvPr>
        </p:nvSpPr>
        <p:spPr/>
        <p:txBody>
          <a:bodyPr>
            <a:normAutofit/>
          </a:bodyPr>
          <a:lstStyle/>
          <a:p>
            <a:pPr marL="0" indent="0">
              <a:buNone/>
            </a:pPr>
            <a:r>
              <a:rPr lang="en-US" sz="3600" dirty="0"/>
              <a:t>Northern European countries used rich, heavy materials, large sleeves, close body clothing, wide hip-clothing, heel-less shoes and hats. The costumes in these times were less designed and more what was worn anyway. They weren’t period specific clothing and were usually donated to the actors.</a:t>
            </a:r>
            <a:endParaRPr lang="en-GB" sz="3600" dirty="0"/>
          </a:p>
        </p:txBody>
      </p:sp>
    </p:spTree>
    <p:extLst>
      <p:ext uri="{BB962C8B-B14F-4D97-AF65-F5344CB8AC3E}">
        <p14:creationId xmlns:p14="http://schemas.microsoft.com/office/powerpoint/2010/main" val="208870329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30346-A96C-4184-9070-7CDA8CF12149}"/>
              </a:ext>
            </a:extLst>
          </p:cNvPr>
          <p:cNvSpPr>
            <a:spLocks noGrp="1"/>
          </p:cNvSpPr>
          <p:nvPr>
            <p:ph type="title"/>
          </p:nvPr>
        </p:nvSpPr>
        <p:spPr/>
        <p:txBody>
          <a:bodyPr/>
          <a:lstStyle/>
          <a:p>
            <a:r>
              <a:rPr lang="en-US" b="1" dirty="0"/>
              <a:t>Commedia Dell’arte</a:t>
            </a:r>
            <a:endParaRPr lang="en-GB" b="1" dirty="0"/>
          </a:p>
        </p:txBody>
      </p:sp>
      <p:sp>
        <p:nvSpPr>
          <p:cNvPr id="3" name="Content Placeholder 2">
            <a:extLst>
              <a:ext uri="{FF2B5EF4-FFF2-40B4-BE49-F238E27FC236}">
                <a16:creationId xmlns:a16="http://schemas.microsoft.com/office/drawing/2014/main" id="{53AED6EB-1FE0-49B8-9FA8-558AD8E69FDB}"/>
              </a:ext>
            </a:extLst>
          </p:cNvPr>
          <p:cNvSpPr>
            <a:spLocks noGrp="1"/>
          </p:cNvSpPr>
          <p:nvPr>
            <p:ph idx="1"/>
          </p:nvPr>
        </p:nvSpPr>
        <p:spPr/>
        <p:txBody>
          <a:bodyPr>
            <a:normAutofit/>
          </a:bodyPr>
          <a:lstStyle/>
          <a:p>
            <a:pPr marL="0" indent="0">
              <a:buNone/>
            </a:pPr>
            <a:r>
              <a:rPr lang="en-US" sz="3200" dirty="0"/>
              <a:t>Commedia Dell’arte used masks in order to create recognizable character types. These masks had evolved from jester, minstrel and jongleur shows.</a:t>
            </a:r>
          </a:p>
          <a:p>
            <a:pPr marL="0" indent="0">
              <a:buNone/>
            </a:pPr>
            <a:r>
              <a:rPr lang="en-US" sz="3200" dirty="0"/>
              <a:t>The costumes were effectively extensions of the mask.</a:t>
            </a:r>
          </a:p>
          <a:p>
            <a:pPr marL="0" indent="0">
              <a:buNone/>
            </a:pPr>
            <a:endParaRPr lang="en-GB" sz="3200" dirty="0"/>
          </a:p>
        </p:txBody>
      </p:sp>
    </p:spTree>
    <p:extLst>
      <p:ext uri="{BB962C8B-B14F-4D97-AF65-F5344CB8AC3E}">
        <p14:creationId xmlns:p14="http://schemas.microsoft.com/office/powerpoint/2010/main" val="415422402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E812C-2E4C-491F-9B1B-06DB2D9E5A3A}"/>
              </a:ext>
            </a:extLst>
          </p:cNvPr>
          <p:cNvSpPr>
            <a:spLocks noGrp="1"/>
          </p:cNvSpPr>
          <p:nvPr>
            <p:ph type="title"/>
          </p:nvPr>
        </p:nvSpPr>
        <p:spPr/>
        <p:txBody>
          <a:bodyPr/>
          <a:lstStyle/>
          <a:p>
            <a:r>
              <a:rPr lang="en-US" b="1" dirty="0"/>
              <a:t>Costumes: Elizabethan</a:t>
            </a:r>
            <a:endParaRPr lang="en-GB" dirty="0"/>
          </a:p>
        </p:txBody>
      </p:sp>
      <p:sp>
        <p:nvSpPr>
          <p:cNvPr id="3" name="Content Placeholder 2">
            <a:extLst>
              <a:ext uri="{FF2B5EF4-FFF2-40B4-BE49-F238E27FC236}">
                <a16:creationId xmlns:a16="http://schemas.microsoft.com/office/drawing/2014/main" id="{71C42869-45AF-47C5-80C4-5BC40A22A418}"/>
              </a:ext>
            </a:extLst>
          </p:cNvPr>
          <p:cNvSpPr>
            <a:spLocks noGrp="1"/>
          </p:cNvSpPr>
          <p:nvPr>
            <p:ph idx="1"/>
          </p:nvPr>
        </p:nvSpPr>
        <p:spPr/>
        <p:txBody>
          <a:bodyPr>
            <a:normAutofit/>
          </a:bodyPr>
          <a:lstStyle/>
          <a:p>
            <a:pPr marL="0" indent="0">
              <a:buNone/>
            </a:pPr>
            <a:r>
              <a:rPr lang="en-US" sz="3200" dirty="0"/>
              <a:t>Inigo Jones was involved heavily in the production and even had his say about the costumes. He inspired the masque costumes used in the plays.</a:t>
            </a:r>
            <a:endParaRPr lang="en-GB" sz="3200" dirty="0"/>
          </a:p>
        </p:txBody>
      </p:sp>
    </p:spTree>
    <p:extLst>
      <p:ext uri="{BB962C8B-B14F-4D97-AF65-F5344CB8AC3E}">
        <p14:creationId xmlns:p14="http://schemas.microsoft.com/office/powerpoint/2010/main" val="216173903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EBDA6-F263-4C7D-AAD5-9D84B151D79D}"/>
              </a:ext>
            </a:extLst>
          </p:cNvPr>
          <p:cNvSpPr>
            <a:spLocks noGrp="1"/>
          </p:cNvSpPr>
          <p:nvPr>
            <p:ph type="title"/>
          </p:nvPr>
        </p:nvSpPr>
        <p:spPr/>
        <p:txBody>
          <a:bodyPr/>
          <a:lstStyle/>
          <a:p>
            <a:r>
              <a:rPr lang="en-US" b="1" dirty="0"/>
              <a:t>Table read – What does a designer do?</a:t>
            </a:r>
            <a:endParaRPr lang="en-GB" b="1" dirty="0"/>
          </a:p>
        </p:txBody>
      </p:sp>
      <p:sp>
        <p:nvSpPr>
          <p:cNvPr id="5" name="Content Placeholder 4">
            <a:extLst>
              <a:ext uri="{FF2B5EF4-FFF2-40B4-BE49-F238E27FC236}">
                <a16:creationId xmlns:a16="http://schemas.microsoft.com/office/drawing/2014/main" id="{460A0846-22BB-4A43-B384-47ADCA8F43C3}"/>
              </a:ext>
            </a:extLst>
          </p:cNvPr>
          <p:cNvSpPr>
            <a:spLocks noGrp="1"/>
          </p:cNvSpPr>
          <p:nvPr>
            <p:ph idx="1"/>
          </p:nvPr>
        </p:nvSpPr>
        <p:spPr/>
        <p:txBody>
          <a:bodyPr/>
          <a:lstStyle/>
          <a:p>
            <a:pPr marL="0" indent="0">
              <a:buNone/>
            </a:pPr>
            <a:r>
              <a:rPr lang="en-US" dirty="0"/>
              <a:t>When reading a script, a designer should immediately start looking for what needs to be in the final shot; props, lights, sound, the set itself.</a:t>
            </a:r>
          </a:p>
          <a:p>
            <a:pPr marL="0" indent="0">
              <a:buNone/>
            </a:pPr>
            <a:r>
              <a:rPr lang="en-US" dirty="0"/>
              <a:t>They need to thoroughly analyze the script and figure out what their department needs to do.</a:t>
            </a:r>
          </a:p>
          <a:p>
            <a:pPr marL="0" indent="0">
              <a:buNone/>
            </a:pPr>
            <a:r>
              <a:rPr lang="en-US" dirty="0"/>
              <a:t>Also through analyzing the script, you’ll be able to find basic information about the story such as the plot, themes, characters and so on.</a:t>
            </a:r>
          </a:p>
          <a:p>
            <a:pPr marL="0" indent="0">
              <a:buNone/>
            </a:pPr>
            <a:endParaRPr lang="en-GB" dirty="0"/>
          </a:p>
        </p:txBody>
      </p:sp>
    </p:spTree>
    <p:extLst>
      <p:ext uri="{BB962C8B-B14F-4D97-AF65-F5344CB8AC3E}">
        <p14:creationId xmlns:p14="http://schemas.microsoft.com/office/powerpoint/2010/main" val="296245166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368A3-E212-48B8-8816-9087449808C8}"/>
              </a:ext>
            </a:extLst>
          </p:cNvPr>
          <p:cNvSpPr>
            <a:spLocks noGrp="1"/>
          </p:cNvSpPr>
          <p:nvPr>
            <p:ph type="title"/>
          </p:nvPr>
        </p:nvSpPr>
        <p:spPr/>
        <p:txBody>
          <a:bodyPr/>
          <a:lstStyle/>
          <a:p>
            <a:r>
              <a:rPr lang="en-US" b="1" dirty="0"/>
              <a:t>My Week With Marilyn – Breakdown</a:t>
            </a:r>
            <a:endParaRPr lang="en-GB" b="1" dirty="0"/>
          </a:p>
        </p:txBody>
      </p:sp>
      <p:sp>
        <p:nvSpPr>
          <p:cNvPr id="3" name="Content Placeholder 2">
            <a:extLst>
              <a:ext uri="{FF2B5EF4-FFF2-40B4-BE49-F238E27FC236}">
                <a16:creationId xmlns:a16="http://schemas.microsoft.com/office/drawing/2014/main" id="{E85FCB22-A9EF-4674-B14D-C479A891EDA8}"/>
              </a:ext>
            </a:extLst>
          </p:cNvPr>
          <p:cNvSpPr>
            <a:spLocks noGrp="1"/>
          </p:cNvSpPr>
          <p:nvPr>
            <p:ph idx="1"/>
          </p:nvPr>
        </p:nvSpPr>
        <p:spPr>
          <a:xfrm>
            <a:off x="838200" y="1825625"/>
            <a:ext cx="5257800" cy="4351338"/>
          </a:xfrm>
        </p:spPr>
        <p:txBody>
          <a:bodyPr/>
          <a:lstStyle/>
          <a:p>
            <a:pPr marL="0" indent="0">
              <a:buNone/>
            </a:pPr>
            <a:r>
              <a:rPr lang="en-US" dirty="0"/>
              <a:t>For this exercise, I picked scene 58 that was located on page 36 of the script. I noted where the scene takes place, whether it was inside or outside and what time of day it was. I listed which cast members show up during the scene as well as extras. Any props that would be needed and any specific costumes that would need to be worn.</a:t>
            </a:r>
            <a:endParaRPr lang="en-GB" dirty="0"/>
          </a:p>
        </p:txBody>
      </p:sp>
      <p:pic>
        <p:nvPicPr>
          <p:cNvPr id="5" name="Picture 4">
            <a:extLst>
              <a:ext uri="{FF2B5EF4-FFF2-40B4-BE49-F238E27FC236}">
                <a16:creationId xmlns:a16="http://schemas.microsoft.com/office/drawing/2014/main" id="{3DBE61A9-2A18-4F96-A6EF-8AA0A9FDBADE}"/>
              </a:ext>
            </a:extLst>
          </p:cNvPr>
          <p:cNvPicPr>
            <a:picLocks noChangeAspect="1"/>
          </p:cNvPicPr>
          <p:nvPr/>
        </p:nvPicPr>
        <p:blipFill rotWithShape="1">
          <a:blip r:embed="rId2"/>
          <a:srcRect l="8653" t="16411" r="60000" b="9930"/>
          <a:stretch/>
        </p:blipFill>
        <p:spPr>
          <a:xfrm>
            <a:off x="7057291" y="1441326"/>
            <a:ext cx="3821723" cy="5051549"/>
          </a:xfrm>
          <a:prstGeom prst="rect">
            <a:avLst/>
          </a:prstGeom>
        </p:spPr>
      </p:pic>
    </p:spTree>
    <p:extLst>
      <p:ext uri="{BB962C8B-B14F-4D97-AF65-F5344CB8AC3E}">
        <p14:creationId xmlns:p14="http://schemas.microsoft.com/office/powerpoint/2010/main" val="316009452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A06AC-B87E-4620-911C-75E817922F0F}"/>
              </a:ext>
            </a:extLst>
          </p:cNvPr>
          <p:cNvSpPr>
            <a:spLocks noGrp="1"/>
          </p:cNvSpPr>
          <p:nvPr>
            <p:ph type="title"/>
          </p:nvPr>
        </p:nvSpPr>
        <p:spPr/>
        <p:txBody>
          <a:bodyPr/>
          <a:lstStyle/>
          <a:p>
            <a:r>
              <a:rPr lang="en-US" b="1" dirty="0"/>
              <a:t>Theatre Design – Adolph </a:t>
            </a:r>
            <a:r>
              <a:rPr lang="en-US" b="1" dirty="0" err="1"/>
              <a:t>Appia</a:t>
            </a:r>
            <a:endParaRPr lang="en-GB" b="1" dirty="0"/>
          </a:p>
        </p:txBody>
      </p:sp>
      <p:sp>
        <p:nvSpPr>
          <p:cNvPr id="3" name="Content Placeholder 2">
            <a:extLst>
              <a:ext uri="{FF2B5EF4-FFF2-40B4-BE49-F238E27FC236}">
                <a16:creationId xmlns:a16="http://schemas.microsoft.com/office/drawing/2014/main" id="{A39E19CF-C08F-48CF-ADE3-9329F83F0357}"/>
              </a:ext>
            </a:extLst>
          </p:cNvPr>
          <p:cNvSpPr>
            <a:spLocks noGrp="1"/>
          </p:cNvSpPr>
          <p:nvPr>
            <p:ph idx="1"/>
          </p:nvPr>
        </p:nvSpPr>
        <p:spPr/>
        <p:txBody>
          <a:bodyPr/>
          <a:lstStyle/>
          <a:p>
            <a:r>
              <a:rPr lang="en-US" dirty="0" err="1"/>
              <a:t>Appia</a:t>
            </a:r>
            <a:r>
              <a:rPr lang="en-US" dirty="0"/>
              <a:t> live from 1862 to 1928 and was an architect of stage light and décor.</a:t>
            </a:r>
          </a:p>
          <a:p>
            <a:r>
              <a:rPr lang="en-US" dirty="0"/>
              <a:t>He designed many scenes for Wagner’s Operas.</a:t>
            </a:r>
          </a:p>
          <a:p>
            <a:r>
              <a:rPr lang="en-US" dirty="0" err="1"/>
              <a:t>Appia</a:t>
            </a:r>
            <a:r>
              <a:rPr lang="en-US" dirty="0"/>
              <a:t> preferred 3D sets as he felt shade was essential as light.</a:t>
            </a:r>
          </a:p>
          <a:p>
            <a:r>
              <a:rPr lang="en-US" dirty="0"/>
              <a:t>He created new perspective in scene design and stage lighting through the use of light intensity and </a:t>
            </a:r>
            <a:r>
              <a:rPr lang="en-US" dirty="0" err="1"/>
              <a:t>colour</a:t>
            </a:r>
            <a:r>
              <a:rPr lang="en-US" dirty="0"/>
              <a:t>.</a:t>
            </a:r>
            <a:endParaRPr lang="en-GB" dirty="0"/>
          </a:p>
        </p:txBody>
      </p:sp>
    </p:spTree>
    <p:extLst>
      <p:ext uri="{BB962C8B-B14F-4D97-AF65-F5344CB8AC3E}">
        <p14:creationId xmlns:p14="http://schemas.microsoft.com/office/powerpoint/2010/main" val="168127197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DA38D-84A2-4546-9192-273FF23EBF28}"/>
              </a:ext>
            </a:extLst>
          </p:cNvPr>
          <p:cNvSpPr>
            <a:spLocks noGrp="1"/>
          </p:cNvSpPr>
          <p:nvPr>
            <p:ph type="title"/>
          </p:nvPr>
        </p:nvSpPr>
        <p:spPr/>
        <p:txBody>
          <a:bodyPr/>
          <a:lstStyle/>
          <a:p>
            <a:r>
              <a:rPr lang="en-US" b="1" dirty="0"/>
              <a:t>Theatre Design – Edward Gordon </a:t>
            </a:r>
            <a:r>
              <a:rPr lang="en-US" b="1" dirty="0" err="1"/>
              <a:t>Graig</a:t>
            </a:r>
            <a:endParaRPr lang="en-GB" dirty="0"/>
          </a:p>
        </p:txBody>
      </p:sp>
      <p:sp>
        <p:nvSpPr>
          <p:cNvPr id="3" name="Content Placeholder 2">
            <a:extLst>
              <a:ext uri="{FF2B5EF4-FFF2-40B4-BE49-F238E27FC236}">
                <a16:creationId xmlns:a16="http://schemas.microsoft.com/office/drawing/2014/main" id="{43C971B8-B369-4237-A281-3750C38A54D6}"/>
              </a:ext>
            </a:extLst>
          </p:cNvPr>
          <p:cNvSpPr>
            <a:spLocks noGrp="1"/>
          </p:cNvSpPr>
          <p:nvPr>
            <p:ph idx="1"/>
          </p:nvPr>
        </p:nvSpPr>
        <p:spPr/>
        <p:txBody>
          <a:bodyPr/>
          <a:lstStyle/>
          <a:p>
            <a:r>
              <a:rPr lang="en-US" dirty="0"/>
              <a:t>Edward Gordon </a:t>
            </a:r>
            <a:r>
              <a:rPr lang="en-US" dirty="0" err="1"/>
              <a:t>Graig</a:t>
            </a:r>
            <a:r>
              <a:rPr lang="en-US" dirty="0"/>
              <a:t> lived from 1872 to 1966 and revolutionized mobile representational screens as staging devices. These could quickly be arranged to cater for internal and external scenes with ease.</a:t>
            </a:r>
          </a:p>
          <a:p>
            <a:r>
              <a:rPr lang="en-US" dirty="0"/>
              <a:t>He also lit the stage from above instead of below.</a:t>
            </a:r>
            <a:endParaRPr lang="en-GB" dirty="0"/>
          </a:p>
        </p:txBody>
      </p:sp>
    </p:spTree>
    <p:extLst>
      <p:ext uri="{BB962C8B-B14F-4D97-AF65-F5344CB8AC3E}">
        <p14:creationId xmlns:p14="http://schemas.microsoft.com/office/powerpoint/2010/main" val="66138047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8A046-6B6B-4741-A14C-9F64D0966A38}"/>
              </a:ext>
            </a:extLst>
          </p:cNvPr>
          <p:cNvSpPr>
            <a:spLocks noGrp="1"/>
          </p:cNvSpPr>
          <p:nvPr>
            <p:ph type="title"/>
          </p:nvPr>
        </p:nvSpPr>
        <p:spPr/>
        <p:txBody>
          <a:bodyPr/>
          <a:lstStyle/>
          <a:p>
            <a:r>
              <a:rPr lang="en-US" b="1" dirty="0"/>
              <a:t>Theatre Design – Josef Svoboda </a:t>
            </a:r>
            <a:endParaRPr lang="en-GB" dirty="0"/>
          </a:p>
        </p:txBody>
      </p:sp>
      <p:sp>
        <p:nvSpPr>
          <p:cNvPr id="3" name="Content Placeholder 2">
            <a:extLst>
              <a:ext uri="{FF2B5EF4-FFF2-40B4-BE49-F238E27FC236}">
                <a16:creationId xmlns:a16="http://schemas.microsoft.com/office/drawing/2014/main" id="{BEBA7C80-C04C-498A-903B-C3272BCB6D57}"/>
              </a:ext>
            </a:extLst>
          </p:cNvPr>
          <p:cNvSpPr>
            <a:spLocks noGrp="1"/>
          </p:cNvSpPr>
          <p:nvPr>
            <p:ph idx="1"/>
          </p:nvPr>
        </p:nvSpPr>
        <p:spPr/>
        <p:txBody>
          <a:bodyPr/>
          <a:lstStyle/>
          <a:p>
            <a:r>
              <a:rPr lang="en-US" dirty="0"/>
              <a:t>Josef Svoboda (1920 – 2002) was the chief designer and director in the National Theatre in Prague for almost 30 year.</a:t>
            </a:r>
          </a:p>
          <a:p>
            <a:r>
              <a:rPr lang="en-US" dirty="0"/>
              <a:t>He is widely known as the godfather of modern scenography.</a:t>
            </a:r>
            <a:endParaRPr lang="en-GB" dirty="0"/>
          </a:p>
        </p:txBody>
      </p:sp>
    </p:spTree>
    <p:extLst>
      <p:ext uri="{BB962C8B-B14F-4D97-AF65-F5344CB8AC3E}">
        <p14:creationId xmlns:p14="http://schemas.microsoft.com/office/powerpoint/2010/main" val="325227684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8C592-117D-42D8-A9FE-560A7151398E}"/>
              </a:ext>
            </a:extLst>
          </p:cNvPr>
          <p:cNvSpPr>
            <a:spLocks noGrp="1"/>
          </p:cNvSpPr>
          <p:nvPr>
            <p:ph type="title"/>
          </p:nvPr>
        </p:nvSpPr>
        <p:spPr/>
        <p:txBody>
          <a:bodyPr/>
          <a:lstStyle/>
          <a:p>
            <a:r>
              <a:rPr lang="en-US" b="1" dirty="0"/>
              <a:t>Theatre Design – Julie </a:t>
            </a:r>
            <a:r>
              <a:rPr lang="en-US" b="1" dirty="0" err="1"/>
              <a:t>Taymor</a:t>
            </a:r>
            <a:endParaRPr lang="en-GB" dirty="0"/>
          </a:p>
        </p:txBody>
      </p:sp>
      <p:sp>
        <p:nvSpPr>
          <p:cNvPr id="3" name="Content Placeholder 2">
            <a:extLst>
              <a:ext uri="{FF2B5EF4-FFF2-40B4-BE49-F238E27FC236}">
                <a16:creationId xmlns:a16="http://schemas.microsoft.com/office/drawing/2014/main" id="{C7C99666-2BFB-4CC3-ABB1-7458568EE0C7}"/>
              </a:ext>
            </a:extLst>
          </p:cNvPr>
          <p:cNvSpPr>
            <a:spLocks noGrp="1"/>
          </p:cNvSpPr>
          <p:nvPr>
            <p:ph idx="1"/>
          </p:nvPr>
        </p:nvSpPr>
        <p:spPr/>
        <p:txBody>
          <a:bodyPr/>
          <a:lstStyle/>
          <a:p>
            <a:pPr marL="0" indent="0">
              <a:buNone/>
            </a:pPr>
            <a:r>
              <a:rPr lang="en-US" dirty="0" err="1"/>
              <a:t>Taymor</a:t>
            </a:r>
            <a:r>
              <a:rPr lang="en-US" dirty="0"/>
              <a:t> is an American Director, playwright, puppeteer and designer. She is known for her work on The Lion King’s stage adaption. She designed the now iconic costumes and puppets.</a:t>
            </a:r>
            <a:endParaRPr lang="en-GB" dirty="0"/>
          </a:p>
        </p:txBody>
      </p:sp>
    </p:spTree>
    <p:extLst>
      <p:ext uri="{BB962C8B-B14F-4D97-AF65-F5344CB8AC3E}">
        <p14:creationId xmlns:p14="http://schemas.microsoft.com/office/powerpoint/2010/main" val="145889335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08D6F-ACC5-43F0-9118-A47617FC07F2}"/>
              </a:ext>
            </a:extLst>
          </p:cNvPr>
          <p:cNvSpPr>
            <a:spLocks noGrp="1"/>
          </p:cNvSpPr>
          <p:nvPr>
            <p:ph type="title"/>
          </p:nvPr>
        </p:nvSpPr>
        <p:spPr/>
        <p:txBody>
          <a:bodyPr/>
          <a:lstStyle/>
          <a:p>
            <a:r>
              <a:rPr lang="en-US" b="1" dirty="0"/>
              <a:t>Theatre Design – Rae Smith</a:t>
            </a:r>
            <a:endParaRPr lang="en-GB" dirty="0"/>
          </a:p>
        </p:txBody>
      </p:sp>
      <p:sp>
        <p:nvSpPr>
          <p:cNvPr id="3" name="Content Placeholder 2">
            <a:extLst>
              <a:ext uri="{FF2B5EF4-FFF2-40B4-BE49-F238E27FC236}">
                <a16:creationId xmlns:a16="http://schemas.microsoft.com/office/drawing/2014/main" id="{9CB8F04A-0C50-49CC-97BA-5F47124A4D35}"/>
              </a:ext>
            </a:extLst>
          </p:cNvPr>
          <p:cNvSpPr>
            <a:spLocks noGrp="1"/>
          </p:cNvSpPr>
          <p:nvPr>
            <p:ph idx="1"/>
          </p:nvPr>
        </p:nvSpPr>
        <p:spPr/>
        <p:txBody>
          <a:bodyPr/>
          <a:lstStyle/>
          <a:p>
            <a:r>
              <a:rPr lang="en-US" dirty="0"/>
              <a:t>Smith has won Olivier, Tony and OBIE awards for her work in design and works in a wide range of styles and genres.</a:t>
            </a:r>
          </a:p>
          <a:p>
            <a:r>
              <a:rPr lang="en-US" dirty="0"/>
              <a:t>Her most recognizable work is the design of ‘War Horse’.</a:t>
            </a:r>
            <a:endParaRPr lang="en-GB" dirty="0"/>
          </a:p>
        </p:txBody>
      </p:sp>
    </p:spTree>
    <p:extLst>
      <p:ext uri="{BB962C8B-B14F-4D97-AF65-F5344CB8AC3E}">
        <p14:creationId xmlns:p14="http://schemas.microsoft.com/office/powerpoint/2010/main" val="58789749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50DDA-8949-4C62-A896-7174F35F1ADC}"/>
              </a:ext>
            </a:extLst>
          </p:cNvPr>
          <p:cNvSpPr>
            <a:spLocks noGrp="1"/>
          </p:cNvSpPr>
          <p:nvPr>
            <p:ph type="title"/>
          </p:nvPr>
        </p:nvSpPr>
        <p:spPr/>
        <p:txBody>
          <a:bodyPr/>
          <a:lstStyle/>
          <a:p>
            <a:r>
              <a:rPr lang="en-US" b="1" dirty="0"/>
              <a:t>Model Making</a:t>
            </a:r>
            <a:endParaRPr lang="en-GB" b="1" dirty="0"/>
          </a:p>
        </p:txBody>
      </p:sp>
      <p:sp>
        <p:nvSpPr>
          <p:cNvPr id="3" name="Content Placeholder 2">
            <a:extLst>
              <a:ext uri="{FF2B5EF4-FFF2-40B4-BE49-F238E27FC236}">
                <a16:creationId xmlns:a16="http://schemas.microsoft.com/office/drawing/2014/main" id="{B49E7CF2-1CE5-4ED1-920A-BDC305C471FE}"/>
              </a:ext>
            </a:extLst>
          </p:cNvPr>
          <p:cNvSpPr>
            <a:spLocks noGrp="1"/>
          </p:cNvSpPr>
          <p:nvPr>
            <p:ph idx="1"/>
          </p:nvPr>
        </p:nvSpPr>
        <p:spPr>
          <a:xfrm>
            <a:off x="838200" y="1825625"/>
            <a:ext cx="5257800" cy="4351338"/>
          </a:xfrm>
        </p:spPr>
        <p:txBody>
          <a:bodyPr>
            <a:normAutofit fontScale="85000" lnSpcReduction="10000"/>
          </a:bodyPr>
          <a:lstStyle/>
          <a:p>
            <a:pPr marL="0" indent="0">
              <a:buNone/>
            </a:pPr>
            <a:r>
              <a:rPr lang="en-US" dirty="0"/>
              <a:t>We also had a task in Model Making. This helped when it came to designing miniatures for set design. In the pictures you can see a staircase, a stage, ramp and wall and a tree.</a:t>
            </a:r>
          </a:p>
          <a:p>
            <a:pPr marL="0" indent="0">
              <a:buNone/>
            </a:pPr>
            <a:r>
              <a:rPr lang="en-US" dirty="0"/>
              <a:t>I did really like this task as it gave you some insight on how model making and working with scale can help and inform your ideas when it comes to planning. After taking part in this task, I will be more likely to use models when in the preproduction stage in order to help visualize what I want to have on screen.</a:t>
            </a:r>
            <a:endParaRPr lang="en-GB" dirty="0"/>
          </a:p>
        </p:txBody>
      </p:sp>
      <p:pic>
        <p:nvPicPr>
          <p:cNvPr id="5" name="Picture 4">
            <a:extLst>
              <a:ext uri="{FF2B5EF4-FFF2-40B4-BE49-F238E27FC236}">
                <a16:creationId xmlns:a16="http://schemas.microsoft.com/office/drawing/2014/main" id="{CC0A92D4-42A7-429A-8F44-18F2EE240E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6624869" y="3624345"/>
            <a:ext cx="2897086" cy="2172815"/>
          </a:xfrm>
          <a:prstGeom prst="rect">
            <a:avLst/>
          </a:prstGeom>
        </p:spPr>
      </p:pic>
      <p:pic>
        <p:nvPicPr>
          <p:cNvPr id="7" name="Picture 6">
            <a:extLst>
              <a:ext uri="{FF2B5EF4-FFF2-40B4-BE49-F238E27FC236}">
                <a16:creationId xmlns:a16="http://schemas.microsoft.com/office/drawing/2014/main" id="{632DE9A3-1ADD-429C-8AA0-00E8BBC7E2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8722271" y="3624346"/>
            <a:ext cx="2897085" cy="2172814"/>
          </a:xfrm>
          <a:prstGeom prst="rect">
            <a:avLst/>
          </a:prstGeom>
        </p:spPr>
      </p:pic>
      <p:pic>
        <p:nvPicPr>
          <p:cNvPr id="9" name="Picture 8">
            <a:extLst>
              <a:ext uri="{FF2B5EF4-FFF2-40B4-BE49-F238E27FC236}">
                <a16:creationId xmlns:a16="http://schemas.microsoft.com/office/drawing/2014/main" id="{6419AEFA-B0D4-4A3A-BDE1-0C90CC8265A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8722272" y="727261"/>
            <a:ext cx="2897085" cy="2172814"/>
          </a:xfrm>
          <a:prstGeom prst="rect">
            <a:avLst/>
          </a:prstGeom>
        </p:spPr>
      </p:pic>
    </p:spTree>
    <p:extLst>
      <p:ext uri="{BB962C8B-B14F-4D97-AF65-F5344CB8AC3E}">
        <p14:creationId xmlns:p14="http://schemas.microsoft.com/office/powerpoint/2010/main" val="358983199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4FDF3-FF7C-4FA0-896B-7CB0141FB98D}"/>
              </a:ext>
            </a:extLst>
          </p:cNvPr>
          <p:cNvSpPr>
            <a:spLocks noGrp="1"/>
          </p:cNvSpPr>
          <p:nvPr>
            <p:ph type="title"/>
          </p:nvPr>
        </p:nvSpPr>
        <p:spPr/>
        <p:txBody>
          <a:bodyPr/>
          <a:lstStyle/>
          <a:p>
            <a:r>
              <a:rPr lang="en-US" b="1" dirty="0"/>
              <a:t>Main Project – Robot Boy</a:t>
            </a:r>
            <a:endParaRPr lang="en-GB" b="1" dirty="0"/>
          </a:p>
        </p:txBody>
      </p:sp>
      <p:sp>
        <p:nvSpPr>
          <p:cNvPr id="3" name="Content Placeholder 2">
            <a:extLst>
              <a:ext uri="{FF2B5EF4-FFF2-40B4-BE49-F238E27FC236}">
                <a16:creationId xmlns:a16="http://schemas.microsoft.com/office/drawing/2014/main" id="{3C36A80E-5E70-4D30-A52A-CE63D7E10A04}"/>
              </a:ext>
            </a:extLst>
          </p:cNvPr>
          <p:cNvSpPr>
            <a:spLocks noGrp="1"/>
          </p:cNvSpPr>
          <p:nvPr>
            <p:ph idx="1"/>
          </p:nvPr>
        </p:nvSpPr>
        <p:spPr>
          <a:xfrm>
            <a:off x="838200" y="1825625"/>
            <a:ext cx="5257800" cy="4351338"/>
          </a:xfrm>
        </p:spPr>
        <p:txBody>
          <a:bodyPr/>
          <a:lstStyle/>
          <a:p>
            <a:pPr marL="0" indent="0">
              <a:buNone/>
            </a:pPr>
            <a:r>
              <a:rPr lang="en-US" dirty="0"/>
              <a:t>For the main project, we were given the short story Robot Boy from Tim Burton’s book ‘</a:t>
            </a:r>
            <a:r>
              <a:rPr lang="en-GB" b="0" i="1" dirty="0">
                <a:solidFill>
                  <a:srgbClr val="000000"/>
                </a:solidFill>
                <a:effectLst/>
              </a:rPr>
              <a:t>The Melancholy Death of Oyster Boy &amp; Other Stories’</a:t>
            </a:r>
            <a:r>
              <a:rPr lang="en-US" dirty="0"/>
              <a:t>. We then had to plan and show a visual representation of how we see the story.</a:t>
            </a:r>
          </a:p>
          <a:p>
            <a:pPr marL="0" indent="0">
              <a:buNone/>
            </a:pPr>
            <a:r>
              <a:rPr lang="en-US" dirty="0"/>
              <a:t>We were put into groups of 4 for this project.</a:t>
            </a:r>
            <a:endParaRPr lang="en-GB" dirty="0"/>
          </a:p>
        </p:txBody>
      </p:sp>
      <p:pic>
        <p:nvPicPr>
          <p:cNvPr id="5" name="Picture 4" descr="A picture containing text&#10;&#10;Description automatically generated">
            <a:extLst>
              <a:ext uri="{FF2B5EF4-FFF2-40B4-BE49-F238E27FC236}">
                <a16:creationId xmlns:a16="http://schemas.microsoft.com/office/drawing/2014/main" id="{0B901E98-C3A5-472A-9E69-90FA8F2445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55547" y="659368"/>
            <a:ext cx="2857500" cy="5829300"/>
          </a:xfrm>
          <a:prstGeom prst="rect">
            <a:avLst/>
          </a:prstGeom>
        </p:spPr>
      </p:pic>
      <p:sp>
        <p:nvSpPr>
          <p:cNvPr id="6" name="TextBox 5">
            <a:extLst>
              <a:ext uri="{FF2B5EF4-FFF2-40B4-BE49-F238E27FC236}">
                <a16:creationId xmlns:a16="http://schemas.microsoft.com/office/drawing/2014/main" id="{7347D111-2F0B-45E1-99BD-4A97E0055C81}"/>
              </a:ext>
            </a:extLst>
          </p:cNvPr>
          <p:cNvSpPr txBox="1"/>
          <p:nvPr/>
        </p:nvSpPr>
        <p:spPr>
          <a:xfrm>
            <a:off x="7655547" y="6488668"/>
            <a:ext cx="2857500" cy="369332"/>
          </a:xfrm>
          <a:prstGeom prst="rect">
            <a:avLst/>
          </a:prstGeom>
          <a:noFill/>
        </p:spPr>
        <p:txBody>
          <a:bodyPr wrap="square" rtlCol="0">
            <a:spAutoFit/>
          </a:bodyPr>
          <a:lstStyle/>
          <a:p>
            <a:r>
              <a:rPr lang="en-GB" sz="900">
                <a:hlinkClick r:id="rId3" tooltip="http://multimedinfo.sakura.ne.jp/ts_winebar/dreaming_on_clouds/2014/12/the-melancholy-death.html"/>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168639330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859DE-8506-4668-AC78-A1BCE3E957AD}"/>
              </a:ext>
            </a:extLst>
          </p:cNvPr>
          <p:cNvSpPr>
            <a:spLocks noGrp="1"/>
          </p:cNvSpPr>
          <p:nvPr>
            <p:ph type="title"/>
          </p:nvPr>
        </p:nvSpPr>
        <p:spPr/>
        <p:txBody>
          <a:bodyPr/>
          <a:lstStyle/>
          <a:p>
            <a:r>
              <a:rPr lang="en-US" b="1" dirty="0"/>
              <a:t>Main Project – Robot Boy</a:t>
            </a:r>
            <a:endParaRPr lang="en-GB" dirty="0"/>
          </a:p>
        </p:txBody>
      </p:sp>
      <p:sp>
        <p:nvSpPr>
          <p:cNvPr id="3" name="Content Placeholder 2">
            <a:extLst>
              <a:ext uri="{FF2B5EF4-FFF2-40B4-BE49-F238E27FC236}">
                <a16:creationId xmlns:a16="http://schemas.microsoft.com/office/drawing/2014/main" id="{0A1D8EAE-2716-4B28-8007-EFF671541C91}"/>
              </a:ext>
            </a:extLst>
          </p:cNvPr>
          <p:cNvSpPr>
            <a:spLocks noGrp="1"/>
          </p:cNvSpPr>
          <p:nvPr>
            <p:ph idx="1"/>
          </p:nvPr>
        </p:nvSpPr>
        <p:spPr>
          <a:xfrm>
            <a:off x="838200" y="1825625"/>
            <a:ext cx="5257800" cy="4351338"/>
          </a:xfrm>
        </p:spPr>
        <p:txBody>
          <a:bodyPr>
            <a:normAutofit fontScale="92500" lnSpcReduction="10000"/>
          </a:bodyPr>
          <a:lstStyle/>
          <a:p>
            <a:pPr marL="0" indent="0">
              <a:buNone/>
            </a:pPr>
            <a:r>
              <a:rPr lang="en-US" dirty="0"/>
              <a:t>After reading Robot Boy, we brainstormed and thought of a way of showing the story of Robot Boy from 3 perspectives using pictures. The 3 perspectives were of the Dad, the Mum and Robot Boy himself. The way we set out the pictures would be to have a physical representation of Robot Boy in the middle with some pictures of his perspective around him and then have the parents’ perspectives come in from either side of him.</a:t>
            </a:r>
            <a:endParaRPr lang="en-GB" dirty="0"/>
          </a:p>
        </p:txBody>
      </p:sp>
      <p:pic>
        <p:nvPicPr>
          <p:cNvPr id="5" name="Picture 4" descr="Diagram&#10;&#10;Description automatically generated">
            <a:extLst>
              <a:ext uri="{FF2B5EF4-FFF2-40B4-BE49-F238E27FC236}">
                <a16:creationId xmlns:a16="http://schemas.microsoft.com/office/drawing/2014/main" id="{D3DCFE3E-42A9-41D3-8082-288109C80A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76028" y="4690634"/>
            <a:ext cx="2613359" cy="1960019"/>
          </a:xfrm>
          <a:prstGeom prst="rect">
            <a:avLst/>
          </a:prstGeom>
        </p:spPr>
      </p:pic>
      <p:pic>
        <p:nvPicPr>
          <p:cNvPr id="7" name="Picture 6" descr="A picture containing text, stationary, envelope&#10;&#10;Description automatically generated">
            <a:extLst>
              <a:ext uri="{FF2B5EF4-FFF2-40B4-BE49-F238E27FC236}">
                <a16:creationId xmlns:a16="http://schemas.microsoft.com/office/drawing/2014/main" id="{94655613-D40A-4458-877F-A3E4EBD85D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2154" y="1084090"/>
            <a:ext cx="2553174" cy="1914880"/>
          </a:xfrm>
          <a:prstGeom prst="rect">
            <a:avLst/>
          </a:prstGeom>
        </p:spPr>
      </p:pic>
      <p:pic>
        <p:nvPicPr>
          <p:cNvPr id="9" name="Picture 8" descr="Diagram&#10;&#10;Description automatically generated">
            <a:extLst>
              <a:ext uri="{FF2B5EF4-FFF2-40B4-BE49-F238E27FC236}">
                <a16:creationId xmlns:a16="http://schemas.microsoft.com/office/drawing/2014/main" id="{87933A26-E89C-4DA2-8804-4E4951F44C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70125" y="2855819"/>
            <a:ext cx="2553173" cy="1914880"/>
          </a:xfrm>
          <a:prstGeom prst="rect">
            <a:avLst/>
          </a:prstGeom>
        </p:spPr>
      </p:pic>
      <p:pic>
        <p:nvPicPr>
          <p:cNvPr id="11" name="Picture 10" descr="Text&#10;&#10;Description automatically generated">
            <a:extLst>
              <a:ext uri="{FF2B5EF4-FFF2-40B4-BE49-F238E27FC236}">
                <a16:creationId xmlns:a16="http://schemas.microsoft.com/office/drawing/2014/main" id="{B169B541-2B4B-454D-9DB8-77792D6483A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45327" y="167779"/>
            <a:ext cx="2544106" cy="4522855"/>
          </a:xfrm>
          <a:prstGeom prst="rect">
            <a:avLst/>
          </a:prstGeom>
        </p:spPr>
      </p:pic>
      <p:sp>
        <p:nvSpPr>
          <p:cNvPr id="12" name="TextBox 11">
            <a:extLst>
              <a:ext uri="{FF2B5EF4-FFF2-40B4-BE49-F238E27FC236}">
                <a16:creationId xmlns:a16="http://schemas.microsoft.com/office/drawing/2014/main" id="{79CF04BB-DB59-4480-821A-8442FA113961}"/>
              </a:ext>
            </a:extLst>
          </p:cNvPr>
          <p:cNvSpPr txBox="1"/>
          <p:nvPr/>
        </p:nvSpPr>
        <p:spPr>
          <a:xfrm>
            <a:off x="9529894" y="4690634"/>
            <a:ext cx="2374084" cy="2031325"/>
          </a:xfrm>
          <a:prstGeom prst="rect">
            <a:avLst/>
          </a:prstGeom>
          <a:noFill/>
        </p:spPr>
        <p:txBody>
          <a:bodyPr wrap="square" rtlCol="0">
            <a:spAutoFit/>
          </a:bodyPr>
          <a:lstStyle/>
          <a:p>
            <a:r>
              <a:rPr lang="en-US" dirty="0"/>
              <a:t>These are the plans for the layout of the final product as well as the script where we picked out the most important parts to try and incorporate into it.</a:t>
            </a:r>
            <a:endParaRPr lang="en-GB" dirty="0"/>
          </a:p>
        </p:txBody>
      </p:sp>
    </p:spTree>
    <p:extLst>
      <p:ext uri="{BB962C8B-B14F-4D97-AF65-F5344CB8AC3E}">
        <p14:creationId xmlns:p14="http://schemas.microsoft.com/office/powerpoint/2010/main" val="366146603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8F856-E37C-4D3D-9D87-7BC85B49DAE1}"/>
              </a:ext>
            </a:extLst>
          </p:cNvPr>
          <p:cNvSpPr>
            <a:spLocks noGrp="1"/>
          </p:cNvSpPr>
          <p:nvPr>
            <p:ph type="title"/>
          </p:nvPr>
        </p:nvSpPr>
        <p:spPr/>
        <p:txBody>
          <a:bodyPr/>
          <a:lstStyle/>
          <a:p>
            <a:r>
              <a:rPr lang="en-US" b="1" dirty="0"/>
              <a:t>Main Project – Robot Boy</a:t>
            </a:r>
            <a:endParaRPr lang="en-GB" dirty="0"/>
          </a:p>
        </p:txBody>
      </p:sp>
      <p:sp>
        <p:nvSpPr>
          <p:cNvPr id="3" name="Content Placeholder 2">
            <a:extLst>
              <a:ext uri="{FF2B5EF4-FFF2-40B4-BE49-F238E27FC236}">
                <a16:creationId xmlns:a16="http://schemas.microsoft.com/office/drawing/2014/main" id="{EC8C51AB-B66A-45AC-B904-C7FDB56606A4}"/>
              </a:ext>
            </a:extLst>
          </p:cNvPr>
          <p:cNvSpPr>
            <a:spLocks noGrp="1"/>
          </p:cNvSpPr>
          <p:nvPr>
            <p:ph idx="1"/>
          </p:nvPr>
        </p:nvSpPr>
        <p:spPr/>
        <p:txBody>
          <a:bodyPr/>
          <a:lstStyle/>
          <a:p>
            <a:pPr marL="0" indent="0">
              <a:buNone/>
            </a:pPr>
            <a:r>
              <a:rPr lang="en-US" dirty="0"/>
              <a:t>The final idea for the perspectives was to take two pictures for each shot from a different angle for both the Dad and the Mum. This helped show the full story.</a:t>
            </a:r>
          </a:p>
          <a:p>
            <a:pPr marL="0" indent="0">
              <a:buNone/>
            </a:pPr>
            <a:r>
              <a:rPr lang="en-US" dirty="0"/>
              <a:t>We also used Commedia Dell’arte as an inspiration as we all have to wear masks due to Covid-19. We used facemasks and drew faces onto them in order to give the pictures not only a bit of personality but also comedic value.</a:t>
            </a:r>
          </a:p>
          <a:p>
            <a:pPr marL="0" indent="0">
              <a:buNone/>
            </a:pPr>
            <a:r>
              <a:rPr lang="en-US" dirty="0"/>
              <a:t>As well as this we looked at old family pictures in order to try and replicate the look into our pictures. </a:t>
            </a:r>
            <a:endParaRPr lang="en-GB" dirty="0"/>
          </a:p>
        </p:txBody>
      </p:sp>
    </p:spTree>
    <p:extLst>
      <p:ext uri="{BB962C8B-B14F-4D97-AF65-F5344CB8AC3E}">
        <p14:creationId xmlns:p14="http://schemas.microsoft.com/office/powerpoint/2010/main" val="57627690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2B83B-0484-49BF-A12E-961103A10BAA}"/>
              </a:ext>
            </a:extLst>
          </p:cNvPr>
          <p:cNvSpPr>
            <a:spLocks noGrp="1"/>
          </p:cNvSpPr>
          <p:nvPr>
            <p:ph type="title"/>
          </p:nvPr>
        </p:nvSpPr>
        <p:spPr/>
        <p:txBody>
          <a:bodyPr/>
          <a:lstStyle/>
          <a:p>
            <a:r>
              <a:rPr lang="en-US" b="1" dirty="0"/>
              <a:t>Main Project – Robot Boy</a:t>
            </a:r>
            <a:endParaRPr lang="en-GB" dirty="0"/>
          </a:p>
        </p:txBody>
      </p:sp>
      <p:sp>
        <p:nvSpPr>
          <p:cNvPr id="3" name="Content Placeholder 2">
            <a:extLst>
              <a:ext uri="{FF2B5EF4-FFF2-40B4-BE49-F238E27FC236}">
                <a16:creationId xmlns:a16="http://schemas.microsoft.com/office/drawing/2014/main" id="{93EB8810-8D1C-404A-9082-D5AEA68ABF24}"/>
              </a:ext>
            </a:extLst>
          </p:cNvPr>
          <p:cNvSpPr>
            <a:spLocks noGrp="1"/>
          </p:cNvSpPr>
          <p:nvPr>
            <p:ph idx="1"/>
          </p:nvPr>
        </p:nvSpPr>
        <p:spPr>
          <a:xfrm>
            <a:off x="838200" y="1825625"/>
            <a:ext cx="5257800" cy="4351338"/>
          </a:xfrm>
        </p:spPr>
        <p:txBody>
          <a:bodyPr/>
          <a:lstStyle/>
          <a:p>
            <a:pPr marL="0" indent="0">
              <a:buNone/>
            </a:pPr>
            <a:r>
              <a:rPr lang="en-US" dirty="0"/>
              <a:t>These are some of the final pictures. Rhys edited them to look older and added a frame to make them look like old family pictures that we looked at. Together they all tell the story from 3 different angles and I am happy with how it has turned out.</a:t>
            </a:r>
            <a:endParaRPr lang="en-GB" dirty="0"/>
          </a:p>
        </p:txBody>
      </p:sp>
      <p:pic>
        <p:nvPicPr>
          <p:cNvPr id="5" name="Picture 4" descr="A picture containing window, indoor, picture frame&#10;&#10;Description automatically generated">
            <a:extLst>
              <a:ext uri="{FF2B5EF4-FFF2-40B4-BE49-F238E27FC236}">
                <a16:creationId xmlns:a16="http://schemas.microsoft.com/office/drawing/2014/main" id="{E75404C8-0E0E-4572-8F46-88573C5494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86582" y="3687670"/>
            <a:ext cx="2232398" cy="3157249"/>
          </a:xfrm>
          <a:prstGeom prst="rect">
            <a:avLst/>
          </a:prstGeom>
        </p:spPr>
      </p:pic>
      <p:pic>
        <p:nvPicPr>
          <p:cNvPr id="7" name="Picture 6">
            <a:extLst>
              <a:ext uri="{FF2B5EF4-FFF2-40B4-BE49-F238E27FC236}">
                <a16:creationId xmlns:a16="http://schemas.microsoft.com/office/drawing/2014/main" id="{CF62998E-2FF1-4664-A8F1-DB72C9D0BB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69981" y="3869022"/>
            <a:ext cx="1975941" cy="2794545"/>
          </a:xfrm>
          <a:prstGeom prst="rect">
            <a:avLst/>
          </a:prstGeom>
        </p:spPr>
      </p:pic>
      <p:pic>
        <p:nvPicPr>
          <p:cNvPr id="9" name="Picture 8">
            <a:extLst>
              <a:ext uri="{FF2B5EF4-FFF2-40B4-BE49-F238E27FC236}">
                <a16:creationId xmlns:a16="http://schemas.microsoft.com/office/drawing/2014/main" id="{03599EC9-2A0D-4190-872F-F15FAECA604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00895" y="340934"/>
            <a:ext cx="2205641" cy="1559544"/>
          </a:xfrm>
          <a:prstGeom prst="rect">
            <a:avLst/>
          </a:prstGeom>
        </p:spPr>
      </p:pic>
      <p:pic>
        <p:nvPicPr>
          <p:cNvPr id="11" name="Picture 10" descr="A picture containing indoor, old, wood, bathroom&#10;&#10;Description automatically generated">
            <a:extLst>
              <a:ext uri="{FF2B5EF4-FFF2-40B4-BE49-F238E27FC236}">
                <a16:creationId xmlns:a16="http://schemas.microsoft.com/office/drawing/2014/main" id="{EBF1EB36-96B5-4418-87DC-9304F00EF9D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05657" y="1900478"/>
            <a:ext cx="2527600" cy="1787192"/>
          </a:xfrm>
          <a:prstGeom prst="rect">
            <a:avLst/>
          </a:prstGeom>
        </p:spPr>
      </p:pic>
    </p:spTree>
    <p:extLst>
      <p:ext uri="{BB962C8B-B14F-4D97-AF65-F5344CB8AC3E}">
        <p14:creationId xmlns:p14="http://schemas.microsoft.com/office/powerpoint/2010/main" val="4808614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976</TotalTime>
  <Words>5629</Words>
  <Application>Microsoft Office PowerPoint</Application>
  <PresentationFormat>Widescreen</PresentationFormat>
  <Paragraphs>351</Paragraphs>
  <Slides>86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86</vt:i4>
      </vt:variant>
    </vt:vector>
  </HeadingPairs>
  <TitlesOfParts>
    <vt:vector size="91" baseType="lpstr">
      <vt:lpstr>Arial</vt:lpstr>
      <vt:lpstr>Arial</vt:lpstr>
      <vt:lpstr>Calibri</vt:lpstr>
      <vt:lpstr>Calibri Light</vt:lpstr>
      <vt:lpstr>Office Theme</vt:lpstr>
      <vt:lpstr>Principles of Design (HPTD4003)</vt:lpstr>
      <vt:lpstr>Continuous Line Drawing</vt:lpstr>
      <vt:lpstr>The Brain – Left side vs Right side</vt:lpstr>
      <vt:lpstr>The Brain – Left side vs Right side</vt:lpstr>
      <vt:lpstr>The Brain – Thinking Processes</vt:lpstr>
      <vt:lpstr>The Brain – Thinking Tricks</vt:lpstr>
      <vt:lpstr>Design</vt:lpstr>
      <vt:lpstr>Design</vt:lpstr>
      <vt:lpstr>Design</vt:lpstr>
      <vt:lpstr>Scenography</vt:lpstr>
      <vt:lpstr>Scenography</vt:lpstr>
      <vt:lpstr>Theatre</vt:lpstr>
      <vt:lpstr>Study Task – Boiling Water</vt:lpstr>
      <vt:lpstr>Modernism</vt:lpstr>
      <vt:lpstr>Modernism – Bauhaus </vt:lpstr>
      <vt:lpstr>Arts and Crafts Movement</vt:lpstr>
      <vt:lpstr>Arts and Crafts Movement</vt:lpstr>
      <vt:lpstr>Iteration</vt:lpstr>
      <vt:lpstr>Iteration</vt:lpstr>
      <vt:lpstr>Principles of Design</vt:lpstr>
      <vt:lpstr>Elements of Design</vt:lpstr>
      <vt:lpstr>Western Colour Theory</vt:lpstr>
      <vt:lpstr>Colour Meanings</vt:lpstr>
      <vt:lpstr>What is Storytelling?</vt:lpstr>
      <vt:lpstr>What is Storytelling?</vt:lpstr>
      <vt:lpstr>Gustav Freytag</vt:lpstr>
      <vt:lpstr>Freytag’s Pyramid</vt:lpstr>
      <vt:lpstr>Freytag’s Pyramid</vt:lpstr>
      <vt:lpstr>Freytag’s Pyramid</vt:lpstr>
      <vt:lpstr>Vladimir Propp</vt:lpstr>
      <vt:lpstr>Bang’s Model</vt:lpstr>
      <vt:lpstr>Study Task – Trailer Dramatic Arc</vt:lpstr>
      <vt:lpstr>7 Steps of Design</vt:lpstr>
      <vt:lpstr>Production Design – The Cabinet of Dr Caligari (1920)</vt:lpstr>
      <vt:lpstr>Metropolis (1927)</vt:lpstr>
      <vt:lpstr>North By Northwest (1959)</vt:lpstr>
      <vt:lpstr>North by Northwest – Opening Credits</vt:lpstr>
      <vt:lpstr>The Italian Western – Designing for Genre</vt:lpstr>
      <vt:lpstr>Exercise – The Art Department</vt:lpstr>
      <vt:lpstr>Exercise – The Title Sequence</vt:lpstr>
      <vt:lpstr>Moodboards</vt:lpstr>
      <vt:lpstr>Exercise – Designing for the virtual and physical environment</vt:lpstr>
      <vt:lpstr>Exercise – David Fincher versus Wes Anderson</vt:lpstr>
      <vt:lpstr>Scenography: The Space</vt:lpstr>
      <vt:lpstr>Scenography: The Space</vt:lpstr>
      <vt:lpstr>Scenography: Delphi, 300 BC</vt:lpstr>
      <vt:lpstr>Scenography: Theatre of Pompey, 55 BC</vt:lpstr>
      <vt:lpstr>Scenography: Dark Ages to Middle ages</vt:lpstr>
      <vt:lpstr>Scenography: Noh Theatre, Japan 14th Century</vt:lpstr>
      <vt:lpstr>Scenography: Renaissance 14th to 17th centuries</vt:lpstr>
      <vt:lpstr>Scenography: Vitruvius</vt:lpstr>
      <vt:lpstr>Scenography: Commedia Dell’arte</vt:lpstr>
      <vt:lpstr>Scenography: Elizabethan Space</vt:lpstr>
      <vt:lpstr>Scenography: The Globe</vt:lpstr>
      <vt:lpstr>Scenography: Teatro Farnese</vt:lpstr>
      <vt:lpstr>Scenography: Inigo Jones</vt:lpstr>
      <vt:lpstr>Scenography: Inigo Jones</vt:lpstr>
      <vt:lpstr>Scenography: Opera</vt:lpstr>
      <vt:lpstr>Scenography: Comédie Française, Paris, 1680</vt:lpstr>
      <vt:lpstr>Scenography: Playhouse</vt:lpstr>
      <vt:lpstr>Scenography: Provincial Spaces (Late 18th and 19th centuries)</vt:lpstr>
      <vt:lpstr>Scenography: Stage and Auditorium</vt:lpstr>
      <vt:lpstr>Scenography: The Mechanics</vt:lpstr>
      <vt:lpstr>Scenography: 19th Century, the Changes</vt:lpstr>
      <vt:lpstr>Scenography: Lighting Changes</vt:lpstr>
      <vt:lpstr>Scenography: New Spaces</vt:lpstr>
      <vt:lpstr>Scenery</vt:lpstr>
      <vt:lpstr>Scenery: Periatoki </vt:lpstr>
      <vt:lpstr>Costumes: Greeks and Romans</vt:lpstr>
      <vt:lpstr>Costumes: Greeks – Masks</vt:lpstr>
      <vt:lpstr>Props</vt:lpstr>
      <vt:lpstr>Costumes: Renaissance</vt:lpstr>
      <vt:lpstr>Commedia Dell’arte</vt:lpstr>
      <vt:lpstr>Costumes: Elizabethan</vt:lpstr>
      <vt:lpstr>Table read – What does a designer do?</vt:lpstr>
      <vt:lpstr>My Week With Marilyn – Breakdown</vt:lpstr>
      <vt:lpstr>Theatre Design – Adolph Appia</vt:lpstr>
      <vt:lpstr>Theatre Design – Edward Gordon Graig</vt:lpstr>
      <vt:lpstr>Theatre Design – Josef Svoboda </vt:lpstr>
      <vt:lpstr>Theatre Design – Julie Taymor</vt:lpstr>
      <vt:lpstr>Theatre Design – Rae Smith</vt:lpstr>
      <vt:lpstr>Model Making</vt:lpstr>
      <vt:lpstr>Main Project – Robot Boy</vt:lpstr>
      <vt:lpstr>Main Project – Robot Boy</vt:lpstr>
      <vt:lpstr>Main Project – Robot Boy</vt:lpstr>
      <vt:lpstr>Main Project – Robot Boy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Design (HPTD4003)</dc:title>
  <dc:creator>Owen Butler (2005006)</dc:creator>
  <cp:lastModifiedBy>Owen Butler</cp:lastModifiedBy>
  <cp:revision>2</cp:revision>
  <dcterms:created xsi:type="dcterms:W3CDTF">2020-11-03T14:58:43Z</dcterms:created>
  <dcterms:modified xsi:type="dcterms:W3CDTF">2020-11-09T12:07:10Z</dcterms:modified>
</cp:coreProperties>
</file>