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4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E0BE99-0EB6-2AF7-C74C-EEBD179311ED}" v="5" dt="2024-07-02T07:43:11.6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6" d="100"/>
          <a:sy n="76" d="100"/>
        </p:scale>
        <p:origin x="501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7/30/2024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950550-6C39-B563-D3F0-C17DC33A1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88309"/>
            <a:ext cx="10066122" cy="1627960"/>
          </a:xfrm>
        </p:spPr>
        <p:txBody>
          <a:bodyPr anchor="b">
            <a:normAutofit/>
          </a:bodyPr>
          <a:lstStyle/>
          <a:p>
            <a:r>
              <a:rPr lang="en-GB" sz="1600" b="1" i="1" dirty="0">
                <a:latin typeface="Arial"/>
                <a:cs typeface="Arial"/>
              </a:rPr>
              <a:t>Student Name: Md Naeem Hossain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Student Number: 2332043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Course Name:</a:t>
            </a:r>
            <a:r>
              <a:rPr lang="en-GB" sz="1600" i="1" dirty="0">
                <a:latin typeface="Arial"/>
                <a:cs typeface="Arial"/>
              </a:rPr>
              <a:t> Human Capital management 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Lecturer Name: </a:t>
            </a:r>
            <a:r>
              <a:rPr lang="en-GB" sz="1600" i="1" dirty="0">
                <a:latin typeface="Arial"/>
                <a:cs typeface="Arial"/>
              </a:rPr>
              <a:t>Nishi </a:t>
            </a:r>
            <a:r>
              <a:rPr lang="en-GB" sz="1600" i="1" dirty="0" err="1">
                <a:latin typeface="Arial"/>
                <a:cs typeface="Arial"/>
              </a:rPr>
              <a:t>Ramsurrun</a:t>
            </a:r>
            <a:endParaRPr lang="en-US" sz="1600" dirty="0">
              <a:latin typeface="Arial"/>
              <a:cs typeface="Arial"/>
            </a:endParaRPr>
          </a:p>
          <a:p>
            <a:r>
              <a:rPr lang="en-GB" sz="1600" b="1" i="1" dirty="0">
                <a:latin typeface="Arial"/>
                <a:cs typeface="Arial"/>
              </a:rPr>
              <a:t>Session</a:t>
            </a:r>
            <a:r>
              <a:rPr lang="en-GB" sz="1600" i="1" dirty="0">
                <a:latin typeface="Arial"/>
                <a:cs typeface="Arial"/>
              </a:rPr>
              <a:t>: </a:t>
            </a:r>
            <a:r>
              <a:rPr lang="en-GB" sz="1600" b="1" i="1" dirty="0">
                <a:latin typeface="Arial"/>
                <a:cs typeface="Arial"/>
              </a:rPr>
              <a:t>June 2024 Term </a:t>
            </a:r>
            <a:endParaRPr lang="en-US" sz="1600" i="1" dirty="0">
              <a:latin typeface="Arial"/>
              <a:cs typeface="Arial"/>
            </a:endParaRPr>
          </a:p>
          <a:p>
            <a:endParaRPr lang="en-GB" sz="1600" b="1" dirty="0">
              <a:latin typeface="Arial"/>
              <a:cs typeface="Arial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8C6230-9DE8-5F9B-FE86-0C1B0EB62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buFont typeface="Wingdings" panose="020B0604020202020204" pitchFamily="34" charset="0"/>
              <a:buChar char="§"/>
            </a:pPr>
            <a:endParaRPr lang="en-US" sz="2000">
              <a:latin typeface="Arial"/>
              <a:cs typeface="Arial"/>
            </a:endParaRPr>
          </a:p>
          <a:p>
            <a:pPr>
              <a:spcBef>
                <a:spcPct val="0"/>
              </a:spcBef>
              <a:buFont typeface="Wingdings" panose="020B0604020202020204" pitchFamily="34" charset="0"/>
              <a:buChar char="§"/>
            </a:pPr>
            <a:endParaRPr lang="en-US" sz="2000">
              <a:latin typeface="Arial"/>
              <a:cs typeface="Segoe UI"/>
            </a:endParaRPr>
          </a:p>
          <a:p>
            <a:pPr>
              <a:buFont typeface="Wingdings" panose="020B0604020202020204" pitchFamily="34" charset="0"/>
              <a:buChar char="§"/>
            </a:pPr>
            <a:endParaRPr lang="en-US" sz="2000"/>
          </a:p>
        </p:txBody>
      </p:sp>
      <p:pic>
        <p:nvPicPr>
          <p:cNvPr id="7" name="Picture 6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B9E415BA-9F5C-FA19-5B03-1738AA2153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1532" y="3485143"/>
            <a:ext cx="5150277" cy="1712467"/>
          </a:xfrm>
          <a:prstGeom prst="rect">
            <a:avLst/>
          </a:prstGeom>
        </p:spPr>
      </p:pic>
      <p:sp>
        <p:nvSpPr>
          <p:cNvPr id="38" name="Rectangle 37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88407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C2C3E-413A-22DC-17D7-07F3A1F4B7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Table of 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A8A05-F115-74E9-6E21-3F03F85DE9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Slide 1: Title</a:t>
            </a:r>
          </a:p>
          <a:p>
            <a:pPr marL="0" indent="0">
              <a:buNone/>
            </a:pPr>
            <a:r>
              <a:rPr lang="en-GB" dirty="0"/>
              <a:t>Slide 2: Table of Contents</a:t>
            </a:r>
          </a:p>
          <a:p>
            <a:pPr marL="0" indent="0">
              <a:buNone/>
            </a:pPr>
            <a:r>
              <a:rPr lang="en-GB" dirty="0"/>
              <a:t>Slide 3: Introduction</a:t>
            </a:r>
          </a:p>
          <a:p>
            <a:pPr marL="0" indent="0">
              <a:buNone/>
            </a:pPr>
            <a:r>
              <a:rPr lang="en-GB" dirty="0"/>
              <a:t>Slide 4: Strategic Goal</a:t>
            </a:r>
          </a:p>
          <a:p>
            <a:pPr marL="0" indent="0">
              <a:buNone/>
            </a:pPr>
            <a:r>
              <a:rPr lang="en-GB" dirty="0"/>
              <a:t>Slide 5: Job Analysis / Position</a:t>
            </a:r>
          </a:p>
          <a:p>
            <a:pPr marL="0" indent="0">
              <a:buNone/>
            </a:pPr>
            <a:r>
              <a:rPr lang="en-GB" dirty="0"/>
              <a:t>Slide 6: Job Description</a:t>
            </a:r>
          </a:p>
          <a:p>
            <a:pPr marL="0" indent="0">
              <a:buNone/>
            </a:pPr>
            <a:r>
              <a:rPr lang="en-GB" dirty="0"/>
              <a:t>Slide 7: Person Specification</a:t>
            </a:r>
          </a:p>
          <a:p>
            <a:pPr marL="0" indent="0">
              <a:buNone/>
            </a:pPr>
            <a:r>
              <a:rPr lang="en-GB" dirty="0"/>
              <a:t>Slide 8: Required Skills</a:t>
            </a:r>
          </a:p>
          <a:p>
            <a:pPr marL="0" indent="0">
              <a:buNone/>
            </a:pPr>
            <a:r>
              <a:rPr lang="en-GB" dirty="0"/>
              <a:t>Slide 9: Pay and Working Conditions</a:t>
            </a:r>
          </a:p>
          <a:p>
            <a:pPr marL="0" indent="0">
              <a:buNone/>
            </a:pPr>
            <a:r>
              <a:rPr lang="en-GB" dirty="0"/>
              <a:t>Slide 10: Flexible Working Arrangement with Justifications</a:t>
            </a:r>
          </a:p>
          <a:p>
            <a:pPr marL="0" indent="0">
              <a:buNone/>
            </a:pPr>
            <a:r>
              <a:rPr lang="en-GB" dirty="0"/>
              <a:t>Slide 11: Conclusion</a:t>
            </a:r>
          </a:p>
          <a:p>
            <a:pPr marL="0" indent="0">
              <a:buNone/>
            </a:pPr>
            <a:r>
              <a:rPr lang="en-GB" dirty="0"/>
              <a:t>Slide 12: List of References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7008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7F361-DABB-28B7-7E23-96D58892A1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19670-C83A-6E91-EB31-3F1F2E529A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4389"/>
            <a:ext cx="5922054" cy="4562574"/>
          </a:xfrm>
        </p:spPr>
        <p:txBody>
          <a:bodyPr>
            <a:noAutofit/>
          </a:bodyPr>
          <a:lstStyle/>
          <a:p>
            <a:pPr algn="just"/>
            <a:r>
              <a:rPr lang="en-GB" sz="2400" dirty="0"/>
              <a:t>Toyota is a multinational company, and the headquarters of the concerned company is situated in Japan.</a:t>
            </a:r>
          </a:p>
          <a:p>
            <a:pPr algn="just"/>
            <a:r>
              <a:rPr lang="en-GB" sz="2400" dirty="0"/>
              <a:t>The mission of the concerned company is to develop better cars for the future and give freedom to everyone to move, which provides “happiness to all” (Toyota, 2024a).</a:t>
            </a:r>
          </a:p>
          <a:p>
            <a:pPr algn="just"/>
            <a:r>
              <a:rPr lang="en-GB" sz="2400" dirty="0"/>
              <a:t>By the end of 2024, the revenue of Toyota will reach around ¥45.1 trillion, which is comparatively higher than the previous year (</a:t>
            </a:r>
            <a:r>
              <a:rPr lang="en-GB" sz="2400" dirty="0" err="1"/>
              <a:t>Carlier</a:t>
            </a:r>
            <a:r>
              <a:rPr lang="en-GB" sz="2400" dirty="0"/>
              <a:t>, 2024). </a:t>
            </a:r>
            <a:endParaRPr lang="en-US" sz="2400" dirty="0"/>
          </a:p>
        </p:txBody>
      </p:sp>
      <p:pic>
        <p:nvPicPr>
          <p:cNvPr id="4" name="Image 6">
            <a:extLst>
              <a:ext uri="{FF2B5EF4-FFF2-40B4-BE49-F238E27FC236}">
                <a16:creationId xmlns:a16="http://schemas.microsoft.com/office/drawing/2014/main" id="{7DFE55B3-060E-9066-87BB-D0E563B12009}"/>
              </a:ext>
            </a:extLst>
          </p:cNvPr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05665" y="1983959"/>
            <a:ext cx="5162550" cy="392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752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AABDB-8F00-C61B-35EB-DC475C36A7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Strategic Goal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FFDE4-75D6-BD7D-B099-CAA05ED1BD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8639" cy="4351338"/>
          </a:xfrm>
        </p:spPr>
        <p:txBody>
          <a:bodyPr>
            <a:normAutofit/>
          </a:bodyPr>
          <a:lstStyle/>
          <a:p>
            <a:r>
              <a:rPr lang="en-GB" sz="2000" dirty="0"/>
              <a:t>“Challenge 2050” has been set by the management of Toyota and this goal has been developed by mitigating negative impacts on the environment (Toyota, 2024b). </a:t>
            </a:r>
          </a:p>
          <a:p>
            <a:r>
              <a:rPr lang="en-GB" sz="2000" dirty="0"/>
              <a:t> 6 visionaries have been set by the concerned company, and the primary focus has been shifted by this company to manufacture new vehicles, which are carbon neutral. </a:t>
            </a:r>
          </a:p>
          <a:p>
            <a:r>
              <a:rPr lang="en-GB" sz="2000" dirty="0"/>
              <a:t> The primary focus areas of this company are carbon neutrality, maintaining biodiversity, reducing the waste of water, and responsible use of materials. </a:t>
            </a:r>
            <a:endParaRPr lang="en-US" sz="2000" dirty="0"/>
          </a:p>
        </p:txBody>
      </p:sp>
      <p:pic>
        <p:nvPicPr>
          <p:cNvPr id="4" name="Image 7">
            <a:extLst>
              <a:ext uri="{FF2B5EF4-FFF2-40B4-BE49-F238E27FC236}">
                <a16:creationId xmlns:a16="http://schemas.microsoft.com/office/drawing/2014/main" id="{C76433ED-2969-6923-DB23-C453EA71CADB}"/>
              </a:ext>
            </a:extLst>
          </p:cNvPr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15666" y="1690688"/>
            <a:ext cx="5791200" cy="398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7190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991CD-F6B7-A7D5-C199-5355872CA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Job Analysis / Position 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AE8A6ADA-0872-DFD8-6CF5-1628FE2E3AB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07569" y="1613118"/>
            <a:ext cx="6159250" cy="181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Role: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Assistant Marketing Manager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Department: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Marketing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Reports to: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Marketing Manager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Location: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Toyota, UK Headquarters </a:t>
            </a:r>
          </a:p>
        </p:txBody>
      </p:sp>
    </p:spTree>
    <p:extLst>
      <p:ext uri="{BB962C8B-B14F-4D97-AF65-F5344CB8AC3E}">
        <p14:creationId xmlns:p14="http://schemas.microsoft.com/office/powerpoint/2010/main" val="1338022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7AB9D8-1BFA-5C79-EE09-BAFFD8695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Job Description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44656F-6113-1188-EA93-63605849BE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7800"/>
            <a:ext cx="10515600" cy="52482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Primary Responsibilities: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Develop and implement marketing strategies.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Coordinate marketing campaigns with sales activities.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Conduct market research to identify trends and opportunities.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Manage social media and online content.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Analyze</a:t>
            </a:r>
            <a:r>
              <a:rPr lang="en-GB" dirty="0"/>
              <a:t> the effectiveness of marketing campaigns.</a:t>
            </a:r>
          </a:p>
          <a:p>
            <a:pPr marL="0" indent="0" algn="l" fontAlgn="base">
              <a:buNone/>
            </a:pPr>
            <a:endParaRPr lang="en-GB" b="0" i="0" dirty="0">
              <a:solidFill>
                <a:srgbClr val="666666"/>
              </a:solidFill>
              <a:effectLst/>
              <a:highlight>
                <a:srgbClr val="FFFFFF"/>
              </a:highlight>
              <a:latin typeface="inherit"/>
              <a:cs typeface="Varela Round" panose="020F0502020204030204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5901181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25550-4EDB-C97C-85A6-9D2B506248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Person Specification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1794B10B-348E-623B-9E86-8A1011E77B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23875" y="1905000"/>
            <a:ext cx="11220450" cy="392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Qualifications: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Bachelor's degree in Marketing, Business, or a related field.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Minimum of 3 years of experience in a marketing role.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Personal Attributes: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Strong analytical and project management skills.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Excellent communication and interpersonal skills.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Creativity and commercial awareness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4180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E6B03-000D-DA59-BF70-B802E9478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Required skills 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293170D-4FDD-B34E-C3E2-433A9F61F5A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293134"/>
            <a:ext cx="10515599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Leadership Skills: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Demonstrated ability to lead and motivate a team.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Communication Skills: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Excellent verbal and written &amp; face-to-face communication skills.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Problem-solving skills: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Strong analytical and problem-solving abilities.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Organizational Skills: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Highly organized with the ability to manage multiple tasks simultaneously.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Decision-Making Skills: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Capable of making informed decisions promptly.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Interpersonal Skills: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Ability to build strong relationships with team members and stakeholders. </a:t>
            </a:r>
          </a:p>
        </p:txBody>
      </p:sp>
    </p:spTree>
    <p:extLst>
      <p:ext uri="{BB962C8B-B14F-4D97-AF65-F5344CB8AC3E}">
        <p14:creationId xmlns:p14="http://schemas.microsoft.com/office/powerpoint/2010/main" val="27061605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A9A1B-549C-CBB3-D90E-7941C4925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Pay and working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A7076-D69B-DD65-FA52-5BFAA10EEA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b="1" dirty="0"/>
              <a:t>Salary Range:</a:t>
            </a: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The typical salary range for an Assistant Manager is between £35,000 and £50,000 per year, depending on experience, qualifications, and industry standards.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Benefits: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Health insurance, pension scheme, and performance bonuses.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Professional development opportunities.</a:t>
            </a:r>
          </a:p>
          <a:p>
            <a:endParaRPr lang="en-GB" sz="2200" b="1" dirty="0"/>
          </a:p>
          <a:p>
            <a:pPr marL="0" indent="0">
              <a:buNone/>
            </a:pPr>
            <a:r>
              <a:rPr lang="en-GB" sz="2200" b="1" dirty="0"/>
              <a:t>Working Hours:</a:t>
            </a:r>
            <a:endParaRPr lang="en-GB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Standard working hours are 40 hours per week, Monday to Friday.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dirty="0"/>
              <a:t>Flexibility to work beyond regular office hours, including evenings and weekends, may be required, especially during peak periods or to meet project deadlines.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96500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01B45-570A-A62B-8CF9-667DF5D2E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Flexible working arrangement with justifications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C7F7B-E488-4494-31D4-BDBA4ACFED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Flexible Hours: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Core Hours:</a:t>
            </a:r>
            <a:r>
              <a:rPr lang="en-GB" dirty="0"/>
              <a:t> Set hours during which all employees must be present (e.g., 10 AM - 6 PM).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Flexible Hours:</a:t>
            </a:r>
            <a:r>
              <a:rPr lang="en-GB" dirty="0"/>
              <a:t> Employees can choose when to start and finish their workday outside core hours.</a:t>
            </a:r>
          </a:p>
          <a:p>
            <a:pPr marL="0" indent="0">
              <a:buNone/>
            </a:pPr>
            <a:r>
              <a:rPr lang="en-GB" b="1" dirty="0"/>
              <a:t>Justifications:</a:t>
            </a:r>
          </a:p>
          <a:p>
            <a:r>
              <a:rPr lang="en-GB" dirty="0"/>
              <a:t>Increases employee satisfaction and retention.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Aligns with industry trends and competitor practices.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Enhances productivity and reduces commuting time.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29160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8790D-4D94-FD22-70D2-76DC4269B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7952" y="365125"/>
            <a:ext cx="7235847" cy="1325563"/>
          </a:xfrm>
        </p:spPr>
        <p:txBody>
          <a:bodyPr/>
          <a:lstStyle/>
          <a:p>
            <a:pPr algn="just"/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A2CA2-1445-9956-BE03-D9BBF6FCD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16050"/>
            <a:ext cx="10515600" cy="47609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b="1" dirty="0"/>
              <a:t>Summary:</a:t>
            </a:r>
          </a:p>
          <a:p>
            <a:pPr marL="0" indent="0" algn="just">
              <a:buNone/>
            </a:pPr>
            <a:r>
              <a:rPr lang="en-GB" sz="2200" dirty="0"/>
              <a:t>Recruiting an Assistant Marketing Manager is crucial for achieving Toyota's marketing objectives. A competitive salary and flexible working arrangements will attract and retain top talent. These strategies support Toyota's strategic aims of innovation, employee satisfaction, and market leadership.</a:t>
            </a:r>
          </a:p>
          <a:p>
            <a:pPr marL="0" indent="0" algn="just">
              <a:buNone/>
            </a:pPr>
            <a:endParaRPr lang="en-GB" sz="2200" dirty="0"/>
          </a:p>
          <a:p>
            <a:pPr marL="0" indent="0" algn="just">
              <a:buNone/>
            </a:pPr>
            <a:r>
              <a:rPr lang="en-GB" sz="2200" dirty="0"/>
              <a:t>Overall, Recruiting an Assistant Marketing Manager is a strategic investment for my company’s future success. By attracting a highly qualified and motivated individual, the organization can enhance its marketing capabilities, drive growth, and maintain a competitive edge in the market. A well-defined recruitment process, coupled with attractive pay and working conditions, will ensure that the organization secures the best talent for this vital role.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2648089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3F2AE-DFE5-477F-BC0A-989F17071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List of 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5F1A1D7-5DE8-E3DF-433D-8E1428F2DF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09704" y="1892018"/>
            <a:ext cx="11338330" cy="3754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000" dirty="0" err="1"/>
              <a:t>Carlier</a:t>
            </a:r>
            <a:r>
              <a:rPr lang="en-GB" sz="2000" dirty="0"/>
              <a:t>, M ., 2024, Toyota Motor Corporation's net revenue from FY 2012 to FY 2024, Available at: https://w w w.statista.com /statistics/262752/total-net-revenues-</a:t>
            </a:r>
            <a:r>
              <a:rPr lang="en-GB" sz="2000" dirty="0" err="1"/>
              <a:t>oftoyota</a:t>
            </a:r>
            <a:r>
              <a:rPr lang="en-GB" sz="2000" dirty="0"/>
              <a:t>/# :~ :text= The% 20Toyota% 20M </a:t>
            </a:r>
            <a:r>
              <a:rPr lang="en-GB" sz="2000" dirty="0" err="1"/>
              <a:t>otor</a:t>
            </a:r>
            <a:r>
              <a:rPr lang="en-GB" sz="2000" dirty="0"/>
              <a:t>% 20Corporation's% 20net,to% 20298% 20billion% 20U.S.% 20dollars. [Accessed on 13/07/2024]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GB" sz="2000" dirty="0"/>
              <a:t> Toyota, 2024a, Toyota vision and philosophy, Available at: https://w w w.toyota-europe.com /about-us/</a:t>
            </a:r>
            <a:r>
              <a:rPr lang="en-GB" sz="2000" dirty="0" err="1"/>
              <a:t>toyota</a:t>
            </a:r>
            <a:r>
              <a:rPr lang="en-GB" sz="2000" dirty="0"/>
              <a:t>-vision-</a:t>
            </a:r>
            <a:r>
              <a:rPr lang="en-GB" sz="2000" dirty="0" err="1"/>
              <a:t>andphilosophy</a:t>
            </a:r>
            <a:r>
              <a:rPr lang="en-GB" sz="2000" dirty="0"/>
              <a:t># :~ :text= Our% 20M </a:t>
            </a:r>
            <a:r>
              <a:rPr lang="en-GB" sz="2000" dirty="0" err="1"/>
              <a:t>ission</a:t>
            </a:r>
            <a:r>
              <a:rPr lang="en-GB" sz="2000" dirty="0"/>
              <a:t>% 3A% 20Happiness% 20for% 20All&amp; text= Toyota% 20rem </a:t>
            </a:r>
            <a:r>
              <a:rPr lang="en-GB" sz="2000" dirty="0" err="1"/>
              <a:t>ains</a:t>
            </a:r>
            <a:r>
              <a:rPr lang="en-GB" sz="2000" dirty="0"/>
              <a:t>% 20com m </a:t>
            </a:r>
            <a:r>
              <a:rPr lang="en-GB" sz="2000" dirty="0" err="1"/>
              <a:t>itted</a:t>
            </a:r>
            <a:r>
              <a:rPr lang="en-GB" sz="2000" dirty="0"/>
              <a:t>% 20to% 20m </a:t>
            </a:r>
            <a:r>
              <a:rPr lang="en-GB" sz="2000" dirty="0" err="1"/>
              <a:t>aking,h</a:t>
            </a:r>
            <a:r>
              <a:rPr lang="en-GB" sz="2000" dirty="0"/>
              <a:t> </a:t>
            </a:r>
            <a:r>
              <a:rPr lang="en-GB" sz="2000" dirty="0" err="1"/>
              <a:t>elp</a:t>
            </a:r>
            <a:r>
              <a:rPr lang="en-GB" sz="2000" dirty="0"/>
              <a:t>% 20everyone% 20enjoy% 20their% 20lives. [Accessed on 13/07/2024]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GB" sz="2000" dirty="0"/>
              <a:t> Toyota, 2024b, Goals &amp; Targets, Available at: https://w w w.toyota.com /</a:t>
            </a:r>
            <a:r>
              <a:rPr lang="en-GB" sz="2000" dirty="0" err="1"/>
              <a:t>usa</a:t>
            </a:r>
            <a:r>
              <a:rPr lang="en-GB" sz="2000" dirty="0"/>
              <a:t>/</a:t>
            </a:r>
            <a:r>
              <a:rPr lang="en-GB" sz="2000" dirty="0" err="1"/>
              <a:t>environm</a:t>
            </a:r>
            <a:r>
              <a:rPr lang="en-GB" sz="2000" dirty="0"/>
              <a:t> </a:t>
            </a:r>
            <a:r>
              <a:rPr lang="en-GB" sz="2000" dirty="0" err="1"/>
              <a:t>entalsustainability</a:t>
            </a:r>
            <a:r>
              <a:rPr lang="en-GB" sz="2000" dirty="0"/>
              <a:t>/goals-and-targets. [Accessed on 13/07/2024]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90812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331</TotalTime>
  <Words>931</Words>
  <Application>Microsoft Office PowerPoint</Application>
  <PresentationFormat>Widescreen</PresentationFormat>
  <Paragraphs>84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inherit</vt:lpstr>
      <vt:lpstr>Wingdings</vt:lpstr>
      <vt:lpstr>office theme</vt:lpstr>
      <vt:lpstr>Student Name: Md Naeem Hossain Student Number: 2332043 Course Name: Human Capital management  Lecturer Name: Nishi Ramsurrun Session: June 2024 Term  </vt:lpstr>
      <vt:lpstr>Table of Contents</vt:lpstr>
      <vt:lpstr>Introduction</vt:lpstr>
      <vt:lpstr>Strategic Goal</vt:lpstr>
      <vt:lpstr>Job Analysis / Position </vt:lpstr>
      <vt:lpstr>Job Description </vt:lpstr>
      <vt:lpstr>Person Specification </vt:lpstr>
      <vt:lpstr>Required skills </vt:lpstr>
      <vt:lpstr>Pay and working Conditions</vt:lpstr>
      <vt:lpstr>Flexible working arrangement with justifications </vt:lpstr>
      <vt:lpstr>Conclusion</vt:lpstr>
      <vt:lpstr>List of 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ahmed saiham</dc:creator>
  <cp:lastModifiedBy>afnanpriangka@gmail.com</cp:lastModifiedBy>
  <cp:revision>105</cp:revision>
  <dcterms:created xsi:type="dcterms:W3CDTF">2024-06-27T11:21:54Z</dcterms:created>
  <dcterms:modified xsi:type="dcterms:W3CDTF">2024-07-30T12:05:32Z</dcterms:modified>
</cp:coreProperties>
</file>