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3"/>
  </p:notesMasterIdLst>
  <p:handoutMasterIdLst>
    <p:handoutMasterId r:id="rId14"/>
  </p:handoutMasterIdLst>
  <p:sldIdLst>
    <p:sldId id="366" r:id="rId2"/>
    <p:sldId id="351" r:id="rId3"/>
    <p:sldId id="353" r:id="rId4"/>
    <p:sldId id="368" r:id="rId5"/>
    <p:sldId id="354" r:id="rId6"/>
    <p:sldId id="356" r:id="rId7"/>
    <p:sldId id="357" r:id="rId8"/>
    <p:sldId id="355" r:id="rId9"/>
    <p:sldId id="352" r:id="rId10"/>
    <p:sldId id="365" r:id="rId11"/>
    <p:sldId id="367" r:id="rId1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86" d="100"/>
          <a:sy n="86" d="100"/>
        </p:scale>
        <p:origin x="1238" y="5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82" d="100"/>
          <a:sy n="82" d="100"/>
        </p:scale>
        <p:origin x="4002" y="102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81FA4D-2171-1940-A76B-E5DC0C0DF81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highlight>
                  <a:srgbClr val="FFFF00"/>
                </a:highlight>
              </a:rPr>
              <a:t>TERM 2: WEEK 3 and 5</a:t>
            </a:r>
          </a:p>
          <a:p>
            <a:endParaRPr lang="en-US" dirty="0">
              <a:highlight>
                <a:srgbClr val="FFFF00"/>
              </a:highlight>
            </a:endParaRPr>
          </a:p>
          <a:p>
            <a:r>
              <a:rPr lang="en-US" dirty="0">
                <a:highlight>
                  <a:srgbClr val="FFFF00"/>
                </a:highlight>
              </a:rPr>
              <a:t>Assignment Workshop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94C076B-859C-E94E-BE1A-E82F2A041D8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BMSW 4002 Effective Team Working and Communication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219882-7A09-4754-99D2-99E0217889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E21D-7CEB-4497-842D-9B00423C00C8}" type="slidenum">
              <a:rPr lang="en-GB" smtClean="0"/>
              <a:t>2</a:t>
            </a:fld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1A380B7-B27F-F141-BBA2-2E9E870196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The Assignment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9A7292C-E63E-9047-9628-C343386B91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4000" dirty="0"/>
              <a:t>Groups of 5 Students will give a presentation on Effective Team Working to an imaginary company wishing to introduce Teams into its operations. </a:t>
            </a:r>
          </a:p>
        </p:txBody>
      </p:sp>
    </p:spTree>
    <p:extLst>
      <p:ext uri="{BB962C8B-B14F-4D97-AF65-F5344CB8AC3E}">
        <p14:creationId xmlns:p14="http://schemas.microsoft.com/office/powerpoint/2010/main" val="11834143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3B465A-2ABE-4F97-9503-D89A685005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E21D-7CEB-4497-842D-9B00423C00C8}" type="slidenum">
              <a:rPr lang="en-GB" smtClean="0"/>
              <a:t>3</a:t>
            </a:fld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CFB30D78-AACE-D04E-AA57-D9260B78AC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The Assignment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734EEF3-BB28-6B43-B31F-BA54E7BC16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areas to be covered are:</a:t>
            </a:r>
          </a:p>
          <a:p>
            <a:pPr lvl="0"/>
            <a:r>
              <a:rPr lang="en-GB" dirty="0"/>
              <a:t>1) Benefits of team working </a:t>
            </a:r>
          </a:p>
          <a:p>
            <a:pPr lvl="0"/>
            <a:r>
              <a:rPr lang="en-GB" dirty="0"/>
              <a:t> 2) Stages of team development (</a:t>
            </a:r>
            <a:r>
              <a:rPr lang="en-GB" sz="2000" b="1" i="1" dirty="0">
                <a:highlight>
                  <a:srgbClr val="FFFF00"/>
                </a:highlight>
              </a:rPr>
              <a:t>Tuckman</a:t>
            </a:r>
            <a:r>
              <a:rPr lang="en-GB" dirty="0"/>
              <a:t>)</a:t>
            </a:r>
          </a:p>
          <a:p>
            <a:pPr marL="0" indent="0">
              <a:buNone/>
            </a:pPr>
            <a:r>
              <a:rPr lang="en-GB" dirty="0"/>
              <a:t>    3) Team roles (</a:t>
            </a:r>
            <a:r>
              <a:rPr lang="en-GB" sz="2000" b="1" i="1" dirty="0">
                <a:highlight>
                  <a:srgbClr val="FFFF00"/>
                </a:highlight>
              </a:rPr>
              <a:t>Belbin</a:t>
            </a:r>
            <a:r>
              <a:rPr lang="en-GB" dirty="0"/>
              <a:t>) / Leadership Roles  </a:t>
            </a:r>
          </a:p>
          <a:p>
            <a:pPr marL="0" indent="0">
              <a:buNone/>
            </a:pPr>
            <a:r>
              <a:rPr lang="en-GB" dirty="0"/>
              <a:t>          (</a:t>
            </a:r>
            <a:r>
              <a:rPr lang="en-GB" sz="2000" b="1" i="1" dirty="0">
                <a:highlight>
                  <a:srgbClr val="FFFF00"/>
                </a:highlight>
              </a:rPr>
              <a:t>Hersey &amp; Blanchard</a:t>
            </a:r>
            <a:r>
              <a:rPr lang="en-GB" dirty="0"/>
              <a:t>)</a:t>
            </a:r>
          </a:p>
          <a:p>
            <a:pPr marL="0" indent="0">
              <a:buNone/>
            </a:pPr>
            <a:r>
              <a:rPr lang="en-GB" dirty="0"/>
              <a:t>    4) Managing conflict (</a:t>
            </a:r>
            <a:r>
              <a:rPr lang="en-GB" sz="2000" b="1" i="1" dirty="0">
                <a:highlight>
                  <a:srgbClr val="FFFF00"/>
                </a:highlight>
              </a:rPr>
              <a:t>Thomas and Kilmann</a:t>
            </a:r>
            <a:r>
              <a:rPr lang="en-GB" sz="2000" b="1" dirty="0"/>
              <a:t>) </a:t>
            </a:r>
          </a:p>
          <a:p>
            <a:pPr marL="0" lvl="0" indent="0">
              <a:buNone/>
            </a:pPr>
            <a:r>
              <a:rPr lang="en-GB" dirty="0"/>
              <a:t>    5) Successful team development </a:t>
            </a:r>
          </a:p>
          <a:p>
            <a:r>
              <a:rPr lang="en-GB" dirty="0"/>
              <a:t>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149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CDDF0-928A-40E9-AFAA-FD4C7941BC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The Assignment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8B21A8-0512-44E0-94DF-2481902F7E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The presentation must not simply show how wonderful teams are, but must also identify possible problems and how these may be solved. </a:t>
            </a:r>
          </a:p>
          <a:p>
            <a:pPr marL="0" indent="0">
              <a:buNone/>
            </a:pPr>
            <a:r>
              <a:rPr lang="en-GB" sz="2800" dirty="0"/>
              <a:t> For example: How can the composition   </a:t>
            </a:r>
          </a:p>
          <a:p>
            <a:pPr marL="0" indent="0">
              <a:buNone/>
            </a:pPr>
            <a:r>
              <a:rPr lang="en-GB" sz="2800" dirty="0"/>
              <a:t>                   of the team (team roles) and good    </a:t>
            </a:r>
          </a:p>
          <a:p>
            <a:pPr marL="0" indent="0">
              <a:buNone/>
            </a:pPr>
            <a:r>
              <a:rPr lang="en-GB" sz="2800" dirty="0"/>
              <a:t>                  leadership help team development</a:t>
            </a:r>
          </a:p>
          <a:p>
            <a:pPr marL="0" indent="0">
              <a:buNone/>
            </a:pPr>
            <a:r>
              <a:rPr lang="en-GB" sz="2800" dirty="0"/>
              <a:t>                  and prevent team breakdown?</a:t>
            </a:r>
          </a:p>
          <a:p>
            <a:pPr marL="0" indent="0">
              <a:buNone/>
            </a:pPr>
            <a:r>
              <a:rPr lang="en-GB" sz="2800" dirty="0"/>
              <a:t> </a:t>
            </a:r>
          </a:p>
          <a:p>
            <a:pPr marL="0" indent="0">
              <a:buNone/>
            </a:pPr>
            <a:r>
              <a:rPr lang="en-GB" sz="3600" dirty="0"/>
              <a:t> 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90F233-FD20-4135-B267-E868B77165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DCB10D-AF4C-473E-9203-55310D44DE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69500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E2279E-DA99-4372-80DA-4A456414EE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E21D-7CEB-4497-842D-9B00423C00C8}" type="slidenum">
              <a:rPr lang="en-GB" smtClean="0"/>
              <a:t>5</a:t>
            </a:fld>
            <a:endParaRPr lang="en-GB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A4C695A5-E9B9-B24B-94C3-86D874EC36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The Assignment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7ABDCBD-D72E-9542-BD4B-FB3559FFDB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Each student </a:t>
            </a:r>
            <a:r>
              <a:rPr lang="en-US" b="1" dirty="0"/>
              <a:t>may</a:t>
            </a:r>
            <a:r>
              <a:rPr lang="en-US" dirty="0"/>
              <a:t> use up to </a:t>
            </a:r>
            <a:r>
              <a:rPr lang="en-US" u="sng" dirty="0"/>
              <a:t>5 slides </a:t>
            </a:r>
            <a:r>
              <a:rPr lang="en-US" dirty="0"/>
              <a:t>for their section of the presentation.</a:t>
            </a:r>
          </a:p>
          <a:p>
            <a:r>
              <a:rPr lang="en-US" dirty="0"/>
              <a:t>Each slide must have no more than </a:t>
            </a:r>
            <a:r>
              <a:rPr lang="en-US" u="sng" dirty="0"/>
              <a:t>6 bullet points</a:t>
            </a:r>
          </a:p>
          <a:p>
            <a:pPr marL="0" indent="0">
              <a:buNone/>
            </a:pPr>
            <a:r>
              <a:rPr lang="en-US" dirty="0"/>
              <a:t>   Slides must not be used for blocks of text as the presentation is a </a:t>
            </a:r>
            <a:r>
              <a:rPr lang="en-US" u="sng" dirty="0"/>
              <a:t>speaking </a:t>
            </a:r>
            <a:r>
              <a:rPr lang="en-US" dirty="0"/>
              <a:t>and </a:t>
            </a:r>
            <a:r>
              <a:rPr lang="en-US" u="sng" dirty="0"/>
              <a:t>not a reading </a:t>
            </a:r>
            <a:r>
              <a:rPr lang="en-US" dirty="0"/>
              <a:t>exercise.</a:t>
            </a:r>
          </a:p>
          <a:p>
            <a:pPr marL="0" indent="0">
              <a:buNone/>
            </a:pPr>
            <a:endParaRPr lang="en-US" u="sng" dirty="0"/>
          </a:p>
        </p:txBody>
      </p:sp>
    </p:spTree>
    <p:extLst>
      <p:ext uri="{BB962C8B-B14F-4D97-AF65-F5344CB8AC3E}">
        <p14:creationId xmlns:p14="http://schemas.microsoft.com/office/powerpoint/2010/main" val="22562936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D33E75-C8A0-4E20-95C4-6AC4D9BD82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E21D-7CEB-4497-842D-9B00423C00C8}" type="slidenum">
              <a:rPr lang="en-GB" smtClean="0"/>
              <a:t>6</a:t>
            </a:fld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2BA730A-9253-9246-BA1D-879761A1AA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The Assignment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3170DEA-7E05-A244-B97A-99A93EBEBA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b="1" dirty="0"/>
              <a:t>first slide </a:t>
            </a:r>
            <a:r>
              <a:rPr lang="en-US" dirty="0"/>
              <a:t>will show the names of each student, their ID number and the topic of presentation:</a:t>
            </a:r>
          </a:p>
          <a:p>
            <a:r>
              <a:rPr lang="en-US" i="1" dirty="0"/>
              <a:t>Tom Jones  ID 12345 – Introduction and   </a:t>
            </a:r>
          </a:p>
          <a:p>
            <a:pPr marL="0" indent="0">
              <a:buNone/>
            </a:pPr>
            <a:r>
              <a:rPr lang="en-US" i="1" dirty="0"/>
              <a:t>                                Benefits of team Working</a:t>
            </a:r>
          </a:p>
        </p:txBody>
      </p:sp>
    </p:spTree>
    <p:extLst>
      <p:ext uri="{BB962C8B-B14F-4D97-AF65-F5344CB8AC3E}">
        <p14:creationId xmlns:p14="http://schemas.microsoft.com/office/powerpoint/2010/main" val="22750261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6D3EF4-8215-4084-B285-5BB1C4E8A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E21D-7CEB-4497-842D-9B00423C00C8}" type="slidenum">
              <a:rPr lang="en-GB" smtClean="0"/>
              <a:t>7</a:t>
            </a:fld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C4655034-0609-4242-BC59-88524EDB27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The Assignment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FD1CC00-F74A-F04F-9F47-7E5C6F9C67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b="1" dirty="0"/>
              <a:t>last slide </a:t>
            </a:r>
            <a:r>
              <a:rPr lang="en-US" dirty="0"/>
              <a:t>will have your ‘list of references.’</a:t>
            </a:r>
          </a:p>
          <a:p>
            <a:r>
              <a:rPr lang="en-US" dirty="0"/>
              <a:t>As in all academic work, your slides should have in-text citations and full references at the end.</a:t>
            </a:r>
          </a:p>
        </p:txBody>
      </p:sp>
    </p:spTree>
    <p:extLst>
      <p:ext uri="{BB962C8B-B14F-4D97-AF65-F5344CB8AC3E}">
        <p14:creationId xmlns:p14="http://schemas.microsoft.com/office/powerpoint/2010/main" val="42734391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E2279E-DA99-4372-80DA-4A456414EE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E21D-7CEB-4497-842D-9B00423C00C8}" type="slidenum">
              <a:rPr lang="en-GB" smtClean="0"/>
              <a:t>8</a:t>
            </a:fld>
            <a:endParaRPr lang="en-GB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DF1F2DC-698B-A442-836A-C575196DCC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The Assignment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7157002-B303-514C-9F35-9A41414DB6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Students may make notes and refer to them while presenting.</a:t>
            </a:r>
          </a:p>
          <a:p>
            <a:r>
              <a:rPr lang="en-US" dirty="0"/>
              <a:t>Each student will speak for not more than </a:t>
            </a:r>
            <a:r>
              <a:rPr lang="en-US" b="1" dirty="0"/>
              <a:t>5 minutes</a:t>
            </a:r>
            <a:r>
              <a:rPr lang="en-US" dirty="0"/>
              <a:t>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0874835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219882-7A09-4754-99D2-99E0217889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E21D-7CEB-4497-842D-9B00423C00C8}" type="slidenum">
              <a:rPr lang="en-GB" smtClean="0"/>
              <a:t>9</a:t>
            </a:fld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3173DA3-6C32-6747-95AC-83AAFF3E57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The Assignment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5C6DCF1-30CD-3E48-9503-83E74D3680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3917032"/>
          </a:xfrm>
        </p:spPr>
        <p:txBody>
          <a:bodyPr/>
          <a:lstStyle/>
          <a:p>
            <a:r>
              <a:rPr lang="en-US" sz="2800" dirty="0"/>
              <a:t>The presentation Group could have a name and a logo and appoint a leader, whose responsibilities are to organize the work and ensure that each team member is pulling their weight.</a:t>
            </a:r>
          </a:p>
          <a:p>
            <a:r>
              <a:rPr lang="en-US" sz="2800" dirty="0"/>
              <a:t>The team leader will also convert the slides</a:t>
            </a:r>
          </a:p>
          <a:p>
            <a:pPr marL="0" indent="0">
              <a:buNone/>
            </a:pPr>
            <a:r>
              <a:rPr lang="en-US" sz="2800" dirty="0"/>
              <a:t>    to word and upload it to Turnitin for plagiarism   </a:t>
            </a:r>
          </a:p>
          <a:p>
            <a:pPr marL="0" indent="0">
              <a:buNone/>
            </a:pPr>
            <a:r>
              <a:rPr lang="en-US" sz="2800" dirty="0"/>
              <a:t>    check.</a:t>
            </a:r>
          </a:p>
        </p:txBody>
      </p:sp>
    </p:spTree>
    <p:extLst>
      <p:ext uri="{BB962C8B-B14F-4D97-AF65-F5344CB8AC3E}">
        <p14:creationId xmlns:p14="http://schemas.microsoft.com/office/powerpoint/2010/main" val="6539089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7A6807-D37D-45E4-848D-754C58EE82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E21D-7CEB-4497-842D-9B00423C00C8}" type="slidenum">
              <a:rPr lang="en-GB" smtClean="0"/>
              <a:t>10</a:t>
            </a:fld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1A0E36-0A3C-484B-947F-EBAC5C06C5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Two tutors will assess your presentation</a:t>
            </a:r>
          </a:p>
          <a:p>
            <a:r>
              <a:rPr lang="en-US" dirty="0"/>
              <a:t>Please make sure your microphones and cameras are working for practice presentations with your team and for the final presentation in week 10.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886A3C9C-6AB3-3D48-A366-CFF9E0C130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The Assignment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76586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46508-8C92-4AF1-A366-5967A56D01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The Assignment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C5DB69-C265-4C5D-A91D-1A9E770222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 FUTURE WEEKS, YOU WILL BE TAUGHT</a:t>
            </a:r>
          </a:p>
          <a:p>
            <a:r>
              <a:rPr lang="en-GB" i="1" dirty="0"/>
              <a:t>Presentation Skills</a:t>
            </a:r>
          </a:p>
          <a:p>
            <a:r>
              <a:rPr lang="en-GB" i="1" dirty="0"/>
              <a:t>Slide Composition – colour contrast, font </a:t>
            </a:r>
          </a:p>
          <a:p>
            <a:pPr marL="0" indent="0">
              <a:buNone/>
            </a:pPr>
            <a:r>
              <a:rPr lang="en-GB" i="1" dirty="0"/>
              <a:t>                                size and transition.</a:t>
            </a:r>
          </a:p>
          <a:p>
            <a:r>
              <a:rPr lang="en-GB" i="1" dirty="0"/>
              <a:t>Power Point composition.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0E6236-D989-47D7-8336-38A8FB3350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DF7C18-B470-4E34-8EBB-CADA5D736E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5123608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915</TotalTime>
  <Words>427</Words>
  <Application>Microsoft Office PowerPoint</Application>
  <PresentationFormat>On-screen Show (4:3)</PresentationFormat>
  <Paragraphs>66</Paragraphs>
  <Slides>11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Myriad Pro</vt:lpstr>
      <vt:lpstr>Verdana</vt:lpstr>
      <vt:lpstr>20140311PresentationUWTSDTemplate</vt:lpstr>
      <vt:lpstr>BMSW 4002 Effective Team Working and Communication</vt:lpstr>
      <vt:lpstr>The Assignment</vt:lpstr>
      <vt:lpstr>The Assignment</vt:lpstr>
      <vt:lpstr>The Assignment</vt:lpstr>
      <vt:lpstr>The Assignment</vt:lpstr>
      <vt:lpstr>The Assignment</vt:lpstr>
      <vt:lpstr>The Assignment</vt:lpstr>
      <vt:lpstr>The Assignment</vt:lpstr>
      <vt:lpstr>The Assignment</vt:lpstr>
      <vt:lpstr>The Assignment</vt:lpstr>
      <vt:lpstr>The Assignment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Lloyd Beharry</cp:lastModifiedBy>
  <cp:revision>71</cp:revision>
  <cp:lastPrinted>2018-07-09T15:27:01Z</cp:lastPrinted>
  <dcterms:created xsi:type="dcterms:W3CDTF">2002-10-07T19:43:58Z</dcterms:created>
  <dcterms:modified xsi:type="dcterms:W3CDTF">2022-11-09T11:35:25Z</dcterms:modified>
</cp:coreProperties>
</file>