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820" r:id="rId2"/>
    <p:sldId id="821" r:id="rId3"/>
    <p:sldId id="822" r:id="rId4"/>
    <p:sldId id="823" r:id="rId5"/>
    <p:sldId id="824" r:id="rId6"/>
    <p:sldId id="825" r:id="rId7"/>
    <p:sldId id="826" r:id="rId8"/>
    <p:sldId id="828" r:id="rId9"/>
    <p:sldId id="829" r:id="rId10"/>
    <p:sldId id="831" r:id="rId11"/>
    <p:sldId id="832" r:id="rId12"/>
    <p:sldId id="83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0660B408-B3CF-4A94-85FC-2B1E0A45F4A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/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1V>
      <a:tcStyle>
        <a:tcBdr/>
        <a:fill>
          <a:solidFill>
            <a:srgbClr val="CFD5EA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9EBF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Row>
  </a:tblStyle>
  <a:tblStyle styleId="{21E4AEA4-8DFA-4A89-87EB-49C32662AFE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CECE8"/>
          </a:solidFill>
        </a:fill>
      </a:tcStyle>
    </a:wholeTbl>
    <a:band1H>
      <a:tcStyle>
        <a:tcBdr/>
        <a:fill>
          <a:solidFill>
            <a:srgbClr val="F8D7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F8D7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D7D31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Row>
  </a:tblStyle>
  <a:tblStyle styleId="{69012ECD-51FC-41F1-AA8D-1B2483CD663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Row>
  </a:tblStyle>
  <a:tblStyle styleId="{9DCAF9ED-07DC-4A11-8D7F-57B35C25682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FCECE8"/>
          </a:solidFill>
        </a:fill>
      </a:tcStyle>
    </a:band1H>
    <a:band1V>
      <a:tcStyle>
        <a:tcBdr/>
        <a:fill>
          <a:solidFill>
            <a:srgbClr val="FCECE8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Row>
  </a:tblStyle>
  <a:tblStyle styleId="{D113A9D2-9D6B-4929-AA2D-F23B5EE8CBE7}" styleName="">
    <a:wholeTbl>
      <a:tcTxStyle>
        <a:font>
          <a:latin typeface="+mn-lt"/>
          <a:ea typeface="+mn-ea"/>
          <a:cs typeface="+mn-cs"/>
        </a:font>
        <a:srgbClr val="FFFFFF"/>
      </a:tcTxStyle>
      <a:tcStyle>
        <a:tcBdr>
          <a:left>
            <a:ln w="3172" cap="flat" cmpd="sng" algn="ctr">
              <a:solidFill>
                <a:srgbClr val="C0C9E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C0C9E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C0C9E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C0C9E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wholeTbl>
    <a:band1H>
      <a:tcStyle>
        <a:tcBdr/>
        <a:fill>
          <a:solidFill>
            <a:srgbClr val="FFFFFF"/>
          </a:solidFill>
        </a:fill>
      </a:tcStyle>
    </a:band1H>
    <a:band1V>
      <a:tcStyle>
        <a:tcBdr/>
        <a:fill>
          <a:solidFill>
            <a:srgbClr val="FFFFFF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</a:tcBdr>
        <a:fill>
          <a:solidFill>
            <a:srgbClr val="4472C4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right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</a:tcBdr>
        <a:fill>
          <a:solidFill>
            <a:srgbClr val="4472C4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3C2FFA5D-87B4-456A-9821-1D502468CF0F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wholeTbl>
    <a:band1H>
      <a:tcStyle>
        <a:tcBdr/>
        <a:fill>
          <a:solidFill>
            <a:srgbClr val="4472C4"/>
          </a:solidFill>
        </a:fill>
      </a:tcStyle>
    </a:band1H>
    <a:band2H>
      <a:tcStyle>
        <a:tcBdr/>
        <a:fill>
          <a:solidFill>
            <a:srgbClr val="4472C4"/>
          </a:solidFill>
        </a:fill>
      </a:tcStyle>
    </a:band2H>
    <a:band1V>
      <a:tcStyle>
        <a:tcBdr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band1V>
    <a:band2V>
      <a:tcStyle>
        <a:tcBdr/>
        <a:fill>
          <a:solidFill>
            <a:srgbClr val="4472C4"/>
          </a:solidFill>
        </a:fill>
      </a:tcStyle>
    </a:band2V>
    <a:la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NULL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NULL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title>
      <c:tx>
        <c:rich>
          <a:bodyPr lIns="0" tIns="0" rIns="0" bIns="0"/>
          <a:lstStyle/>
          <a:p>
            <a:pPr marL="0" marR="0" indent="0" algn="ctr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862" b="0" i="0" u="none" strike="noStrike" kern="1200" spc="0" baseline="0">
                <a:solidFill>
                  <a:srgbClr val="595959"/>
                </a:solidFill>
                <a:latin typeface="Lato"/>
              </a:defRPr>
            </a:pPr>
            <a:r>
              <a:rPr lang="en-GB" sz="1862" b="0" i="0" u="none" strike="noStrike" kern="1200" cap="none" spc="0" baseline="0">
                <a:solidFill>
                  <a:srgbClr val="595959"/>
                </a:solidFill>
                <a:uFillTx/>
                <a:latin typeface="Lato"/>
              </a:rPr>
              <a:t>ANNUAL SALES &amp; GROSS PROFIT</a:t>
            </a:r>
          </a:p>
        </c:rich>
      </c:tx>
      <c:overlay val="0"/>
      <c:spPr>
        <a:noFill/>
        <a:ln>
          <a:noFill/>
        </a:ln>
      </c:spPr>
    </c:title>
    <c:autoTitleDeleted val="0"/>
    <c:plotArea>
      <c:layout>
        <c:manualLayout>
          <c:xMode val="edge"/>
          <c:yMode val="edge"/>
          <c:x val="6.3151234676253453E-3"/>
          <c:y val="0.14132080841214556"/>
          <c:w val="0.97979160490359885"/>
          <c:h val="0.70478883899804634"/>
        </c:manualLayout>
      </c:layout>
      <c:barChart>
        <c:barDir val="col"/>
        <c:grouping val="clustered"/>
        <c:varyColors val="0"/>
        <c:ser>
          <c:idx val="0"/>
          <c:order val="0"/>
          <c:tx>
            <c:v>SALES</c:v>
          </c:tx>
          <c:spPr>
            <a:solidFill>
              <a:srgbClr val="E2CBB9"/>
            </a:solidFill>
            <a:ln>
              <a:noFill/>
            </a:ln>
            <a:effectLst>
              <a:outerShdw dist="1816098" dir="5400000" algn="tl">
                <a:srgbClr val="000000">
                  <a:alpha val="43137"/>
                </a:srgbClr>
              </a:outerShdw>
            </a:effectLst>
          </c:spPr>
          <c:invertIfNegative val="0"/>
          <c:cat>
            <c:strLit>
              <c:ptCount val="3"/>
              <c:pt idx="0">
                <c:v>YR1</c:v>
              </c:pt>
              <c:pt idx="1">
                <c:v>YR2</c:v>
              </c:pt>
              <c:pt idx="2">
                <c:v>YR3</c:v>
              </c:pt>
            </c:strLit>
          </c:cat>
          <c:val>
            <c:numLit>
              <c:formatCode>General</c:formatCode>
              <c:ptCount val="3"/>
              <c:pt idx="0">
                <c:v>702000</c:v>
              </c:pt>
              <c:pt idx="1">
                <c:v>777200</c:v>
              </c:pt>
              <c:pt idx="2">
                <c:v>849420</c:v>
              </c:pt>
            </c:numLit>
          </c:val>
          <c:extLst>
            <c:ext xmlns:c16="http://schemas.microsoft.com/office/drawing/2014/chart" uri="{C3380CC4-5D6E-409C-BE32-E72D297353CC}">
              <c16:uniqueId val="{00000000-69EA-4EC7-A4F0-8AA443FEABF5}"/>
            </c:ext>
          </c:extLst>
        </c:ser>
        <c:ser>
          <c:idx val="1"/>
          <c:order val="1"/>
          <c:tx>
            <c:v>COGS</c:v>
          </c:tx>
          <c:spPr>
            <a:solidFill>
              <a:srgbClr val="843F00"/>
            </a:solidFill>
            <a:ln>
              <a:noFill/>
            </a:ln>
          </c:spPr>
          <c:invertIfNegative val="0"/>
          <c:cat>
            <c:strLit>
              <c:ptCount val="3"/>
              <c:pt idx="0">
                <c:v>YR1</c:v>
              </c:pt>
              <c:pt idx="1">
                <c:v>YR2</c:v>
              </c:pt>
              <c:pt idx="2">
                <c:v>YR3</c:v>
              </c:pt>
            </c:strLit>
          </c:cat>
          <c:val>
            <c:numLit>
              <c:formatCode>General</c:formatCode>
              <c:ptCount val="3"/>
              <c:pt idx="0">
                <c:v>212000</c:v>
              </c:pt>
              <c:pt idx="1">
                <c:v>222600</c:v>
              </c:pt>
              <c:pt idx="2">
                <c:v>233730</c:v>
              </c:pt>
            </c:numLit>
          </c:val>
          <c:extLst>
            <c:ext xmlns:c16="http://schemas.microsoft.com/office/drawing/2014/chart" uri="{C3380CC4-5D6E-409C-BE32-E72D297353CC}">
              <c16:uniqueId val="{00000001-69EA-4EC7-A4F0-8AA443FEABF5}"/>
            </c:ext>
          </c:extLst>
        </c:ser>
        <c:ser>
          <c:idx val="2"/>
          <c:order val="2"/>
          <c:tx>
            <c:v>PROFIT</c:v>
          </c:tx>
          <c:spPr>
            <a:solidFill>
              <a:srgbClr val="562F08"/>
            </a:solidFill>
            <a:ln>
              <a:noFill/>
            </a:ln>
          </c:spPr>
          <c:invertIfNegative val="0"/>
          <c:cat>
            <c:strLit>
              <c:ptCount val="3"/>
              <c:pt idx="0">
                <c:v>YR1</c:v>
              </c:pt>
              <c:pt idx="1">
                <c:v>YR2</c:v>
              </c:pt>
              <c:pt idx="2">
                <c:v>YR3</c:v>
              </c:pt>
            </c:strLit>
          </c:cat>
          <c:val>
            <c:numLit>
              <c:formatCode>General</c:formatCode>
              <c:ptCount val="3"/>
              <c:pt idx="0">
                <c:v>490000</c:v>
              </c:pt>
              <c:pt idx="1">
                <c:v>549600</c:v>
              </c:pt>
              <c:pt idx="2">
                <c:v>615690</c:v>
              </c:pt>
            </c:numLit>
          </c:val>
          <c:extLst>
            <c:ext xmlns:c16="http://schemas.microsoft.com/office/drawing/2014/chart" uri="{C3380CC4-5D6E-409C-BE32-E72D297353CC}">
              <c16:uniqueId val="{00000002-69EA-4EC7-A4F0-8AA443FEAB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76"/>
        <c:overlap val="-27"/>
        <c:axId val="1059056976"/>
        <c:axId val="990192784"/>
      </c:barChart>
      <c:valAx>
        <c:axId val="990192784"/>
        <c:scaling>
          <c:orientation val="minMax"/>
        </c:scaling>
        <c:delete val="0"/>
        <c:axPos val="l"/>
        <c:majorGridlines>
          <c:spPr>
            <a:ln w="9528" cap="flat">
              <a:solidFill>
                <a:srgbClr val="D9D9D9"/>
              </a:solidFill>
              <a:prstDash val="solid"/>
              <a:round/>
            </a:ln>
          </c:spPr>
        </c:majorGridlines>
        <c:numFmt formatCode="[$£-809]#,##0" sourceLinked="0"/>
        <c:majorTickMark val="none"/>
        <c:minorTickMark val="none"/>
        <c:tickLblPos val="nextTo"/>
        <c:spPr>
          <a:noFill/>
          <a:ln>
            <a:noFill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197" b="0" i="0" u="none" strike="noStrike" kern="1200" baseline="0">
                <a:solidFill>
                  <a:srgbClr val="49311E"/>
                </a:solidFill>
                <a:latin typeface="Lato"/>
                <a:ea typeface="Lato" pitchFamily="34"/>
                <a:cs typeface="Lato" pitchFamily="34"/>
              </a:defRPr>
            </a:pPr>
            <a:endParaRPr lang="en-US"/>
          </a:p>
        </c:txPr>
        <c:crossAx val="1059056976"/>
        <c:crosses val="autoZero"/>
        <c:crossBetween val="between"/>
      </c:valAx>
      <c:catAx>
        <c:axId val="1059056976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8" cap="flat">
            <a:solidFill>
              <a:srgbClr val="D9D9D9"/>
            </a:solidFill>
            <a:prstDash val="solid"/>
            <a:round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197" b="0" i="0" u="none" strike="noStrike" kern="1200" baseline="0">
                <a:solidFill>
                  <a:srgbClr val="49311E"/>
                </a:solidFill>
                <a:latin typeface="Lato"/>
                <a:ea typeface="Lato" pitchFamily="34"/>
                <a:cs typeface="Lato" pitchFamily="34"/>
              </a:defRPr>
            </a:pPr>
            <a:endParaRPr lang="en-US"/>
          </a:p>
        </c:txPr>
        <c:crossAx val="990192784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legend>
      <c:legendPos val="b"/>
      <c:overlay val="0"/>
      <c:spPr>
        <a:noFill/>
        <a:ln>
          <a:noFill/>
        </a:ln>
      </c:spPr>
      <c:txPr>
        <a:bodyPr lIns="0" tIns="0" rIns="0" bIns="0"/>
        <a:lstStyle/>
        <a:p>
          <a:pPr marL="0" marR="0" indent="0" defTabSz="914400" fontAlgn="auto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tabLst/>
            <a:defRPr sz="1197" b="0" i="0" u="none" strike="noStrike" kern="1200" baseline="0">
              <a:solidFill>
                <a:srgbClr val="49311E"/>
              </a:solidFill>
              <a:latin typeface="Lato"/>
              <a:ea typeface="Lato" pitchFamily="34"/>
              <a:cs typeface="Lato" pitchFamily="34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 lIns="0" tIns="0" rIns="0" bIns="0"/>
    <a:lstStyle/>
    <a:p>
      <a:pPr marL="0" marR="0" indent="0" defTabSz="914400" fontAlgn="auto" hangingPunct="1">
        <a:lnSpc>
          <a:spcPct val="100000"/>
        </a:lnSpc>
        <a:spcBef>
          <a:spcPts val="0"/>
        </a:spcBef>
        <a:spcAft>
          <a:spcPts val="0"/>
        </a:spcAft>
        <a:tabLst/>
        <a:defRPr lang="en-GB" sz="1330" b="0" i="0" u="none" strike="noStrike" kern="1200" baseline="0">
          <a:solidFill>
            <a:srgbClr val="000000"/>
          </a:solidFill>
          <a:latin typeface="Lato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title>
      <c:tx>
        <c:rich>
          <a:bodyPr lIns="0" tIns="0" rIns="0" bIns="0"/>
          <a:lstStyle/>
          <a:p>
            <a:pPr marL="0" marR="0" indent="0" algn="ctr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600" b="1" i="0" u="none" strike="noStrike" kern="1200" cap="all" spc="0" baseline="0">
                <a:solidFill>
                  <a:srgbClr val="1D140C"/>
                </a:solidFill>
                <a:latin typeface="Lato"/>
              </a:defRPr>
            </a:pPr>
            <a:r>
              <a:rPr lang="en-GB" sz="1600" b="1" i="0" u="none" strike="noStrike" kern="1200" cap="all" spc="0" baseline="0">
                <a:solidFill>
                  <a:srgbClr val="1D140C"/>
                </a:solidFill>
                <a:uFillTx/>
                <a:latin typeface="Lato"/>
              </a:rPr>
              <a:t>Success Ratios</a:t>
            </a:r>
          </a:p>
        </c:rich>
      </c:tx>
      <c:overlay val="0"/>
      <c:spPr>
        <a:noFill/>
        <a:ln>
          <a:noFill/>
        </a:ln>
      </c:sp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v>PROFIT MARGIN</c:v>
          </c:tx>
          <c:spPr>
            <a:ln w="57150" cap="rnd">
              <a:solidFill>
                <a:srgbClr val="C49570"/>
              </a:solidFill>
              <a:prstDash val="solid"/>
              <a:round/>
            </a:ln>
          </c:spPr>
          <c:marker>
            <c:symbol val="none"/>
          </c:marker>
          <c:cat>
            <c:strLit>
              <c:ptCount val="3"/>
              <c:pt idx="0">
                <c:v>YR1</c:v>
              </c:pt>
              <c:pt idx="1">
                <c:v>YR2</c:v>
              </c:pt>
              <c:pt idx="2">
                <c:v>YR3</c:v>
              </c:pt>
            </c:strLit>
          </c:cat>
          <c:val>
            <c:numLit>
              <c:formatCode>General</c:formatCode>
              <c:ptCount val="3"/>
              <c:pt idx="0">
                <c:v>0.12</c:v>
              </c:pt>
              <c:pt idx="1">
                <c:v>0.14949999999999999</c:v>
              </c:pt>
              <c:pt idx="2">
                <c:v>0.17660000000000001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0-9B77-47AD-BA07-0664067A39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62198992"/>
        <c:axId val="990193264"/>
      </c:lineChart>
      <c:lineChart>
        <c:grouping val="standard"/>
        <c:varyColors val="0"/>
        <c:ser>
          <c:idx val="1"/>
          <c:order val="1"/>
          <c:tx>
            <c:v>ACID TEST</c:v>
          </c:tx>
          <c:spPr>
            <a:ln w="50804" cap="rnd">
              <a:solidFill>
                <a:srgbClr val="843F00"/>
              </a:solidFill>
              <a:prstDash val="solid"/>
              <a:round/>
            </a:ln>
          </c:spPr>
          <c:marker>
            <c:symbol val="none"/>
          </c:marker>
          <c:cat>
            <c:strLit>
              <c:ptCount val="3"/>
              <c:pt idx="0">
                <c:v>YR1</c:v>
              </c:pt>
              <c:pt idx="1">
                <c:v>YR2</c:v>
              </c:pt>
              <c:pt idx="2">
                <c:v>YR3</c:v>
              </c:pt>
            </c:strLit>
          </c:cat>
          <c:val>
            <c:numLit>
              <c:formatCode>General</c:formatCode>
              <c:ptCount val="3"/>
              <c:pt idx="0">
                <c:v>2.34</c:v>
              </c:pt>
              <c:pt idx="1">
                <c:v>3.66</c:v>
              </c:pt>
              <c:pt idx="2">
                <c:v>6.77</c:v>
              </c:pt>
            </c:numLit>
          </c:val>
          <c:smooth val="0"/>
          <c:extLst>
            <c:ext xmlns:c16="http://schemas.microsoft.com/office/drawing/2014/chart" uri="{C3380CC4-5D6E-409C-BE32-E72D297353CC}">
              <c16:uniqueId val="{00000001-9B77-47AD-BA07-0664067A392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62202704"/>
        <c:axId val="990194704"/>
      </c:lineChart>
      <c:valAx>
        <c:axId val="990193264"/>
        <c:scaling>
          <c:orientation val="minMax"/>
        </c:scaling>
        <c:delete val="0"/>
        <c:axPos val="l"/>
        <c:majorGridlines>
          <c:spPr>
            <a:ln w="9528" cap="flat">
              <a:solidFill>
                <a:srgbClr val="D9D9D9"/>
              </a:solidFill>
              <a:prstDash val="solid"/>
              <a:round/>
            </a:ln>
          </c:spPr>
        </c:majorGridlines>
        <c:numFmt formatCode="0%" sourceLinked="0"/>
        <c:majorTickMark val="none"/>
        <c:minorTickMark val="none"/>
        <c:tickLblPos val="nextTo"/>
        <c:spPr>
          <a:noFill/>
          <a:ln>
            <a:noFill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197" b="0" i="0" u="none" strike="noStrike" kern="1200" baseline="0">
                <a:solidFill>
                  <a:srgbClr val="49311E"/>
                </a:solidFill>
                <a:latin typeface="Lato"/>
                <a:ea typeface="Lato" pitchFamily="34"/>
                <a:cs typeface="Lato" pitchFamily="34"/>
              </a:defRPr>
            </a:pPr>
            <a:endParaRPr lang="en-US"/>
          </a:p>
        </c:txPr>
        <c:crossAx val="1062198992"/>
        <c:crosses val="autoZero"/>
        <c:crossBetween val="between"/>
        <c:majorUnit val="4.0000000000000008E-2"/>
      </c:valAx>
      <c:catAx>
        <c:axId val="1062198992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8" cap="flat">
            <a:solidFill>
              <a:srgbClr val="D9D9D9"/>
            </a:solidFill>
            <a:prstDash val="solid"/>
            <a:round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197" b="0" i="0" u="none" strike="noStrike" kern="1200" baseline="0">
                <a:solidFill>
                  <a:srgbClr val="49311E"/>
                </a:solidFill>
                <a:latin typeface="Lato"/>
                <a:ea typeface="Lato" pitchFamily="34"/>
                <a:cs typeface="Lato" pitchFamily="34"/>
              </a:defRPr>
            </a:pPr>
            <a:endParaRPr lang="en-US"/>
          </a:p>
        </c:txPr>
        <c:crossAx val="990193264"/>
        <c:crosses val="autoZero"/>
        <c:auto val="1"/>
        <c:lblAlgn val="ctr"/>
        <c:lblOffset val="100"/>
        <c:noMultiLvlLbl val="0"/>
      </c:catAx>
      <c:valAx>
        <c:axId val="990194704"/>
        <c:scaling>
          <c:orientation val="minMax"/>
          <c:max val="7"/>
        </c:scaling>
        <c:delete val="0"/>
        <c:axPos val="r"/>
        <c:numFmt formatCode="#,##0" sourceLinked="0"/>
        <c:majorTickMark val="none"/>
        <c:minorTickMark val="none"/>
        <c:tickLblPos val="nextTo"/>
        <c:spPr>
          <a:noFill/>
          <a:ln>
            <a:noFill/>
          </a:ln>
        </c:spPr>
        <c:txPr>
          <a:bodyPr lIns="0" tIns="0" rIns="0" bIns="0"/>
          <a:lstStyle/>
          <a:p>
            <a:pPr marL="0" marR="0" indent="0" defTabSz="91440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197" b="0" i="0" u="none" strike="noStrike" kern="1200" baseline="0">
                <a:solidFill>
                  <a:srgbClr val="595959"/>
                </a:solidFill>
                <a:latin typeface="Lato"/>
              </a:defRPr>
            </a:pPr>
            <a:endParaRPr lang="en-US"/>
          </a:p>
        </c:txPr>
        <c:crossAx val="1062202704"/>
        <c:crosses val="max"/>
        <c:crossBetween val="between"/>
      </c:valAx>
      <c:catAx>
        <c:axId val="1062202704"/>
        <c:scaling>
          <c:orientation val="minMax"/>
        </c:scaling>
        <c:delete val="1"/>
        <c:axPos val="b"/>
        <c:numFmt formatCode="General" sourceLinked="0"/>
        <c:majorTickMark val="none"/>
        <c:minorTickMark val="none"/>
        <c:tickLblPos val="nextTo"/>
        <c:crossAx val="990194704"/>
        <c:crosses val="autoZero"/>
        <c:auto val="1"/>
        <c:lblAlgn val="ctr"/>
        <c:lblOffset val="100"/>
        <c:noMultiLvlLbl val="0"/>
      </c:catAx>
      <c:spPr>
        <a:noFill/>
        <a:ln>
          <a:noFill/>
        </a:ln>
      </c:spPr>
    </c:plotArea>
    <c:legend>
      <c:legendPos val="b"/>
      <c:overlay val="0"/>
      <c:spPr>
        <a:noFill/>
        <a:ln>
          <a:noFill/>
        </a:ln>
      </c:spPr>
      <c:txPr>
        <a:bodyPr lIns="0" tIns="0" rIns="0" bIns="0"/>
        <a:lstStyle/>
        <a:p>
          <a:pPr marL="0" marR="0" indent="0" defTabSz="914400" fontAlgn="auto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tabLst/>
            <a:defRPr sz="1197" b="0" i="0" u="none" strike="noStrike" kern="1200" baseline="0">
              <a:solidFill>
                <a:srgbClr val="49311E"/>
              </a:solidFill>
              <a:latin typeface="Lato"/>
              <a:ea typeface="Lato" pitchFamily="34"/>
              <a:cs typeface="Lato" pitchFamily="34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</c:spPr>
  <c:txPr>
    <a:bodyPr lIns="0" tIns="0" rIns="0" bIns="0"/>
    <a:lstStyle/>
    <a:p>
      <a:pPr marL="0" marR="0" indent="0" defTabSz="914400" fontAlgn="auto" hangingPunct="1">
        <a:lnSpc>
          <a:spcPct val="100000"/>
        </a:lnSpc>
        <a:spcBef>
          <a:spcPts val="0"/>
        </a:spcBef>
        <a:spcAft>
          <a:spcPts val="0"/>
        </a:spcAft>
        <a:tabLst/>
        <a:defRPr lang="en-GB" sz="1330" b="0" i="0" u="none" strike="noStrike" kern="1200" baseline="0">
          <a:solidFill>
            <a:srgbClr val="000000"/>
          </a:solidFill>
          <a:latin typeface="Lato"/>
        </a:defRPr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4AE7CC9-A698-A148-A151-0F4A6CD4F326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CC330E-D197-BEFF-34FF-FA1FB4C98E7C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01C61D8-4350-44D5-B006-B37A14154D44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8/8/2026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B02748-4239-9820-F77E-94BDE2B416E8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59147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439150-2C8F-18DF-1B46-5A072F1B413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84D46D-8AE6-AF83-723C-3DB43B21BA87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0874EAD-940B-4649-9029-078F04829501}" type="datetime1">
              <a:rPr lang="en-US"/>
              <a:pPr lvl="0"/>
              <a:t>8/8/2026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4DF5E1C-D3EF-0418-A7B3-10BAE96B214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5104960-5795-3FC7-E04A-241C426EFF6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E01ACD-BC5A-C075-2A4B-A941294AD416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0B186-ECE8-EB1F-EE95-5018E4CDC0B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A860849-4CB9-43F9-8FD3-56E361EA94E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745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6196AA-81F2-20ED-3D18-591E681F47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6C14F1-8673-CD75-96C7-8AC2F23F32E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B674F-2A8A-B462-F638-F6B14DEF739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5E5EA23-640E-48B2-8CE6-A1FB245F4B57}" type="slidenum">
              <a:t>8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8">
            <a:extLst>
              <a:ext uri="{FF2B5EF4-FFF2-40B4-BE49-F238E27FC236}">
                <a16:creationId xmlns:a16="http://schemas.microsoft.com/office/drawing/2014/main" id="{2C386FE2-F143-3DFD-CE7E-9895AAECC74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6858000"/>
          </a:xfrm>
          <a:solidFill>
            <a:srgbClr val="1D140C"/>
          </a:solidFill>
        </p:spPr>
        <p:txBody>
          <a:bodyPr anchorCtr="1"/>
          <a:lstStyle>
            <a:lvl1pPr marL="0" indent="0" algn="ctr"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C358C23-CBD1-2298-337E-B9C9C36506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848349"/>
            <a:ext cx="10515600" cy="762335"/>
          </a:xfrm>
        </p:spPr>
        <p:txBody>
          <a:bodyPr anchorCtr="1"/>
          <a:lstStyle>
            <a:lvl1pPr algn="ctr">
              <a:defRPr lang="en-US" sz="1800" b="1" cap="all" spc="600">
                <a:solidFill>
                  <a:srgbClr val="FBEAD9"/>
                </a:solidFill>
                <a:latin typeface="Lato"/>
              </a:defRPr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101BFCCF-2C60-2695-AC0A-94D4AC2BE21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381503" y="1500329"/>
            <a:ext cx="3429000" cy="3255264"/>
          </a:xfrm>
        </p:spPr>
        <p:txBody>
          <a:bodyPr anchor="ctr" anchorCtr="1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38301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13909-4ECD-BDCE-97DB-025C154E7F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3783" y="1017123"/>
            <a:ext cx="3259241" cy="638050"/>
          </a:xfrm>
        </p:spPr>
        <p:txBody>
          <a:bodyPr tIns="0" bIns="0" anchor="b"/>
          <a:lstStyle>
            <a:lvl1pPr>
              <a:lnSpc>
                <a:spcPct val="70000"/>
              </a:lnSpc>
              <a:defRPr lang="en-US" sz="3600" b="1" cap="all"/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68C57346-A26A-61DF-2BAC-4E64238B3DD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93783" y="1667335"/>
            <a:ext cx="3259141" cy="1635157"/>
          </a:xfrm>
        </p:spPr>
        <p:txBody>
          <a:bodyPr tIns="0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lang="en-US" sz="5400" cap="all">
                <a:latin typeface="Lato Black"/>
              </a:defRPr>
            </a:lvl1pPr>
          </a:lstStyle>
          <a:p>
            <a:pPr lvl="0"/>
            <a:r>
              <a:rPr lang="en-US"/>
              <a:t>Here</a:t>
            </a:r>
          </a:p>
        </p:txBody>
      </p:sp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ECA8FACB-2F07-6895-623F-C10D52E2CA9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826642" y="0"/>
            <a:ext cx="6146157" cy="3452152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8BC4F229-DBA7-340D-1E91-219480EB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959532" y="0"/>
            <a:ext cx="1232464" cy="3452143"/>
          </a:xfrm>
          <a:prstGeom prst="rect">
            <a:avLst/>
          </a:prstGeom>
          <a:solidFill>
            <a:srgbClr val="E2CB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ato"/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554CB3FF-B7F9-CB73-775F-4730E8421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452152"/>
            <a:ext cx="1232464" cy="3405847"/>
          </a:xfrm>
          <a:prstGeom prst="rect">
            <a:avLst/>
          </a:prstGeom>
          <a:solidFill>
            <a:srgbClr val="E2CB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ato"/>
            </a:endParaRPr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524103B3-9594-741C-BFF2-B02693187AB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96053" y="3452152"/>
            <a:ext cx="6146157" cy="3423211"/>
          </a:xfrm>
        </p:spPr>
        <p:txBody>
          <a:bodyPr anchor="ctr"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0F3F3C3-2BB2-442A-CF65-08354046B9F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38165" y="3831217"/>
            <a:ext cx="2719827" cy="2638702"/>
          </a:xfrm>
        </p:spPr>
        <p:txBody>
          <a:bodyPr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400">
                <a:solidFill>
                  <a:srgbClr val="562F08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00943487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1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8">
            <a:extLst>
              <a:ext uri="{FF2B5EF4-FFF2-40B4-BE49-F238E27FC236}">
                <a16:creationId xmlns:a16="http://schemas.microsoft.com/office/drawing/2014/main" id="{7FD4A203-53D3-B2EC-2094-BBD807029F7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1649979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6CE2D94-8528-5B3C-D420-75FDE23BB4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2009" y="482812"/>
            <a:ext cx="9002213" cy="638050"/>
          </a:xfrm>
        </p:spPr>
        <p:txBody>
          <a:bodyPr tIns="0" bIns="0"/>
          <a:lstStyle>
            <a:lvl1pPr>
              <a:lnSpc>
                <a:spcPct val="100000"/>
              </a:lnSpc>
              <a:defRPr lang="en-US" sz="3600" b="1" cap="all">
                <a:solidFill>
                  <a:srgbClr val="FBEAD9"/>
                </a:solidFill>
              </a:defRPr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FA1978C9-3405-BD0F-85C1-20BFF67A71C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2009" y="2494035"/>
            <a:ext cx="1849063" cy="642686"/>
          </a:xfrm>
          <a:solidFill>
            <a:srgbClr val="E2CBB9"/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000" b="1" cap="all"/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58F7C6A0-432D-36CF-D6B9-F5A117766E0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2009" y="3151488"/>
            <a:ext cx="1849063" cy="1076449"/>
          </a:xfrm>
          <a:solidFill>
            <a:srgbClr val="E2CBB9">
              <a:alpha val="25000"/>
            </a:srgbClr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>
                <a:solidFill>
                  <a:srgbClr val="562F08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6B2FF4CD-6B58-4F7F-D09E-AE7BB19870F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067528" y="2494035"/>
            <a:ext cx="1849063" cy="642686"/>
          </a:xfrm>
          <a:solidFill>
            <a:srgbClr val="E2CBB9"/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000" b="1" cap="all"/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820D9CA8-5EBC-3BF4-146B-7169E542D2F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067528" y="3151488"/>
            <a:ext cx="1849063" cy="1076449"/>
          </a:xfrm>
          <a:solidFill>
            <a:srgbClr val="E2CBB9">
              <a:alpha val="25000"/>
            </a:srgbClr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>
                <a:solidFill>
                  <a:srgbClr val="562F08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0C7BD4A-B65D-546F-B756-384F0999EB1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3047" y="2494035"/>
            <a:ext cx="1849063" cy="642686"/>
          </a:xfrm>
          <a:solidFill>
            <a:srgbClr val="E2CBB9"/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000" b="1" cap="all"/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CBC8A51B-B636-60C3-068F-B0DF77E2A01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83047" y="3151488"/>
            <a:ext cx="1849063" cy="1076449"/>
          </a:xfrm>
          <a:solidFill>
            <a:srgbClr val="E2CBB9">
              <a:alpha val="25000"/>
            </a:srgbClr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>
                <a:solidFill>
                  <a:srgbClr val="562F08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B3E0890A-B31A-7721-F05D-E45A6CE3C27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298567" y="2494035"/>
            <a:ext cx="1849063" cy="642686"/>
          </a:xfrm>
          <a:solidFill>
            <a:srgbClr val="E2CBB9"/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000" b="1" cap="all"/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9B93D0A6-AFB9-B3EA-9387-A247DBF8D2B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298567" y="3151488"/>
            <a:ext cx="1849063" cy="1076449"/>
          </a:xfrm>
          <a:solidFill>
            <a:srgbClr val="E2CBB9">
              <a:alpha val="25000"/>
            </a:srgbClr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>
                <a:solidFill>
                  <a:srgbClr val="562F08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8063F89F-8F75-D2FE-E78C-9F37D4409C9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4077" y="2494035"/>
            <a:ext cx="1849063" cy="642686"/>
          </a:xfrm>
          <a:solidFill>
            <a:srgbClr val="E2CBB9"/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000" b="1" cap="all"/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F94FB890-1CBA-1B92-B602-E369090C84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14077" y="3151488"/>
            <a:ext cx="1849063" cy="1076449"/>
          </a:xfrm>
          <a:solidFill>
            <a:srgbClr val="E2CBB9">
              <a:alpha val="25000"/>
            </a:srgbClr>
          </a:solidFill>
        </p:spPr>
        <p:txBody>
          <a:bodyPr lIns="182880" tIns="0" rIns="182880" bIns="0" anchor="ctr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>
                <a:solidFill>
                  <a:srgbClr val="562F08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EE9EF000-D8CC-6DBC-D433-49067830C00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33102" y="4942240"/>
            <a:ext cx="3345085" cy="642686"/>
          </a:xfrm>
          <a:solidFill>
            <a:srgbClr val="E2CBB9"/>
          </a:solidFill>
        </p:spPr>
        <p:txBody>
          <a:bodyPr lIns="274320" tIns="0" rIns="27432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400" b="1" cap="all"/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6476E5B1-A075-B6FE-62C1-ECF40ED7A6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0BEDF545-3B76-684F-3407-5BB19BE1DA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BA9E8631-F13E-4AF8-A641-B9FE129831C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68361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2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A2C96-686F-89C0-1EEB-805C0CE38B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2009" y="482812"/>
            <a:ext cx="9002213" cy="638050"/>
          </a:xfrm>
        </p:spPr>
        <p:txBody>
          <a:bodyPr tIns="0" bIns="0"/>
          <a:lstStyle>
            <a:lvl1pPr>
              <a:lnSpc>
                <a:spcPct val="100000"/>
              </a:lnSpc>
              <a:defRPr lang="en-US" sz="3600" b="1" cap="all"/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890D7402-2214-1BFC-7E2A-A07155D0F0D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2009" y="1204941"/>
            <a:ext cx="10252764" cy="356551"/>
          </a:xfrm>
        </p:spPr>
        <p:txBody>
          <a:bodyPr tIns="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600" b="1" cap="all"/>
            </a:lvl1pPr>
          </a:lstStyle>
          <a:p>
            <a:pPr lvl="0"/>
            <a:r>
              <a:rPr lang="en-US"/>
              <a:t>Add subtitle here</a:t>
            </a:r>
          </a:p>
        </p:txBody>
      </p:sp>
      <p:sp>
        <p:nvSpPr>
          <p:cNvPr id="4" name="Chart Placeholder 23">
            <a:extLst>
              <a:ext uri="{FF2B5EF4-FFF2-40B4-BE49-F238E27FC236}">
                <a16:creationId xmlns:a16="http://schemas.microsoft.com/office/drawing/2014/main" id="{C5561013-956A-2D5E-D1E3-59C75D211AD4}"/>
              </a:ext>
            </a:extLst>
          </p:cNvPr>
          <p:cNvSpPr txBox="1">
            <a:spLocks noGrp="1"/>
          </p:cNvSpPr>
          <p:nvPr>
            <p:ph type="chart" idx="4294967295"/>
          </p:nvPr>
        </p:nvSpPr>
        <p:spPr>
          <a:xfrm>
            <a:off x="838303" y="1701798"/>
            <a:ext cx="1700784" cy="1536192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chart</a:t>
            </a:r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BB6392F6-D5D0-7CCA-BBB2-1D3E75AD459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24500" y="2139357"/>
            <a:ext cx="928390" cy="642686"/>
          </a:xfrm>
        </p:spPr>
        <p:txBody>
          <a:bodyPr lIns="0" tIns="0" rIns="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400" b="1">
                <a:latin typeface="Lato Black"/>
              </a:defRPr>
            </a:lvl1pPr>
          </a:lstStyle>
          <a:p>
            <a:pPr lvl="0"/>
            <a:r>
              <a:rPr lang="en-US"/>
              <a:t>##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430E01BE-C0B3-2C56-A8A6-E9D63C9F3F7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64164" y="3174641"/>
            <a:ext cx="1849063" cy="459074"/>
          </a:xfrm>
        </p:spPr>
        <p:txBody>
          <a:bodyPr tIns="9144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b="1"/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7" name="Chart Placeholder 23">
            <a:extLst>
              <a:ext uri="{FF2B5EF4-FFF2-40B4-BE49-F238E27FC236}">
                <a16:creationId xmlns:a16="http://schemas.microsoft.com/office/drawing/2014/main" id="{59D2E672-484A-CA14-B163-8B1B88C54955}"/>
              </a:ext>
            </a:extLst>
          </p:cNvPr>
          <p:cNvSpPr txBox="1">
            <a:spLocks noGrp="1"/>
          </p:cNvSpPr>
          <p:nvPr>
            <p:ph type="chart" idx="4294967295"/>
          </p:nvPr>
        </p:nvSpPr>
        <p:spPr>
          <a:xfrm>
            <a:off x="3025008" y="1701798"/>
            <a:ext cx="1700784" cy="1536192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chart</a:t>
            </a:r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9D3DCFE-2936-7F35-10BF-107AC82656B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15613" y="2139357"/>
            <a:ext cx="928390" cy="642686"/>
          </a:xfrm>
        </p:spPr>
        <p:txBody>
          <a:bodyPr lIns="0" tIns="0" rIns="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400" b="1">
                <a:latin typeface="Lato Black"/>
              </a:defRPr>
            </a:lvl1pPr>
          </a:lstStyle>
          <a:p>
            <a:pPr lvl="0"/>
            <a:r>
              <a:rPr lang="en-US"/>
              <a:t>##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AC583AC-2CB4-EBE1-9191-63369F283E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955276" y="3174641"/>
            <a:ext cx="1849063" cy="459074"/>
          </a:xfrm>
        </p:spPr>
        <p:txBody>
          <a:bodyPr tIns="9144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b="1"/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0" name="Chart Placeholder 23">
            <a:extLst>
              <a:ext uri="{FF2B5EF4-FFF2-40B4-BE49-F238E27FC236}">
                <a16:creationId xmlns:a16="http://schemas.microsoft.com/office/drawing/2014/main" id="{C4327CCA-A850-6108-385F-D232227D4160}"/>
              </a:ext>
            </a:extLst>
          </p:cNvPr>
          <p:cNvSpPr txBox="1">
            <a:spLocks noGrp="1"/>
          </p:cNvSpPr>
          <p:nvPr>
            <p:ph type="chart" idx="4294967295"/>
          </p:nvPr>
        </p:nvSpPr>
        <p:spPr>
          <a:xfrm>
            <a:off x="5216862" y="1701798"/>
            <a:ext cx="1700784" cy="1536192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chart</a:t>
            </a:r>
            <a:endParaRPr lang="en-US"/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135681C3-05A7-E764-4D18-0E534FC7447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606725" y="2139357"/>
            <a:ext cx="928390" cy="642686"/>
          </a:xfrm>
        </p:spPr>
        <p:txBody>
          <a:bodyPr lIns="0" tIns="0" rIns="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400" b="1">
                <a:latin typeface="Lato Black"/>
              </a:defRPr>
            </a:lvl1pPr>
          </a:lstStyle>
          <a:p>
            <a:pPr lvl="0"/>
            <a:r>
              <a:rPr lang="en-US"/>
              <a:t>##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6F333068-5077-DD2E-E17B-06B76F0434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46389" y="3174641"/>
            <a:ext cx="1849063" cy="459074"/>
          </a:xfrm>
        </p:spPr>
        <p:txBody>
          <a:bodyPr tIns="9144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b="1"/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3" name="Chart Placeholder 23">
            <a:extLst>
              <a:ext uri="{FF2B5EF4-FFF2-40B4-BE49-F238E27FC236}">
                <a16:creationId xmlns:a16="http://schemas.microsoft.com/office/drawing/2014/main" id="{7CA9BC7D-6C9A-7F78-0DB1-76326781F79F}"/>
              </a:ext>
            </a:extLst>
          </p:cNvPr>
          <p:cNvSpPr txBox="1">
            <a:spLocks noGrp="1"/>
          </p:cNvSpPr>
          <p:nvPr>
            <p:ph type="chart" idx="4294967295"/>
          </p:nvPr>
        </p:nvSpPr>
        <p:spPr>
          <a:xfrm>
            <a:off x="7403567" y="1701798"/>
            <a:ext cx="1700784" cy="1536192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chart</a:t>
            </a:r>
            <a:endParaRPr lang="en-US"/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7E4568A-B6D0-1B42-795D-8D49D9CBC63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97838" y="2139357"/>
            <a:ext cx="928390" cy="642686"/>
          </a:xfrm>
        </p:spPr>
        <p:txBody>
          <a:bodyPr lIns="0" tIns="0" rIns="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400" b="1">
                <a:latin typeface="Lato Black"/>
              </a:defRPr>
            </a:lvl1pPr>
          </a:lstStyle>
          <a:p>
            <a:pPr lvl="0"/>
            <a:r>
              <a:rPr lang="en-US"/>
              <a:t>##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057D9E08-24C9-97A8-888D-D6D89391539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37502" y="3174641"/>
            <a:ext cx="1849063" cy="459074"/>
          </a:xfrm>
        </p:spPr>
        <p:txBody>
          <a:bodyPr tIns="9144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b="1"/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6" name="Chart Placeholder 23">
            <a:extLst>
              <a:ext uri="{FF2B5EF4-FFF2-40B4-BE49-F238E27FC236}">
                <a16:creationId xmlns:a16="http://schemas.microsoft.com/office/drawing/2014/main" id="{C37EDB6E-2234-D7B6-1576-9B0515CA339A}"/>
              </a:ext>
            </a:extLst>
          </p:cNvPr>
          <p:cNvSpPr txBox="1">
            <a:spLocks noGrp="1"/>
          </p:cNvSpPr>
          <p:nvPr>
            <p:ph type="chart" idx="4294967295"/>
          </p:nvPr>
        </p:nvSpPr>
        <p:spPr>
          <a:xfrm>
            <a:off x="9602754" y="1692600"/>
            <a:ext cx="1700784" cy="1536192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chart</a:t>
            </a:r>
            <a:endParaRPr lang="en-US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2605F96-79A9-8FF9-4763-1C6DE31038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988951" y="2139357"/>
            <a:ext cx="928390" cy="642686"/>
          </a:xfrm>
        </p:spPr>
        <p:txBody>
          <a:bodyPr lIns="0" tIns="0" rIns="0" bIns="0" anchor="ctr" anchorCtr="1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US" sz="2400" b="1">
                <a:latin typeface="Lato Black"/>
              </a:defRPr>
            </a:lvl1pPr>
          </a:lstStyle>
          <a:p>
            <a:pPr lvl="0"/>
            <a:r>
              <a:rPr lang="en-US"/>
              <a:t>##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5A121B3D-989B-4C93-334C-30F02625885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28614" y="3174641"/>
            <a:ext cx="1849063" cy="459074"/>
          </a:xfrm>
        </p:spPr>
        <p:txBody>
          <a:bodyPr tIns="9144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b="1"/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9" name="Table Placeholder 25">
            <a:extLst>
              <a:ext uri="{FF2B5EF4-FFF2-40B4-BE49-F238E27FC236}">
                <a16:creationId xmlns:a16="http://schemas.microsoft.com/office/drawing/2014/main" id="{D752A631-F163-7DB4-E3B6-6145F24A72C9}"/>
              </a:ext>
            </a:extLst>
          </p:cNvPr>
          <p:cNvSpPr txBox="1">
            <a:spLocks noGrp="1"/>
          </p:cNvSpPr>
          <p:nvPr>
            <p:ph type="tbl" idx="4294967295"/>
          </p:nvPr>
        </p:nvSpPr>
        <p:spPr>
          <a:xfrm>
            <a:off x="1018568" y="3865561"/>
            <a:ext cx="10186205" cy="2246315"/>
          </a:xfrm>
        </p:spPr>
        <p:txBody>
          <a:bodyPr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Click icon to add table</a:t>
            </a:r>
            <a:endParaRPr lang="en-US"/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DD63FF53-AE12-0A53-3EC0-E973DA0649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7A464281-1241-C98D-732C-9892511834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946DA481-51F5-4FDC-9473-EF6DE5F0E1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81124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cus Points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F0C1B-A642-DA7C-A57E-188800C27D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05190" y="1806488"/>
            <a:ext cx="4932621" cy="638050"/>
          </a:xfrm>
        </p:spPr>
        <p:txBody>
          <a:bodyPr tIns="0" bIns="0"/>
          <a:lstStyle>
            <a:lvl1pPr>
              <a:lnSpc>
                <a:spcPct val="100000"/>
              </a:lnSpc>
              <a:defRPr lang="en-US" sz="3200" b="1" cap="all"/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22FA33E6-DED5-170D-54F6-EE8E4B58AB4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39608" y="2821454"/>
            <a:ext cx="484632" cy="484632"/>
          </a:xfrm>
        </p:spPr>
        <p:txBody>
          <a:bodyPr lIns="0" tIns="0" rIns="0" bIns="0" anchor="ctr" anchorCtr="1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75B55229-CFBD-1042-3C71-B9D7FB5293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51314" y="2809759"/>
            <a:ext cx="4286496" cy="538224"/>
          </a:xfrm>
        </p:spPr>
        <p:txBody>
          <a:bodyPr t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800" b="1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5" name="Picture Placeholder 23">
            <a:extLst>
              <a:ext uri="{FF2B5EF4-FFF2-40B4-BE49-F238E27FC236}">
                <a16:creationId xmlns:a16="http://schemas.microsoft.com/office/drawing/2014/main" id="{D2DD31C0-9A2B-64E5-6928-428AC1EA284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39608" y="3437924"/>
            <a:ext cx="484632" cy="484632"/>
          </a:xfrm>
        </p:spPr>
        <p:txBody>
          <a:bodyPr lIns="0" tIns="0" rIns="0" bIns="0" anchor="ctr" anchorCtr="1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8190019D-01EF-6951-1BCF-83FE93EA108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51314" y="3418082"/>
            <a:ext cx="4286496" cy="538224"/>
          </a:xfrm>
        </p:spPr>
        <p:txBody>
          <a:bodyPr t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800" b="1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879FF628-83F1-F12D-1565-ABAB9F89AB2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39608" y="4054403"/>
            <a:ext cx="484632" cy="484632"/>
          </a:xfrm>
        </p:spPr>
        <p:txBody>
          <a:bodyPr lIns="0" tIns="0" rIns="0" bIns="0" anchor="ctr" anchorCtr="1"/>
          <a:lstStyle>
            <a:lvl1pPr marL="0" indent="0" algn="ctr">
              <a:buNone/>
              <a:defRPr sz="8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85FD356-87D1-F18C-8EA8-36871C248D0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51314" y="4026404"/>
            <a:ext cx="4286496" cy="538224"/>
          </a:xfrm>
        </p:spPr>
        <p:txBody>
          <a:bodyPr t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800" b="1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DBF1402-A671-28D0-949D-B9D91DF912A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096003" y="0"/>
            <a:ext cx="6096003" cy="5243334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A7A392EC-1FD6-83D8-B060-987FE5B22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096003" y="5243334"/>
            <a:ext cx="6096003" cy="1637818"/>
          </a:xfrm>
          <a:prstGeom prst="rect">
            <a:avLst/>
          </a:prstGeom>
          <a:solidFill>
            <a:srgbClr val="E2CB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ato"/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AFEAD11B-377E-BEF0-C578-7CB9D33470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5D89533-75F9-1033-0A2B-A6CF1C64567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BCFF8047-5C36-4E6A-8EBB-CEC20D8A862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04727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5FA0C-470B-D5B2-B99D-920E0873D7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330" y="309451"/>
            <a:ext cx="3231142" cy="484632"/>
          </a:xfrm>
        </p:spPr>
        <p:txBody>
          <a:bodyPr tIns="0" bIns="0" anchor="b"/>
          <a:lstStyle>
            <a:lvl1pPr>
              <a:lnSpc>
                <a:spcPct val="100000"/>
              </a:lnSpc>
              <a:defRPr lang="en-US" sz="1800" b="1">
                <a:solidFill>
                  <a:srgbClr val="1D140C"/>
                </a:solidFill>
              </a:defRPr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8DCAA7CD-4DAE-3311-9D14-07A820688E9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84330" y="883383"/>
            <a:ext cx="3227063" cy="2199314"/>
          </a:xfrm>
        </p:spPr>
        <p:txBody>
          <a:bodyPr tIns="91440" bIns="0"/>
          <a:lstStyle>
            <a:lvl1pPr marL="285750" indent="-285750">
              <a:lnSpc>
                <a:spcPct val="100000"/>
              </a:lnSpc>
              <a:spcBef>
                <a:spcPts val="200"/>
              </a:spcBef>
              <a:spcAft>
                <a:spcPts val="800"/>
              </a:spcAft>
              <a:buClr>
                <a:srgbClr val="843F00"/>
              </a:buClr>
              <a:buFont typeface="Courier New" pitchFamily="49"/>
              <a:buChar char="o"/>
              <a:defRPr lang="en-US" sz="12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C484F249-4F88-1F52-2DF7-0E17740407B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043083" y="-11686"/>
            <a:ext cx="4114800" cy="3439927"/>
          </a:xfrm>
          <a:solidFill>
            <a:srgbClr val="E2D4C0"/>
          </a:solidFill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2DBB3584-D471-2419-8349-C7271AA3279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651174" y="245772"/>
            <a:ext cx="3072063" cy="538224"/>
          </a:xfrm>
        </p:spPr>
        <p:txBody>
          <a:bodyPr t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800" b="1">
                <a:solidFill>
                  <a:srgbClr val="1D140C"/>
                </a:solidFill>
                <a:latin typeface="Lato Black"/>
              </a:defRPr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41DA4F44-9ACF-B94E-EF37-3FD5E5F2C86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651174" y="906920"/>
            <a:ext cx="3056500" cy="2199314"/>
          </a:xfrm>
        </p:spPr>
        <p:txBody>
          <a:bodyPr tIns="91440" bIns="0"/>
          <a:lstStyle>
            <a:lvl1pPr marL="285750" indent="-285750">
              <a:lnSpc>
                <a:spcPct val="100000"/>
              </a:lnSpc>
              <a:spcBef>
                <a:spcPts val="200"/>
              </a:spcBef>
              <a:spcAft>
                <a:spcPts val="800"/>
              </a:spcAft>
              <a:buClr>
                <a:srgbClr val="843F00"/>
              </a:buClr>
              <a:buFont typeface="Courier New" pitchFamily="49"/>
              <a:buChar char="o"/>
              <a:defRPr lang="en-US" sz="12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0777A0D2-30EA-FCB7-5634-D33D1B3DA78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-22805" y="3428241"/>
            <a:ext cx="4065888" cy="3439927"/>
          </a:xfrm>
          <a:solidFill>
            <a:srgbClr val="E2D4C0"/>
          </a:solidFill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CD754D7-A19A-5421-49FE-63C61C117ED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38697" y="3730889"/>
            <a:ext cx="3239316" cy="538224"/>
          </a:xfrm>
        </p:spPr>
        <p:txBody>
          <a:bodyPr t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800" b="1">
                <a:solidFill>
                  <a:srgbClr val="1D140C"/>
                </a:solidFill>
                <a:latin typeface="Lato Black"/>
              </a:defRPr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35365F37-2B2A-B7E0-0C61-5FA3221AED0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38697" y="4417987"/>
            <a:ext cx="3227063" cy="2199314"/>
          </a:xfrm>
        </p:spPr>
        <p:txBody>
          <a:bodyPr tIns="91440" bIns="0"/>
          <a:lstStyle>
            <a:lvl1pPr marL="285750" indent="-285750">
              <a:lnSpc>
                <a:spcPct val="100000"/>
              </a:lnSpc>
              <a:spcBef>
                <a:spcPts val="200"/>
              </a:spcBef>
              <a:spcAft>
                <a:spcPts val="800"/>
              </a:spcAft>
              <a:buClr>
                <a:srgbClr val="843F00"/>
              </a:buClr>
              <a:buFont typeface="Courier New" pitchFamily="49"/>
              <a:buChar char="o"/>
              <a:defRPr lang="en-US" sz="12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21CB0117-68EA-9DCD-08E4-A3318C287C0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68042" y="3428241"/>
            <a:ext cx="4034122" cy="3439927"/>
          </a:xfrm>
          <a:solidFill>
            <a:srgbClr val="E2D4C0"/>
          </a:solidFill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48600E-883F-7E0F-8124-60616DDD55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FFFFFF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B31AFE1-D0D3-AE2A-563B-45C3CFBE91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1F1067C5-AA85-459F-9EDC-DE34A27743C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11412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3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DB44-3A26-B565-E2D1-C7883CCC30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2009" y="482812"/>
            <a:ext cx="10284951" cy="638050"/>
          </a:xfrm>
        </p:spPr>
        <p:txBody>
          <a:bodyPr tIns="0" bIns="0"/>
          <a:lstStyle>
            <a:lvl1pPr>
              <a:lnSpc>
                <a:spcPct val="100000"/>
              </a:lnSpc>
              <a:defRPr lang="en-US" sz="3600" b="1" cap="all"/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Table Placeholder 25">
            <a:extLst>
              <a:ext uri="{FF2B5EF4-FFF2-40B4-BE49-F238E27FC236}">
                <a16:creationId xmlns:a16="http://schemas.microsoft.com/office/drawing/2014/main" id="{C71B4593-56B1-65D1-AA36-AC924B7FE787}"/>
              </a:ext>
            </a:extLst>
          </p:cNvPr>
          <p:cNvSpPr txBox="1">
            <a:spLocks noGrp="1"/>
          </p:cNvSpPr>
          <p:nvPr>
            <p:ph type="tbl" idx="4294967295"/>
          </p:nvPr>
        </p:nvSpPr>
        <p:spPr>
          <a:xfrm>
            <a:off x="1068503" y="1466587"/>
            <a:ext cx="10054989" cy="1185172"/>
          </a:xfrm>
        </p:spPr>
        <p:txBody>
          <a:bodyPr anchorCtr="1"/>
          <a:lstStyle>
            <a:lvl1pPr marL="0" indent="0" algn="ctr">
              <a:buNone/>
              <a:defRPr sz="2000"/>
            </a:lvl1pPr>
          </a:lstStyle>
          <a:p>
            <a:pPr lvl="0"/>
            <a:r>
              <a:rPr lang="en-GB"/>
              <a:t>Click icon to add table</a:t>
            </a:r>
            <a:endParaRPr lang="en-US"/>
          </a:p>
        </p:txBody>
      </p:sp>
      <p:sp>
        <p:nvSpPr>
          <p:cNvPr id="4" name="Chart Placeholder 23">
            <a:extLst>
              <a:ext uri="{FF2B5EF4-FFF2-40B4-BE49-F238E27FC236}">
                <a16:creationId xmlns:a16="http://schemas.microsoft.com/office/drawing/2014/main" id="{956279E1-DB14-0456-C0C1-35D973E5BD78}"/>
              </a:ext>
            </a:extLst>
          </p:cNvPr>
          <p:cNvSpPr txBox="1">
            <a:spLocks noGrp="1"/>
          </p:cNvSpPr>
          <p:nvPr>
            <p:ph type="chart" idx="4294967295"/>
          </p:nvPr>
        </p:nvSpPr>
        <p:spPr>
          <a:xfrm>
            <a:off x="1068503" y="3109252"/>
            <a:ext cx="10054989" cy="2907792"/>
          </a:xfrm>
        </p:spPr>
        <p:txBody>
          <a:bodyPr anchorCtr="1"/>
          <a:lstStyle>
            <a:lvl1pPr marL="0" indent="0" algn="ctr">
              <a:buNone/>
              <a:defRPr sz="1800" cap="all">
                <a:solidFill>
                  <a:srgbClr val="49311E"/>
                </a:solidFill>
              </a:defRPr>
            </a:lvl1pPr>
          </a:lstStyle>
          <a:p>
            <a:pPr lvl="0"/>
            <a:r>
              <a:rPr lang="en-GB"/>
              <a:t>Click icon to add chart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2DD498-C1AF-6E2B-1DF7-189D222FF9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6E0CA-80FD-2C4E-8E6B-A773EA0CBE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E8E33DB5-864C-49F3-980E-EA0B236B83E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96017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056E3-7204-EB60-95EE-0B129B26C3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2009" y="482812"/>
            <a:ext cx="10315428" cy="638050"/>
          </a:xfrm>
        </p:spPr>
        <p:txBody>
          <a:bodyPr tIns="0" bIns="0"/>
          <a:lstStyle>
            <a:lvl1pPr>
              <a:lnSpc>
                <a:spcPct val="100000"/>
              </a:lnSpc>
              <a:defRPr lang="en-US" sz="3600" b="1" cap="all"/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Table Placeholder 25">
            <a:extLst>
              <a:ext uri="{FF2B5EF4-FFF2-40B4-BE49-F238E27FC236}">
                <a16:creationId xmlns:a16="http://schemas.microsoft.com/office/drawing/2014/main" id="{DA17106F-D320-4FEC-8249-1C668AC72BBE}"/>
              </a:ext>
            </a:extLst>
          </p:cNvPr>
          <p:cNvSpPr txBox="1">
            <a:spLocks noGrp="1"/>
          </p:cNvSpPr>
          <p:nvPr>
            <p:ph type="tbl" idx="4294967295"/>
          </p:nvPr>
        </p:nvSpPr>
        <p:spPr>
          <a:xfrm>
            <a:off x="1058344" y="1446269"/>
            <a:ext cx="10049923" cy="4354528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icon to add table</a:t>
            </a:r>
            <a:endParaRPr lang="en-US"/>
          </a:p>
        </p:txBody>
      </p:sp>
      <p:sp>
        <p:nvSpPr>
          <p:cNvPr id="4" name="Picture Placeholder 17">
            <a:extLst>
              <a:ext uri="{FF2B5EF4-FFF2-40B4-BE49-F238E27FC236}">
                <a16:creationId xmlns:a16="http://schemas.microsoft.com/office/drawing/2014/main" id="{D7398581-5BCE-D2FC-3543-294464F56CC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142744" y="2378070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Picture Placeholder 17">
            <a:extLst>
              <a:ext uri="{FF2B5EF4-FFF2-40B4-BE49-F238E27FC236}">
                <a16:creationId xmlns:a16="http://schemas.microsoft.com/office/drawing/2014/main" id="{32404D0E-B358-B16E-724F-0614BF8302E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447477" y="2378070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Picture Placeholder 17">
            <a:extLst>
              <a:ext uri="{FF2B5EF4-FFF2-40B4-BE49-F238E27FC236}">
                <a16:creationId xmlns:a16="http://schemas.microsoft.com/office/drawing/2014/main" id="{598096FD-0EAE-C36D-8781-18A5F4AA0C7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52209" y="2378070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7" name="Picture Placeholder 17">
            <a:extLst>
              <a:ext uri="{FF2B5EF4-FFF2-40B4-BE49-F238E27FC236}">
                <a16:creationId xmlns:a16="http://schemas.microsoft.com/office/drawing/2014/main" id="{0015F560-9C3F-45D0-E4C9-CBAEAED7193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056942" y="2378070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Picture Placeholder 17">
            <a:extLst>
              <a:ext uri="{FF2B5EF4-FFF2-40B4-BE49-F238E27FC236}">
                <a16:creationId xmlns:a16="http://schemas.microsoft.com/office/drawing/2014/main" id="{10EE29EF-5635-B686-97DB-CBF6FF11B0C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361675" y="2378070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9" name="Picture Placeholder 17">
            <a:extLst>
              <a:ext uri="{FF2B5EF4-FFF2-40B4-BE49-F238E27FC236}">
                <a16:creationId xmlns:a16="http://schemas.microsoft.com/office/drawing/2014/main" id="{A8604C82-E12A-804C-14EC-125386EA0B4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353930" y="3093396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Picture Placeholder 17">
            <a:extLst>
              <a:ext uri="{FF2B5EF4-FFF2-40B4-BE49-F238E27FC236}">
                <a16:creationId xmlns:a16="http://schemas.microsoft.com/office/drawing/2014/main" id="{3105B3F9-0BD0-D00F-C32C-1270DDD9390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658663" y="3093396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Picture Placeholder 17">
            <a:extLst>
              <a:ext uri="{FF2B5EF4-FFF2-40B4-BE49-F238E27FC236}">
                <a16:creationId xmlns:a16="http://schemas.microsoft.com/office/drawing/2014/main" id="{DDAB9C7E-824F-C96E-04EE-D9581B17E2F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963396" y="3093396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2" name="Picture Placeholder 17">
            <a:extLst>
              <a:ext uri="{FF2B5EF4-FFF2-40B4-BE49-F238E27FC236}">
                <a16:creationId xmlns:a16="http://schemas.microsoft.com/office/drawing/2014/main" id="{3F4A9FFA-5F09-1E13-9754-AB2FAE85974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055074" y="3819521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Picture Placeholder 17">
            <a:extLst>
              <a:ext uri="{FF2B5EF4-FFF2-40B4-BE49-F238E27FC236}">
                <a16:creationId xmlns:a16="http://schemas.microsoft.com/office/drawing/2014/main" id="{460FF8AF-F062-A14D-B5C0-44399EAB8CB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359807" y="3819521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BBEFF70F-98D1-DD5E-F99D-0F10F7FE888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664540" y="3819521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5" name="Picture Placeholder 17">
            <a:extLst>
              <a:ext uri="{FF2B5EF4-FFF2-40B4-BE49-F238E27FC236}">
                <a16:creationId xmlns:a16="http://schemas.microsoft.com/office/drawing/2014/main" id="{06777B79-F157-8505-E587-AC1558886FB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969282" y="3819521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FB7B4DA9-9837-CFE8-FC6D-95963F6ADD7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274015" y="3819521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7" name="Picture Placeholder 17">
            <a:extLst>
              <a:ext uri="{FF2B5EF4-FFF2-40B4-BE49-F238E27FC236}">
                <a16:creationId xmlns:a16="http://schemas.microsoft.com/office/drawing/2014/main" id="{72016D9C-CDCD-D7A7-99FD-5EF5DC14452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578748" y="3819521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F3E7B823-6601-260A-EB84-398EED13CE3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883481" y="3819521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EBE2282F-F518-4E88-E0EB-FEC01603498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88214" y="3819521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0DEEA45-2FAF-08FC-00C0-5F3139BE899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540303" y="4547850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CE9D04ED-DBE7-0A81-EC30-632FDB096D9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055257" y="5269394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D5CC1465-3A94-B6D1-D3AE-9C6D114C6E4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359999" y="5269394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Picture Placeholder 17">
            <a:extLst>
              <a:ext uri="{FF2B5EF4-FFF2-40B4-BE49-F238E27FC236}">
                <a16:creationId xmlns:a16="http://schemas.microsoft.com/office/drawing/2014/main" id="{F1B1B0F2-4A0E-A337-BFDF-FBE7EF487D7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664732" y="5269394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Picture Placeholder 17">
            <a:extLst>
              <a:ext uri="{FF2B5EF4-FFF2-40B4-BE49-F238E27FC236}">
                <a16:creationId xmlns:a16="http://schemas.microsoft.com/office/drawing/2014/main" id="{FBF80614-A764-F6A4-40AB-151E0DDECD9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969465" y="5269394"/>
            <a:ext cx="274320" cy="347472"/>
          </a:xfrm>
        </p:spPr>
        <p:txBody>
          <a:bodyPr lIns="0" rIns="0" anchor="ctr" anchorCtr="1">
            <a:noAutofit/>
          </a:bodyPr>
          <a:lstStyle>
            <a:lvl1pPr marL="0" indent="0" algn="ctr">
              <a:buNone/>
              <a:defRPr sz="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EB11BB22-62E3-ED6D-9B7D-E29125ED92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26" name="Slide Number Placeholder 5">
            <a:extLst>
              <a:ext uri="{FF2B5EF4-FFF2-40B4-BE49-F238E27FC236}">
                <a16:creationId xmlns:a16="http://schemas.microsoft.com/office/drawing/2014/main" id="{9808BD5A-7E48-1F67-F308-4725FBAA46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18941DBE-8F73-4BDB-9DE6-E4C3962DD9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837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D9D12-BC36-6B7D-F842-638EDA44F8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95853" y="2705755"/>
            <a:ext cx="3561990" cy="1446489"/>
          </a:xfrm>
        </p:spPr>
        <p:txBody>
          <a:bodyPr tIns="0" bIns="0"/>
          <a:lstStyle>
            <a:lvl1pPr>
              <a:lnSpc>
                <a:spcPct val="100000"/>
              </a:lnSpc>
              <a:defRPr lang="en-US" sz="3600" b="1" cap="all"/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A89BDBCC-643F-7D55-FB4C-7A61F554B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71722" y="-16358"/>
            <a:ext cx="7354446" cy="6890717"/>
          </a:xfrm>
          <a:prstGeom prst="rect">
            <a:avLst/>
          </a:prstGeom>
          <a:solidFill>
            <a:srgbClr val="E2CBB9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ato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D8C8207F-379D-304F-0D62-793DC9108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71722" y="-6199"/>
            <a:ext cx="782314" cy="2270756"/>
          </a:xfrm>
          <a:prstGeom prst="rect">
            <a:avLst/>
          </a:prstGeom>
          <a:solidFill>
            <a:srgbClr val="E2CB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ato"/>
            </a:endParaRP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215CD0AB-1C76-25AB-C086-1EA9A9D5356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654036" y="-10158"/>
            <a:ext cx="3086264" cy="2270756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7693A1FA-5E9C-8762-8477-AC68D7DF243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66190" y="526575"/>
            <a:ext cx="2170648" cy="538224"/>
          </a:xfrm>
        </p:spPr>
        <p:txBody>
          <a:bodyPr tIns="0" bIns="0" anchor="b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200" b="1" cap="all">
                <a:solidFill>
                  <a:srgbClr val="1D140C"/>
                </a:solidFill>
                <a:latin typeface="Lato Black"/>
              </a:defRPr>
            </a:lvl1pPr>
          </a:lstStyle>
          <a:p>
            <a:pPr lvl="0"/>
            <a:r>
              <a:rPr lang="en-US"/>
              <a:t>Add title here</a:t>
            </a:r>
          </a:p>
        </p:txBody>
      </p:sp>
      <p:cxnSp>
        <p:nvCxnSpPr>
          <p:cNvPr id="7" name="Straight Connector 16">
            <a:extLst>
              <a:ext uri="{FF2B5EF4-FFF2-40B4-BE49-F238E27FC236}">
                <a16:creationId xmlns:a16="http://schemas.microsoft.com/office/drawing/2014/main" id="{F081F8BE-0978-5F5C-8608-2866C2219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9641561" y="1101504"/>
            <a:ext cx="1619915" cy="0"/>
          </a:xfrm>
          <a:prstGeom prst="straightConnector1">
            <a:avLst/>
          </a:prstGeom>
          <a:noFill/>
          <a:ln w="6345" cap="flat">
            <a:solidFill>
              <a:srgbClr val="843F00"/>
            </a:solidFill>
            <a:prstDash val="solid"/>
            <a:miter/>
          </a:ln>
        </p:spPr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B3C43B5-1533-2234-8144-29438992CAD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66190" y="1138208"/>
            <a:ext cx="2170648" cy="538224"/>
          </a:xfrm>
        </p:spPr>
        <p:txBody>
          <a:bodyPr tIns="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6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8A736DFE-2291-D0E8-C9CD-3FF3B6AD5E9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519327" y="2831055"/>
            <a:ext cx="2170648" cy="538224"/>
          </a:xfrm>
        </p:spPr>
        <p:txBody>
          <a:bodyPr tIns="0" bIns="0" anchor="b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200" b="1" cap="all">
                <a:solidFill>
                  <a:srgbClr val="1D140C"/>
                </a:solidFill>
                <a:latin typeface="Lato Black"/>
              </a:defRPr>
            </a:lvl1pPr>
          </a:lstStyle>
          <a:p>
            <a:pPr lvl="0"/>
            <a:r>
              <a:rPr lang="en-US"/>
              <a:t>Add title here</a:t>
            </a:r>
          </a:p>
        </p:txBody>
      </p:sp>
      <p:cxnSp>
        <p:nvCxnSpPr>
          <p:cNvPr id="10" name="Straight Connector 26">
            <a:extLst>
              <a:ext uri="{FF2B5EF4-FFF2-40B4-BE49-F238E27FC236}">
                <a16:creationId xmlns:a16="http://schemas.microsoft.com/office/drawing/2014/main" id="{C0D9D6BE-A502-19FA-D428-493B45CD3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794699" y="3405984"/>
            <a:ext cx="1619914" cy="0"/>
          </a:xfrm>
          <a:prstGeom prst="straightConnector1">
            <a:avLst/>
          </a:prstGeom>
          <a:noFill/>
          <a:ln w="6345" cap="flat">
            <a:solidFill>
              <a:srgbClr val="843F00"/>
            </a:solidFill>
            <a:prstDash val="solid"/>
            <a:miter/>
          </a:ln>
        </p:spPr>
      </p:cxn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D6CA856E-935A-9E72-A718-3CC282D889E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519327" y="3442688"/>
            <a:ext cx="2170648" cy="538224"/>
          </a:xfrm>
        </p:spPr>
        <p:txBody>
          <a:bodyPr tIns="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6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759157E5-1640-0D51-625F-ED0684D35E1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417564" y="2259985"/>
            <a:ext cx="3042922" cy="2337416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33F419E3-4D2B-4ECA-B5D9-EAE23C385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1460476" y="2270144"/>
            <a:ext cx="727588" cy="2336804"/>
          </a:xfrm>
          <a:prstGeom prst="rect">
            <a:avLst/>
          </a:prstGeom>
          <a:solidFill>
            <a:srgbClr val="E2CB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ato"/>
            </a:endParaRPr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318F911C-B5E9-355E-4285-36563C3C9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76961" y="4599322"/>
            <a:ext cx="777075" cy="2270756"/>
          </a:xfrm>
          <a:prstGeom prst="rect">
            <a:avLst/>
          </a:prstGeom>
          <a:solidFill>
            <a:srgbClr val="E2CB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ato"/>
            </a:endParaRPr>
          </a:p>
        </p:txBody>
      </p:sp>
      <p:sp>
        <p:nvSpPr>
          <p:cNvPr id="15" name="Picture Placeholder 8">
            <a:extLst>
              <a:ext uri="{FF2B5EF4-FFF2-40B4-BE49-F238E27FC236}">
                <a16:creationId xmlns:a16="http://schemas.microsoft.com/office/drawing/2014/main" id="{58CAA804-3BBC-C100-DD7C-5AA81E8A017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654036" y="4596780"/>
            <a:ext cx="3076105" cy="2270756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A9776950-B512-4D38-A176-849ECA8B33C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57282" y="5261357"/>
            <a:ext cx="2170648" cy="538224"/>
          </a:xfrm>
        </p:spPr>
        <p:txBody>
          <a:bodyPr tIns="0" bIns="0" anchor="b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200" b="1" cap="all">
                <a:solidFill>
                  <a:srgbClr val="1D140C"/>
                </a:solidFill>
                <a:latin typeface="Lato Black"/>
              </a:defRPr>
            </a:lvl1pPr>
          </a:lstStyle>
          <a:p>
            <a:pPr lvl="0"/>
            <a:r>
              <a:rPr lang="en-US"/>
              <a:t>Add title here</a:t>
            </a:r>
          </a:p>
        </p:txBody>
      </p:sp>
      <p:cxnSp>
        <p:nvCxnSpPr>
          <p:cNvPr id="17" name="Straight Connector 29">
            <a:extLst>
              <a:ext uri="{FF2B5EF4-FFF2-40B4-BE49-F238E27FC236}">
                <a16:creationId xmlns:a16="http://schemas.microsoft.com/office/drawing/2014/main" id="{39628A86-4926-35D1-EBDE-3F0DBAF6E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9732644" y="5836286"/>
            <a:ext cx="1619915" cy="0"/>
          </a:xfrm>
          <a:prstGeom prst="straightConnector1">
            <a:avLst/>
          </a:prstGeom>
          <a:noFill/>
          <a:ln w="12701" cap="flat">
            <a:solidFill>
              <a:srgbClr val="843F00"/>
            </a:solidFill>
            <a:prstDash val="solid"/>
            <a:miter/>
          </a:ln>
        </p:spPr>
      </p:cxn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1A1F6AE5-4FE7-A440-821E-4AB6E6DAC3C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57282" y="5872999"/>
            <a:ext cx="2170648" cy="538224"/>
          </a:xfrm>
        </p:spPr>
        <p:txBody>
          <a:bodyPr tIns="0" bIns="0"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6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1AECD7BB-1570-5086-7130-782E0CC7AB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CCB5F400-661E-9EA0-F9E8-88FAF22C43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E8448634-E7DC-4FD5-A98B-1221DD318DF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7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4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B0F87-AAB1-8034-910F-0E9F650CBA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2009" y="482812"/>
            <a:ext cx="10295110" cy="638050"/>
          </a:xfrm>
        </p:spPr>
        <p:txBody>
          <a:bodyPr tIns="0" bIns="0"/>
          <a:lstStyle>
            <a:lvl1pPr>
              <a:lnSpc>
                <a:spcPct val="100000"/>
              </a:lnSpc>
              <a:defRPr lang="en-US" sz="3600" b="1" cap="all"/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E3235253-8F49-C565-56B5-FDCDE03AB0D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022354" y="1584956"/>
            <a:ext cx="10146804" cy="442912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9E48072-9BA2-D7C9-F65A-260BE9E0C3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ACB1C67-5971-8269-3153-894485DA70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75C95DDB-87E5-449D-8218-87C6228744E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26970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cus Points 2">
    <p:bg>
      <p:bgPr>
        <a:solidFill>
          <a:srgbClr val="FFFFFF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E9D6B-6F85-735D-9DEC-C667C5AE3D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3909" y="368658"/>
            <a:ext cx="6228728" cy="830220"/>
          </a:xfrm>
        </p:spPr>
        <p:txBody>
          <a:bodyPr tIns="0" bIns="0"/>
          <a:lstStyle>
            <a:lvl1pPr>
              <a:lnSpc>
                <a:spcPct val="100000"/>
              </a:lnSpc>
              <a:defRPr lang="en-US" sz="3600" cap="all"/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2DFA9365-9D29-3DD1-C9E1-B849A92CA8F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1430935"/>
            <a:ext cx="6228728" cy="538224"/>
          </a:xfrm>
        </p:spPr>
        <p:txBody>
          <a:bodyPr t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800" b="1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A89E6BEC-0D9C-B489-8172-78D3A8FFC1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2029538"/>
            <a:ext cx="6228728" cy="1090760"/>
          </a:xfrm>
        </p:spPr>
        <p:txBody>
          <a:bodyPr tIns="0" bIns="0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4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71078ABA-1D7E-43F4-290D-764D4E2874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3218962"/>
            <a:ext cx="6228728" cy="344006"/>
          </a:xfrm>
        </p:spPr>
        <p:txBody>
          <a:bodyPr t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800" b="1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7A9E7676-8F23-C6BA-736A-10F76C4120F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3640656"/>
            <a:ext cx="6228728" cy="344006"/>
          </a:xfrm>
        </p:spPr>
        <p:txBody>
          <a:bodyPr tIns="0" bIns="0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4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7" name="Text Placeholder 7">
            <a:extLst>
              <a:ext uri="{FF2B5EF4-FFF2-40B4-BE49-F238E27FC236}">
                <a16:creationId xmlns:a16="http://schemas.microsoft.com/office/drawing/2014/main" id="{79E235A9-5C5F-A685-107E-4361D3F882C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4073213"/>
            <a:ext cx="6228728" cy="538224"/>
          </a:xfrm>
        </p:spPr>
        <p:txBody>
          <a:bodyPr tIns="0" bIns="0" anchor="b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800" b="1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D6D7EE5-1644-A98F-0EEE-270DD9811E8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4675592"/>
            <a:ext cx="6228728" cy="1154878"/>
          </a:xfrm>
        </p:spPr>
        <p:txBody>
          <a:bodyPr tIns="0" bIns="0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400">
                <a:solidFill>
                  <a:srgbClr val="49311E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9837324-727A-E9BB-8EB3-64AA1F56497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36561" y="0"/>
            <a:ext cx="4155435" cy="5243334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D7D98D16-DF21-D5E5-773A-9261BD9DD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36561" y="5243334"/>
            <a:ext cx="4155435" cy="1637818"/>
          </a:xfrm>
          <a:prstGeom prst="rect">
            <a:avLst/>
          </a:prstGeom>
          <a:solidFill>
            <a:srgbClr val="E2CB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Lato"/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E47FFB0B-7F37-C90A-8D3F-DE65F4F430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693E9C7-1466-A5FE-E9F3-4C48CCDF57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61D56691-02C6-4163-874F-9DA46129C0E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99614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ank 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8">
            <a:extLst>
              <a:ext uri="{FF2B5EF4-FFF2-40B4-BE49-F238E27FC236}">
                <a16:creationId xmlns:a16="http://schemas.microsoft.com/office/drawing/2014/main" id="{2DA350E2-CE7B-5FB4-4878-0EBB65DD2F7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6858000"/>
          </a:xfrm>
          <a:solidFill>
            <a:srgbClr val="1D160D"/>
          </a:solidFill>
        </p:spPr>
        <p:txBody>
          <a:bodyPr anchorCtr="1"/>
          <a:lstStyle>
            <a:lvl1pPr marL="0" indent="0" algn="ctr"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D80D58-B6E3-80FE-A3C6-C1E99F23A7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67225" y="2247394"/>
            <a:ext cx="4434840" cy="762335"/>
          </a:xfrm>
        </p:spPr>
        <p:txBody>
          <a:bodyPr/>
          <a:lstStyle>
            <a:lvl1pPr>
              <a:defRPr lang="en-US" sz="4800" b="1" cap="all">
                <a:solidFill>
                  <a:srgbClr val="FBEAD9"/>
                </a:solidFill>
              </a:defRPr>
            </a:lvl1pPr>
          </a:lstStyle>
          <a:p>
            <a:pPr lvl="0"/>
            <a:r>
              <a:rPr lang="en-US"/>
              <a:t>Add title 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D8E9A28A-7EF8-2BA7-6780-294BB5C3787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516376" y="1730245"/>
            <a:ext cx="3657600" cy="3472278"/>
          </a:xfrm>
        </p:spPr>
        <p:txBody>
          <a:bodyPr anchor="ctr" anchorCtr="1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8DB64816-0BB1-5685-982C-2DB642889E3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67225" y="3258235"/>
            <a:ext cx="4434840" cy="368887"/>
          </a:xfrm>
        </p:spPr>
        <p:txBody>
          <a:bodyPr tIns="0" bIns="0"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1600" b="1" cap="all">
                <a:solidFill>
                  <a:srgbClr val="FBEAD9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6444AE1E-FCC7-DBE4-6406-5FFA48EBB03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67225" y="3748143"/>
            <a:ext cx="4434840" cy="1454380"/>
          </a:xfrm>
        </p:spPr>
        <p:txBody>
          <a:bodyPr tIns="0" bIns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  <a:defRPr lang="en-US" sz="1400" b="1">
                <a:solidFill>
                  <a:srgbClr val="FBEAD9"/>
                </a:solidFill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</p:spTree>
    <p:extLst>
      <p:ext uri="{BB962C8B-B14F-4D97-AF65-F5344CB8AC3E}">
        <p14:creationId xmlns:p14="http://schemas.microsoft.com/office/powerpoint/2010/main" val="130698478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9E0BC-8A35-74C9-E7B6-5D5077C163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3043" y="365129"/>
            <a:ext cx="11100130" cy="1325559"/>
          </a:xfrm>
        </p:spPr>
        <p:txBody>
          <a:bodyPr/>
          <a:lstStyle>
            <a:lvl1pPr>
              <a:defRPr lang="en-US" cap="all"/>
            </a:lvl1pPr>
          </a:lstStyle>
          <a:p>
            <a:pPr lvl="0"/>
            <a:r>
              <a:rPr lang="en-US"/>
              <a:t>Add title here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F8E7A04-401A-929E-77DF-57C2498FE62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43043" y="6252173"/>
            <a:ext cx="4114800" cy="365129"/>
          </a:xfrm>
        </p:spPr>
        <p:txBody>
          <a:bodyPr anchorCtr="0"/>
          <a:lstStyle>
            <a:lvl1pPr algn="l">
              <a:defRPr sz="1000">
                <a:solidFill>
                  <a:srgbClr val="562F08"/>
                </a:solidFill>
              </a:defRPr>
            </a:lvl1pPr>
          </a:lstStyle>
          <a:p>
            <a:pPr lvl="0"/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42FA9ED-598B-781F-C36E-05E18D2ED9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899964" y="6252173"/>
            <a:ext cx="2743200" cy="365129"/>
          </a:xfrm>
        </p:spPr>
        <p:txBody>
          <a:bodyPr/>
          <a:lstStyle>
            <a:lvl1pPr>
              <a:defRPr>
                <a:solidFill>
                  <a:srgbClr val="562F08"/>
                </a:solidFill>
              </a:defRPr>
            </a:lvl1pPr>
          </a:lstStyle>
          <a:p>
            <a:pPr lvl="0"/>
            <a:fld id="{EAAECDF8-475E-452E-9E0C-40BA3D0BF36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553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EAD9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629786-DB41-FE4F-0134-8C48141C6B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25B120-35CA-C15E-6E3C-3271FD7FC3A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61E2A-FF9F-B49E-CBBF-2C727B06359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Lato"/>
              </a:defRPr>
            </a:lvl1pPr>
          </a:lstStyle>
          <a:p>
            <a:pPr lvl="0"/>
            <a:fld id="{E8F9D87A-701A-4BDD-9FB7-21E74A606088}" type="datetime1">
              <a:rPr lang="en-US"/>
              <a:pPr lvl="0"/>
              <a:t>8/8/2026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E4DB03-A4A7-0678-C8DF-314C079A19F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Lato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76B9C-D038-5214-151F-BB8ACA12C4A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Lato"/>
              </a:defRPr>
            </a:lvl1pPr>
          </a:lstStyle>
          <a:p>
            <a:pPr lvl="0"/>
            <a:fld id="{E60D9951-A32F-432C-A8FA-27137E99D256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Lato Black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Lato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Lato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Lato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Lato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Lat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5" descr="A pile of coffee beans">
            <a:extLst>
              <a:ext uri="{FF2B5EF4-FFF2-40B4-BE49-F238E27FC236}">
                <a16:creationId xmlns:a16="http://schemas.microsoft.com/office/drawing/2014/main" id="{59E122A2-D0BE-6351-1608-A81C11255FD0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-1207" y="0"/>
            <a:ext cx="12191996" cy="6858000"/>
          </a:xfrm>
          <a:solidFill>
            <a:srgbClr val="1D140C"/>
          </a:solidFill>
        </p:spPr>
      </p:pic>
      <p:sp>
        <p:nvSpPr>
          <p:cNvPr id="3" name="Title 13">
            <a:extLst>
              <a:ext uri="{FF2B5EF4-FFF2-40B4-BE49-F238E27FC236}">
                <a16:creationId xmlns:a16="http://schemas.microsoft.com/office/drawing/2014/main" id="{4493FD9F-0623-E38D-74EA-646413CE33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7187" y="3429000"/>
            <a:ext cx="10515600" cy="762335"/>
          </a:xfrm>
        </p:spPr>
        <p:txBody>
          <a:bodyPr/>
          <a:lstStyle/>
          <a:p>
            <a:pPr lvl="0"/>
            <a:r>
              <a:rPr lang="en-US"/>
              <a:t>Investor Opportunity</a:t>
            </a:r>
          </a:p>
        </p:txBody>
      </p:sp>
      <p:pic>
        <p:nvPicPr>
          <p:cNvPr id="4" name="Imagem 1">
            <a:extLst>
              <a:ext uri="{FF2B5EF4-FFF2-40B4-BE49-F238E27FC236}">
                <a16:creationId xmlns:a16="http://schemas.microsoft.com/office/drawing/2014/main" id="{5433AED0-1F73-6F2B-90D3-18788B057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1050" y="0"/>
            <a:ext cx="3447873" cy="315948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7E299A80-6169-A447-F637-360363B8A1D1}"/>
              </a:ext>
            </a:extLst>
          </p:cNvPr>
          <p:cNvSpPr txBox="1"/>
          <p:nvPr/>
        </p:nvSpPr>
        <p:spPr>
          <a:xfrm>
            <a:off x="577187" y="4776761"/>
            <a:ext cx="6229349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E2E6D0"/>
                </a:solidFill>
                <a:uFillTx/>
                <a:latin typeface="Aptos"/>
              </a:rPr>
              <a:t>Enterprise and Entrepreneurship  LCLM4006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E2E6D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E2E6D0"/>
                </a:solidFill>
                <a:uFillTx/>
                <a:latin typeface="Aptos"/>
              </a:rPr>
              <a:t>Student: Mauricio Henrique da Luz Alves   ID. 2509312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E2E6D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E2E6D0"/>
                </a:solidFill>
                <a:uFillTx/>
                <a:latin typeface="Aptos"/>
              </a:rPr>
              <a:t>Leturer: Andry Rakotovololona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40ACB263-379E-AE9A-7F3E-4D9AF4E790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7794" y="244912"/>
            <a:ext cx="3706419" cy="638050"/>
          </a:xfrm>
        </p:spPr>
        <p:txBody>
          <a:bodyPr/>
          <a:lstStyle/>
          <a:p>
            <a:pPr lvl="0"/>
            <a:r>
              <a:rPr lang="en-US" sz="2400"/>
              <a:t>Business Overview</a:t>
            </a:r>
          </a:p>
        </p:txBody>
      </p:sp>
      <p:pic>
        <p:nvPicPr>
          <p:cNvPr id="3" name="Picture Placeholder 13" descr="A person holding a cup of coffee ">
            <a:extLst>
              <a:ext uri="{FF2B5EF4-FFF2-40B4-BE49-F238E27FC236}">
                <a16:creationId xmlns:a16="http://schemas.microsoft.com/office/drawing/2014/main" id="{5D1DD12C-0B5A-7C01-51DF-6B0CCBEFE40D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7376748" y="0"/>
            <a:ext cx="3596051" cy="2136532"/>
          </a:xfrm>
        </p:spPr>
      </p:pic>
      <p:pic>
        <p:nvPicPr>
          <p:cNvPr id="4" name="Picture Placeholder 11" descr="A close-up of coffee beans ">
            <a:extLst>
              <a:ext uri="{FF2B5EF4-FFF2-40B4-BE49-F238E27FC236}">
                <a16:creationId xmlns:a16="http://schemas.microsoft.com/office/drawing/2014/main" id="{D6746184-514A-5A32-89B1-EACA36607D75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1219196" y="3952567"/>
            <a:ext cx="4518946" cy="2922797"/>
          </a:xfrm>
        </p:spPr>
      </p:pic>
      <p:sp>
        <p:nvSpPr>
          <p:cNvPr id="5" name="Text Placeholder 23">
            <a:extLst>
              <a:ext uri="{FF2B5EF4-FFF2-40B4-BE49-F238E27FC236}">
                <a16:creationId xmlns:a16="http://schemas.microsoft.com/office/drawing/2014/main" id="{DDA404A0-B552-2A78-5413-3561D9D7D9A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297616" y="2436464"/>
            <a:ext cx="3675183" cy="4438899"/>
          </a:xfrm>
        </p:spPr>
        <p:txBody>
          <a:bodyPr anchor="ctr"/>
          <a:lstStyle/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996600"/>
                </a:solidFill>
                <a:latin typeface="Aptos"/>
              </a:rPr>
              <a:t>Products</a:t>
            </a:r>
          </a:p>
          <a:p>
            <a:pPr lvl="0">
              <a:lnSpc>
                <a:spcPct val="60000"/>
              </a:lnSpc>
            </a:pPr>
            <a:r>
              <a:rPr lang="en-GB" sz="1500">
                <a:latin typeface="Aptos"/>
              </a:rPr>
              <a:t>Speciality coffee </a:t>
            </a:r>
          </a:p>
          <a:p>
            <a:pPr lvl="0">
              <a:lnSpc>
                <a:spcPct val="60000"/>
              </a:lnSpc>
            </a:pPr>
            <a:r>
              <a:rPr lang="en-GB" sz="1500">
                <a:latin typeface="Aptos"/>
              </a:rPr>
              <a:t>Espresso-based drinks </a:t>
            </a:r>
          </a:p>
          <a:p>
            <a:pPr lvl="0">
              <a:lnSpc>
                <a:spcPct val="60000"/>
              </a:lnSpc>
            </a:pPr>
            <a:r>
              <a:rPr lang="en-GB" sz="1500">
                <a:latin typeface="Aptos"/>
              </a:rPr>
              <a:t>Tea </a:t>
            </a:r>
          </a:p>
          <a:p>
            <a:pPr lvl="0">
              <a:lnSpc>
                <a:spcPct val="60000"/>
              </a:lnSpc>
            </a:pPr>
            <a:r>
              <a:rPr lang="en-GB" sz="1500">
                <a:latin typeface="Aptos"/>
              </a:rPr>
              <a:t>Fresh pastries </a:t>
            </a:r>
          </a:p>
          <a:p>
            <a:pPr lvl="0">
              <a:lnSpc>
                <a:spcPct val="60000"/>
              </a:lnSpc>
            </a:pPr>
            <a:r>
              <a:rPr lang="en-GB" sz="1500">
                <a:latin typeface="Aptos"/>
              </a:rPr>
              <a:t>Sandwiches </a:t>
            </a:r>
          </a:p>
          <a:p>
            <a:pPr lvl="0">
              <a:lnSpc>
                <a:spcPct val="60000"/>
              </a:lnSpc>
            </a:pPr>
            <a:r>
              <a:rPr lang="en-GB" sz="1500">
                <a:latin typeface="Aptos"/>
              </a:rPr>
              <a:t>Cakes </a:t>
            </a:r>
          </a:p>
          <a:p>
            <a:pPr lvl="0">
              <a:lnSpc>
                <a:spcPct val="60000"/>
              </a:lnSpc>
            </a:pPr>
            <a:r>
              <a:rPr lang="en-GB" sz="1500">
                <a:latin typeface="Aptos"/>
              </a:rPr>
              <a:t>Seasonal drinks 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800">
              <a:solidFill>
                <a:srgbClr val="996600"/>
              </a:solidFill>
              <a:latin typeface="Aptos"/>
            </a:endParaRPr>
          </a:p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996600"/>
                </a:solidFill>
                <a:latin typeface="Aptos"/>
              </a:rPr>
              <a:t>Target Market</a:t>
            </a:r>
          </a:p>
          <a:p>
            <a:pPr lvl="0">
              <a:lnSpc>
                <a:spcPct val="80000"/>
              </a:lnSpc>
            </a:pPr>
            <a:r>
              <a:rPr lang="pt-BR" sz="1500">
                <a:latin typeface="Aptos"/>
              </a:rPr>
              <a:t>Families with children </a:t>
            </a:r>
          </a:p>
          <a:p>
            <a:pPr lvl="0">
              <a:lnSpc>
                <a:spcPct val="80000"/>
              </a:lnSpc>
            </a:pPr>
            <a:r>
              <a:rPr lang="pt-BR" sz="1500">
                <a:latin typeface="Aptos"/>
              </a:rPr>
              <a:t>Local residents </a:t>
            </a:r>
          </a:p>
          <a:p>
            <a:pPr lvl="0">
              <a:lnSpc>
                <a:spcPct val="80000"/>
              </a:lnSpc>
            </a:pPr>
            <a:r>
              <a:rPr lang="pt-BR" sz="1500">
                <a:latin typeface="Aptos"/>
              </a:rPr>
              <a:t>Coffee lovers </a:t>
            </a:r>
          </a:p>
          <a:p>
            <a:pPr lvl="0">
              <a:lnSpc>
                <a:spcPct val="80000"/>
              </a:lnSpc>
            </a:pPr>
            <a:r>
              <a:rPr lang="pt-BR" sz="1500">
                <a:latin typeface="Aptos"/>
              </a:rPr>
              <a:t>Customers looking for fresh food and a friendly atmosphere 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800">
              <a:solidFill>
                <a:srgbClr val="996600"/>
              </a:solidFill>
              <a:latin typeface="Aptos"/>
            </a:endParaRPr>
          </a:p>
          <a:p>
            <a:pPr lvl="0">
              <a:lnSpc>
                <a:spcPct val="60000"/>
              </a:lnSpc>
            </a:pPr>
            <a:endParaRPr lang="en-GB" sz="900">
              <a:solidFill>
                <a:srgbClr val="996600"/>
              </a:solidFill>
              <a:latin typeface="Aptos"/>
            </a:endParaRPr>
          </a:p>
        </p:txBody>
      </p:sp>
      <p:graphicFrame>
        <p:nvGraphicFramePr>
          <p:cNvPr id="6" name="Table 8">
            <a:extLst>
              <a:ext uri="{FF2B5EF4-FFF2-40B4-BE49-F238E27FC236}">
                <a16:creationId xmlns:a16="http://schemas.microsoft.com/office/drawing/2014/main" id="{397DF608-703A-7669-9A08-31A515B420EB}"/>
              </a:ext>
            </a:extLst>
          </p:cNvPr>
          <p:cNvGraphicFramePr>
            <a:graphicFrameLocks noGrp="1"/>
          </p:cNvGraphicFramePr>
          <p:nvPr/>
        </p:nvGraphicFramePr>
        <p:xfrm>
          <a:off x="407794" y="912461"/>
          <a:ext cx="6809079" cy="256032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6809079">
                  <a:extLst>
                    <a:ext uri="{9D8B030D-6E8A-4147-A177-3AD203B41FA5}">
                      <a16:colId xmlns:a16="http://schemas.microsoft.com/office/drawing/2014/main" val="1821308653"/>
                    </a:ext>
                  </a:extLst>
                </a:gridCol>
              </a:tblGrid>
              <a:tr h="2202890">
                <a:tc>
                  <a:txBody>
                    <a:bodyPr/>
                    <a:lstStyle/>
                    <a:p>
                      <a:pPr lvl="0"/>
                      <a:r>
                        <a:rPr lang="en-GB" b="1">
                          <a:solidFill>
                            <a:srgbClr val="996600"/>
                          </a:solidFill>
                        </a:rPr>
                        <a:t>Business Idea</a:t>
                      </a:r>
                    </a:p>
                    <a:p>
                      <a:pPr lvl="0"/>
                      <a:r>
                        <a:rPr lang="pt-BR" sz="1600" b="0">
                          <a:solidFill>
                            <a:srgbClr val="000000"/>
                          </a:solidFill>
                          <a:latin typeface="Aptos"/>
                          <a:cs typeface="Times New Roman" pitchFamily="18"/>
                        </a:rPr>
                        <a:t>A family-oriented café AN OTHER CUP offers speciality coffee, tasty breakfast, brunch, homemade cakes and nutritious dinners. The café provides catering, order delivery, and private parties.</a:t>
                      </a:r>
                    </a:p>
                    <a:p>
                      <a:pPr lvl="0"/>
                      <a:r>
                        <a:rPr lang="pt-BR" sz="1600" b="0">
                          <a:solidFill>
                            <a:srgbClr val="000000"/>
                          </a:solidFill>
                          <a:latin typeface="Aptos"/>
                          <a:cs typeface="Times New Roman" pitchFamily="18"/>
                        </a:rPr>
                        <a:t>Our distinctive features are premium quality food, hospitality and comfortable atmosphere. Our sustainability initiatives are reducing the waste food, recycling packaging and working with local producers.</a:t>
                      </a:r>
                    </a:p>
                    <a:p>
                      <a:pPr lvl="0"/>
                      <a:r>
                        <a:rPr lang="pt-BR" sz="1600" b="0">
                          <a:solidFill>
                            <a:srgbClr val="000000"/>
                          </a:solidFill>
                          <a:latin typeface="Aptos"/>
                          <a:cs typeface="Times New Roman" pitchFamily="18"/>
                        </a:rPr>
                        <a:t>The management of the café is simple. The finances, marketing and daily operations are managed by the owner along with his qualified staff of baristas and chefs.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375689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15" descr="A blurry picture of a brown object ">
            <a:extLst>
              <a:ext uri="{FF2B5EF4-FFF2-40B4-BE49-F238E27FC236}">
                <a16:creationId xmlns:a16="http://schemas.microsoft.com/office/drawing/2014/main" id="{7DB55307-3BFB-0615-0ED3-727F9EE844F8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1996" cy="1649979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80FC539-AA3A-1049-E2DA-C206F0C673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Unique selling points (usp)</a:t>
            </a:r>
          </a:p>
        </p:txBody>
      </p:sp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2A4E5867-3F7B-DA28-481B-EDE75FC3FC0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35667" y="1698068"/>
            <a:ext cx="4114800" cy="5098383"/>
          </a:xfrm>
          <a:solidFill>
            <a:srgbClr val="E2CBB9"/>
          </a:solidFill>
        </p:spPr>
        <p:txBody>
          <a:bodyPr lIns="274320" tIns="0" rIns="274320" bIns="0" anchor="ctr" anchorCtr="1"/>
          <a:lstStyle/>
          <a:p>
            <a:pPr lvl="0"/>
            <a:r>
              <a:rPr lang="en-GB" sz="1800" b="1">
                <a:solidFill>
                  <a:srgbClr val="996600"/>
                </a:solidFill>
                <a:latin typeface="Aptos"/>
              </a:rPr>
              <a:t>Why Customers Choose An Other Cup</a:t>
            </a:r>
          </a:p>
          <a:p>
            <a:pPr lvl="0"/>
            <a:r>
              <a:rPr lang="en-GB" sz="1600">
                <a:solidFill>
                  <a:srgbClr val="996600"/>
                </a:solidFill>
                <a:latin typeface="Aptos Display"/>
              </a:rPr>
              <a:t>✔ </a:t>
            </a:r>
            <a:r>
              <a:rPr lang="pt-BR" sz="1600">
                <a:latin typeface="Aptos"/>
              </a:rPr>
              <a:t>Specialty coffee – high-quality</a:t>
            </a:r>
          </a:p>
          <a:p>
            <a:pPr lvl="0"/>
            <a:r>
              <a:rPr lang="en-GB" sz="1600">
                <a:solidFill>
                  <a:srgbClr val="996600"/>
                </a:solidFill>
                <a:latin typeface="Aptos"/>
              </a:rPr>
              <a:t>✔ </a:t>
            </a:r>
            <a:r>
              <a:rPr lang="pt-BR" sz="1600">
                <a:latin typeface="Aptos"/>
              </a:rPr>
              <a:t>Made-to-order daily</a:t>
            </a:r>
          </a:p>
          <a:p>
            <a:pPr lvl="0"/>
            <a:r>
              <a:rPr lang="en-GB" sz="1600">
                <a:solidFill>
                  <a:srgbClr val="996600"/>
                </a:solidFill>
                <a:latin typeface="Aptos"/>
              </a:rPr>
              <a:t>✔ </a:t>
            </a:r>
            <a:r>
              <a:rPr lang="pt-BR" sz="1600">
                <a:latin typeface="Aptos"/>
              </a:rPr>
              <a:t>A pleasant atmosphere</a:t>
            </a:r>
          </a:p>
          <a:p>
            <a:pPr lvl="0"/>
            <a:r>
              <a:rPr lang="en-GB" sz="1600">
                <a:solidFill>
                  <a:srgbClr val="996600"/>
                </a:solidFill>
                <a:latin typeface="Aptos"/>
              </a:rPr>
              <a:t>✔ </a:t>
            </a:r>
            <a:r>
              <a:rPr lang="pt-BR" sz="1600">
                <a:latin typeface="Aptos"/>
              </a:rPr>
              <a:t>Family-oriented coffee shop</a:t>
            </a:r>
          </a:p>
          <a:p>
            <a:pPr lvl="0"/>
            <a:r>
              <a:rPr lang="en-GB" sz="1600">
                <a:solidFill>
                  <a:srgbClr val="996600"/>
                </a:solidFill>
                <a:latin typeface="Aptos"/>
              </a:rPr>
              <a:t>✔ </a:t>
            </a:r>
            <a:r>
              <a:rPr lang="pt-BR" sz="1600">
                <a:latin typeface="Aptos"/>
              </a:rPr>
              <a:t>Excellent customer service</a:t>
            </a:r>
          </a:p>
          <a:p>
            <a:pPr lvl="0"/>
            <a:r>
              <a:rPr lang="en-GB" sz="1600">
                <a:solidFill>
                  <a:srgbClr val="996600"/>
                </a:solidFill>
                <a:latin typeface="Aptos"/>
              </a:rPr>
              <a:t>✔ </a:t>
            </a:r>
            <a:r>
              <a:rPr lang="pt-BR" sz="1600">
                <a:latin typeface="Aptos"/>
              </a:rPr>
              <a:t>Environmentally friendly business</a:t>
            </a:r>
          </a:p>
          <a:p>
            <a:pPr marL="0" lvl="0" indent="0" algn="ctr">
              <a:lnSpc>
                <a:spcPct val="120000"/>
              </a:lnSpc>
              <a:spcBef>
                <a:spcPts val="0"/>
              </a:spcBef>
              <a:buNone/>
            </a:pPr>
            <a:endParaRPr lang="en-US" sz="2000" b="1" cap="all"/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AF0CF069-7264-DE3F-F177-80950526813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150467" y="1698068"/>
            <a:ext cx="4041529" cy="5098383"/>
          </a:xfrm>
          <a:solidFill>
            <a:srgbClr val="E2CBB9">
              <a:alpha val="25000"/>
            </a:srgbClr>
          </a:solidFill>
        </p:spPr>
        <p:txBody>
          <a:bodyPr lIns="274320" tIns="0" rIns="274320" bIns="0" anchor="ctr" anchorCtr="1"/>
          <a:lstStyle/>
          <a:p>
            <a:pPr lvl="0"/>
            <a:r>
              <a:rPr lang="en-GB" sz="1400" b="1">
                <a:solidFill>
                  <a:srgbClr val="996600"/>
                </a:solidFill>
                <a:latin typeface="Aptos"/>
              </a:rPr>
              <a:t>Legal Structure</a:t>
            </a:r>
          </a:p>
          <a:p>
            <a:pPr lvl="0"/>
            <a:r>
              <a:rPr lang="en-GB" sz="1400" b="1">
                <a:latin typeface="Aptos"/>
              </a:rPr>
              <a:t>Private Limited Company (Ltd)</a:t>
            </a:r>
            <a:endParaRPr lang="en-GB" sz="1400">
              <a:latin typeface="Aptos"/>
            </a:endParaRPr>
          </a:p>
          <a:p>
            <a:pPr lvl="0"/>
            <a:r>
              <a:rPr lang="en-GB" sz="1400" b="1">
                <a:latin typeface="Aptos"/>
              </a:rPr>
              <a:t>Management Structure</a:t>
            </a:r>
          </a:p>
          <a:p>
            <a:pPr lvl="0"/>
            <a:r>
              <a:rPr lang="en-GB" sz="1400">
                <a:latin typeface="Aptos"/>
              </a:rPr>
              <a:t>Owner/Manager</a:t>
            </a:r>
          </a:p>
          <a:p>
            <a:pPr marL="0" lvl="0" indent="0">
              <a:buNone/>
            </a:pPr>
            <a:r>
              <a:rPr lang="en-GB" sz="1400">
                <a:latin typeface="Aptos"/>
              </a:rPr>
              <a:t>          ↓</a:t>
            </a:r>
          </a:p>
          <a:p>
            <a:pPr lvl="0"/>
            <a:r>
              <a:rPr lang="en-GB" sz="1400">
                <a:latin typeface="Aptos"/>
              </a:rPr>
              <a:t>Assistant Manager</a:t>
            </a:r>
          </a:p>
          <a:p>
            <a:pPr lvl="0"/>
            <a:r>
              <a:rPr lang="en-GB" sz="1400">
                <a:latin typeface="Aptos"/>
              </a:rPr>
              <a:t>    ↓</a:t>
            </a:r>
          </a:p>
          <a:p>
            <a:pPr lvl="0"/>
            <a:r>
              <a:rPr lang="en-GB" sz="1400">
                <a:latin typeface="Aptos"/>
              </a:rPr>
              <a:t>Baristas</a:t>
            </a:r>
          </a:p>
          <a:p>
            <a:pPr marL="0" lvl="0" indent="0">
              <a:buNone/>
            </a:pPr>
            <a:r>
              <a:rPr lang="en-GB" sz="1400">
                <a:latin typeface="Aptos"/>
              </a:rPr>
              <a:t>        ↓</a:t>
            </a:r>
          </a:p>
          <a:p>
            <a:pPr lvl="0"/>
            <a:r>
              <a:rPr lang="en-GB" sz="1400">
                <a:latin typeface="Aptos"/>
              </a:rPr>
              <a:t>Kitchen Staff</a:t>
            </a:r>
          </a:p>
          <a:p>
            <a:pPr marL="0" lvl="0" indent="0">
              <a:buNone/>
            </a:pPr>
            <a:r>
              <a:rPr lang="en-GB" sz="1400">
                <a:latin typeface="Aptos"/>
              </a:rPr>
              <a:t>       ↓</a:t>
            </a:r>
          </a:p>
          <a:p>
            <a:pPr lvl="0"/>
            <a:r>
              <a:rPr lang="en-GB" sz="1400">
                <a:latin typeface="Aptos"/>
              </a:rPr>
              <a:t>Customer Service Team</a:t>
            </a:r>
          </a:p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US" sz="1400">
              <a:solidFill>
                <a:srgbClr val="562F08"/>
              </a:solidFill>
            </a:endParaRPr>
          </a:p>
        </p:txBody>
      </p:sp>
      <p:sp>
        <p:nvSpPr>
          <p:cNvPr id="6" name="Footer Placeholder 110">
            <a:extLst>
              <a:ext uri="{FF2B5EF4-FFF2-40B4-BE49-F238E27FC236}">
                <a16:creationId xmlns:a16="http://schemas.microsoft.com/office/drawing/2014/main" id="{99A172EA-0B6D-F181-E71D-7DBCADC8B290}"/>
              </a:ext>
            </a:extLst>
          </p:cNvPr>
          <p:cNvSpPr txBox="1"/>
          <p:nvPr/>
        </p:nvSpPr>
        <p:spPr>
          <a:xfrm>
            <a:off x="543043" y="6252173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14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(Kotler, Armstrong and Balasubramanian, 2023</a:t>
            </a:r>
            <a:r>
              <a:rPr lang="pt-BR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)</a:t>
            </a:r>
            <a:endParaRPr lang="en-US" sz="10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  <p:sp>
        <p:nvSpPr>
          <p:cNvPr id="7" name="Slide Number Placeholder 111">
            <a:extLst>
              <a:ext uri="{FF2B5EF4-FFF2-40B4-BE49-F238E27FC236}">
                <a16:creationId xmlns:a16="http://schemas.microsoft.com/office/drawing/2014/main" id="{B7D2DC90-3B8F-1B51-B73A-6DB9462163BA}"/>
              </a:ext>
            </a:extLst>
          </p:cNvPr>
          <p:cNvSpPr txBox="1"/>
          <p:nvPr/>
        </p:nvSpPr>
        <p:spPr>
          <a:xfrm>
            <a:off x="8899964" y="6252173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0922DD7-D535-41AF-BFBE-0598A6F7406E}" type="slidenum">
              <a:t>3</a:t>
            </a:fld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  <p:pic>
        <p:nvPicPr>
          <p:cNvPr id="8" name="Imagem 1">
            <a:extLst>
              <a:ext uri="{FF2B5EF4-FFF2-40B4-BE49-F238E27FC236}">
                <a16:creationId xmlns:a16="http://schemas.microsoft.com/office/drawing/2014/main" id="{3D46ACFA-DD79-FC5F-2889-4766136616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043" y="2868829"/>
            <a:ext cx="2573606" cy="221257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E9509C17-B6D3-8AD4-0C7E-A3704361F2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7901" y="379009"/>
            <a:ext cx="4129942" cy="638050"/>
          </a:xfrm>
        </p:spPr>
        <p:txBody>
          <a:bodyPr/>
          <a:lstStyle/>
          <a:p>
            <a:pPr lvl="0"/>
            <a:r>
              <a:rPr lang="en-US"/>
              <a:t>Pestle analysis</a:t>
            </a:r>
          </a:p>
        </p:txBody>
      </p:sp>
      <p:sp>
        <p:nvSpPr>
          <p:cNvPr id="3" name="Text Placeholder 57">
            <a:extLst>
              <a:ext uri="{FF2B5EF4-FFF2-40B4-BE49-F238E27FC236}">
                <a16:creationId xmlns:a16="http://schemas.microsoft.com/office/drawing/2014/main" id="{EAA2CE07-9969-7A39-4497-2A09ECB4DFA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641140" y="660507"/>
            <a:ext cx="4535707" cy="356551"/>
          </a:xfrm>
        </p:spPr>
        <p:txBody>
          <a:bodyPr tIns="0" bIns="0" anchorCtr="1"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b="1" cap="all"/>
              <a:t>Three key factor</a:t>
            </a:r>
          </a:p>
        </p:txBody>
      </p:sp>
      <p:sp>
        <p:nvSpPr>
          <p:cNvPr id="4" name="Footer Placeholder 121">
            <a:extLst>
              <a:ext uri="{FF2B5EF4-FFF2-40B4-BE49-F238E27FC236}">
                <a16:creationId xmlns:a16="http://schemas.microsoft.com/office/drawing/2014/main" id="{18E49B16-0764-9E73-9D05-70B988764493}"/>
              </a:ext>
            </a:extLst>
          </p:cNvPr>
          <p:cNvSpPr txBox="1"/>
          <p:nvPr/>
        </p:nvSpPr>
        <p:spPr>
          <a:xfrm>
            <a:off x="543043" y="6252173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14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(Johnson, Scholes and Whittington, 2020)</a:t>
            </a:r>
            <a:endParaRPr lang="en-US" sz="14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  <p:sp>
        <p:nvSpPr>
          <p:cNvPr id="5" name="Slide Number Placeholder 122">
            <a:extLst>
              <a:ext uri="{FF2B5EF4-FFF2-40B4-BE49-F238E27FC236}">
                <a16:creationId xmlns:a16="http://schemas.microsoft.com/office/drawing/2014/main" id="{BA76BC28-DEC6-C9C1-B514-352A5739FA9C}"/>
              </a:ext>
            </a:extLst>
          </p:cNvPr>
          <p:cNvSpPr txBox="1"/>
          <p:nvPr/>
        </p:nvSpPr>
        <p:spPr>
          <a:xfrm>
            <a:off x="8899964" y="6252173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C382535-BE93-4E3A-8BBB-B9F4EF137F17}" type="slidenum">
              <a:t>4</a:t>
            </a:fld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  <p:graphicFrame>
        <p:nvGraphicFramePr>
          <p:cNvPr id="6" name="Table 21">
            <a:extLst>
              <a:ext uri="{FF2B5EF4-FFF2-40B4-BE49-F238E27FC236}">
                <a16:creationId xmlns:a16="http://schemas.microsoft.com/office/drawing/2014/main" id="{09EE6988-D242-2EC2-A830-4791DE76934D}"/>
              </a:ext>
            </a:extLst>
          </p:cNvPr>
          <p:cNvGraphicFramePr>
            <a:graphicFrameLocks noGrp="1"/>
          </p:cNvGraphicFramePr>
          <p:nvPr/>
        </p:nvGraphicFramePr>
        <p:xfrm>
          <a:off x="455243" y="1413452"/>
          <a:ext cx="6569808" cy="3657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980224">
                  <a:extLst>
                    <a:ext uri="{9D8B030D-6E8A-4147-A177-3AD203B41FA5}">
                      <a16:colId xmlns:a16="http://schemas.microsoft.com/office/drawing/2014/main" val="3719407352"/>
                    </a:ext>
                  </a:extLst>
                </a:gridCol>
                <a:gridCol w="2400300">
                  <a:extLst>
                    <a:ext uri="{9D8B030D-6E8A-4147-A177-3AD203B41FA5}">
                      <a16:colId xmlns:a16="http://schemas.microsoft.com/office/drawing/2014/main" val="2887135414"/>
                    </a:ext>
                  </a:extLst>
                </a:gridCol>
                <a:gridCol w="2189283">
                  <a:extLst>
                    <a:ext uri="{9D8B030D-6E8A-4147-A177-3AD203B41FA5}">
                      <a16:colId xmlns:a16="http://schemas.microsoft.com/office/drawing/2014/main" val="3425170759"/>
                    </a:ext>
                  </a:extLst>
                </a:gridCol>
              </a:tblGrid>
              <a:tr h="356551"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solidFill>
                            <a:srgbClr val="996600"/>
                          </a:solidFill>
                        </a:rPr>
                        <a:t>Political</a:t>
                      </a:r>
                    </a:p>
                  </a:txBody>
                  <a:tcPr>
                    <a:solidFill>
                      <a:srgbClr val="FBE3D6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solidFill>
                            <a:srgbClr val="996600"/>
                          </a:solidFill>
                        </a:rPr>
                        <a:t>Economic</a:t>
                      </a:r>
                    </a:p>
                  </a:txBody>
                  <a:tcPr>
                    <a:solidFill>
                      <a:srgbClr val="F6C6AD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solidFill>
                            <a:srgbClr val="996600"/>
                          </a:solidFill>
                        </a:rPr>
                        <a:t>Social</a:t>
                      </a:r>
                    </a:p>
                  </a:txBody>
                  <a:tcPr>
                    <a:solidFill>
                      <a:srgbClr val="F2AA8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000904"/>
                  </a:ext>
                </a:extLst>
              </a:tr>
            </a:tbl>
          </a:graphicData>
        </a:graphic>
      </p:graphicFrame>
      <p:graphicFrame>
        <p:nvGraphicFramePr>
          <p:cNvPr id="7" name="Table 22">
            <a:extLst>
              <a:ext uri="{FF2B5EF4-FFF2-40B4-BE49-F238E27FC236}">
                <a16:creationId xmlns:a16="http://schemas.microsoft.com/office/drawing/2014/main" id="{C9BCE912-B03A-DADC-9E59-FA7992733AD4}"/>
              </a:ext>
            </a:extLst>
          </p:cNvPr>
          <p:cNvGraphicFramePr>
            <a:graphicFrameLocks noGrp="1"/>
          </p:cNvGraphicFramePr>
          <p:nvPr/>
        </p:nvGraphicFramePr>
        <p:xfrm>
          <a:off x="455243" y="1849547"/>
          <a:ext cx="6569808" cy="392699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971428">
                  <a:extLst>
                    <a:ext uri="{9D8B030D-6E8A-4147-A177-3AD203B41FA5}">
                      <a16:colId xmlns:a16="http://schemas.microsoft.com/office/drawing/2014/main" val="1998353338"/>
                    </a:ext>
                  </a:extLst>
                </a:gridCol>
                <a:gridCol w="2382716">
                  <a:extLst>
                    <a:ext uri="{9D8B030D-6E8A-4147-A177-3AD203B41FA5}">
                      <a16:colId xmlns:a16="http://schemas.microsoft.com/office/drawing/2014/main" val="3915360865"/>
                    </a:ext>
                  </a:extLst>
                </a:gridCol>
                <a:gridCol w="2215664">
                  <a:extLst>
                    <a:ext uri="{9D8B030D-6E8A-4147-A177-3AD203B41FA5}">
                      <a16:colId xmlns:a16="http://schemas.microsoft.com/office/drawing/2014/main" val="3746879396"/>
                    </a:ext>
                  </a:extLst>
                </a:gridCol>
              </a:tblGrid>
              <a:tr h="3926991">
                <a:tc>
                  <a:txBody>
                    <a:bodyPr/>
                    <a:lstStyle/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r>
                        <a:rPr lang="pt-BR" sz="1400" b="0">
                          <a:solidFill>
                            <a:srgbClr val="000000"/>
                          </a:solidFill>
                          <a:latin typeface="Aptos"/>
                        </a:rPr>
                        <a:t>Food Safety regulations</a:t>
                      </a: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endParaRPr lang="en-GB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ü"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latin typeface="Aptos"/>
                        </a:rPr>
                        <a:t>Labor Law legislation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ü"/>
                      </a:pPr>
                      <a:endParaRPr lang="en-GB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r>
                        <a:rPr lang="pt-BR" sz="1400" b="0">
                          <a:solidFill>
                            <a:srgbClr val="000000"/>
                          </a:solidFill>
                          <a:latin typeface="Aptos"/>
                        </a:rPr>
                        <a:t>Government assistance for small businesses</a:t>
                      </a: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endParaRPr lang="en-GB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>
                    <a:solidFill>
                      <a:srgbClr val="FBE3D6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pt-BR" sz="1400" b="0">
                          <a:solidFill>
                            <a:srgbClr val="000000"/>
                          </a:solidFill>
                          <a:latin typeface="Aptos"/>
                        </a:rPr>
                        <a:t>Increase in food and energy prices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ü"/>
                      </a:pPr>
                      <a:endParaRPr lang="en-GB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pt-BR" sz="1400" b="0">
                          <a:solidFill>
                            <a:srgbClr val="000000"/>
                          </a:solidFill>
                          <a:latin typeface="Aptos"/>
                        </a:rPr>
                        <a:t>Inflation affects consumers’ purchasing power</a:t>
                      </a: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endParaRPr lang="pt-BR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r>
                        <a:rPr lang="pt-BR" sz="1400" b="0">
                          <a:solidFill>
                            <a:srgbClr val="000000"/>
                          </a:solidFill>
                          <a:latin typeface="Aptos"/>
                        </a:rPr>
                        <a:t>Important is the management of costs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ü"/>
                      </a:pPr>
                      <a:endParaRPr lang="en-GB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/>
                      <a:endParaRPr lang="en-GB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>
                    <a:solidFill>
                      <a:srgbClr val="F6C6AD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r>
                        <a:rPr lang="pt-BR" sz="1400" b="0">
                          <a:solidFill>
                            <a:srgbClr val="000000"/>
                          </a:solidFill>
                          <a:latin typeface="Aptos"/>
                        </a:rPr>
                        <a:t>Increasing demand for organic products</a:t>
                      </a: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endParaRPr lang="pt-BR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r>
                        <a:rPr lang="en-GB" sz="1400" b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pt-BR" sz="1400" b="0">
                          <a:solidFill>
                            <a:srgbClr val="000000"/>
                          </a:solidFill>
                          <a:latin typeface="Aptos"/>
                        </a:rPr>
                        <a:t>Increased demand for specialty coffee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ü"/>
                      </a:pPr>
                      <a:endParaRPr lang="en-GB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marR="0" lvl="0" indent="-28575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Wingdings" pitchFamily="2"/>
                        <a:buChar char="ü"/>
                        <a:tabLst/>
                      </a:pPr>
                      <a:r>
                        <a:rPr lang="pt-BR" sz="1400" b="0">
                          <a:solidFill>
                            <a:srgbClr val="000000"/>
                          </a:solidFill>
                          <a:latin typeface="Aptos"/>
                        </a:rPr>
                        <a:t>Appreciation of an environmentally friendly business</a:t>
                      </a:r>
                    </a:p>
                    <a:p>
                      <a:pPr lvl="0"/>
                      <a:endParaRPr lang="en-GB" sz="1400" b="0">
                        <a:solidFill>
                          <a:srgbClr val="000000"/>
                        </a:solidFill>
                        <a:latin typeface="Aptos"/>
                      </a:endParaRPr>
                    </a:p>
                  </a:txBody>
                  <a:tcPr>
                    <a:solidFill>
                      <a:srgbClr val="F2AA8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2019853"/>
                  </a:ext>
                </a:extLst>
              </a:tr>
            </a:tbl>
          </a:graphicData>
        </a:graphic>
      </p:graphicFrame>
      <p:pic>
        <p:nvPicPr>
          <p:cNvPr id="8" name="Picture Placeholder 13" descr="A person pouring milk into a glass of coffee ">
            <a:extLst>
              <a:ext uri="{FF2B5EF4-FFF2-40B4-BE49-F238E27FC236}">
                <a16:creationId xmlns:a16="http://schemas.microsoft.com/office/drawing/2014/main" id="{A4697FA9-790B-D942-8805-0EB2D34DD9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672757" y="188832"/>
            <a:ext cx="4454773" cy="648033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B6734B58-4157-DE26-F629-C5EC5A6B62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0393" y="814885"/>
            <a:ext cx="4932621" cy="638050"/>
          </a:xfrm>
        </p:spPr>
        <p:txBody>
          <a:bodyPr/>
          <a:lstStyle/>
          <a:p>
            <a:pPr lvl="0"/>
            <a:r>
              <a:rPr lang="en-US"/>
              <a:t>Revenue model</a:t>
            </a:r>
          </a:p>
        </p:txBody>
      </p:sp>
      <p:pic>
        <p:nvPicPr>
          <p:cNvPr id="3" name="Picture Placeholder 28" descr="Coffee Beans Icon">
            <a:extLst>
              <a:ext uri="{FF2B5EF4-FFF2-40B4-BE49-F238E27FC236}">
                <a16:creationId xmlns:a16="http://schemas.microsoft.com/office/drawing/2014/main" id="{782804F7-986A-0F03-9497-40FC13CB8981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p:blipFill>
        <p:spPr>
          <a:xfrm>
            <a:off x="797292" y="2250777"/>
            <a:ext cx="484632" cy="484632"/>
          </a:xfrm>
        </p:spPr>
      </p:pic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A5492A0B-3D24-ACA4-DFDC-EA4BF0B9BB0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45710" y="2352559"/>
            <a:ext cx="4286496" cy="538224"/>
          </a:xfrm>
        </p:spPr>
        <p:txBody>
          <a:bodyPr tIns="0" bIns="0" anchor="ctr"/>
          <a:lstStyle/>
          <a:p>
            <a:pPr lvl="0">
              <a:lnSpc>
                <a:spcPct val="80000"/>
              </a:lnSpc>
            </a:pPr>
            <a:r>
              <a:rPr lang="pt-BR" sz="1600">
                <a:latin typeface="Aptos"/>
                <a:ea typeface="Lato" pitchFamily="34"/>
                <a:cs typeface="Lato" pitchFamily="34"/>
              </a:rPr>
              <a:t>Sales of Speciality Coffee and Hot Drinks</a:t>
            </a:r>
          </a:p>
          <a:p>
            <a:pPr lvl="0">
              <a:lnSpc>
                <a:spcPct val="80000"/>
              </a:lnSpc>
            </a:pPr>
            <a:r>
              <a:rPr lang="pt-BR" sz="1600">
                <a:latin typeface="Aptos"/>
                <a:ea typeface="Lato" pitchFamily="34"/>
                <a:cs typeface="Lato" pitchFamily="34"/>
              </a:rPr>
              <a:t>Fresh food, breakfast, and brunch 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sz="1500" b="1">
              <a:solidFill>
                <a:srgbClr val="49311E"/>
              </a:solidFill>
            </a:endParaRPr>
          </a:p>
        </p:txBody>
      </p:sp>
      <p:pic>
        <p:nvPicPr>
          <p:cNvPr id="5" name="Picture Placeholder 30" descr="Coffee Cup Icon">
            <a:extLst>
              <a:ext uri="{FF2B5EF4-FFF2-40B4-BE49-F238E27FC236}">
                <a16:creationId xmlns:a16="http://schemas.microsoft.com/office/drawing/2014/main" id="{A087F32C-E13A-0D20-C6F0-8B4E68704847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81354" y="3290943"/>
            <a:ext cx="484632" cy="484632"/>
          </a:xfrm>
        </p:spPr>
      </p:pic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2D3DB8B3-87AA-2CAC-ED67-218C30C0B7A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78007" y="3391308"/>
            <a:ext cx="4286496" cy="538224"/>
          </a:xfrm>
        </p:spPr>
        <p:txBody>
          <a:bodyPr tIns="0" bIns="0" anchor="ctr"/>
          <a:lstStyle/>
          <a:p>
            <a:pPr lvl="0">
              <a:lnSpc>
                <a:spcPct val="80000"/>
              </a:lnSpc>
            </a:pPr>
            <a:r>
              <a:rPr lang="pt-BR" sz="1600">
                <a:latin typeface="Aptos"/>
              </a:rPr>
              <a:t>Snacks, cakes, and pastries </a:t>
            </a:r>
          </a:p>
          <a:p>
            <a:pPr lvl="0">
              <a:lnSpc>
                <a:spcPct val="80000"/>
              </a:lnSpc>
            </a:pPr>
            <a:r>
              <a:rPr lang="pt-BR" sz="1600">
                <a:latin typeface="Aptos"/>
              </a:rPr>
              <a:t>To-go food and drinks </a:t>
            </a:r>
          </a:p>
          <a:p>
            <a:pPr marL="0" lvl="0" indent="0">
              <a:spcBef>
                <a:spcPts val="0"/>
              </a:spcBef>
              <a:buNone/>
            </a:pPr>
            <a:endParaRPr lang="en-US" sz="1700" b="1">
              <a:solidFill>
                <a:srgbClr val="49311E"/>
              </a:solidFill>
            </a:endParaRPr>
          </a:p>
        </p:txBody>
      </p:sp>
      <p:pic>
        <p:nvPicPr>
          <p:cNvPr id="7" name="Picture Placeholder 32" descr="Shaking Hands Icon">
            <a:extLst>
              <a:ext uri="{FF2B5EF4-FFF2-40B4-BE49-F238E27FC236}">
                <a16:creationId xmlns:a16="http://schemas.microsoft.com/office/drawing/2014/main" id="{949DD2E7-907B-835C-F596-DA8897211878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797292" y="4564629"/>
            <a:ext cx="484632" cy="484632"/>
          </a:xfrm>
        </p:spPr>
      </p:pic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4CEC0D95-042D-9D06-462F-C2BBBE2E2AA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78007" y="4430057"/>
            <a:ext cx="4286496" cy="538224"/>
          </a:xfrm>
        </p:spPr>
        <p:txBody>
          <a:bodyPr tIns="0" bIns="0" anchor="ctr">
            <a:noAutofit/>
          </a:bodyPr>
          <a:lstStyle/>
          <a:p>
            <a:pPr lvl="0"/>
            <a:r>
              <a:rPr lang="pt-BR" sz="1600">
                <a:latin typeface="Aptos"/>
              </a:rPr>
              <a:t>Private events and parties </a:t>
            </a:r>
          </a:p>
          <a:p>
            <a:pPr lvl="0"/>
            <a:r>
              <a:rPr lang="pt-BR" sz="1600">
                <a:latin typeface="Aptos"/>
              </a:rPr>
              <a:t>Seasonal promotions and catering</a:t>
            </a:r>
          </a:p>
        </p:txBody>
      </p:sp>
      <p:pic>
        <p:nvPicPr>
          <p:cNvPr id="9" name="Picture Placeholder 13" descr="A person pouring milk into a glass of coffee ">
            <a:extLst>
              <a:ext uri="{FF2B5EF4-FFF2-40B4-BE49-F238E27FC236}">
                <a16:creationId xmlns:a16="http://schemas.microsoft.com/office/drawing/2014/main" id="{13CD319B-FD55-D6ED-2C21-0B30B3AC6557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5"/>
          <a:srcRect/>
          <a:stretch>
            <a:fillRect/>
          </a:stretch>
        </p:blipFill>
        <p:spPr>
          <a:xfrm>
            <a:off x="6096003" y="0"/>
            <a:ext cx="6096003" cy="5243334"/>
          </a:xfrm>
        </p:spPr>
      </p:pic>
      <p:sp>
        <p:nvSpPr>
          <p:cNvPr id="10" name="Footer Placeholder 33">
            <a:extLst>
              <a:ext uri="{FF2B5EF4-FFF2-40B4-BE49-F238E27FC236}">
                <a16:creationId xmlns:a16="http://schemas.microsoft.com/office/drawing/2014/main" id="{39AEAC62-94B5-BF0D-4817-74E9FFF37EE3}"/>
              </a:ext>
            </a:extLst>
          </p:cNvPr>
          <p:cNvSpPr txBox="1"/>
          <p:nvPr/>
        </p:nvSpPr>
        <p:spPr>
          <a:xfrm>
            <a:off x="543043" y="6252173"/>
            <a:ext cx="4441908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12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(Burns, 2022; Kotler, Armstrong and Balasubramanian, 2023)</a:t>
            </a:r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  <p:sp>
        <p:nvSpPr>
          <p:cNvPr id="11" name="Slide Number Placeholder 34">
            <a:extLst>
              <a:ext uri="{FF2B5EF4-FFF2-40B4-BE49-F238E27FC236}">
                <a16:creationId xmlns:a16="http://schemas.microsoft.com/office/drawing/2014/main" id="{9D220375-751A-6987-A846-5BDDCFDEC149}"/>
              </a:ext>
            </a:extLst>
          </p:cNvPr>
          <p:cNvSpPr txBox="1"/>
          <p:nvPr/>
        </p:nvSpPr>
        <p:spPr>
          <a:xfrm>
            <a:off x="8899964" y="6252173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621FD6F-E297-43A1-B09C-5A2F225916A4}" type="slidenum">
              <a:t>5</a:t>
            </a:fld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DC03F9E4-8864-93F0-5CE3-815258F6F3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ptos"/>
                <a:ea typeface="Lato Black" pitchFamily="34"/>
                <a:cs typeface="Lato Black" pitchFamily="34"/>
              </a:rPr>
              <a:t>Coffee beans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E7D891CF-95E1-16F7-181A-E402B66BC6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84330" y="883383"/>
            <a:ext cx="3227063" cy="2199314"/>
          </a:xfrm>
        </p:spPr>
        <p:txBody>
          <a:bodyPr tIns="91440" bIns="0">
            <a:noAutofit/>
          </a:bodyPr>
          <a:lstStyle/>
          <a:p>
            <a:pPr lvl="0"/>
            <a:r>
              <a:rPr lang="pt-BR" sz="1600">
                <a:latin typeface="Aptos"/>
                <a:ea typeface="Lato" pitchFamily="34"/>
                <a:cs typeface="Lato" pitchFamily="34"/>
              </a:rPr>
              <a:t>Hot drinks, specialty coffee</a:t>
            </a:r>
          </a:p>
          <a:p>
            <a:pPr lvl="0"/>
            <a:r>
              <a:rPr lang="pt-BR" sz="1600">
                <a:latin typeface="Aptos"/>
                <a:ea typeface="Lato" pitchFamily="34"/>
                <a:cs typeface="Lato" pitchFamily="34"/>
              </a:rPr>
              <a:t>Breakfast and Brunch Fresh</a:t>
            </a:r>
          </a:p>
          <a:p>
            <a:pPr lvl="0"/>
            <a:r>
              <a:rPr lang="pt-BR" sz="1600">
                <a:latin typeface="Aptos"/>
                <a:ea typeface="Lato" pitchFamily="34"/>
                <a:cs typeface="Lato" pitchFamily="34"/>
              </a:rPr>
              <a:t>Home-made cakes and pastries</a:t>
            </a:r>
          </a:p>
          <a:p>
            <a:pPr lvl="0"/>
            <a:r>
              <a:rPr lang="pt-BR" sz="1600">
                <a:latin typeface="Aptos"/>
                <a:ea typeface="Lato" pitchFamily="34"/>
                <a:cs typeface="Lato" pitchFamily="34"/>
              </a:rPr>
              <a:t>Food and Drinks Takeaway</a:t>
            </a:r>
          </a:p>
          <a:p>
            <a:pPr lvl="0"/>
            <a:r>
              <a:rPr lang="pt-BR" sz="1600">
                <a:latin typeface="Aptos"/>
                <a:ea typeface="Lato" pitchFamily="34"/>
                <a:cs typeface="Lato" pitchFamily="34"/>
              </a:rPr>
              <a:t>Parties and Private Events Booking</a:t>
            </a:r>
          </a:p>
          <a:p>
            <a:pPr lvl="0"/>
            <a:r>
              <a:rPr lang="pt-BR" sz="1600">
                <a:latin typeface="Aptos"/>
                <a:ea typeface="Lato" pitchFamily="34"/>
                <a:cs typeface="Lato" pitchFamily="34"/>
              </a:rPr>
              <a:t>Seasonal offers</a:t>
            </a:r>
          </a:p>
        </p:txBody>
      </p:sp>
      <p:pic>
        <p:nvPicPr>
          <p:cNvPr id="4" name="Picture Placeholder 130" descr="Several glasses of liquid">
            <a:extLst>
              <a:ext uri="{FF2B5EF4-FFF2-40B4-BE49-F238E27FC236}">
                <a16:creationId xmlns:a16="http://schemas.microsoft.com/office/drawing/2014/main" id="{1F7065A4-4348-74E1-57E7-2016FD11798A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043083" y="-11686"/>
            <a:ext cx="4114800" cy="3439927"/>
          </a:xfrm>
          <a:solidFill>
            <a:srgbClr val="E2D4C0"/>
          </a:solidFill>
        </p:spPr>
      </p:pic>
      <p:pic>
        <p:nvPicPr>
          <p:cNvPr id="5" name="Picture Placeholder 132" descr="Coffee beans and powder on a surface ">
            <a:extLst>
              <a:ext uri="{FF2B5EF4-FFF2-40B4-BE49-F238E27FC236}">
                <a16:creationId xmlns:a16="http://schemas.microsoft.com/office/drawing/2014/main" id="{8DB0BDB2-D7CF-B331-8672-E97EBC2FA0A3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-22805" y="3428241"/>
            <a:ext cx="4065888" cy="3439927"/>
          </a:xfrm>
          <a:solidFill>
            <a:srgbClr val="E2D4C0"/>
          </a:solidFill>
        </p:spPr>
      </p:pic>
      <p:sp>
        <p:nvSpPr>
          <p:cNvPr id="6" name="Text Placeholder 64">
            <a:extLst>
              <a:ext uri="{FF2B5EF4-FFF2-40B4-BE49-F238E27FC236}">
                <a16:creationId xmlns:a16="http://schemas.microsoft.com/office/drawing/2014/main" id="{B8153257-9192-BE00-817E-48C846F6D51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38697" y="3730889"/>
            <a:ext cx="3239316" cy="538224"/>
          </a:xfrm>
        </p:spPr>
        <p:txBody>
          <a:bodyPr tIns="0" bIns="0" anchor="b"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 b="1">
                <a:solidFill>
                  <a:srgbClr val="1D140C"/>
                </a:solidFill>
                <a:latin typeface="Aptos"/>
              </a:rPr>
              <a:t>Coffee</a:t>
            </a:r>
            <a:r>
              <a:rPr lang="en-US" sz="1800" b="1">
                <a:solidFill>
                  <a:srgbClr val="1D140C"/>
                </a:solidFill>
                <a:latin typeface="Lato Black"/>
              </a:rPr>
              <a:t> Service </a:t>
            </a:r>
          </a:p>
        </p:txBody>
      </p:sp>
      <p:sp>
        <p:nvSpPr>
          <p:cNvPr id="7" name="Text Placeholder 28">
            <a:extLst>
              <a:ext uri="{FF2B5EF4-FFF2-40B4-BE49-F238E27FC236}">
                <a16:creationId xmlns:a16="http://schemas.microsoft.com/office/drawing/2014/main" id="{C4905DF4-27D9-42A5-4B4F-32763D77847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38697" y="4417987"/>
            <a:ext cx="3227063" cy="2199314"/>
          </a:xfrm>
        </p:spPr>
        <p:txBody>
          <a:bodyPr tIns="91440" bIns="0"/>
          <a:lstStyle/>
          <a:p>
            <a:pPr lvl="0"/>
            <a:r>
              <a:rPr lang="pt-BR" sz="1400">
                <a:latin typeface="Aptos"/>
              </a:rPr>
              <a:t>Premium specialty coffee beans</a:t>
            </a:r>
          </a:p>
          <a:p>
            <a:pPr lvl="0"/>
            <a:r>
              <a:rPr lang="pt-BR" sz="1400">
                <a:latin typeface="Aptos"/>
              </a:rPr>
              <a:t>Freshly brewed coffee drinks</a:t>
            </a:r>
          </a:p>
          <a:p>
            <a:pPr lvl="0"/>
            <a:r>
              <a:rPr lang="pt-BR" sz="1400">
                <a:latin typeface="Aptos"/>
              </a:rPr>
              <a:t>High-quality ingredients</a:t>
            </a:r>
          </a:p>
          <a:p>
            <a:pPr lvl="0"/>
            <a:r>
              <a:rPr lang="pt-BR" sz="1400">
                <a:latin typeface="Aptos"/>
              </a:rPr>
              <a:t>Beverages made by barista</a:t>
            </a:r>
          </a:p>
        </p:txBody>
      </p:sp>
      <p:pic>
        <p:nvPicPr>
          <p:cNvPr id="8" name="Picture Placeholder 134" descr="A person pouring milk into a cup ">
            <a:extLst>
              <a:ext uri="{FF2B5EF4-FFF2-40B4-BE49-F238E27FC236}">
                <a16:creationId xmlns:a16="http://schemas.microsoft.com/office/drawing/2014/main" id="{E9887CCD-2503-E62A-A699-D99F2A0BC770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4"/>
          <a:srcRect/>
          <a:stretch>
            <a:fillRect/>
          </a:stretch>
        </p:blipFill>
        <p:spPr>
          <a:xfrm>
            <a:off x="8148922" y="1623626"/>
            <a:ext cx="4034122" cy="3439927"/>
          </a:xfrm>
          <a:solidFill>
            <a:srgbClr val="E2D4C0"/>
          </a:solidFill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6CE06930-86E0-694E-B936-F1FAA39CD76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Sales forecast</a:t>
            </a:r>
          </a:p>
        </p:txBody>
      </p:sp>
      <p:graphicFrame>
        <p:nvGraphicFramePr>
          <p:cNvPr id="3" name="Table Placeholder 5">
            <a:extLst>
              <a:ext uri="{FF2B5EF4-FFF2-40B4-BE49-F238E27FC236}">
                <a16:creationId xmlns:a16="http://schemas.microsoft.com/office/drawing/2014/main" id="{117F9071-64FC-5A12-9BB5-1EBCFC093F12}"/>
              </a:ext>
            </a:extLst>
          </p:cNvPr>
          <p:cNvGraphicFramePr>
            <a:graphicFrameLocks noGrp="1"/>
          </p:cNvGraphicFramePr>
          <p:nvPr>
            <p:ph type="tbl" idx="4294967295"/>
          </p:nvPr>
        </p:nvGraphicFramePr>
        <p:xfrm>
          <a:off x="1068384" y="1466853"/>
          <a:ext cx="10061134" cy="1227609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912772">
                  <a:extLst>
                    <a:ext uri="{9D8B030D-6E8A-4147-A177-3AD203B41FA5}">
                      <a16:colId xmlns:a16="http://schemas.microsoft.com/office/drawing/2014/main" val="765723674"/>
                    </a:ext>
                  </a:extLst>
                </a:gridCol>
                <a:gridCol w="2049453">
                  <a:extLst>
                    <a:ext uri="{9D8B030D-6E8A-4147-A177-3AD203B41FA5}">
                      <a16:colId xmlns:a16="http://schemas.microsoft.com/office/drawing/2014/main" val="2684195640"/>
                    </a:ext>
                  </a:extLst>
                </a:gridCol>
                <a:gridCol w="2049453">
                  <a:extLst>
                    <a:ext uri="{9D8B030D-6E8A-4147-A177-3AD203B41FA5}">
                      <a16:colId xmlns:a16="http://schemas.microsoft.com/office/drawing/2014/main" val="434687270"/>
                    </a:ext>
                  </a:extLst>
                </a:gridCol>
                <a:gridCol w="2049453">
                  <a:extLst>
                    <a:ext uri="{9D8B030D-6E8A-4147-A177-3AD203B41FA5}">
                      <a16:colId xmlns:a16="http://schemas.microsoft.com/office/drawing/2014/main" val="2723699174"/>
                    </a:ext>
                  </a:extLst>
                </a:gridCol>
              </a:tblGrid>
              <a:tr h="404649">
                <a:tc>
                  <a:txBody>
                    <a:bodyPr/>
                    <a:lstStyle/>
                    <a:p>
                      <a:pPr lvl="0" algn="l"/>
                      <a:r>
                        <a:rPr lang="en-US" sz="1200" b="1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3 YEAR SALES</a:t>
                      </a:r>
                      <a:r>
                        <a:rPr lang="en-US" sz="1200" b="1" baseline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 SUMMARY- </a:t>
                      </a:r>
                      <a:r>
                        <a:rPr lang="pt-BR" sz="1200">
                          <a:solidFill>
                            <a:srgbClr val="000000"/>
                          </a:solidFill>
                        </a:rPr>
                        <a:t>Estimated Sales (£)</a:t>
                      </a:r>
                      <a:endParaRPr lang="en-US" sz="1200" b="1">
                        <a:solidFill>
                          <a:srgbClr val="000000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>
                    <a:solidFill>
                      <a:srgbClr val="D2AD8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1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YR1</a:t>
                      </a:r>
                    </a:p>
                  </a:txBody>
                  <a:tcPr anchor="ctr">
                    <a:solidFill>
                      <a:srgbClr val="D2AD88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YR2</a:t>
                      </a:r>
                    </a:p>
                  </a:txBody>
                  <a:tcPr anchor="ctr">
                    <a:solidFill>
                      <a:srgbClr val="D2AD88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YR3</a:t>
                      </a:r>
                    </a:p>
                  </a:txBody>
                  <a:tcPr anchor="ctr">
                    <a:solidFill>
                      <a:srgbClr val="D2AD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968076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lvl="0"/>
                      <a:r>
                        <a:rPr lang="en-US" sz="1200" b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TOTAL SALES</a:t>
                      </a:r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200" b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£324,000</a:t>
                      </a:r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200" b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£372,600</a:t>
                      </a:r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200" b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£428,490</a:t>
                      </a:r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1977587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200" b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TOTAL</a:t>
                      </a:r>
                      <a:r>
                        <a:rPr lang="en-US" sz="1200" b="0" baseline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 COGS</a:t>
                      </a:r>
                      <a:endParaRPr lang="en-US" sz="1200" b="0">
                        <a:solidFill>
                          <a:srgbClr val="1D140C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200" b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£113,400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200" b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£126,684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200" b="0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£141,402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65586496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lvl="0"/>
                      <a:r>
                        <a:rPr lang="en-US" sz="1200" b="1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NET PROFIT</a:t>
                      </a:r>
                    </a:p>
                  </a:txBody>
                  <a:tcPr anchor="ctr">
                    <a:solidFill>
                      <a:srgbClr val="D1D1D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200" b="1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£32,400</a:t>
                      </a:r>
                    </a:p>
                  </a:txBody>
                  <a:tcPr anchor="ctr">
                    <a:solidFill>
                      <a:srgbClr val="D1D1D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200" b="1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£44,712</a:t>
                      </a:r>
                    </a:p>
                  </a:txBody>
                  <a:tcPr anchor="ctr">
                    <a:solidFill>
                      <a:srgbClr val="D1D1D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200" b="1">
                          <a:solidFill>
                            <a:srgbClr val="1D140C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£59,989</a:t>
                      </a:r>
                    </a:p>
                  </a:txBody>
                  <a:tcPr anchor="ctr">
                    <a:solidFill>
                      <a:srgbClr val="D1D1D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9741903"/>
                  </a:ext>
                </a:extLst>
              </a:tr>
            </a:tbl>
          </a:graphicData>
        </a:graphic>
      </p:graphicFrame>
      <p:graphicFrame>
        <p:nvGraphicFramePr>
          <p:cNvPr id="4" name="Chart Placeholder 18" descr="Chart">
            <a:extLst>
              <a:ext uri="{FF2B5EF4-FFF2-40B4-BE49-F238E27FC236}">
                <a16:creationId xmlns:a16="http://schemas.microsoft.com/office/drawing/2014/main" id="{F1B81748-A87C-1940-F118-2E651B64098E}"/>
              </a:ext>
            </a:extLst>
          </p:cNvPr>
          <p:cNvGraphicFramePr>
            <a:graphicFrameLocks noGrp="1"/>
          </p:cNvGraphicFramePr>
          <p:nvPr>
            <p:ph type="chart" idx="4294967295"/>
          </p:nvPr>
        </p:nvGraphicFramePr>
        <p:xfrm>
          <a:off x="1068384" y="2928027"/>
          <a:ext cx="10055227" cy="33241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Footer Placeholder 36">
            <a:extLst>
              <a:ext uri="{FF2B5EF4-FFF2-40B4-BE49-F238E27FC236}">
                <a16:creationId xmlns:a16="http://schemas.microsoft.com/office/drawing/2014/main" id="{C88A7317-5950-8A9E-FF9E-BE4C959BDB57}"/>
              </a:ext>
            </a:extLst>
          </p:cNvPr>
          <p:cNvSpPr txBox="1"/>
          <p:nvPr/>
        </p:nvSpPr>
        <p:spPr>
          <a:xfrm>
            <a:off x="543043" y="6252173"/>
            <a:ext cx="5041681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11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(Burns, 2022; Kotler, Armstrong and Balasubramanian, 2023)</a:t>
            </a:r>
            <a:endParaRPr lang="en-US" sz="11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  <p:sp>
        <p:nvSpPr>
          <p:cNvPr id="6" name="Slide Number Placeholder 37">
            <a:extLst>
              <a:ext uri="{FF2B5EF4-FFF2-40B4-BE49-F238E27FC236}">
                <a16:creationId xmlns:a16="http://schemas.microsoft.com/office/drawing/2014/main" id="{77BD545A-91F1-C1C2-E666-AFD91A51E6A8}"/>
              </a:ext>
            </a:extLst>
          </p:cNvPr>
          <p:cNvSpPr txBox="1"/>
          <p:nvPr/>
        </p:nvSpPr>
        <p:spPr>
          <a:xfrm>
            <a:off x="8899964" y="6252173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0BE8BE5-C954-480B-98E1-DF05E7B7BD4F}" type="slidenum">
              <a:t>7</a:t>
            </a:fld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8D1DC59D-E4AA-6E7E-FC8D-E7184546694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The Team</a:t>
            </a:r>
          </a:p>
        </p:txBody>
      </p:sp>
      <p:pic>
        <p:nvPicPr>
          <p:cNvPr id="3" name="Picture Placeholder 22" descr="A person with blonde hair ">
            <a:extLst>
              <a:ext uri="{FF2B5EF4-FFF2-40B4-BE49-F238E27FC236}">
                <a16:creationId xmlns:a16="http://schemas.microsoft.com/office/drawing/2014/main" id="{A741C91E-E5A1-C028-A222-2CE11126356B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654036" y="-10158"/>
            <a:ext cx="3086264" cy="227075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C4B79B-2311-3566-373B-33774266D0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66190" y="526575"/>
            <a:ext cx="2170648" cy="538224"/>
          </a:xfrm>
        </p:spPr>
        <p:txBody>
          <a:bodyPr tIns="0" bIns="0" anchor="b" anchorCtr="1"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b="1" cap="all">
                <a:solidFill>
                  <a:srgbClr val="1D140C"/>
                </a:solidFill>
                <a:latin typeface="Lato Black"/>
              </a:rPr>
              <a:t>Key employee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2F188BBA-0F9F-3B77-21EB-64EF82217C5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66190" y="1138208"/>
            <a:ext cx="2170648" cy="538224"/>
          </a:xfrm>
        </p:spPr>
        <p:txBody>
          <a:bodyPr tIns="0" bIns="0" anchorCtr="1"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>
                <a:solidFill>
                  <a:srgbClr val="49311E"/>
                </a:solidFill>
              </a:rPr>
              <a:t>Fernanda Silva</a:t>
            </a:r>
          </a:p>
        </p:txBody>
      </p:sp>
      <p:sp>
        <p:nvSpPr>
          <p:cNvPr id="6" name="Text Placeholder 7">
            <a:extLst>
              <a:ext uri="{FF2B5EF4-FFF2-40B4-BE49-F238E27FC236}">
                <a16:creationId xmlns:a16="http://schemas.microsoft.com/office/drawing/2014/main" id="{06107854-1585-F7DF-4287-4116E1882B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519327" y="2831055"/>
            <a:ext cx="2170648" cy="538224"/>
          </a:xfrm>
        </p:spPr>
        <p:txBody>
          <a:bodyPr tIns="0" bIns="0" anchor="b" anchorCtr="1"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b="1" cap="all">
                <a:solidFill>
                  <a:srgbClr val="1D140C"/>
                </a:solidFill>
                <a:latin typeface="Lato Black"/>
              </a:rPr>
              <a:t>Owner</a:t>
            </a:r>
          </a:p>
        </p:txBody>
      </p:sp>
      <p:sp>
        <p:nvSpPr>
          <p:cNvPr id="7" name="Text Placeholder 8">
            <a:extLst>
              <a:ext uri="{FF2B5EF4-FFF2-40B4-BE49-F238E27FC236}">
                <a16:creationId xmlns:a16="http://schemas.microsoft.com/office/drawing/2014/main" id="{4DAB6984-4C92-33B0-3B00-0E1543EB758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519327" y="3442688"/>
            <a:ext cx="2170648" cy="538224"/>
          </a:xfrm>
        </p:spPr>
        <p:txBody>
          <a:bodyPr tIns="0" bIns="0" anchorCtr="1"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>
                <a:solidFill>
                  <a:srgbClr val="49311E"/>
                </a:solidFill>
              </a:rPr>
              <a:t>Nubbya Nascimento</a:t>
            </a:r>
          </a:p>
        </p:txBody>
      </p:sp>
      <p:pic>
        <p:nvPicPr>
          <p:cNvPr id="8" name="Picture Placeholder 24" descr="A person with curly hair smiling ">
            <a:extLst>
              <a:ext uri="{FF2B5EF4-FFF2-40B4-BE49-F238E27FC236}">
                <a16:creationId xmlns:a16="http://schemas.microsoft.com/office/drawing/2014/main" id="{B2E25063-E2DE-D582-B905-25B32FDF9E6B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4"/>
          <a:srcRect/>
          <a:stretch>
            <a:fillRect/>
          </a:stretch>
        </p:blipFill>
        <p:spPr>
          <a:xfrm>
            <a:off x="8417564" y="2259985"/>
            <a:ext cx="3042922" cy="2337416"/>
          </a:xfrm>
        </p:spPr>
      </p:pic>
      <p:pic>
        <p:nvPicPr>
          <p:cNvPr id="9" name="Picture Placeholder 26" descr="A person with curly hair smiling ">
            <a:extLst>
              <a:ext uri="{FF2B5EF4-FFF2-40B4-BE49-F238E27FC236}">
                <a16:creationId xmlns:a16="http://schemas.microsoft.com/office/drawing/2014/main" id="{2CCB6959-48D0-98DC-8976-9B586259DE0E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5"/>
          <a:srcRect/>
          <a:stretch>
            <a:fillRect/>
          </a:stretch>
        </p:blipFill>
        <p:spPr>
          <a:xfrm>
            <a:off x="5654036" y="4596780"/>
            <a:ext cx="3076105" cy="2270756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0466650-91A6-6755-13E7-4CDA23FAE22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57282" y="5261357"/>
            <a:ext cx="2170648" cy="538224"/>
          </a:xfrm>
        </p:spPr>
        <p:txBody>
          <a:bodyPr tIns="0" bIns="0" anchor="b" anchorCtr="1"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b="1" cap="all">
                <a:solidFill>
                  <a:srgbClr val="1D140C"/>
                </a:solidFill>
                <a:latin typeface="Lato Black"/>
              </a:rPr>
              <a:t>Manager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66A44A-1BEB-AF5C-AA08-C2D47D93DDD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457282" y="5872999"/>
            <a:ext cx="2170648" cy="538224"/>
          </a:xfrm>
        </p:spPr>
        <p:txBody>
          <a:bodyPr tIns="0" bIns="0" anchorCtr="1"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>
                <a:solidFill>
                  <a:srgbClr val="49311E"/>
                </a:solidFill>
              </a:rPr>
              <a:t>Mauricio Alves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FC576004-B09A-94E4-5D43-DD0EB8C251B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Business Ratios</a:t>
            </a:r>
          </a:p>
        </p:txBody>
      </p:sp>
      <p:graphicFrame>
        <p:nvGraphicFramePr>
          <p:cNvPr id="3" name="Table Placeholder 5">
            <a:extLst>
              <a:ext uri="{FF2B5EF4-FFF2-40B4-BE49-F238E27FC236}">
                <a16:creationId xmlns:a16="http://schemas.microsoft.com/office/drawing/2014/main" id="{D05AB193-EA3A-B0E5-B215-2BBE58D7840B}"/>
              </a:ext>
            </a:extLst>
          </p:cNvPr>
          <p:cNvGraphicFramePr>
            <a:graphicFrameLocks noGrp="1"/>
          </p:cNvGraphicFramePr>
          <p:nvPr>
            <p:ph type="tbl" idx="4294967295"/>
          </p:nvPr>
        </p:nvGraphicFramePr>
        <p:xfrm>
          <a:off x="1022354" y="1584326"/>
          <a:ext cx="10153927" cy="420735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948754">
                  <a:extLst>
                    <a:ext uri="{9D8B030D-6E8A-4147-A177-3AD203B41FA5}">
                      <a16:colId xmlns:a16="http://schemas.microsoft.com/office/drawing/2014/main" val="445925949"/>
                    </a:ext>
                  </a:extLst>
                </a:gridCol>
                <a:gridCol w="2068391">
                  <a:extLst>
                    <a:ext uri="{9D8B030D-6E8A-4147-A177-3AD203B41FA5}">
                      <a16:colId xmlns:a16="http://schemas.microsoft.com/office/drawing/2014/main" val="1895415931"/>
                    </a:ext>
                  </a:extLst>
                </a:gridCol>
                <a:gridCol w="2068391">
                  <a:extLst>
                    <a:ext uri="{9D8B030D-6E8A-4147-A177-3AD203B41FA5}">
                      <a16:colId xmlns:a16="http://schemas.microsoft.com/office/drawing/2014/main" val="2031571938"/>
                    </a:ext>
                  </a:extLst>
                </a:gridCol>
                <a:gridCol w="2068391">
                  <a:extLst>
                    <a:ext uri="{9D8B030D-6E8A-4147-A177-3AD203B41FA5}">
                      <a16:colId xmlns:a16="http://schemas.microsoft.com/office/drawing/2014/main" val="200978299"/>
                    </a:ext>
                  </a:extLst>
                </a:gridCol>
              </a:tblGrid>
              <a:tr h="593152">
                <a:tc>
                  <a:txBody>
                    <a:bodyPr/>
                    <a:lstStyle/>
                    <a:p>
                      <a:pPr lvl="0" algn="l"/>
                      <a:r>
                        <a:rPr lang="en-US" sz="1400" b="1">
                          <a:solidFill>
                            <a:srgbClr val="E8E8E8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FINANCIAL</a:t>
                      </a:r>
                      <a:r>
                        <a:rPr lang="en-US" sz="1400" b="1" baseline="0">
                          <a:solidFill>
                            <a:srgbClr val="E8E8E8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 RATIOS</a:t>
                      </a:r>
                      <a:endParaRPr lang="en-US" sz="1400" b="1">
                        <a:solidFill>
                          <a:srgbClr val="E8E8E8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>
                    <a:solidFill>
                      <a:srgbClr val="80350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1">
                          <a:solidFill>
                            <a:srgbClr val="E8E8E8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YR1</a:t>
                      </a:r>
                    </a:p>
                  </a:txBody>
                  <a:tcPr anchor="ctr">
                    <a:solidFill>
                      <a:srgbClr val="80350E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>
                          <a:solidFill>
                            <a:srgbClr val="E8E8E8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YR2</a:t>
                      </a:r>
                    </a:p>
                  </a:txBody>
                  <a:tcPr anchor="ctr">
                    <a:solidFill>
                      <a:srgbClr val="80350E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>
                          <a:solidFill>
                            <a:srgbClr val="E8E8E8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YR3</a:t>
                      </a:r>
                    </a:p>
                  </a:txBody>
                  <a:tcPr anchor="ctr">
                    <a:solidFill>
                      <a:srgbClr val="80350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7344244"/>
                  </a:ext>
                </a:extLst>
              </a:tr>
              <a:tr h="444864">
                <a:tc>
                  <a:txBody>
                    <a:bodyPr/>
                    <a:lstStyle/>
                    <a:p>
                      <a:pPr lvl="0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Profit margin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10.0%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12.0%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14.0%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1774698"/>
                  </a:ext>
                </a:extLst>
              </a:tr>
              <a:tr h="444864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0" baseline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Assets to liabilities</a:t>
                      </a:r>
                      <a:endParaRPr lang="en-US" sz="1400" b="0">
                        <a:solidFill>
                          <a:srgbClr val="49311E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2.10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2.40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2.80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2303174"/>
                  </a:ext>
                </a:extLst>
              </a:tr>
              <a:tr h="444864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Equity to liabilities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1.60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2.00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2.50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2247971"/>
                  </a:ext>
                </a:extLst>
              </a:tr>
              <a:tr h="444864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Assets to equity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1.31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1.20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1.16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0110774"/>
                  </a:ext>
                </a:extLst>
              </a:tr>
              <a:tr h="201168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US" sz="400" b="0">
                        <a:solidFill>
                          <a:srgbClr val="49311E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>
                    <a:solidFill>
                      <a:srgbClr val="80350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US" sz="400" b="0">
                        <a:solidFill>
                          <a:srgbClr val="49311E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>
                    <a:solidFill>
                      <a:srgbClr val="80350E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US" sz="400" b="0">
                        <a:solidFill>
                          <a:srgbClr val="49311E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>
                    <a:solidFill>
                      <a:srgbClr val="80350E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US" sz="400" b="0">
                        <a:solidFill>
                          <a:srgbClr val="49311E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>
                    <a:solidFill>
                      <a:srgbClr val="80350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7647638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lvl="0" algn="l"/>
                      <a:r>
                        <a:rPr lang="en-US" sz="1400" b="1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LIQUIDITY RATIOS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1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YR1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YR2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1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YR3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0264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lvl="0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Acid test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1.40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1.60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1.14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21882"/>
                  </a:ext>
                </a:extLst>
              </a:tr>
              <a:tr h="444864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0" baseline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Cash to assets</a:t>
                      </a:r>
                      <a:endParaRPr lang="en-US" sz="1400" b="0">
                        <a:solidFill>
                          <a:srgbClr val="49311E"/>
                        </a:solidFill>
                        <a:latin typeface="Lato"/>
                        <a:ea typeface="Lato" pitchFamily="34"/>
                        <a:cs typeface="Lato" pitchFamily="34"/>
                      </a:endParaRP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0.18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0.20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400" b="0">
                          <a:solidFill>
                            <a:srgbClr val="49311E"/>
                          </a:solidFill>
                          <a:latin typeface="Lato"/>
                          <a:ea typeface="Lato" pitchFamily="34"/>
                          <a:cs typeface="Lato" pitchFamily="34"/>
                        </a:rPr>
                        <a:t>0.23</a:t>
                      </a:r>
                    </a:p>
                  </a:txBody>
                  <a:tcPr anchor="ctr">
                    <a:solidFill>
                      <a:srgbClr val="E2CB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3553481"/>
                  </a:ext>
                </a:extLst>
              </a:tr>
            </a:tbl>
          </a:graphicData>
        </a:graphic>
      </p:graphicFrame>
      <p:sp>
        <p:nvSpPr>
          <p:cNvPr id="4" name="Footer Placeholder 9">
            <a:extLst>
              <a:ext uri="{FF2B5EF4-FFF2-40B4-BE49-F238E27FC236}">
                <a16:creationId xmlns:a16="http://schemas.microsoft.com/office/drawing/2014/main" id="{4EF0784D-BA69-24EB-5357-4960664543C8}"/>
              </a:ext>
            </a:extLst>
          </p:cNvPr>
          <p:cNvSpPr txBox="1"/>
          <p:nvPr/>
        </p:nvSpPr>
        <p:spPr>
          <a:xfrm>
            <a:off x="543043" y="6252173"/>
            <a:ext cx="460906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14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Source: Author's calculations; Atrill and McLaney (2022).</a:t>
            </a:r>
            <a:endParaRPr lang="en-US" sz="14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  <p:sp>
        <p:nvSpPr>
          <p:cNvPr id="5" name="Slide Number Placeholder 10">
            <a:extLst>
              <a:ext uri="{FF2B5EF4-FFF2-40B4-BE49-F238E27FC236}">
                <a16:creationId xmlns:a16="http://schemas.microsoft.com/office/drawing/2014/main" id="{D53F99E5-3061-DF31-360F-7E0E4648369D}"/>
              </a:ext>
            </a:extLst>
          </p:cNvPr>
          <p:cNvSpPr txBox="1"/>
          <p:nvPr/>
        </p:nvSpPr>
        <p:spPr>
          <a:xfrm>
            <a:off x="8899964" y="6252173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2DCD50C-81C3-455F-B3DF-BCB46EA8C38D}" type="slidenum">
              <a:t>9</a:t>
            </a:fld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D7BF75A0-D63B-F9DA-45F6-37830F012B5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Business Ratios   </a:t>
            </a:r>
          </a:p>
        </p:txBody>
      </p:sp>
      <p:graphicFrame>
        <p:nvGraphicFramePr>
          <p:cNvPr id="3" name="Chart Placeholder 3" descr="Line graph chart">
            <a:extLst>
              <a:ext uri="{FF2B5EF4-FFF2-40B4-BE49-F238E27FC236}">
                <a16:creationId xmlns:a16="http://schemas.microsoft.com/office/drawing/2014/main" id="{338EF7A7-5A65-B990-58ED-3DA0BA8EAF4F}"/>
              </a:ext>
            </a:extLst>
          </p:cNvPr>
          <p:cNvGraphicFramePr>
            <a:graphicFrameLocks noGrp="1"/>
          </p:cNvGraphicFramePr>
          <p:nvPr>
            <p:ph type="chart" idx="4294967295"/>
          </p:nvPr>
        </p:nvGraphicFramePr>
        <p:xfrm>
          <a:off x="1022354" y="1584326"/>
          <a:ext cx="10147297" cy="44291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Footer Placeholder 10">
            <a:extLst>
              <a:ext uri="{FF2B5EF4-FFF2-40B4-BE49-F238E27FC236}">
                <a16:creationId xmlns:a16="http://schemas.microsoft.com/office/drawing/2014/main" id="{97665806-D2B4-0507-1FBE-A834B2EDAB3F}"/>
              </a:ext>
            </a:extLst>
          </p:cNvPr>
          <p:cNvSpPr txBox="1"/>
          <p:nvPr/>
        </p:nvSpPr>
        <p:spPr>
          <a:xfrm>
            <a:off x="543043" y="6252173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00" b="0" i="0" u="none" strike="noStrike" kern="0" cap="none" spc="0" baseline="0">
                <a:solidFill>
                  <a:srgbClr val="562F08"/>
                </a:solidFill>
                <a:uFillTx/>
                <a:latin typeface="Lato"/>
              </a:rPr>
              <a:t>Another</a:t>
            </a:r>
            <a:r>
              <a:rPr lang="en-US" sz="1000" b="0" i="0" u="none" strike="noStrike" kern="1200" cap="none" spc="0" baseline="0">
                <a:solidFill>
                  <a:srgbClr val="562F08"/>
                </a:solidFill>
                <a:uFillTx/>
                <a:latin typeface="Lato"/>
              </a:rPr>
              <a:t> cup</a:t>
            </a:r>
          </a:p>
        </p:txBody>
      </p:sp>
      <p:sp>
        <p:nvSpPr>
          <p:cNvPr id="5" name="Slide Number Placeholder 11">
            <a:extLst>
              <a:ext uri="{FF2B5EF4-FFF2-40B4-BE49-F238E27FC236}">
                <a16:creationId xmlns:a16="http://schemas.microsoft.com/office/drawing/2014/main" id="{6C33BBA4-7DD7-346E-E21F-954499EF89DD}"/>
              </a:ext>
            </a:extLst>
          </p:cNvPr>
          <p:cNvSpPr txBox="1"/>
          <p:nvPr/>
        </p:nvSpPr>
        <p:spPr>
          <a:xfrm>
            <a:off x="8899964" y="6252173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4D007EB-3520-4CC3-AE30-DB37985577F2}" type="slidenum">
              <a:t>10</a:t>
            </a:fld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4556F028-805F-35CE-7929-05EFA488107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Major Competitors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14B02CE-18DF-ED9E-65E1-7537AD3854B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1430935"/>
            <a:ext cx="6228728" cy="538224"/>
          </a:xfrm>
        </p:spPr>
        <p:txBody>
          <a:bodyPr tIns="0" bIns="0" anchor="b"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pt-BR" sz="1800"/>
              <a:t>D'Broa Café</a:t>
            </a:r>
            <a:r>
              <a:rPr lang="en-US" sz="1800" b="1">
                <a:solidFill>
                  <a:srgbClr val="49311E"/>
                </a:solidFill>
              </a:rPr>
              <a:t>– 0.3 miles</a:t>
            </a:r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3D7192A9-12B0-C3C7-71FC-E3BAE231BAE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2029538"/>
            <a:ext cx="6228728" cy="1090760"/>
          </a:xfrm>
        </p:spPr>
        <p:txBody>
          <a:bodyPr tIns="0" bIns="0"/>
          <a:lstStyle/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pt-BR" sz="1400"/>
              <a:t>Brazilian bakery, fresh pastries and coffee</a:t>
            </a:r>
            <a:endParaRPr lang="en-US" sz="1400">
              <a:solidFill>
                <a:srgbClr val="49311E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F76FF8-E00E-6D42-0F6F-17044FDD689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2765648"/>
            <a:ext cx="6228728" cy="344006"/>
          </a:xfrm>
        </p:spPr>
        <p:txBody>
          <a:bodyPr tIns="0" bIns="0" anchor="b"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 b="1">
                <a:solidFill>
                  <a:srgbClr val="49311E"/>
                </a:solidFill>
              </a:rPr>
              <a:t>Gail’s Bakery– 0.35 miles</a:t>
            </a:r>
          </a:p>
        </p:txBody>
      </p:sp>
      <p:sp>
        <p:nvSpPr>
          <p:cNvPr id="6" name="Text Placeholder 15">
            <a:extLst>
              <a:ext uri="{FF2B5EF4-FFF2-40B4-BE49-F238E27FC236}">
                <a16:creationId xmlns:a16="http://schemas.microsoft.com/office/drawing/2014/main" id="{BCCDC221-F741-3961-A283-9CB2F61C31B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3209516"/>
            <a:ext cx="6228728" cy="344006"/>
          </a:xfrm>
        </p:spPr>
        <p:txBody>
          <a:bodyPr tIns="0" bIns="0"/>
          <a:lstStyle/>
          <a:p>
            <a:pPr marL="0" lv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pt-BR" sz="1400"/>
              <a:t>Well-known brand, artisan bakery and speciality coffee</a:t>
            </a:r>
            <a:endParaRPr lang="en-US" sz="1400">
              <a:solidFill>
                <a:srgbClr val="49311E"/>
              </a:solidFill>
            </a:endParaRP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5F81E5F-25DA-F99C-4678-356110528B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909" y="4088456"/>
            <a:ext cx="6228728" cy="1154878"/>
          </a:xfrm>
        </p:spPr>
        <p:txBody>
          <a:bodyPr tIns="0" bIns="0">
            <a:noAutofit/>
          </a:bodyPr>
          <a:lstStyle/>
          <a:p>
            <a:pPr lvl="0"/>
            <a:r>
              <a:rPr lang="pt-BR" sz="1400" b="1">
                <a:latin typeface="Aptos"/>
              </a:rPr>
              <a:t>Competitive Advantage</a:t>
            </a:r>
          </a:p>
          <a:p>
            <a:pPr lvl="0"/>
            <a:r>
              <a:rPr lang="pt-BR" sz="1400">
                <a:latin typeface="Aptos"/>
              </a:rPr>
              <a:t>Family-friendly atmosphere </a:t>
            </a:r>
          </a:p>
          <a:p>
            <a:pPr lvl="0"/>
            <a:r>
              <a:rPr lang="pt-BR" sz="1400">
                <a:latin typeface="Aptos"/>
              </a:rPr>
              <a:t>Freshly prepared brunch </a:t>
            </a:r>
          </a:p>
          <a:p>
            <a:pPr lvl="0"/>
            <a:r>
              <a:rPr lang="pt-BR" sz="1400">
                <a:latin typeface="Aptos"/>
              </a:rPr>
              <a:t>Personalised customer service </a:t>
            </a:r>
          </a:p>
          <a:p>
            <a:pPr lvl="0"/>
            <a:r>
              <a:rPr lang="pt-BR" sz="1400">
                <a:latin typeface="Aptos"/>
              </a:rPr>
              <a:t>Community-focused café </a:t>
            </a:r>
          </a:p>
          <a:p>
            <a:pPr lvl="0"/>
            <a:r>
              <a:rPr lang="pt-BR" sz="1400">
                <a:latin typeface="Aptos"/>
              </a:rPr>
              <a:t>Private events and catering services</a:t>
            </a:r>
          </a:p>
        </p:txBody>
      </p:sp>
      <p:pic>
        <p:nvPicPr>
          <p:cNvPr id="8" name="Picture Placeholder 26" descr=" A close-up of a cup of coffee">
            <a:extLst>
              <a:ext uri="{FF2B5EF4-FFF2-40B4-BE49-F238E27FC236}">
                <a16:creationId xmlns:a16="http://schemas.microsoft.com/office/drawing/2014/main" id="{93F5F328-88D2-8E4B-A1A1-5618A041DB85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8036561" y="0"/>
            <a:ext cx="4155435" cy="5243334"/>
          </a:xfrm>
        </p:spPr>
      </p:pic>
      <p:sp>
        <p:nvSpPr>
          <p:cNvPr id="9" name="Footer Placeholder 27">
            <a:extLst>
              <a:ext uri="{FF2B5EF4-FFF2-40B4-BE49-F238E27FC236}">
                <a16:creationId xmlns:a16="http://schemas.microsoft.com/office/drawing/2014/main" id="{356F37FA-900E-C236-EDDA-42FCBEFBA176}"/>
              </a:ext>
            </a:extLst>
          </p:cNvPr>
          <p:cNvSpPr txBox="1"/>
          <p:nvPr/>
        </p:nvSpPr>
        <p:spPr>
          <a:xfrm>
            <a:off x="543043" y="6252173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pt-BR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(</a:t>
            </a:r>
            <a:r>
              <a:rPr lang="pt-BR" sz="12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Google Maps, 2026).</a:t>
            </a:r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  <p:sp>
        <p:nvSpPr>
          <p:cNvPr id="10" name="Slide Number Placeholder 28">
            <a:extLst>
              <a:ext uri="{FF2B5EF4-FFF2-40B4-BE49-F238E27FC236}">
                <a16:creationId xmlns:a16="http://schemas.microsoft.com/office/drawing/2014/main" id="{7116280F-61DE-68F2-835B-69E2553610A6}"/>
              </a:ext>
            </a:extLst>
          </p:cNvPr>
          <p:cNvSpPr txBox="1"/>
          <p:nvPr/>
        </p:nvSpPr>
        <p:spPr>
          <a:xfrm>
            <a:off x="8899964" y="6252173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21A938-309F-4F16-B225-6B524FF5CCCE}" type="slidenum">
              <a:t>11</a:t>
            </a:fld>
            <a:endParaRPr lang="en-US" sz="1200" b="0" i="0" u="none" strike="noStrike" kern="1200" cap="none" spc="0" baseline="0">
              <a:solidFill>
                <a:srgbClr val="562F08"/>
              </a:solidFill>
              <a:uFillTx/>
              <a:latin typeface="La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19" descr="A pile of coffee beans ">
            <a:extLst>
              <a:ext uri="{FF2B5EF4-FFF2-40B4-BE49-F238E27FC236}">
                <a16:creationId xmlns:a16="http://schemas.microsoft.com/office/drawing/2014/main" id="{3354BF15-0931-A298-249A-D09F69450EF1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-17583"/>
            <a:ext cx="12191996" cy="6858000"/>
          </a:xfrm>
          <a:solidFill>
            <a:srgbClr val="1D160D"/>
          </a:solidFill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7A21E2A-E217-CD11-F33D-7D71E6A9BAA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Thank you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C0963BD6-B592-E9E6-7748-0909B60D557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67225" y="3258235"/>
            <a:ext cx="4434840" cy="368887"/>
          </a:xfrm>
        </p:spPr>
        <p:txBody>
          <a:bodyPr tIns="0" bIns="0" anchor="ctr"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b="1" cap="all">
                <a:solidFill>
                  <a:srgbClr val="FBEAD9"/>
                </a:solidFill>
              </a:rPr>
              <a:t>Contact us at</a:t>
            </a:r>
          </a:p>
        </p:txBody>
      </p:sp>
      <p:sp>
        <p:nvSpPr>
          <p:cNvPr id="5" name="Text Placeholder 5">
            <a:extLst>
              <a:ext uri="{FF2B5EF4-FFF2-40B4-BE49-F238E27FC236}">
                <a16:creationId xmlns:a16="http://schemas.microsoft.com/office/drawing/2014/main" id="{A8DDC1E0-BC85-4B15-AA3E-DC9C0358402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67225" y="3748143"/>
            <a:ext cx="4434840" cy="1454380"/>
          </a:xfrm>
        </p:spPr>
        <p:txBody>
          <a:bodyPr tIns="0" bIns="0"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400" b="1">
                <a:solidFill>
                  <a:srgbClr val="FBEAD9"/>
                </a:solidFill>
              </a:rPr>
              <a:t>Mauricio Alves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400" b="1">
                <a:solidFill>
                  <a:srgbClr val="FBEAD9"/>
                </a:solidFill>
              </a:rPr>
              <a:t>@anothercupqueenspark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400" b="1">
                <a:solidFill>
                  <a:srgbClr val="FBEAD9"/>
                </a:solidFill>
              </a:rPr>
              <a:t>07907907533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400" b="1">
              <a:solidFill>
                <a:srgbClr val="FBEAD9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400" b="1">
              <a:solidFill>
                <a:srgbClr val="FBEAD9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400" b="1">
              <a:solidFill>
                <a:srgbClr val="FBEAD9"/>
              </a:solidFill>
            </a:endParaRPr>
          </a:p>
        </p:txBody>
      </p:sp>
      <p:pic>
        <p:nvPicPr>
          <p:cNvPr id="6" name="Imagem 1">
            <a:extLst>
              <a:ext uri="{FF2B5EF4-FFF2-40B4-BE49-F238E27FC236}">
                <a16:creationId xmlns:a16="http://schemas.microsoft.com/office/drawing/2014/main" id="{09518EC5-6883-1635-AE5B-969C0026A8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6412" y="1900031"/>
            <a:ext cx="3057936" cy="30579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Coffee%20Shop%20Business%20Pitch%20Deck</Template>
  <TotalTime>579</TotalTime>
  <Words>575</Words>
  <Application>Microsoft Office PowerPoint</Application>
  <PresentationFormat>Widescreen</PresentationFormat>
  <Paragraphs>176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Courier New</vt:lpstr>
      <vt:lpstr>Lato</vt:lpstr>
      <vt:lpstr>Lato Black</vt:lpstr>
      <vt:lpstr>Wingdings</vt:lpstr>
      <vt:lpstr>Custom</vt:lpstr>
      <vt:lpstr>Investor Opportunity</vt:lpstr>
      <vt:lpstr>Business Overview</vt:lpstr>
      <vt:lpstr>Unique selling points (usp)</vt:lpstr>
      <vt:lpstr>Pestle analysis</vt:lpstr>
      <vt:lpstr>Revenue model</vt:lpstr>
      <vt:lpstr>Coffee beans</vt:lpstr>
      <vt:lpstr>Sales forecast</vt:lpstr>
      <vt:lpstr>The Team</vt:lpstr>
      <vt:lpstr>Business Ratios</vt:lpstr>
      <vt:lpstr>Business Ratios   </vt:lpstr>
      <vt:lpstr>Major Competitors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Mauricio Henrique Da Luz Alves</dc:creator>
  <cp:lastModifiedBy>Mauricio Henrique Da Luz Alves</cp:lastModifiedBy>
  <cp:revision>34</cp:revision>
  <dcterms:created xsi:type="dcterms:W3CDTF">2026-07-22T09:30:00Z</dcterms:created>
  <dcterms:modified xsi:type="dcterms:W3CDTF">2026-08-08T09:19:16Z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