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45"/>
  </p:notesMasterIdLst>
  <p:sldIdLst>
    <p:sldId id="256" r:id="rId2"/>
    <p:sldId id="264" r:id="rId3"/>
    <p:sldId id="291" r:id="rId4"/>
    <p:sldId id="262" r:id="rId5"/>
    <p:sldId id="285" r:id="rId6"/>
    <p:sldId id="284" r:id="rId7"/>
    <p:sldId id="263" r:id="rId8"/>
    <p:sldId id="308" r:id="rId9"/>
    <p:sldId id="289" r:id="rId10"/>
    <p:sldId id="275" r:id="rId11"/>
    <p:sldId id="288" r:id="rId12"/>
    <p:sldId id="260" r:id="rId13"/>
    <p:sldId id="286" r:id="rId14"/>
    <p:sldId id="287" r:id="rId15"/>
    <p:sldId id="303" r:id="rId16"/>
    <p:sldId id="304" r:id="rId17"/>
    <p:sldId id="305" r:id="rId18"/>
    <p:sldId id="265" r:id="rId19"/>
    <p:sldId id="307" r:id="rId20"/>
    <p:sldId id="309" r:id="rId21"/>
    <p:sldId id="310" r:id="rId22"/>
    <p:sldId id="272" r:id="rId23"/>
    <p:sldId id="280" r:id="rId24"/>
    <p:sldId id="302" r:id="rId25"/>
    <p:sldId id="296" r:id="rId26"/>
    <p:sldId id="297" r:id="rId27"/>
    <p:sldId id="282" r:id="rId28"/>
    <p:sldId id="292" r:id="rId29"/>
    <p:sldId id="279" r:id="rId30"/>
    <p:sldId id="293" r:id="rId31"/>
    <p:sldId id="294" r:id="rId32"/>
    <p:sldId id="295" r:id="rId33"/>
    <p:sldId id="268" r:id="rId34"/>
    <p:sldId id="283" r:id="rId35"/>
    <p:sldId id="311" r:id="rId36"/>
    <p:sldId id="278" r:id="rId37"/>
    <p:sldId id="298" r:id="rId38"/>
    <p:sldId id="290" r:id="rId39"/>
    <p:sldId id="277" r:id="rId40"/>
    <p:sldId id="299" r:id="rId41"/>
    <p:sldId id="266" r:id="rId42"/>
    <p:sldId id="300" r:id="rId43"/>
    <p:sldId id="301"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4DDB7-06AB-4974-8AFD-CC79B0A31180}" v="1219" dt="2021-05-08T14:21:17.423"/>
    <p1510:client id="{1069F279-911D-6695-AE8E-101E9FC6E5E2}" v="312" dt="2021-05-09T11:49:44.544"/>
    <p1510:client id="{3B46E894-7E60-30DB-E236-D798E134A0E4}" v="1141" dt="2021-05-08T23:46:58.960"/>
    <p1510:client id="{59C26507-7D07-BFA1-812E-6746A36460A5}" v="205" dt="2021-05-08T23:44:34.816"/>
    <p1510:client id="{722EA1E6-9450-261C-45CB-A086BF1D8F5E}" v="5" dt="2021-05-09T10:26:35.428"/>
    <p1510:client id="{9E6FAF90-B913-4EC8-8984-90766016EF46}" v="10154" dt="2021-05-09T11:43:59.531"/>
    <p1510:client id="{9E982886-358E-F594-88F5-0DFC7D5F9DDB}" v="132" dt="2021-05-08T22:14:36.210"/>
    <p1510:client id="{BFB56E65-B6EC-E249-0F0B-DCA38DC41071}" v="3409" dt="2021-05-09T12:05:09.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A6FFA5-AE2F-4750-A56F-FDB897C96C3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071ED5B-7F05-4969-8F21-1C78B62C75AD}">
      <dgm:prSet/>
      <dgm:spPr/>
      <dgm:t>
        <a:bodyPr/>
        <a:lstStyle/>
        <a:p>
          <a:r>
            <a:rPr lang="en-US">
              <a:solidFill>
                <a:schemeClr val="bg1"/>
              </a:solidFill>
            </a:rPr>
            <a:t>Attention Deficit Hyperactivity Disorder (ADHD) is one of the most common neurodevelopmental conditions among children.</a:t>
          </a:r>
        </a:p>
      </dgm:t>
    </dgm:pt>
    <dgm:pt modelId="{A7769253-D385-49BF-B205-F49F3DD1EB15}" type="parTrans" cxnId="{ED3C0884-4445-4F69-840B-E2E73C2F4DAB}">
      <dgm:prSet/>
      <dgm:spPr/>
      <dgm:t>
        <a:bodyPr/>
        <a:lstStyle/>
        <a:p>
          <a:endParaRPr lang="en-US"/>
        </a:p>
      </dgm:t>
    </dgm:pt>
    <dgm:pt modelId="{D774269E-2A67-4856-8F47-B8BA96115984}" type="sibTrans" cxnId="{ED3C0884-4445-4F69-840B-E2E73C2F4DAB}">
      <dgm:prSet/>
      <dgm:spPr/>
      <dgm:t>
        <a:bodyPr/>
        <a:lstStyle/>
        <a:p>
          <a:endParaRPr lang="en-US"/>
        </a:p>
      </dgm:t>
    </dgm:pt>
    <dgm:pt modelId="{36A63FF5-3439-4339-9368-E2BE0F8799CE}">
      <dgm:prSet/>
      <dgm:spPr/>
      <dgm:t>
        <a:bodyPr/>
        <a:lstStyle/>
        <a:p>
          <a:r>
            <a:rPr lang="en-US">
              <a:solidFill>
                <a:schemeClr val="bg1"/>
              </a:solidFill>
            </a:rPr>
            <a:t>The condition is often diagnosed in childhood but often continues into adulthood.</a:t>
          </a:r>
        </a:p>
      </dgm:t>
    </dgm:pt>
    <dgm:pt modelId="{FE59815B-8B1A-44A7-BB52-180D40732538}" type="parTrans" cxnId="{40560571-D24B-43BE-933C-A3867EE72D45}">
      <dgm:prSet/>
      <dgm:spPr/>
      <dgm:t>
        <a:bodyPr/>
        <a:lstStyle/>
        <a:p>
          <a:endParaRPr lang="en-US"/>
        </a:p>
      </dgm:t>
    </dgm:pt>
    <dgm:pt modelId="{7D8354C1-CED3-410A-974F-4FAAA2502B46}" type="sibTrans" cxnId="{40560571-D24B-43BE-933C-A3867EE72D45}">
      <dgm:prSet/>
      <dgm:spPr/>
      <dgm:t>
        <a:bodyPr/>
        <a:lstStyle/>
        <a:p>
          <a:endParaRPr lang="en-US"/>
        </a:p>
      </dgm:t>
    </dgm:pt>
    <dgm:pt modelId="{E3FF251E-3369-487A-A6BC-018B23E6FA87}">
      <dgm:prSet/>
      <dgm:spPr/>
      <dgm:t>
        <a:bodyPr/>
        <a:lstStyle/>
        <a:p>
          <a:r>
            <a:rPr lang="en-US">
              <a:solidFill>
                <a:schemeClr val="bg1"/>
              </a:solidFill>
            </a:rPr>
            <a:t>There are three types of ADHD an individual could be diagnosed with, these include :-</a:t>
          </a:r>
        </a:p>
      </dgm:t>
    </dgm:pt>
    <dgm:pt modelId="{B1DABC33-9FE1-4B76-8C56-1B9D7C2AC2B6}" type="parTrans" cxnId="{82B8D145-D649-41FE-9A3E-58D060953014}">
      <dgm:prSet/>
      <dgm:spPr/>
      <dgm:t>
        <a:bodyPr/>
        <a:lstStyle/>
        <a:p>
          <a:endParaRPr lang="en-US"/>
        </a:p>
      </dgm:t>
    </dgm:pt>
    <dgm:pt modelId="{31D9B5B0-9A8F-4453-A638-A4B150DF97FD}" type="sibTrans" cxnId="{82B8D145-D649-41FE-9A3E-58D060953014}">
      <dgm:prSet/>
      <dgm:spPr/>
      <dgm:t>
        <a:bodyPr/>
        <a:lstStyle/>
        <a:p>
          <a:endParaRPr lang="en-US"/>
        </a:p>
      </dgm:t>
    </dgm:pt>
    <dgm:pt modelId="{D6726064-BD2C-4D4E-9B58-66849996DDC7}">
      <dgm:prSet/>
      <dgm:spPr/>
      <dgm:t>
        <a:bodyPr/>
        <a:lstStyle/>
        <a:p>
          <a:r>
            <a:rPr lang="en-US" err="1">
              <a:solidFill>
                <a:schemeClr val="bg1"/>
              </a:solidFill>
            </a:rPr>
            <a:t>Intentiveness</a:t>
          </a:r>
          <a:endParaRPr lang="en-US">
            <a:solidFill>
              <a:schemeClr val="bg1"/>
            </a:solidFill>
          </a:endParaRPr>
        </a:p>
      </dgm:t>
    </dgm:pt>
    <dgm:pt modelId="{46EE010F-8741-4F0A-96BC-818AE4389B85}" type="parTrans" cxnId="{CF4E7817-A734-4B87-B7BC-F1419332E679}">
      <dgm:prSet/>
      <dgm:spPr/>
      <dgm:t>
        <a:bodyPr/>
        <a:lstStyle/>
        <a:p>
          <a:endParaRPr lang="en-US"/>
        </a:p>
      </dgm:t>
    </dgm:pt>
    <dgm:pt modelId="{0C23EA16-7FA4-4F5E-A7D3-F0D2A4404091}" type="sibTrans" cxnId="{CF4E7817-A734-4B87-B7BC-F1419332E679}">
      <dgm:prSet/>
      <dgm:spPr/>
      <dgm:t>
        <a:bodyPr/>
        <a:lstStyle/>
        <a:p>
          <a:endParaRPr lang="en-US"/>
        </a:p>
      </dgm:t>
    </dgm:pt>
    <dgm:pt modelId="{3D7DE583-A2BD-49ED-8ADA-97FDF14AC82C}">
      <dgm:prSet/>
      <dgm:spPr/>
      <dgm:t>
        <a:bodyPr/>
        <a:lstStyle/>
        <a:p>
          <a:r>
            <a:rPr lang="en-US">
              <a:solidFill>
                <a:schemeClr val="bg1"/>
              </a:solidFill>
            </a:rPr>
            <a:t>Hyperactivity and impulsiveness (Centers for Disease Control and Prevention)</a:t>
          </a:r>
        </a:p>
      </dgm:t>
    </dgm:pt>
    <dgm:pt modelId="{AC820A5B-8A64-4EFA-A86A-434509717B97}" type="parTrans" cxnId="{D6E80D36-1BBE-4848-9F6E-6047E885E06A}">
      <dgm:prSet/>
      <dgm:spPr/>
      <dgm:t>
        <a:bodyPr/>
        <a:lstStyle/>
        <a:p>
          <a:endParaRPr lang="en-US"/>
        </a:p>
      </dgm:t>
    </dgm:pt>
    <dgm:pt modelId="{D36CAA85-A9A5-47C4-A9BB-AB88B82F83B9}" type="sibTrans" cxnId="{D6E80D36-1BBE-4848-9F6E-6047E885E06A}">
      <dgm:prSet/>
      <dgm:spPr/>
      <dgm:t>
        <a:bodyPr/>
        <a:lstStyle/>
        <a:p>
          <a:endParaRPr lang="en-US"/>
        </a:p>
      </dgm:t>
    </dgm:pt>
    <dgm:pt modelId="{6C36CBA4-25F5-407B-9B69-BF8839F1B189}">
      <dgm:prSet/>
      <dgm:spPr/>
      <dgm:t>
        <a:bodyPr/>
        <a:lstStyle/>
        <a:p>
          <a:r>
            <a:rPr lang="en-US">
              <a:solidFill>
                <a:schemeClr val="bg1"/>
              </a:solidFill>
            </a:rPr>
            <a:t>Affects 1 in 20 school children (Lloyd and Dickens,2020)</a:t>
          </a:r>
        </a:p>
      </dgm:t>
    </dgm:pt>
    <dgm:pt modelId="{FE00EEBA-557D-4AAE-954B-7DE224699199}" type="parTrans" cxnId="{EED59994-6C7E-45A7-965C-91BA10CAA1FF}">
      <dgm:prSet/>
      <dgm:spPr/>
      <dgm:t>
        <a:bodyPr/>
        <a:lstStyle/>
        <a:p>
          <a:endParaRPr lang="en-US"/>
        </a:p>
      </dgm:t>
    </dgm:pt>
    <dgm:pt modelId="{649246D9-C4F5-465C-9117-75B02A9CA1AB}" type="sibTrans" cxnId="{EED59994-6C7E-45A7-965C-91BA10CAA1FF}">
      <dgm:prSet/>
      <dgm:spPr/>
      <dgm:t>
        <a:bodyPr/>
        <a:lstStyle/>
        <a:p>
          <a:endParaRPr lang="en-US"/>
        </a:p>
      </dgm:t>
    </dgm:pt>
    <dgm:pt modelId="{980A5A68-5BD1-41AC-912F-770DFC207595}">
      <dgm:prSet/>
      <dgm:spPr/>
      <dgm:t>
        <a:bodyPr/>
        <a:lstStyle/>
        <a:p>
          <a:r>
            <a:rPr lang="en-US">
              <a:solidFill>
                <a:schemeClr val="bg1"/>
              </a:solidFill>
            </a:rPr>
            <a:t>ADHD Combined presentation</a:t>
          </a:r>
          <a:r>
            <a:rPr lang="en-US"/>
            <a:t> </a:t>
          </a:r>
        </a:p>
      </dgm:t>
    </dgm:pt>
    <dgm:pt modelId="{12BCED81-D288-4004-8CD1-63A0CF002CA9}" type="parTrans" cxnId="{DD9E78A5-F0D5-4CD7-B724-F256D9F17CAE}">
      <dgm:prSet/>
      <dgm:spPr/>
      <dgm:t>
        <a:bodyPr/>
        <a:lstStyle/>
        <a:p>
          <a:endParaRPr lang="en-US"/>
        </a:p>
      </dgm:t>
    </dgm:pt>
    <dgm:pt modelId="{D8929EF7-7D09-4AFC-B9CB-9E0DB331B55D}" type="sibTrans" cxnId="{DD9E78A5-F0D5-4CD7-B724-F256D9F17CAE}">
      <dgm:prSet/>
      <dgm:spPr/>
      <dgm:t>
        <a:bodyPr/>
        <a:lstStyle/>
        <a:p>
          <a:endParaRPr lang="en-US"/>
        </a:p>
      </dgm:t>
    </dgm:pt>
    <dgm:pt modelId="{80FB3EBB-7D9A-4128-8345-4D55CB45C592}">
      <dgm:prSet/>
      <dgm:spPr/>
      <dgm:t>
        <a:bodyPr/>
        <a:lstStyle/>
        <a:p>
          <a:r>
            <a:rPr lang="en-US">
              <a:solidFill>
                <a:schemeClr val="bg1"/>
              </a:solidFill>
            </a:rPr>
            <a:t>Causes – born prematurely, low birth weight, smoking, alcohol or drug abuse during </a:t>
          </a:r>
          <a:r>
            <a:rPr lang="en-US" err="1">
              <a:solidFill>
                <a:schemeClr val="bg1"/>
              </a:solidFill>
            </a:rPr>
            <a:t>pregnancys</a:t>
          </a:r>
          <a:r>
            <a:rPr lang="en-US">
              <a:solidFill>
                <a:schemeClr val="bg1"/>
              </a:solidFill>
            </a:rPr>
            <a:t> </a:t>
          </a:r>
        </a:p>
      </dgm:t>
    </dgm:pt>
    <dgm:pt modelId="{E2DC5F37-BFDA-45E6-B1E6-C3F1F1424974}" type="parTrans" cxnId="{1F682C0E-F124-4CA0-8937-12D4B3E8FED3}">
      <dgm:prSet/>
      <dgm:spPr/>
      <dgm:t>
        <a:bodyPr/>
        <a:lstStyle/>
        <a:p>
          <a:endParaRPr lang="en-US"/>
        </a:p>
      </dgm:t>
    </dgm:pt>
    <dgm:pt modelId="{8311B349-076F-494F-8C65-4CFB59B828CD}" type="sibTrans" cxnId="{1F682C0E-F124-4CA0-8937-12D4B3E8FED3}">
      <dgm:prSet/>
      <dgm:spPr/>
      <dgm:t>
        <a:bodyPr/>
        <a:lstStyle/>
        <a:p>
          <a:endParaRPr lang="en-US"/>
        </a:p>
      </dgm:t>
    </dgm:pt>
    <dgm:pt modelId="{E0D2AF8E-6270-49B1-ABC5-CF472F8BFB3B}" type="pres">
      <dgm:prSet presAssocID="{67A6FFA5-AE2F-4750-A56F-FDB897C96C35}" presName="vert0" presStyleCnt="0">
        <dgm:presLayoutVars>
          <dgm:dir/>
          <dgm:animOne val="branch"/>
          <dgm:animLvl val="lvl"/>
        </dgm:presLayoutVars>
      </dgm:prSet>
      <dgm:spPr/>
    </dgm:pt>
    <dgm:pt modelId="{77F7CA14-0688-4363-9682-44B684E8C33A}" type="pres">
      <dgm:prSet presAssocID="{C071ED5B-7F05-4969-8F21-1C78B62C75AD}" presName="thickLine" presStyleLbl="alignNode1" presStyleIdx="0" presStyleCnt="8"/>
      <dgm:spPr/>
    </dgm:pt>
    <dgm:pt modelId="{5AFAA6A5-307C-409B-A793-AC41B23517A4}" type="pres">
      <dgm:prSet presAssocID="{C071ED5B-7F05-4969-8F21-1C78B62C75AD}" presName="horz1" presStyleCnt="0"/>
      <dgm:spPr/>
    </dgm:pt>
    <dgm:pt modelId="{2AF662A7-82CD-4B14-9B0C-8262E1DE4994}" type="pres">
      <dgm:prSet presAssocID="{C071ED5B-7F05-4969-8F21-1C78B62C75AD}" presName="tx1" presStyleLbl="revTx" presStyleIdx="0" presStyleCnt="8"/>
      <dgm:spPr/>
    </dgm:pt>
    <dgm:pt modelId="{90C3D3CA-19A0-4029-A527-626C0C907412}" type="pres">
      <dgm:prSet presAssocID="{C071ED5B-7F05-4969-8F21-1C78B62C75AD}" presName="vert1" presStyleCnt="0"/>
      <dgm:spPr/>
    </dgm:pt>
    <dgm:pt modelId="{0A9F51E1-9660-4AFD-A1C3-80817752E1B2}" type="pres">
      <dgm:prSet presAssocID="{36A63FF5-3439-4339-9368-E2BE0F8799CE}" presName="thickLine" presStyleLbl="alignNode1" presStyleIdx="1" presStyleCnt="8"/>
      <dgm:spPr/>
    </dgm:pt>
    <dgm:pt modelId="{53E7537D-727C-4B17-87A6-380550144032}" type="pres">
      <dgm:prSet presAssocID="{36A63FF5-3439-4339-9368-E2BE0F8799CE}" presName="horz1" presStyleCnt="0"/>
      <dgm:spPr/>
    </dgm:pt>
    <dgm:pt modelId="{4E616B0D-4164-446D-9986-D5B89520F355}" type="pres">
      <dgm:prSet presAssocID="{36A63FF5-3439-4339-9368-E2BE0F8799CE}" presName="tx1" presStyleLbl="revTx" presStyleIdx="1" presStyleCnt="8"/>
      <dgm:spPr/>
    </dgm:pt>
    <dgm:pt modelId="{A7940EF0-4834-4724-9A77-07B049DA1CC4}" type="pres">
      <dgm:prSet presAssocID="{36A63FF5-3439-4339-9368-E2BE0F8799CE}" presName="vert1" presStyleCnt="0"/>
      <dgm:spPr/>
    </dgm:pt>
    <dgm:pt modelId="{DEA9899E-21DB-4E8C-9D56-74AD4A447DAF}" type="pres">
      <dgm:prSet presAssocID="{E3FF251E-3369-487A-A6BC-018B23E6FA87}" presName="thickLine" presStyleLbl="alignNode1" presStyleIdx="2" presStyleCnt="8"/>
      <dgm:spPr/>
    </dgm:pt>
    <dgm:pt modelId="{5CDA0467-4DEF-4DB4-BD61-47BC8CEBCE7B}" type="pres">
      <dgm:prSet presAssocID="{E3FF251E-3369-487A-A6BC-018B23E6FA87}" presName="horz1" presStyleCnt="0"/>
      <dgm:spPr/>
    </dgm:pt>
    <dgm:pt modelId="{36ACC1D7-73CE-408C-AF82-52B348614E6C}" type="pres">
      <dgm:prSet presAssocID="{E3FF251E-3369-487A-A6BC-018B23E6FA87}" presName="tx1" presStyleLbl="revTx" presStyleIdx="2" presStyleCnt="8"/>
      <dgm:spPr/>
    </dgm:pt>
    <dgm:pt modelId="{C5EF7494-45E7-4B3D-BE22-902F8F56107C}" type="pres">
      <dgm:prSet presAssocID="{E3FF251E-3369-487A-A6BC-018B23E6FA87}" presName="vert1" presStyleCnt="0"/>
      <dgm:spPr/>
    </dgm:pt>
    <dgm:pt modelId="{7D254054-265E-4CBF-9FCF-9DDF60B44152}" type="pres">
      <dgm:prSet presAssocID="{D6726064-BD2C-4D4E-9B58-66849996DDC7}" presName="thickLine" presStyleLbl="alignNode1" presStyleIdx="3" presStyleCnt="8"/>
      <dgm:spPr/>
    </dgm:pt>
    <dgm:pt modelId="{1D71F06D-6EE0-4550-98C5-95E4E494486B}" type="pres">
      <dgm:prSet presAssocID="{D6726064-BD2C-4D4E-9B58-66849996DDC7}" presName="horz1" presStyleCnt="0"/>
      <dgm:spPr/>
    </dgm:pt>
    <dgm:pt modelId="{CE92D212-447C-423C-B185-F6E955847940}" type="pres">
      <dgm:prSet presAssocID="{D6726064-BD2C-4D4E-9B58-66849996DDC7}" presName="tx1" presStyleLbl="revTx" presStyleIdx="3" presStyleCnt="8"/>
      <dgm:spPr/>
    </dgm:pt>
    <dgm:pt modelId="{E3C62C33-E419-49BB-B77C-BE91C6C2DEAB}" type="pres">
      <dgm:prSet presAssocID="{D6726064-BD2C-4D4E-9B58-66849996DDC7}" presName="vert1" presStyleCnt="0"/>
      <dgm:spPr/>
    </dgm:pt>
    <dgm:pt modelId="{4DB1ADC7-56B7-4E93-84B6-39F9777775D9}" type="pres">
      <dgm:prSet presAssocID="{3D7DE583-A2BD-49ED-8ADA-97FDF14AC82C}" presName="thickLine" presStyleLbl="alignNode1" presStyleIdx="4" presStyleCnt="8"/>
      <dgm:spPr/>
    </dgm:pt>
    <dgm:pt modelId="{F92A8FA3-83BC-4E44-B969-76BD72CAD7FC}" type="pres">
      <dgm:prSet presAssocID="{3D7DE583-A2BD-49ED-8ADA-97FDF14AC82C}" presName="horz1" presStyleCnt="0"/>
      <dgm:spPr/>
    </dgm:pt>
    <dgm:pt modelId="{9EE51599-A646-4118-9C69-C9A41DA07E07}" type="pres">
      <dgm:prSet presAssocID="{3D7DE583-A2BD-49ED-8ADA-97FDF14AC82C}" presName="tx1" presStyleLbl="revTx" presStyleIdx="4" presStyleCnt="8"/>
      <dgm:spPr/>
    </dgm:pt>
    <dgm:pt modelId="{BD73967F-81A2-4110-B75D-A3B214944B90}" type="pres">
      <dgm:prSet presAssocID="{3D7DE583-A2BD-49ED-8ADA-97FDF14AC82C}" presName="vert1" presStyleCnt="0"/>
      <dgm:spPr/>
    </dgm:pt>
    <dgm:pt modelId="{D64A1724-9FFB-4FB4-B70A-C7218E6CE743}" type="pres">
      <dgm:prSet presAssocID="{6C36CBA4-25F5-407B-9B69-BF8839F1B189}" presName="thickLine" presStyleLbl="alignNode1" presStyleIdx="5" presStyleCnt="8"/>
      <dgm:spPr/>
    </dgm:pt>
    <dgm:pt modelId="{60399C49-BF81-40BE-AA5B-1D1AF7EF9E26}" type="pres">
      <dgm:prSet presAssocID="{6C36CBA4-25F5-407B-9B69-BF8839F1B189}" presName="horz1" presStyleCnt="0"/>
      <dgm:spPr/>
    </dgm:pt>
    <dgm:pt modelId="{48CD2B31-1AC8-476A-9DFD-331BA229F8A6}" type="pres">
      <dgm:prSet presAssocID="{6C36CBA4-25F5-407B-9B69-BF8839F1B189}" presName="tx1" presStyleLbl="revTx" presStyleIdx="5" presStyleCnt="8"/>
      <dgm:spPr/>
    </dgm:pt>
    <dgm:pt modelId="{F1CD05CC-2718-4E2A-A9B9-CB84E3134CC9}" type="pres">
      <dgm:prSet presAssocID="{6C36CBA4-25F5-407B-9B69-BF8839F1B189}" presName="vert1" presStyleCnt="0"/>
      <dgm:spPr/>
    </dgm:pt>
    <dgm:pt modelId="{43794F6D-88D8-48FF-9632-D2CB2C931F4C}" type="pres">
      <dgm:prSet presAssocID="{980A5A68-5BD1-41AC-912F-770DFC207595}" presName="thickLine" presStyleLbl="alignNode1" presStyleIdx="6" presStyleCnt="8"/>
      <dgm:spPr/>
    </dgm:pt>
    <dgm:pt modelId="{1720429B-C84C-4927-90F8-DD337C9C7A75}" type="pres">
      <dgm:prSet presAssocID="{980A5A68-5BD1-41AC-912F-770DFC207595}" presName="horz1" presStyleCnt="0"/>
      <dgm:spPr/>
    </dgm:pt>
    <dgm:pt modelId="{F1F9D7E4-F205-4E91-8F61-EC21B2B9253B}" type="pres">
      <dgm:prSet presAssocID="{980A5A68-5BD1-41AC-912F-770DFC207595}" presName="tx1" presStyleLbl="revTx" presStyleIdx="6" presStyleCnt="8"/>
      <dgm:spPr/>
    </dgm:pt>
    <dgm:pt modelId="{AA621E74-BD69-41F8-8A4C-FDDD34003383}" type="pres">
      <dgm:prSet presAssocID="{980A5A68-5BD1-41AC-912F-770DFC207595}" presName="vert1" presStyleCnt="0"/>
      <dgm:spPr/>
    </dgm:pt>
    <dgm:pt modelId="{CA967B5C-7ED4-4C2A-B0EB-CD4EB5ADDCC5}" type="pres">
      <dgm:prSet presAssocID="{80FB3EBB-7D9A-4128-8345-4D55CB45C592}" presName="thickLine" presStyleLbl="alignNode1" presStyleIdx="7" presStyleCnt="8"/>
      <dgm:spPr/>
    </dgm:pt>
    <dgm:pt modelId="{26DD12BD-7B93-4230-BCD0-F16093F407B3}" type="pres">
      <dgm:prSet presAssocID="{80FB3EBB-7D9A-4128-8345-4D55CB45C592}" presName="horz1" presStyleCnt="0"/>
      <dgm:spPr/>
    </dgm:pt>
    <dgm:pt modelId="{FE669841-23D9-44F9-B8D5-138FCDC97554}" type="pres">
      <dgm:prSet presAssocID="{80FB3EBB-7D9A-4128-8345-4D55CB45C592}" presName="tx1" presStyleLbl="revTx" presStyleIdx="7" presStyleCnt="8"/>
      <dgm:spPr/>
    </dgm:pt>
    <dgm:pt modelId="{B5535DCB-7FC8-4CEA-A030-21CCCC2CD0F5}" type="pres">
      <dgm:prSet presAssocID="{80FB3EBB-7D9A-4128-8345-4D55CB45C592}" presName="vert1" presStyleCnt="0"/>
      <dgm:spPr/>
    </dgm:pt>
  </dgm:ptLst>
  <dgm:cxnLst>
    <dgm:cxn modelId="{1F682C0E-F124-4CA0-8937-12D4B3E8FED3}" srcId="{67A6FFA5-AE2F-4750-A56F-FDB897C96C35}" destId="{80FB3EBB-7D9A-4128-8345-4D55CB45C592}" srcOrd="7" destOrd="0" parTransId="{E2DC5F37-BFDA-45E6-B1E6-C3F1F1424974}" sibTransId="{8311B349-076F-494F-8C65-4CFB59B828CD}"/>
    <dgm:cxn modelId="{CF4E7817-A734-4B87-B7BC-F1419332E679}" srcId="{67A6FFA5-AE2F-4750-A56F-FDB897C96C35}" destId="{D6726064-BD2C-4D4E-9B58-66849996DDC7}" srcOrd="3" destOrd="0" parTransId="{46EE010F-8741-4F0A-96BC-818AE4389B85}" sibTransId="{0C23EA16-7FA4-4F5E-A7D3-F0D2A4404091}"/>
    <dgm:cxn modelId="{42A1D72C-D67C-41F9-A797-45B752B5A82B}" type="presOf" srcId="{E3FF251E-3369-487A-A6BC-018B23E6FA87}" destId="{36ACC1D7-73CE-408C-AF82-52B348614E6C}" srcOrd="0" destOrd="0" presId="urn:microsoft.com/office/officeart/2008/layout/LinedList"/>
    <dgm:cxn modelId="{916CC52D-EF2C-48EE-95D7-1FEB4BD07713}" type="presOf" srcId="{36A63FF5-3439-4339-9368-E2BE0F8799CE}" destId="{4E616B0D-4164-446D-9986-D5B89520F355}" srcOrd="0" destOrd="0" presId="urn:microsoft.com/office/officeart/2008/layout/LinedList"/>
    <dgm:cxn modelId="{D6E80D36-1BBE-4848-9F6E-6047E885E06A}" srcId="{67A6FFA5-AE2F-4750-A56F-FDB897C96C35}" destId="{3D7DE583-A2BD-49ED-8ADA-97FDF14AC82C}" srcOrd="4" destOrd="0" parTransId="{AC820A5B-8A64-4EFA-A86A-434509717B97}" sibTransId="{D36CAA85-A9A5-47C4-A9BB-AB88B82F83B9}"/>
    <dgm:cxn modelId="{C9DA2562-504D-4B38-AB0A-38554A782BDB}" type="presOf" srcId="{980A5A68-5BD1-41AC-912F-770DFC207595}" destId="{F1F9D7E4-F205-4E91-8F61-EC21B2B9253B}" srcOrd="0" destOrd="0" presId="urn:microsoft.com/office/officeart/2008/layout/LinedList"/>
    <dgm:cxn modelId="{82B8D145-D649-41FE-9A3E-58D060953014}" srcId="{67A6FFA5-AE2F-4750-A56F-FDB897C96C35}" destId="{E3FF251E-3369-487A-A6BC-018B23E6FA87}" srcOrd="2" destOrd="0" parTransId="{B1DABC33-9FE1-4B76-8C56-1B9D7C2AC2B6}" sibTransId="{31D9B5B0-9A8F-4453-A638-A4B150DF97FD}"/>
    <dgm:cxn modelId="{C5846E66-E095-42ED-A424-99BD88346B4F}" type="presOf" srcId="{6C36CBA4-25F5-407B-9B69-BF8839F1B189}" destId="{48CD2B31-1AC8-476A-9DFD-331BA229F8A6}" srcOrd="0" destOrd="0" presId="urn:microsoft.com/office/officeart/2008/layout/LinedList"/>
    <dgm:cxn modelId="{40560571-D24B-43BE-933C-A3867EE72D45}" srcId="{67A6FFA5-AE2F-4750-A56F-FDB897C96C35}" destId="{36A63FF5-3439-4339-9368-E2BE0F8799CE}" srcOrd="1" destOrd="0" parTransId="{FE59815B-8B1A-44A7-BB52-180D40732538}" sibTransId="{7D8354C1-CED3-410A-974F-4FAAA2502B46}"/>
    <dgm:cxn modelId="{3F514E78-0B6C-4511-858E-473B857A1612}" type="presOf" srcId="{80FB3EBB-7D9A-4128-8345-4D55CB45C592}" destId="{FE669841-23D9-44F9-B8D5-138FCDC97554}" srcOrd="0" destOrd="0" presId="urn:microsoft.com/office/officeart/2008/layout/LinedList"/>
    <dgm:cxn modelId="{ED3C0884-4445-4F69-840B-E2E73C2F4DAB}" srcId="{67A6FFA5-AE2F-4750-A56F-FDB897C96C35}" destId="{C071ED5B-7F05-4969-8F21-1C78B62C75AD}" srcOrd="0" destOrd="0" parTransId="{A7769253-D385-49BF-B205-F49F3DD1EB15}" sibTransId="{D774269E-2A67-4856-8F47-B8BA96115984}"/>
    <dgm:cxn modelId="{74F46E84-4899-4B63-9F45-46BCD390C97D}" type="presOf" srcId="{C071ED5B-7F05-4969-8F21-1C78B62C75AD}" destId="{2AF662A7-82CD-4B14-9B0C-8262E1DE4994}" srcOrd="0" destOrd="0" presId="urn:microsoft.com/office/officeart/2008/layout/LinedList"/>
    <dgm:cxn modelId="{EED59994-6C7E-45A7-965C-91BA10CAA1FF}" srcId="{67A6FFA5-AE2F-4750-A56F-FDB897C96C35}" destId="{6C36CBA4-25F5-407B-9B69-BF8839F1B189}" srcOrd="5" destOrd="0" parTransId="{FE00EEBA-557D-4AAE-954B-7DE224699199}" sibTransId="{649246D9-C4F5-465C-9117-75B02A9CA1AB}"/>
    <dgm:cxn modelId="{DD9E78A5-F0D5-4CD7-B724-F256D9F17CAE}" srcId="{67A6FFA5-AE2F-4750-A56F-FDB897C96C35}" destId="{980A5A68-5BD1-41AC-912F-770DFC207595}" srcOrd="6" destOrd="0" parTransId="{12BCED81-D288-4004-8CD1-63A0CF002CA9}" sibTransId="{D8929EF7-7D09-4AFC-B9CB-9E0DB331B55D}"/>
    <dgm:cxn modelId="{953D29BA-1771-4764-9205-D7C17A640594}" type="presOf" srcId="{3D7DE583-A2BD-49ED-8ADA-97FDF14AC82C}" destId="{9EE51599-A646-4118-9C69-C9A41DA07E07}" srcOrd="0" destOrd="0" presId="urn:microsoft.com/office/officeart/2008/layout/LinedList"/>
    <dgm:cxn modelId="{29C68AD5-61F4-4629-AF0C-67CA01A4641A}" type="presOf" srcId="{D6726064-BD2C-4D4E-9B58-66849996DDC7}" destId="{CE92D212-447C-423C-B185-F6E955847940}" srcOrd="0" destOrd="0" presId="urn:microsoft.com/office/officeart/2008/layout/LinedList"/>
    <dgm:cxn modelId="{F98961E5-C1FA-4C9E-B786-08868D57C896}" type="presOf" srcId="{67A6FFA5-AE2F-4750-A56F-FDB897C96C35}" destId="{E0D2AF8E-6270-49B1-ABC5-CF472F8BFB3B}" srcOrd="0" destOrd="0" presId="urn:microsoft.com/office/officeart/2008/layout/LinedList"/>
    <dgm:cxn modelId="{6CAA0AAB-5B7C-46D3-9DAB-0CF1292FAE3C}" type="presParOf" srcId="{E0D2AF8E-6270-49B1-ABC5-CF472F8BFB3B}" destId="{77F7CA14-0688-4363-9682-44B684E8C33A}" srcOrd="0" destOrd="0" presId="urn:microsoft.com/office/officeart/2008/layout/LinedList"/>
    <dgm:cxn modelId="{680A511C-7587-4481-A76F-F1F784969491}" type="presParOf" srcId="{E0D2AF8E-6270-49B1-ABC5-CF472F8BFB3B}" destId="{5AFAA6A5-307C-409B-A793-AC41B23517A4}" srcOrd="1" destOrd="0" presId="urn:microsoft.com/office/officeart/2008/layout/LinedList"/>
    <dgm:cxn modelId="{90DE7C88-5BB8-415B-A696-3267883BA2D6}" type="presParOf" srcId="{5AFAA6A5-307C-409B-A793-AC41B23517A4}" destId="{2AF662A7-82CD-4B14-9B0C-8262E1DE4994}" srcOrd="0" destOrd="0" presId="urn:microsoft.com/office/officeart/2008/layout/LinedList"/>
    <dgm:cxn modelId="{07CBE63D-149F-4FFF-8046-BC265316002E}" type="presParOf" srcId="{5AFAA6A5-307C-409B-A793-AC41B23517A4}" destId="{90C3D3CA-19A0-4029-A527-626C0C907412}" srcOrd="1" destOrd="0" presId="urn:microsoft.com/office/officeart/2008/layout/LinedList"/>
    <dgm:cxn modelId="{40EC0988-0DC7-4A1E-80A3-6BA1794D43CF}" type="presParOf" srcId="{E0D2AF8E-6270-49B1-ABC5-CF472F8BFB3B}" destId="{0A9F51E1-9660-4AFD-A1C3-80817752E1B2}" srcOrd="2" destOrd="0" presId="urn:microsoft.com/office/officeart/2008/layout/LinedList"/>
    <dgm:cxn modelId="{26A3CFFD-8903-4C0E-9A6A-934533C39E29}" type="presParOf" srcId="{E0D2AF8E-6270-49B1-ABC5-CF472F8BFB3B}" destId="{53E7537D-727C-4B17-87A6-380550144032}" srcOrd="3" destOrd="0" presId="urn:microsoft.com/office/officeart/2008/layout/LinedList"/>
    <dgm:cxn modelId="{CD61C311-6D50-47FF-9F68-B8941B69AA94}" type="presParOf" srcId="{53E7537D-727C-4B17-87A6-380550144032}" destId="{4E616B0D-4164-446D-9986-D5B89520F355}" srcOrd="0" destOrd="0" presId="urn:microsoft.com/office/officeart/2008/layout/LinedList"/>
    <dgm:cxn modelId="{526397A3-646E-4288-81EA-24D068BCDAB1}" type="presParOf" srcId="{53E7537D-727C-4B17-87A6-380550144032}" destId="{A7940EF0-4834-4724-9A77-07B049DA1CC4}" srcOrd="1" destOrd="0" presId="urn:microsoft.com/office/officeart/2008/layout/LinedList"/>
    <dgm:cxn modelId="{B242B08F-A701-47E7-9D92-E30D4081720C}" type="presParOf" srcId="{E0D2AF8E-6270-49B1-ABC5-CF472F8BFB3B}" destId="{DEA9899E-21DB-4E8C-9D56-74AD4A447DAF}" srcOrd="4" destOrd="0" presId="urn:microsoft.com/office/officeart/2008/layout/LinedList"/>
    <dgm:cxn modelId="{DF2288D5-3021-4078-994A-FE45F06BFBE7}" type="presParOf" srcId="{E0D2AF8E-6270-49B1-ABC5-CF472F8BFB3B}" destId="{5CDA0467-4DEF-4DB4-BD61-47BC8CEBCE7B}" srcOrd="5" destOrd="0" presId="urn:microsoft.com/office/officeart/2008/layout/LinedList"/>
    <dgm:cxn modelId="{47081471-693A-4DF8-9BE4-07750D7D514D}" type="presParOf" srcId="{5CDA0467-4DEF-4DB4-BD61-47BC8CEBCE7B}" destId="{36ACC1D7-73CE-408C-AF82-52B348614E6C}" srcOrd="0" destOrd="0" presId="urn:microsoft.com/office/officeart/2008/layout/LinedList"/>
    <dgm:cxn modelId="{9F82DAC8-0E5C-479D-88A4-40A15B1FCF84}" type="presParOf" srcId="{5CDA0467-4DEF-4DB4-BD61-47BC8CEBCE7B}" destId="{C5EF7494-45E7-4B3D-BE22-902F8F56107C}" srcOrd="1" destOrd="0" presId="urn:microsoft.com/office/officeart/2008/layout/LinedList"/>
    <dgm:cxn modelId="{6C30A79F-D1B0-48C0-8400-F0CBE6E183E1}" type="presParOf" srcId="{E0D2AF8E-6270-49B1-ABC5-CF472F8BFB3B}" destId="{7D254054-265E-4CBF-9FCF-9DDF60B44152}" srcOrd="6" destOrd="0" presId="urn:microsoft.com/office/officeart/2008/layout/LinedList"/>
    <dgm:cxn modelId="{9EDDDA22-C7B6-47D1-B2A8-5AAFB30A5C50}" type="presParOf" srcId="{E0D2AF8E-6270-49B1-ABC5-CF472F8BFB3B}" destId="{1D71F06D-6EE0-4550-98C5-95E4E494486B}" srcOrd="7" destOrd="0" presId="urn:microsoft.com/office/officeart/2008/layout/LinedList"/>
    <dgm:cxn modelId="{5F288E7E-B11C-412F-BB5C-E5D4E3DB371A}" type="presParOf" srcId="{1D71F06D-6EE0-4550-98C5-95E4E494486B}" destId="{CE92D212-447C-423C-B185-F6E955847940}" srcOrd="0" destOrd="0" presId="urn:microsoft.com/office/officeart/2008/layout/LinedList"/>
    <dgm:cxn modelId="{CEEF4D38-6FDC-4642-BC4E-B93C52F2B761}" type="presParOf" srcId="{1D71F06D-6EE0-4550-98C5-95E4E494486B}" destId="{E3C62C33-E419-49BB-B77C-BE91C6C2DEAB}" srcOrd="1" destOrd="0" presId="urn:microsoft.com/office/officeart/2008/layout/LinedList"/>
    <dgm:cxn modelId="{59D7EB58-3BC8-4A75-85D1-FF318F1D7F90}" type="presParOf" srcId="{E0D2AF8E-6270-49B1-ABC5-CF472F8BFB3B}" destId="{4DB1ADC7-56B7-4E93-84B6-39F9777775D9}" srcOrd="8" destOrd="0" presId="urn:microsoft.com/office/officeart/2008/layout/LinedList"/>
    <dgm:cxn modelId="{58AF7258-F216-4EEA-BB1A-D6DFF916DD87}" type="presParOf" srcId="{E0D2AF8E-6270-49B1-ABC5-CF472F8BFB3B}" destId="{F92A8FA3-83BC-4E44-B969-76BD72CAD7FC}" srcOrd="9" destOrd="0" presId="urn:microsoft.com/office/officeart/2008/layout/LinedList"/>
    <dgm:cxn modelId="{9E0C9B66-D66B-4037-B2E1-073AAB04A96C}" type="presParOf" srcId="{F92A8FA3-83BC-4E44-B969-76BD72CAD7FC}" destId="{9EE51599-A646-4118-9C69-C9A41DA07E07}" srcOrd="0" destOrd="0" presId="urn:microsoft.com/office/officeart/2008/layout/LinedList"/>
    <dgm:cxn modelId="{702AC63A-C031-4C1B-B24C-915AC3F39C67}" type="presParOf" srcId="{F92A8FA3-83BC-4E44-B969-76BD72CAD7FC}" destId="{BD73967F-81A2-4110-B75D-A3B214944B90}" srcOrd="1" destOrd="0" presId="urn:microsoft.com/office/officeart/2008/layout/LinedList"/>
    <dgm:cxn modelId="{8F54CCC8-0362-4BD1-AFE8-8ED31A3D775F}" type="presParOf" srcId="{E0D2AF8E-6270-49B1-ABC5-CF472F8BFB3B}" destId="{D64A1724-9FFB-4FB4-B70A-C7218E6CE743}" srcOrd="10" destOrd="0" presId="urn:microsoft.com/office/officeart/2008/layout/LinedList"/>
    <dgm:cxn modelId="{E0AC5D10-CD08-424B-B105-3C3C05595234}" type="presParOf" srcId="{E0D2AF8E-6270-49B1-ABC5-CF472F8BFB3B}" destId="{60399C49-BF81-40BE-AA5B-1D1AF7EF9E26}" srcOrd="11" destOrd="0" presId="urn:microsoft.com/office/officeart/2008/layout/LinedList"/>
    <dgm:cxn modelId="{93227B9A-B022-4D27-BE15-B81B3C785F90}" type="presParOf" srcId="{60399C49-BF81-40BE-AA5B-1D1AF7EF9E26}" destId="{48CD2B31-1AC8-476A-9DFD-331BA229F8A6}" srcOrd="0" destOrd="0" presId="urn:microsoft.com/office/officeart/2008/layout/LinedList"/>
    <dgm:cxn modelId="{E344D304-9783-48D5-9E8E-BC3A39D7A643}" type="presParOf" srcId="{60399C49-BF81-40BE-AA5B-1D1AF7EF9E26}" destId="{F1CD05CC-2718-4E2A-A9B9-CB84E3134CC9}" srcOrd="1" destOrd="0" presId="urn:microsoft.com/office/officeart/2008/layout/LinedList"/>
    <dgm:cxn modelId="{1C40E6F3-A468-496C-9997-D008101F9A5F}" type="presParOf" srcId="{E0D2AF8E-6270-49B1-ABC5-CF472F8BFB3B}" destId="{43794F6D-88D8-48FF-9632-D2CB2C931F4C}" srcOrd="12" destOrd="0" presId="urn:microsoft.com/office/officeart/2008/layout/LinedList"/>
    <dgm:cxn modelId="{A85ED30E-4C2D-4B0C-9B35-E51AAD2907E6}" type="presParOf" srcId="{E0D2AF8E-6270-49B1-ABC5-CF472F8BFB3B}" destId="{1720429B-C84C-4927-90F8-DD337C9C7A75}" srcOrd="13" destOrd="0" presId="urn:microsoft.com/office/officeart/2008/layout/LinedList"/>
    <dgm:cxn modelId="{774A4DCA-81A2-41F7-8CA1-83EEC42C5F31}" type="presParOf" srcId="{1720429B-C84C-4927-90F8-DD337C9C7A75}" destId="{F1F9D7E4-F205-4E91-8F61-EC21B2B9253B}" srcOrd="0" destOrd="0" presId="urn:microsoft.com/office/officeart/2008/layout/LinedList"/>
    <dgm:cxn modelId="{C0B1FAFD-BB5C-4214-A45F-A8FAB0714B8C}" type="presParOf" srcId="{1720429B-C84C-4927-90F8-DD337C9C7A75}" destId="{AA621E74-BD69-41F8-8A4C-FDDD34003383}" srcOrd="1" destOrd="0" presId="urn:microsoft.com/office/officeart/2008/layout/LinedList"/>
    <dgm:cxn modelId="{95B5E941-F9D2-498C-BAF9-639BEA09556C}" type="presParOf" srcId="{E0D2AF8E-6270-49B1-ABC5-CF472F8BFB3B}" destId="{CA967B5C-7ED4-4C2A-B0EB-CD4EB5ADDCC5}" srcOrd="14" destOrd="0" presId="urn:microsoft.com/office/officeart/2008/layout/LinedList"/>
    <dgm:cxn modelId="{515F5B38-40CB-4719-BCFB-B9C1622A2A1B}" type="presParOf" srcId="{E0D2AF8E-6270-49B1-ABC5-CF472F8BFB3B}" destId="{26DD12BD-7B93-4230-BCD0-F16093F407B3}" srcOrd="15" destOrd="0" presId="urn:microsoft.com/office/officeart/2008/layout/LinedList"/>
    <dgm:cxn modelId="{F06F1042-D70B-4721-A785-DC7A622A09CA}" type="presParOf" srcId="{26DD12BD-7B93-4230-BCD0-F16093F407B3}" destId="{FE669841-23D9-44F9-B8D5-138FCDC97554}" srcOrd="0" destOrd="0" presId="urn:microsoft.com/office/officeart/2008/layout/LinedList"/>
    <dgm:cxn modelId="{7120755B-D07A-45F0-9892-7BBCD7E8F9E6}" type="presParOf" srcId="{26DD12BD-7B93-4230-BCD0-F16093F407B3}" destId="{B5535DCB-7FC8-4CEA-A030-21CCCC2CD0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7D4CC5-117A-4FC5-ACC7-0E7D18C2420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4CD06B3-E0E6-47C9-AC9E-556636FE1B59}">
      <dgm:prSet custT="1"/>
      <dgm:spPr/>
      <dgm:t>
        <a:bodyPr/>
        <a:lstStyle/>
        <a:p>
          <a:r>
            <a:rPr lang="en-GB" sz="1600"/>
            <a:t>What percentage of teachers feel they have received appropriate training for working with children who have ADHD?</a:t>
          </a:r>
          <a:endParaRPr lang="en-US" sz="1600"/>
        </a:p>
      </dgm:t>
    </dgm:pt>
    <dgm:pt modelId="{476F4426-5FB5-4598-8A54-9B364DEFBD97}" type="parTrans" cxnId="{D529BF0C-6612-419A-99E8-88D1500945BB}">
      <dgm:prSet/>
      <dgm:spPr/>
      <dgm:t>
        <a:bodyPr/>
        <a:lstStyle/>
        <a:p>
          <a:endParaRPr lang="en-US"/>
        </a:p>
      </dgm:t>
    </dgm:pt>
    <dgm:pt modelId="{D68AC5AE-D999-4D04-BFA1-142DE3910651}" type="sibTrans" cxnId="{D529BF0C-6612-419A-99E8-88D1500945BB}">
      <dgm:prSet/>
      <dgm:spPr/>
      <dgm:t>
        <a:bodyPr/>
        <a:lstStyle/>
        <a:p>
          <a:endParaRPr lang="en-US"/>
        </a:p>
      </dgm:t>
    </dgm:pt>
    <dgm:pt modelId="{481F7DC3-61C6-4D0C-ADA0-5360F8008489}">
      <dgm:prSet/>
      <dgm:spPr/>
      <dgm:t>
        <a:bodyPr/>
        <a:lstStyle/>
        <a:p>
          <a:r>
            <a:rPr lang="en-GB"/>
            <a:t>42% have received no training for teaching pupils with ADHD.</a:t>
          </a:r>
          <a:endParaRPr lang="en-US"/>
        </a:p>
      </dgm:t>
    </dgm:pt>
    <dgm:pt modelId="{2B5B4BEC-2F39-4447-B404-E5B00EC6A746}" type="parTrans" cxnId="{0F735082-772E-48AD-9979-B2F8AB8FE0CE}">
      <dgm:prSet/>
      <dgm:spPr/>
      <dgm:t>
        <a:bodyPr/>
        <a:lstStyle/>
        <a:p>
          <a:endParaRPr lang="en-US"/>
        </a:p>
      </dgm:t>
    </dgm:pt>
    <dgm:pt modelId="{A4A7BDD7-8374-46BF-B691-A2D10B2A7383}" type="sibTrans" cxnId="{0F735082-772E-48AD-9979-B2F8AB8FE0CE}">
      <dgm:prSet/>
      <dgm:spPr/>
      <dgm:t>
        <a:bodyPr/>
        <a:lstStyle/>
        <a:p>
          <a:endParaRPr lang="en-US"/>
        </a:p>
      </dgm:t>
    </dgm:pt>
    <dgm:pt modelId="{B315C55D-8AEE-42FC-84A3-1892E2659592}">
      <dgm:prSet/>
      <dgm:spPr/>
      <dgm:t>
        <a:bodyPr/>
        <a:lstStyle/>
        <a:p>
          <a:r>
            <a:rPr lang="en-GB"/>
            <a:t>63% have not received adequate training or the necessary support</a:t>
          </a:r>
          <a:endParaRPr lang="en-US"/>
        </a:p>
      </dgm:t>
    </dgm:pt>
    <dgm:pt modelId="{65A03BA0-FFDD-4623-9F8D-811E3DA0F62D}" type="parTrans" cxnId="{2FB97EDE-B66B-42A9-83F7-AC5A964108CB}">
      <dgm:prSet/>
      <dgm:spPr/>
      <dgm:t>
        <a:bodyPr/>
        <a:lstStyle/>
        <a:p>
          <a:endParaRPr lang="en-US"/>
        </a:p>
      </dgm:t>
    </dgm:pt>
    <dgm:pt modelId="{B92EB9D4-77F1-4D09-A83F-37EF2E06A0FF}" type="sibTrans" cxnId="{2FB97EDE-B66B-42A9-83F7-AC5A964108CB}">
      <dgm:prSet/>
      <dgm:spPr/>
      <dgm:t>
        <a:bodyPr/>
        <a:lstStyle/>
        <a:p>
          <a:endParaRPr lang="en-US"/>
        </a:p>
      </dgm:t>
    </dgm:pt>
    <dgm:pt modelId="{5811F508-BB7E-4635-8646-B99A8ECDFB77}">
      <dgm:prSet/>
      <dgm:spPr/>
      <dgm:t>
        <a:bodyPr/>
        <a:lstStyle/>
        <a:p>
          <a:r>
            <a:rPr lang="en-GB"/>
            <a:t>19% feel uninformed about ADHD.</a:t>
          </a:r>
          <a:endParaRPr lang="en-US"/>
        </a:p>
      </dgm:t>
    </dgm:pt>
    <dgm:pt modelId="{8216E3C7-62C3-4DCA-93F3-88F22D95568F}" type="parTrans" cxnId="{1C8B581E-28C7-4621-85BC-5BB59EB3E1D4}">
      <dgm:prSet/>
      <dgm:spPr/>
      <dgm:t>
        <a:bodyPr/>
        <a:lstStyle/>
        <a:p>
          <a:endParaRPr lang="en-US"/>
        </a:p>
      </dgm:t>
    </dgm:pt>
    <dgm:pt modelId="{FE44EFEF-8518-4144-8171-9BC09CC0D16E}" type="sibTrans" cxnId="{1C8B581E-28C7-4621-85BC-5BB59EB3E1D4}">
      <dgm:prSet/>
      <dgm:spPr/>
      <dgm:t>
        <a:bodyPr/>
        <a:lstStyle/>
        <a:p>
          <a:endParaRPr lang="en-US"/>
        </a:p>
      </dgm:t>
    </dgm:pt>
    <dgm:pt modelId="{EC46A93B-F02E-4597-B20E-80BE9845A45C}">
      <dgm:prSet custT="1"/>
      <dgm:spPr/>
      <dgm:t>
        <a:bodyPr/>
        <a:lstStyle/>
        <a:p>
          <a:r>
            <a:rPr lang="en-GB" sz="1500"/>
            <a:t>How many teachers feel that they have pupils </a:t>
          </a:r>
          <a:r>
            <a:rPr lang="en-GB" sz="1600"/>
            <a:t>with</a:t>
          </a:r>
          <a:r>
            <a:rPr lang="en-GB" sz="1500"/>
            <a:t> ADHD that is undiagnosed?</a:t>
          </a:r>
          <a:endParaRPr lang="en-US" sz="1500"/>
        </a:p>
      </dgm:t>
    </dgm:pt>
    <dgm:pt modelId="{27B66BC1-1B0D-4391-9FD1-888B5DF710D7}" type="parTrans" cxnId="{54B12A36-76EC-45E1-AE1E-E62EE8D810B6}">
      <dgm:prSet/>
      <dgm:spPr/>
      <dgm:t>
        <a:bodyPr/>
        <a:lstStyle/>
        <a:p>
          <a:endParaRPr lang="en-US"/>
        </a:p>
      </dgm:t>
    </dgm:pt>
    <dgm:pt modelId="{C1A389C1-FCEE-4B4C-BD68-6F88A5A6011B}" type="sibTrans" cxnId="{54B12A36-76EC-45E1-AE1E-E62EE8D810B6}">
      <dgm:prSet/>
      <dgm:spPr/>
      <dgm:t>
        <a:bodyPr/>
        <a:lstStyle/>
        <a:p>
          <a:endParaRPr lang="en-US"/>
        </a:p>
      </dgm:t>
    </dgm:pt>
    <dgm:pt modelId="{E0932AA0-ED77-4944-A91C-5BC1D53EB10B}">
      <dgm:prSet/>
      <dgm:spPr/>
      <dgm:t>
        <a:bodyPr/>
        <a:lstStyle/>
        <a:p>
          <a:r>
            <a:rPr lang="en-GB"/>
            <a:t>34% believe they have undiagnosed ADHD pupils in their classroom</a:t>
          </a:r>
          <a:endParaRPr lang="en-US"/>
        </a:p>
      </dgm:t>
    </dgm:pt>
    <dgm:pt modelId="{E287865A-EC38-4F64-BD72-D62C6C1A91F6}" type="parTrans" cxnId="{0F818D3E-BE70-459D-87C3-E100DFA7B83D}">
      <dgm:prSet/>
      <dgm:spPr/>
      <dgm:t>
        <a:bodyPr/>
        <a:lstStyle/>
        <a:p>
          <a:endParaRPr lang="en-US"/>
        </a:p>
      </dgm:t>
    </dgm:pt>
    <dgm:pt modelId="{421C4975-B8E6-4C2B-96E5-138A2976A0A0}" type="sibTrans" cxnId="{0F818D3E-BE70-459D-87C3-E100DFA7B83D}">
      <dgm:prSet/>
      <dgm:spPr/>
      <dgm:t>
        <a:bodyPr/>
        <a:lstStyle/>
        <a:p>
          <a:endParaRPr lang="en-US"/>
        </a:p>
      </dgm:t>
    </dgm:pt>
    <dgm:pt modelId="{609B3DA5-1C51-4254-BE22-5C157D16A028}" type="pres">
      <dgm:prSet presAssocID="{107D4CC5-117A-4FC5-ACC7-0E7D18C2420C}" presName="vert0" presStyleCnt="0">
        <dgm:presLayoutVars>
          <dgm:dir/>
          <dgm:animOne val="branch"/>
          <dgm:animLvl val="lvl"/>
        </dgm:presLayoutVars>
      </dgm:prSet>
      <dgm:spPr/>
    </dgm:pt>
    <dgm:pt modelId="{10CA80AB-C707-4A0E-AD5C-503387CCC3EA}" type="pres">
      <dgm:prSet presAssocID="{24CD06B3-E0E6-47C9-AC9E-556636FE1B59}" presName="thickLine" presStyleLbl="alignNode1" presStyleIdx="0" presStyleCnt="2"/>
      <dgm:spPr/>
    </dgm:pt>
    <dgm:pt modelId="{1598DE5A-253C-4991-A3BA-E14D24DBBC56}" type="pres">
      <dgm:prSet presAssocID="{24CD06B3-E0E6-47C9-AC9E-556636FE1B59}" presName="horz1" presStyleCnt="0"/>
      <dgm:spPr/>
    </dgm:pt>
    <dgm:pt modelId="{1AC667FC-D949-4361-86E7-480D8798CDC8}" type="pres">
      <dgm:prSet presAssocID="{24CD06B3-E0E6-47C9-AC9E-556636FE1B59}" presName="tx1" presStyleLbl="revTx" presStyleIdx="0" presStyleCnt="6"/>
      <dgm:spPr/>
    </dgm:pt>
    <dgm:pt modelId="{C265EAA0-8822-4E80-8414-A34D037FE8CA}" type="pres">
      <dgm:prSet presAssocID="{24CD06B3-E0E6-47C9-AC9E-556636FE1B59}" presName="vert1" presStyleCnt="0"/>
      <dgm:spPr/>
    </dgm:pt>
    <dgm:pt modelId="{7D9193C0-D47C-4F83-8353-A9F292B4C4FA}" type="pres">
      <dgm:prSet presAssocID="{481F7DC3-61C6-4D0C-ADA0-5360F8008489}" presName="vertSpace2a" presStyleCnt="0"/>
      <dgm:spPr/>
    </dgm:pt>
    <dgm:pt modelId="{0D0C4B6A-E7C8-49EC-A570-63D9BD599D9A}" type="pres">
      <dgm:prSet presAssocID="{481F7DC3-61C6-4D0C-ADA0-5360F8008489}" presName="horz2" presStyleCnt="0"/>
      <dgm:spPr/>
    </dgm:pt>
    <dgm:pt modelId="{94B549F8-CCD8-4035-9B73-69D213015591}" type="pres">
      <dgm:prSet presAssocID="{481F7DC3-61C6-4D0C-ADA0-5360F8008489}" presName="horzSpace2" presStyleCnt="0"/>
      <dgm:spPr/>
    </dgm:pt>
    <dgm:pt modelId="{AA16D272-C357-47B8-903D-D6DCE02D9710}" type="pres">
      <dgm:prSet presAssocID="{481F7DC3-61C6-4D0C-ADA0-5360F8008489}" presName="tx2" presStyleLbl="revTx" presStyleIdx="1" presStyleCnt="6"/>
      <dgm:spPr/>
    </dgm:pt>
    <dgm:pt modelId="{01A4BBDE-59A9-4F53-8160-75497FBB05CD}" type="pres">
      <dgm:prSet presAssocID="{481F7DC3-61C6-4D0C-ADA0-5360F8008489}" presName="vert2" presStyleCnt="0"/>
      <dgm:spPr/>
    </dgm:pt>
    <dgm:pt modelId="{78C375FC-1BB8-41BF-BF55-BD6DD31BA1E0}" type="pres">
      <dgm:prSet presAssocID="{481F7DC3-61C6-4D0C-ADA0-5360F8008489}" presName="thinLine2b" presStyleLbl="callout" presStyleIdx="0" presStyleCnt="4"/>
      <dgm:spPr/>
    </dgm:pt>
    <dgm:pt modelId="{3F22CB4D-8859-407C-B403-B97265F51A46}" type="pres">
      <dgm:prSet presAssocID="{481F7DC3-61C6-4D0C-ADA0-5360F8008489}" presName="vertSpace2b" presStyleCnt="0"/>
      <dgm:spPr/>
    </dgm:pt>
    <dgm:pt modelId="{EF6A3165-24DA-40CC-9FFF-A9167488D55F}" type="pres">
      <dgm:prSet presAssocID="{B315C55D-8AEE-42FC-84A3-1892E2659592}" presName="horz2" presStyleCnt="0"/>
      <dgm:spPr/>
    </dgm:pt>
    <dgm:pt modelId="{C6C902D4-D431-43DE-9C56-41FD007DD7D1}" type="pres">
      <dgm:prSet presAssocID="{B315C55D-8AEE-42FC-84A3-1892E2659592}" presName="horzSpace2" presStyleCnt="0"/>
      <dgm:spPr/>
    </dgm:pt>
    <dgm:pt modelId="{C9201AA2-2B31-4F28-A9F8-C5B696476AF7}" type="pres">
      <dgm:prSet presAssocID="{B315C55D-8AEE-42FC-84A3-1892E2659592}" presName="tx2" presStyleLbl="revTx" presStyleIdx="2" presStyleCnt="6"/>
      <dgm:spPr/>
    </dgm:pt>
    <dgm:pt modelId="{A2D35B7F-A4A3-4132-8FF4-547DA6DA1F93}" type="pres">
      <dgm:prSet presAssocID="{B315C55D-8AEE-42FC-84A3-1892E2659592}" presName="vert2" presStyleCnt="0"/>
      <dgm:spPr/>
    </dgm:pt>
    <dgm:pt modelId="{9C597CEF-1EF8-4815-90AA-5D95C21D5C60}" type="pres">
      <dgm:prSet presAssocID="{B315C55D-8AEE-42FC-84A3-1892E2659592}" presName="thinLine2b" presStyleLbl="callout" presStyleIdx="1" presStyleCnt="4"/>
      <dgm:spPr/>
    </dgm:pt>
    <dgm:pt modelId="{A8B0E358-1F07-4FE8-ADD7-7020BC65EDBC}" type="pres">
      <dgm:prSet presAssocID="{B315C55D-8AEE-42FC-84A3-1892E2659592}" presName="vertSpace2b" presStyleCnt="0"/>
      <dgm:spPr/>
    </dgm:pt>
    <dgm:pt modelId="{69929FF5-63E9-499E-ADD2-2A8AE5D3E1CA}" type="pres">
      <dgm:prSet presAssocID="{5811F508-BB7E-4635-8646-B99A8ECDFB77}" presName="horz2" presStyleCnt="0"/>
      <dgm:spPr/>
    </dgm:pt>
    <dgm:pt modelId="{FB4257DC-F4EF-4AF3-A3B1-03BD5EA42C4E}" type="pres">
      <dgm:prSet presAssocID="{5811F508-BB7E-4635-8646-B99A8ECDFB77}" presName="horzSpace2" presStyleCnt="0"/>
      <dgm:spPr/>
    </dgm:pt>
    <dgm:pt modelId="{FD667BC6-2C05-4FEB-A4AF-C4C015767A67}" type="pres">
      <dgm:prSet presAssocID="{5811F508-BB7E-4635-8646-B99A8ECDFB77}" presName="tx2" presStyleLbl="revTx" presStyleIdx="3" presStyleCnt="6"/>
      <dgm:spPr/>
    </dgm:pt>
    <dgm:pt modelId="{026DB86F-C711-4AD9-A949-3FCBA7D92DD1}" type="pres">
      <dgm:prSet presAssocID="{5811F508-BB7E-4635-8646-B99A8ECDFB77}" presName="vert2" presStyleCnt="0"/>
      <dgm:spPr/>
    </dgm:pt>
    <dgm:pt modelId="{F2C5728D-DE2A-4C54-9CDD-D31CE5F58E3F}" type="pres">
      <dgm:prSet presAssocID="{5811F508-BB7E-4635-8646-B99A8ECDFB77}" presName="thinLine2b" presStyleLbl="callout" presStyleIdx="2" presStyleCnt="4"/>
      <dgm:spPr/>
    </dgm:pt>
    <dgm:pt modelId="{DE150DDB-1C77-45E9-B4E6-5C02DEDA1172}" type="pres">
      <dgm:prSet presAssocID="{5811F508-BB7E-4635-8646-B99A8ECDFB77}" presName="vertSpace2b" presStyleCnt="0"/>
      <dgm:spPr/>
    </dgm:pt>
    <dgm:pt modelId="{3AC169CF-9129-4B4B-8405-6AB52FA42044}" type="pres">
      <dgm:prSet presAssocID="{EC46A93B-F02E-4597-B20E-80BE9845A45C}" presName="thickLine" presStyleLbl="alignNode1" presStyleIdx="1" presStyleCnt="2"/>
      <dgm:spPr/>
    </dgm:pt>
    <dgm:pt modelId="{458BB03A-50E9-4B8B-804E-E03FAE1C3B97}" type="pres">
      <dgm:prSet presAssocID="{EC46A93B-F02E-4597-B20E-80BE9845A45C}" presName="horz1" presStyleCnt="0"/>
      <dgm:spPr/>
    </dgm:pt>
    <dgm:pt modelId="{7B03D442-E4AD-4F53-AFBF-8C7CDF2D0B2C}" type="pres">
      <dgm:prSet presAssocID="{EC46A93B-F02E-4597-B20E-80BE9845A45C}" presName="tx1" presStyleLbl="revTx" presStyleIdx="4" presStyleCnt="6"/>
      <dgm:spPr/>
    </dgm:pt>
    <dgm:pt modelId="{12E42486-BF76-4C5D-B65D-1BFAD765466C}" type="pres">
      <dgm:prSet presAssocID="{EC46A93B-F02E-4597-B20E-80BE9845A45C}" presName="vert1" presStyleCnt="0"/>
      <dgm:spPr/>
    </dgm:pt>
    <dgm:pt modelId="{489C8A84-7CCE-4255-A0EB-B09097E85A0B}" type="pres">
      <dgm:prSet presAssocID="{E0932AA0-ED77-4944-A91C-5BC1D53EB10B}" presName="vertSpace2a" presStyleCnt="0"/>
      <dgm:spPr/>
    </dgm:pt>
    <dgm:pt modelId="{FFE1575B-C143-4F6D-8300-F5CDE3B67625}" type="pres">
      <dgm:prSet presAssocID="{E0932AA0-ED77-4944-A91C-5BC1D53EB10B}" presName="horz2" presStyleCnt="0"/>
      <dgm:spPr/>
    </dgm:pt>
    <dgm:pt modelId="{08A9C86D-1C34-4EE8-BB72-094CFF50D121}" type="pres">
      <dgm:prSet presAssocID="{E0932AA0-ED77-4944-A91C-5BC1D53EB10B}" presName="horzSpace2" presStyleCnt="0"/>
      <dgm:spPr/>
    </dgm:pt>
    <dgm:pt modelId="{31802491-5A91-4FD8-8EE6-2EE6759AD902}" type="pres">
      <dgm:prSet presAssocID="{E0932AA0-ED77-4944-A91C-5BC1D53EB10B}" presName="tx2" presStyleLbl="revTx" presStyleIdx="5" presStyleCnt="6"/>
      <dgm:spPr/>
    </dgm:pt>
    <dgm:pt modelId="{67735762-B6C3-4684-B567-D8C316B30DCE}" type="pres">
      <dgm:prSet presAssocID="{E0932AA0-ED77-4944-A91C-5BC1D53EB10B}" presName="vert2" presStyleCnt="0"/>
      <dgm:spPr/>
    </dgm:pt>
    <dgm:pt modelId="{85D39665-92CE-4279-8D45-139546284B2B}" type="pres">
      <dgm:prSet presAssocID="{E0932AA0-ED77-4944-A91C-5BC1D53EB10B}" presName="thinLine2b" presStyleLbl="callout" presStyleIdx="3" presStyleCnt="4"/>
      <dgm:spPr/>
    </dgm:pt>
    <dgm:pt modelId="{F181DB03-EC6C-460C-A3EB-DCDCDC73E9A7}" type="pres">
      <dgm:prSet presAssocID="{E0932AA0-ED77-4944-A91C-5BC1D53EB10B}" presName="vertSpace2b" presStyleCnt="0"/>
      <dgm:spPr/>
    </dgm:pt>
  </dgm:ptLst>
  <dgm:cxnLst>
    <dgm:cxn modelId="{D529BF0C-6612-419A-99E8-88D1500945BB}" srcId="{107D4CC5-117A-4FC5-ACC7-0E7D18C2420C}" destId="{24CD06B3-E0E6-47C9-AC9E-556636FE1B59}" srcOrd="0" destOrd="0" parTransId="{476F4426-5FB5-4598-8A54-9B364DEFBD97}" sibTransId="{D68AC5AE-D999-4D04-BFA1-142DE3910651}"/>
    <dgm:cxn modelId="{1C8B581E-28C7-4621-85BC-5BB59EB3E1D4}" srcId="{24CD06B3-E0E6-47C9-AC9E-556636FE1B59}" destId="{5811F508-BB7E-4635-8646-B99A8ECDFB77}" srcOrd="2" destOrd="0" parTransId="{8216E3C7-62C3-4DCA-93F3-88F22D95568F}" sibTransId="{FE44EFEF-8518-4144-8171-9BC09CC0D16E}"/>
    <dgm:cxn modelId="{54B12A36-76EC-45E1-AE1E-E62EE8D810B6}" srcId="{107D4CC5-117A-4FC5-ACC7-0E7D18C2420C}" destId="{EC46A93B-F02E-4597-B20E-80BE9845A45C}" srcOrd="1" destOrd="0" parTransId="{27B66BC1-1B0D-4391-9FD1-888B5DF710D7}" sibTransId="{C1A389C1-FCEE-4B4C-BD68-6F88A5A6011B}"/>
    <dgm:cxn modelId="{A0E67F36-A2DD-4B03-AC45-3F6AD7D24838}" type="presOf" srcId="{B315C55D-8AEE-42FC-84A3-1892E2659592}" destId="{C9201AA2-2B31-4F28-A9F8-C5B696476AF7}" srcOrd="0" destOrd="0" presId="urn:microsoft.com/office/officeart/2008/layout/LinedList"/>
    <dgm:cxn modelId="{0F818D3E-BE70-459D-87C3-E100DFA7B83D}" srcId="{EC46A93B-F02E-4597-B20E-80BE9845A45C}" destId="{E0932AA0-ED77-4944-A91C-5BC1D53EB10B}" srcOrd="0" destOrd="0" parTransId="{E287865A-EC38-4F64-BD72-D62C6C1A91F6}" sibTransId="{421C4975-B8E6-4C2B-96E5-138A2976A0A0}"/>
    <dgm:cxn modelId="{EC212451-1007-4863-9984-4B11B53BF26E}" type="presOf" srcId="{EC46A93B-F02E-4597-B20E-80BE9845A45C}" destId="{7B03D442-E4AD-4F53-AFBF-8C7CDF2D0B2C}" srcOrd="0" destOrd="0" presId="urn:microsoft.com/office/officeart/2008/layout/LinedList"/>
    <dgm:cxn modelId="{6156337B-FFF9-4348-8A85-2A6317A48D5B}" type="presOf" srcId="{E0932AA0-ED77-4944-A91C-5BC1D53EB10B}" destId="{31802491-5A91-4FD8-8EE6-2EE6759AD902}" srcOrd="0" destOrd="0" presId="urn:microsoft.com/office/officeart/2008/layout/LinedList"/>
    <dgm:cxn modelId="{0F735082-772E-48AD-9979-B2F8AB8FE0CE}" srcId="{24CD06B3-E0E6-47C9-AC9E-556636FE1B59}" destId="{481F7DC3-61C6-4D0C-ADA0-5360F8008489}" srcOrd="0" destOrd="0" parTransId="{2B5B4BEC-2F39-4447-B404-E5B00EC6A746}" sibTransId="{A4A7BDD7-8374-46BF-B691-A2D10B2A7383}"/>
    <dgm:cxn modelId="{0678C49A-63A9-44C9-A2E6-191D9B541A52}" type="presOf" srcId="{5811F508-BB7E-4635-8646-B99A8ECDFB77}" destId="{FD667BC6-2C05-4FEB-A4AF-C4C015767A67}" srcOrd="0" destOrd="0" presId="urn:microsoft.com/office/officeart/2008/layout/LinedList"/>
    <dgm:cxn modelId="{30EDEBAE-6F84-4D4A-808C-1F4CF2285FBE}" type="presOf" srcId="{481F7DC3-61C6-4D0C-ADA0-5360F8008489}" destId="{AA16D272-C357-47B8-903D-D6DCE02D9710}" srcOrd="0" destOrd="0" presId="urn:microsoft.com/office/officeart/2008/layout/LinedList"/>
    <dgm:cxn modelId="{6B8088C2-D1AB-4859-A4C0-BA7DCDDD64A3}" type="presOf" srcId="{107D4CC5-117A-4FC5-ACC7-0E7D18C2420C}" destId="{609B3DA5-1C51-4254-BE22-5C157D16A028}" srcOrd="0" destOrd="0" presId="urn:microsoft.com/office/officeart/2008/layout/LinedList"/>
    <dgm:cxn modelId="{2FB97EDE-B66B-42A9-83F7-AC5A964108CB}" srcId="{24CD06B3-E0E6-47C9-AC9E-556636FE1B59}" destId="{B315C55D-8AEE-42FC-84A3-1892E2659592}" srcOrd="1" destOrd="0" parTransId="{65A03BA0-FFDD-4623-9F8D-811E3DA0F62D}" sibTransId="{B92EB9D4-77F1-4D09-A83F-37EF2E06A0FF}"/>
    <dgm:cxn modelId="{36C9C3F1-8256-4345-9212-04FF50C56806}" type="presOf" srcId="{24CD06B3-E0E6-47C9-AC9E-556636FE1B59}" destId="{1AC667FC-D949-4361-86E7-480D8798CDC8}" srcOrd="0" destOrd="0" presId="urn:microsoft.com/office/officeart/2008/layout/LinedList"/>
    <dgm:cxn modelId="{788658B4-79DF-49C1-A52A-B2CF41A0F556}" type="presParOf" srcId="{609B3DA5-1C51-4254-BE22-5C157D16A028}" destId="{10CA80AB-C707-4A0E-AD5C-503387CCC3EA}" srcOrd="0" destOrd="0" presId="urn:microsoft.com/office/officeart/2008/layout/LinedList"/>
    <dgm:cxn modelId="{771E8248-F169-4B70-A095-EA18B4EB381C}" type="presParOf" srcId="{609B3DA5-1C51-4254-BE22-5C157D16A028}" destId="{1598DE5A-253C-4991-A3BA-E14D24DBBC56}" srcOrd="1" destOrd="0" presId="urn:microsoft.com/office/officeart/2008/layout/LinedList"/>
    <dgm:cxn modelId="{3E041576-DB78-46C3-AB3E-04C84968C6C4}" type="presParOf" srcId="{1598DE5A-253C-4991-A3BA-E14D24DBBC56}" destId="{1AC667FC-D949-4361-86E7-480D8798CDC8}" srcOrd="0" destOrd="0" presId="urn:microsoft.com/office/officeart/2008/layout/LinedList"/>
    <dgm:cxn modelId="{7B469121-CF4F-4C4E-8A4C-83C5EFF923D4}" type="presParOf" srcId="{1598DE5A-253C-4991-A3BA-E14D24DBBC56}" destId="{C265EAA0-8822-4E80-8414-A34D037FE8CA}" srcOrd="1" destOrd="0" presId="urn:microsoft.com/office/officeart/2008/layout/LinedList"/>
    <dgm:cxn modelId="{3DB2E52F-6CA2-489B-B801-AC9D6E9AC186}" type="presParOf" srcId="{C265EAA0-8822-4E80-8414-A34D037FE8CA}" destId="{7D9193C0-D47C-4F83-8353-A9F292B4C4FA}" srcOrd="0" destOrd="0" presId="urn:microsoft.com/office/officeart/2008/layout/LinedList"/>
    <dgm:cxn modelId="{FC807228-CB50-4F02-A4E4-6A0C7141679E}" type="presParOf" srcId="{C265EAA0-8822-4E80-8414-A34D037FE8CA}" destId="{0D0C4B6A-E7C8-49EC-A570-63D9BD599D9A}" srcOrd="1" destOrd="0" presId="urn:microsoft.com/office/officeart/2008/layout/LinedList"/>
    <dgm:cxn modelId="{3F92B0F9-2C60-4296-B358-EBC4CD222491}" type="presParOf" srcId="{0D0C4B6A-E7C8-49EC-A570-63D9BD599D9A}" destId="{94B549F8-CCD8-4035-9B73-69D213015591}" srcOrd="0" destOrd="0" presId="urn:microsoft.com/office/officeart/2008/layout/LinedList"/>
    <dgm:cxn modelId="{540A55B7-EA62-4B9A-BDD6-FD5007D21517}" type="presParOf" srcId="{0D0C4B6A-E7C8-49EC-A570-63D9BD599D9A}" destId="{AA16D272-C357-47B8-903D-D6DCE02D9710}" srcOrd="1" destOrd="0" presId="urn:microsoft.com/office/officeart/2008/layout/LinedList"/>
    <dgm:cxn modelId="{AA3A4A92-DA82-4E42-BDAD-A5CBB0F9DA95}" type="presParOf" srcId="{0D0C4B6A-E7C8-49EC-A570-63D9BD599D9A}" destId="{01A4BBDE-59A9-4F53-8160-75497FBB05CD}" srcOrd="2" destOrd="0" presId="urn:microsoft.com/office/officeart/2008/layout/LinedList"/>
    <dgm:cxn modelId="{E456B6ED-688F-449D-B9C6-7FB2F77A62B8}" type="presParOf" srcId="{C265EAA0-8822-4E80-8414-A34D037FE8CA}" destId="{78C375FC-1BB8-41BF-BF55-BD6DD31BA1E0}" srcOrd="2" destOrd="0" presId="urn:microsoft.com/office/officeart/2008/layout/LinedList"/>
    <dgm:cxn modelId="{CC774DBA-6AB1-478D-B48C-48C03BFE6138}" type="presParOf" srcId="{C265EAA0-8822-4E80-8414-A34D037FE8CA}" destId="{3F22CB4D-8859-407C-B403-B97265F51A46}" srcOrd="3" destOrd="0" presId="urn:microsoft.com/office/officeart/2008/layout/LinedList"/>
    <dgm:cxn modelId="{7A7910D1-BF65-4069-9131-865B13B70C1A}" type="presParOf" srcId="{C265EAA0-8822-4E80-8414-A34D037FE8CA}" destId="{EF6A3165-24DA-40CC-9FFF-A9167488D55F}" srcOrd="4" destOrd="0" presId="urn:microsoft.com/office/officeart/2008/layout/LinedList"/>
    <dgm:cxn modelId="{C05D290B-FACF-4508-8A05-ECE483A17A3B}" type="presParOf" srcId="{EF6A3165-24DA-40CC-9FFF-A9167488D55F}" destId="{C6C902D4-D431-43DE-9C56-41FD007DD7D1}" srcOrd="0" destOrd="0" presId="urn:microsoft.com/office/officeart/2008/layout/LinedList"/>
    <dgm:cxn modelId="{325376EE-FF94-44A8-A1F2-C464EA39CA78}" type="presParOf" srcId="{EF6A3165-24DA-40CC-9FFF-A9167488D55F}" destId="{C9201AA2-2B31-4F28-A9F8-C5B696476AF7}" srcOrd="1" destOrd="0" presId="urn:microsoft.com/office/officeart/2008/layout/LinedList"/>
    <dgm:cxn modelId="{C767C0F2-0BAC-420E-9CA7-0FA2042A85F6}" type="presParOf" srcId="{EF6A3165-24DA-40CC-9FFF-A9167488D55F}" destId="{A2D35B7F-A4A3-4132-8FF4-547DA6DA1F93}" srcOrd="2" destOrd="0" presId="urn:microsoft.com/office/officeart/2008/layout/LinedList"/>
    <dgm:cxn modelId="{29D412EF-855C-46F5-A71B-F34776E0E628}" type="presParOf" srcId="{C265EAA0-8822-4E80-8414-A34D037FE8CA}" destId="{9C597CEF-1EF8-4815-90AA-5D95C21D5C60}" srcOrd="5" destOrd="0" presId="urn:microsoft.com/office/officeart/2008/layout/LinedList"/>
    <dgm:cxn modelId="{3F9015BE-84D7-4D5C-95F0-70C998AF2342}" type="presParOf" srcId="{C265EAA0-8822-4E80-8414-A34D037FE8CA}" destId="{A8B0E358-1F07-4FE8-ADD7-7020BC65EDBC}" srcOrd="6" destOrd="0" presId="urn:microsoft.com/office/officeart/2008/layout/LinedList"/>
    <dgm:cxn modelId="{77432533-1DE8-40F9-A3CD-DF793439B200}" type="presParOf" srcId="{C265EAA0-8822-4E80-8414-A34D037FE8CA}" destId="{69929FF5-63E9-499E-ADD2-2A8AE5D3E1CA}" srcOrd="7" destOrd="0" presId="urn:microsoft.com/office/officeart/2008/layout/LinedList"/>
    <dgm:cxn modelId="{223A32E5-3DF4-4B41-9BE4-744C7824DDFF}" type="presParOf" srcId="{69929FF5-63E9-499E-ADD2-2A8AE5D3E1CA}" destId="{FB4257DC-F4EF-4AF3-A3B1-03BD5EA42C4E}" srcOrd="0" destOrd="0" presId="urn:microsoft.com/office/officeart/2008/layout/LinedList"/>
    <dgm:cxn modelId="{9C659C96-50C4-4924-881B-1194EF5641BD}" type="presParOf" srcId="{69929FF5-63E9-499E-ADD2-2A8AE5D3E1CA}" destId="{FD667BC6-2C05-4FEB-A4AF-C4C015767A67}" srcOrd="1" destOrd="0" presId="urn:microsoft.com/office/officeart/2008/layout/LinedList"/>
    <dgm:cxn modelId="{3BE08482-F57E-412C-A36F-ABE2EDC176AE}" type="presParOf" srcId="{69929FF5-63E9-499E-ADD2-2A8AE5D3E1CA}" destId="{026DB86F-C711-4AD9-A949-3FCBA7D92DD1}" srcOrd="2" destOrd="0" presId="urn:microsoft.com/office/officeart/2008/layout/LinedList"/>
    <dgm:cxn modelId="{A1B78AF6-461B-49D8-B834-99EA7D67C199}" type="presParOf" srcId="{C265EAA0-8822-4E80-8414-A34D037FE8CA}" destId="{F2C5728D-DE2A-4C54-9CDD-D31CE5F58E3F}" srcOrd="8" destOrd="0" presId="urn:microsoft.com/office/officeart/2008/layout/LinedList"/>
    <dgm:cxn modelId="{7EFC474E-929F-42B6-A287-D5EF8704585D}" type="presParOf" srcId="{C265EAA0-8822-4E80-8414-A34D037FE8CA}" destId="{DE150DDB-1C77-45E9-B4E6-5C02DEDA1172}" srcOrd="9" destOrd="0" presId="urn:microsoft.com/office/officeart/2008/layout/LinedList"/>
    <dgm:cxn modelId="{6C2B02C3-4FE9-4373-9607-1D09F3E521E2}" type="presParOf" srcId="{609B3DA5-1C51-4254-BE22-5C157D16A028}" destId="{3AC169CF-9129-4B4B-8405-6AB52FA42044}" srcOrd="2" destOrd="0" presId="urn:microsoft.com/office/officeart/2008/layout/LinedList"/>
    <dgm:cxn modelId="{63587E60-67F1-4ECD-A0B0-1FF7C7B628E1}" type="presParOf" srcId="{609B3DA5-1C51-4254-BE22-5C157D16A028}" destId="{458BB03A-50E9-4B8B-804E-E03FAE1C3B97}" srcOrd="3" destOrd="0" presId="urn:microsoft.com/office/officeart/2008/layout/LinedList"/>
    <dgm:cxn modelId="{E08B1267-F729-4792-8DD9-76EAF239B536}" type="presParOf" srcId="{458BB03A-50E9-4B8B-804E-E03FAE1C3B97}" destId="{7B03D442-E4AD-4F53-AFBF-8C7CDF2D0B2C}" srcOrd="0" destOrd="0" presId="urn:microsoft.com/office/officeart/2008/layout/LinedList"/>
    <dgm:cxn modelId="{F8C3EAA3-1FE6-4BD4-B9F0-46813101C17D}" type="presParOf" srcId="{458BB03A-50E9-4B8B-804E-E03FAE1C3B97}" destId="{12E42486-BF76-4C5D-B65D-1BFAD765466C}" srcOrd="1" destOrd="0" presId="urn:microsoft.com/office/officeart/2008/layout/LinedList"/>
    <dgm:cxn modelId="{0E93705C-2C95-44BB-A6B6-AE3E245D9DC1}" type="presParOf" srcId="{12E42486-BF76-4C5D-B65D-1BFAD765466C}" destId="{489C8A84-7CCE-4255-A0EB-B09097E85A0B}" srcOrd="0" destOrd="0" presId="urn:microsoft.com/office/officeart/2008/layout/LinedList"/>
    <dgm:cxn modelId="{9C41AAAC-F8BE-45FD-AD51-031232CF9C7C}" type="presParOf" srcId="{12E42486-BF76-4C5D-B65D-1BFAD765466C}" destId="{FFE1575B-C143-4F6D-8300-F5CDE3B67625}" srcOrd="1" destOrd="0" presId="urn:microsoft.com/office/officeart/2008/layout/LinedList"/>
    <dgm:cxn modelId="{577859E3-5BB0-47B2-B64E-30F37348673D}" type="presParOf" srcId="{FFE1575B-C143-4F6D-8300-F5CDE3B67625}" destId="{08A9C86D-1C34-4EE8-BB72-094CFF50D121}" srcOrd="0" destOrd="0" presId="urn:microsoft.com/office/officeart/2008/layout/LinedList"/>
    <dgm:cxn modelId="{4E31C798-DF49-43A4-B037-859B79720DA3}" type="presParOf" srcId="{FFE1575B-C143-4F6D-8300-F5CDE3B67625}" destId="{31802491-5A91-4FD8-8EE6-2EE6759AD902}" srcOrd="1" destOrd="0" presId="urn:microsoft.com/office/officeart/2008/layout/LinedList"/>
    <dgm:cxn modelId="{B40C0AA2-8ADB-42B1-9D0A-80AC6BC2DA75}" type="presParOf" srcId="{FFE1575B-C143-4F6D-8300-F5CDE3B67625}" destId="{67735762-B6C3-4684-B567-D8C316B30DCE}" srcOrd="2" destOrd="0" presId="urn:microsoft.com/office/officeart/2008/layout/LinedList"/>
    <dgm:cxn modelId="{BE639E23-9162-4769-BF2A-41CC0237F9F0}" type="presParOf" srcId="{12E42486-BF76-4C5D-B65D-1BFAD765466C}" destId="{85D39665-92CE-4279-8D45-139546284B2B}" srcOrd="2" destOrd="0" presId="urn:microsoft.com/office/officeart/2008/layout/LinedList"/>
    <dgm:cxn modelId="{3FDDC24F-607C-4066-983D-AD9A8ED8DB06}" type="presParOf" srcId="{12E42486-BF76-4C5D-B65D-1BFAD765466C}" destId="{F181DB03-EC6C-460C-A3EB-DCDCDC73E9A7}"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AE6142-1D0E-4DED-86B7-AC1139ADCA9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8CB2EFB-DB3A-42DF-B4A4-80A3277ACEC4}">
      <dgm:prSet/>
      <dgm:spPr/>
      <dgm:t>
        <a:bodyPr/>
        <a:lstStyle/>
        <a:p>
          <a:r>
            <a:rPr lang="en-US">
              <a:solidFill>
                <a:schemeClr val="bg1"/>
              </a:solidFill>
            </a:rPr>
            <a:t>Thomas is an 8-year-old boy, recently diagnosed with ADHD. He attends his local school and is in a year four class. He is supported by the class LSA and is awaiting one to one support.  </a:t>
          </a:r>
        </a:p>
      </dgm:t>
    </dgm:pt>
    <dgm:pt modelId="{39308852-226C-460D-B11F-60F0DC032399}" type="parTrans" cxnId="{1DEFFDBE-98D9-43BA-9BAF-15AE278DE778}">
      <dgm:prSet/>
      <dgm:spPr/>
      <dgm:t>
        <a:bodyPr/>
        <a:lstStyle/>
        <a:p>
          <a:endParaRPr lang="en-US"/>
        </a:p>
      </dgm:t>
    </dgm:pt>
    <dgm:pt modelId="{88CF1557-68E6-4DE6-81DE-31433A517797}" type="sibTrans" cxnId="{1DEFFDBE-98D9-43BA-9BAF-15AE278DE778}">
      <dgm:prSet/>
      <dgm:spPr/>
      <dgm:t>
        <a:bodyPr/>
        <a:lstStyle/>
        <a:p>
          <a:endParaRPr lang="en-US"/>
        </a:p>
      </dgm:t>
    </dgm:pt>
    <dgm:pt modelId="{C5DFDD87-4B3B-4BC4-BDEA-935CD234C634}">
      <dgm:prSet/>
      <dgm:spPr/>
      <dgm:t>
        <a:bodyPr/>
        <a:lstStyle/>
        <a:p>
          <a:r>
            <a:rPr lang="en-US">
              <a:solidFill>
                <a:schemeClr val="bg1"/>
              </a:solidFill>
            </a:rPr>
            <a:t>Thomas is a popular member of the class and is often chosen first in team sports. </a:t>
          </a:r>
        </a:p>
      </dgm:t>
    </dgm:pt>
    <dgm:pt modelId="{E297F167-3EC6-4BEE-8CCB-881125DFBB73}" type="parTrans" cxnId="{CD45F974-C719-49B6-BBBC-7B9FB0F7F7A9}">
      <dgm:prSet/>
      <dgm:spPr/>
      <dgm:t>
        <a:bodyPr/>
        <a:lstStyle/>
        <a:p>
          <a:endParaRPr lang="en-US"/>
        </a:p>
      </dgm:t>
    </dgm:pt>
    <dgm:pt modelId="{1126B993-1840-41F7-B412-FDDE90EB934A}" type="sibTrans" cxnId="{CD45F974-C719-49B6-BBBC-7B9FB0F7F7A9}">
      <dgm:prSet/>
      <dgm:spPr/>
      <dgm:t>
        <a:bodyPr/>
        <a:lstStyle/>
        <a:p>
          <a:endParaRPr lang="en-US"/>
        </a:p>
      </dgm:t>
    </dgm:pt>
    <dgm:pt modelId="{A5203CEB-9619-4CBD-B2DC-B6670067B01E}">
      <dgm:prSet/>
      <dgm:spPr/>
      <dgm:t>
        <a:bodyPr/>
        <a:lstStyle/>
        <a:p>
          <a:r>
            <a:rPr lang="en-US">
              <a:solidFill>
                <a:schemeClr val="bg1"/>
              </a:solidFill>
            </a:rPr>
            <a:t>Thomas finds cooking and sport enjoyable and as a result says he can relax whilst taking part in these activities.</a:t>
          </a:r>
        </a:p>
      </dgm:t>
    </dgm:pt>
    <dgm:pt modelId="{A45EE88F-49A3-41C3-BF9E-9ACC5E8972E5}" type="parTrans" cxnId="{CB8C453B-73C8-4408-8935-B304B0FC3097}">
      <dgm:prSet/>
      <dgm:spPr/>
      <dgm:t>
        <a:bodyPr/>
        <a:lstStyle/>
        <a:p>
          <a:endParaRPr lang="en-US"/>
        </a:p>
      </dgm:t>
    </dgm:pt>
    <dgm:pt modelId="{6F3885D7-D5D7-489D-A63E-0DF6A09016C6}" type="sibTrans" cxnId="{CB8C453B-73C8-4408-8935-B304B0FC3097}">
      <dgm:prSet/>
      <dgm:spPr/>
      <dgm:t>
        <a:bodyPr/>
        <a:lstStyle/>
        <a:p>
          <a:endParaRPr lang="en-US"/>
        </a:p>
      </dgm:t>
    </dgm:pt>
    <dgm:pt modelId="{27673C1D-829B-4B91-8276-6503F2D73C4D}">
      <dgm:prSet/>
      <dgm:spPr/>
      <dgm:t>
        <a:bodyPr/>
        <a:lstStyle/>
        <a:p>
          <a:r>
            <a:rPr lang="en-US">
              <a:solidFill>
                <a:schemeClr val="bg1"/>
              </a:solidFill>
            </a:rPr>
            <a:t>Thomas describes himself as not being able to switch off and he is aware that he often shouts out or interrupts when other people are talking.</a:t>
          </a:r>
        </a:p>
      </dgm:t>
    </dgm:pt>
    <dgm:pt modelId="{492E8F16-6DB1-4EA9-8FF7-C1BAB9C90671}" type="parTrans" cxnId="{208DDE2A-2564-43A0-8ACB-C9E1237EC9A8}">
      <dgm:prSet/>
      <dgm:spPr/>
      <dgm:t>
        <a:bodyPr/>
        <a:lstStyle/>
        <a:p>
          <a:endParaRPr lang="en-US"/>
        </a:p>
      </dgm:t>
    </dgm:pt>
    <dgm:pt modelId="{1988F2DB-2836-4804-B0CE-D9A4BF85BCE7}" type="sibTrans" cxnId="{208DDE2A-2564-43A0-8ACB-C9E1237EC9A8}">
      <dgm:prSet/>
      <dgm:spPr/>
      <dgm:t>
        <a:bodyPr/>
        <a:lstStyle/>
        <a:p>
          <a:endParaRPr lang="en-US"/>
        </a:p>
      </dgm:t>
    </dgm:pt>
    <dgm:pt modelId="{A64DAF28-16F7-49D2-A5F7-6436DD5F28C2}">
      <dgm:prSet/>
      <dgm:spPr/>
      <dgm:t>
        <a:bodyPr/>
        <a:lstStyle/>
        <a:p>
          <a:r>
            <a:rPr lang="en-US">
              <a:solidFill>
                <a:schemeClr val="bg1"/>
              </a:solidFill>
            </a:rPr>
            <a:t>Thomas fidgets, taps or makes noises when being asked to listen to lengthy instructions and becomes frustrated if he feels it will be too difficult.  </a:t>
          </a:r>
        </a:p>
      </dgm:t>
    </dgm:pt>
    <dgm:pt modelId="{05B7B2DD-B3AE-42A6-A6BD-9C1AE5AF9B3D}" type="parTrans" cxnId="{90205F8D-F912-47C3-ABE9-98F02AAE1C0A}">
      <dgm:prSet/>
      <dgm:spPr/>
      <dgm:t>
        <a:bodyPr/>
        <a:lstStyle/>
        <a:p>
          <a:endParaRPr lang="en-US"/>
        </a:p>
      </dgm:t>
    </dgm:pt>
    <dgm:pt modelId="{CDDDD7D2-0C86-48D3-95CA-DAF96C03CF21}" type="sibTrans" cxnId="{90205F8D-F912-47C3-ABE9-98F02AAE1C0A}">
      <dgm:prSet/>
      <dgm:spPr/>
      <dgm:t>
        <a:bodyPr/>
        <a:lstStyle/>
        <a:p>
          <a:endParaRPr lang="en-US"/>
        </a:p>
      </dgm:t>
    </dgm:pt>
    <dgm:pt modelId="{C8926D60-97F0-4B0A-AF05-959315E937EC}" type="pres">
      <dgm:prSet presAssocID="{2BAE6142-1D0E-4DED-86B7-AC1139ADCA96}" presName="vert0" presStyleCnt="0">
        <dgm:presLayoutVars>
          <dgm:dir/>
          <dgm:animOne val="branch"/>
          <dgm:animLvl val="lvl"/>
        </dgm:presLayoutVars>
      </dgm:prSet>
      <dgm:spPr/>
    </dgm:pt>
    <dgm:pt modelId="{3DFF41E1-F055-440A-99BA-C83E8EF42030}" type="pres">
      <dgm:prSet presAssocID="{28CB2EFB-DB3A-42DF-B4A4-80A3277ACEC4}" presName="thickLine" presStyleLbl="alignNode1" presStyleIdx="0" presStyleCnt="5"/>
      <dgm:spPr/>
    </dgm:pt>
    <dgm:pt modelId="{11A3145E-4589-419D-A1A4-0F85F7F25BB6}" type="pres">
      <dgm:prSet presAssocID="{28CB2EFB-DB3A-42DF-B4A4-80A3277ACEC4}" presName="horz1" presStyleCnt="0"/>
      <dgm:spPr/>
    </dgm:pt>
    <dgm:pt modelId="{291D59BE-B998-4584-9571-EA58024CF83E}" type="pres">
      <dgm:prSet presAssocID="{28CB2EFB-DB3A-42DF-B4A4-80A3277ACEC4}" presName="tx1" presStyleLbl="revTx" presStyleIdx="0" presStyleCnt="5"/>
      <dgm:spPr/>
    </dgm:pt>
    <dgm:pt modelId="{24F99F02-B118-4935-B248-7C7587C5F7C3}" type="pres">
      <dgm:prSet presAssocID="{28CB2EFB-DB3A-42DF-B4A4-80A3277ACEC4}" presName="vert1" presStyleCnt="0"/>
      <dgm:spPr/>
    </dgm:pt>
    <dgm:pt modelId="{6E492254-02A1-4F58-89A9-8BDA89A23971}" type="pres">
      <dgm:prSet presAssocID="{C5DFDD87-4B3B-4BC4-BDEA-935CD234C634}" presName="thickLine" presStyleLbl="alignNode1" presStyleIdx="1" presStyleCnt="5"/>
      <dgm:spPr/>
    </dgm:pt>
    <dgm:pt modelId="{94915FD2-44FA-46A0-AD23-BF68C43CECC2}" type="pres">
      <dgm:prSet presAssocID="{C5DFDD87-4B3B-4BC4-BDEA-935CD234C634}" presName="horz1" presStyleCnt="0"/>
      <dgm:spPr/>
    </dgm:pt>
    <dgm:pt modelId="{E0B24086-22AD-4143-A9A0-839771842659}" type="pres">
      <dgm:prSet presAssocID="{C5DFDD87-4B3B-4BC4-BDEA-935CD234C634}" presName="tx1" presStyleLbl="revTx" presStyleIdx="1" presStyleCnt="5"/>
      <dgm:spPr/>
    </dgm:pt>
    <dgm:pt modelId="{91942F48-F1A7-4B3D-B465-7C0DF2AC37ED}" type="pres">
      <dgm:prSet presAssocID="{C5DFDD87-4B3B-4BC4-BDEA-935CD234C634}" presName="vert1" presStyleCnt="0"/>
      <dgm:spPr/>
    </dgm:pt>
    <dgm:pt modelId="{118ECFAE-A8A8-484C-A131-B3656D6BB51F}" type="pres">
      <dgm:prSet presAssocID="{A5203CEB-9619-4CBD-B2DC-B6670067B01E}" presName="thickLine" presStyleLbl="alignNode1" presStyleIdx="2" presStyleCnt="5"/>
      <dgm:spPr/>
    </dgm:pt>
    <dgm:pt modelId="{40E58D28-3C56-4150-96DA-8E8B2FD6F5F5}" type="pres">
      <dgm:prSet presAssocID="{A5203CEB-9619-4CBD-B2DC-B6670067B01E}" presName="horz1" presStyleCnt="0"/>
      <dgm:spPr/>
    </dgm:pt>
    <dgm:pt modelId="{17F7D2C5-C9C6-4359-97FB-5319D79437B2}" type="pres">
      <dgm:prSet presAssocID="{A5203CEB-9619-4CBD-B2DC-B6670067B01E}" presName="tx1" presStyleLbl="revTx" presStyleIdx="2" presStyleCnt="5"/>
      <dgm:spPr/>
    </dgm:pt>
    <dgm:pt modelId="{BF9D21C4-528C-4630-9BF3-6C7D48358D7B}" type="pres">
      <dgm:prSet presAssocID="{A5203CEB-9619-4CBD-B2DC-B6670067B01E}" presName="vert1" presStyleCnt="0"/>
      <dgm:spPr/>
    </dgm:pt>
    <dgm:pt modelId="{CEA38360-A9EC-44EF-8D82-837D748833CA}" type="pres">
      <dgm:prSet presAssocID="{27673C1D-829B-4B91-8276-6503F2D73C4D}" presName="thickLine" presStyleLbl="alignNode1" presStyleIdx="3" presStyleCnt="5"/>
      <dgm:spPr/>
    </dgm:pt>
    <dgm:pt modelId="{E2774D8F-C453-415B-AB51-61C40A8B359C}" type="pres">
      <dgm:prSet presAssocID="{27673C1D-829B-4B91-8276-6503F2D73C4D}" presName="horz1" presStyleCnt="0"/>
      <dgm:spPr/>
    </dgm:pt>
    <dgm:pt modelId="{E9CB92BA-A6F6-4147-8BDB-5E4971F24B95}" type="pres">
      <dgm:prSet presAssocID="{27673C1D-829B-4B91-8276-6503F2D73C4D}" presName="tx1" presStyleLbl="revTx" presStyleIdx="3" presStyleCnt="5"/>
      <dgm:spPr/>
    </dgm:pt>
    <dgm:pt modelId="{1526FFE1-01C3-4B48-922B-F74BA6165F0C}" type="pres">
      <dgm:prSet presAssocID="{27673C1D-829B-4B91-8276-6503F2D73C4D}" presName="vert1" presStyleCnt="0"/>
      <dgm:spPr/>
    </dgm:pt>
    <dgm:pt modelId="{FB9F4DB1-8A4D-4FBE-B32F-252E18E11AB0}" type="pres">
      <dgm:prSet presAssocID="{A64DAF28-16F7-49D2-A5F7-6436DD5F28C2}" presName="thickLine" presStyleLbl="alignNode1" presStyleIdx="4" presStyleCnt="5"/>
      <dgm:spPr/>
    </dgm:pt>
    <dgm:pt modelId="{A822F5AF-C996-41D9-B551-CF66F067F5E1}" type="pres">
      <dgm:prSet presAssocID="{A64DAF28-16F7-49D2-A5F7-6436DD5F28C2}" presName="horz1" presStyleCnt="0"/>
      <dgm:spPr/>
    </dgm:pt>
    <dgm:pt modelId="{98A92E97-EC8D-47AC-A791-6D6D0E8B5F7E}" type="pres">
      <dgm:prSet presAssocID="{A64DAF28-16F7-49D2-A5F7-6436DD5F28C2}" presName="tx1" presStyleLbl="revTx" presStyleIdx="4" presStyleCnt="5"/>
      <dgm:spPr/>
    </dgm:pt>
    <dgm:pt modelId="{BE52AD5F-744D-40BF-9943-9BADD0374330}" type="pres">
      <dgm:prSet presAssocID="{A64DAF28-16F7-49D2-A5F7-6436DD5F28C2}" presName="vert1" presStyleCnt="0"/>
      <dgm:spPr/>
    </dgm:pt>
  </dgm:ptLst>
  <dgm:cxnLst>
    <dgm:cxn modelId="{208DDE2A-2564-43A0-8ACB-C9E1237EC9A8}" srcId="{2BAE6142-1D0E-4DED-86B7-AC1139ADCA96}" destId="{27673C1D-829B-4B91-8276-6503F2D73C4D}" srcOrd="3" destOrd="0" parTransId="{492E8F16-6DB1-4EA9-8FF7-C1BAB9C90671}" sibTransId="{1988F2DB-2836-4804-B0CE-D9A4BF85BCE7}"/>
    <dgm:cxn modelId="{B8E70830-BE41-44AF-9BF5-6E77A6BFCD68}" type="presOf" srcId="{A64DAF28-16F7-49D2-A5F7-6436DD5F28C2}" destId="{98A92E97-EC8D-47AC-A791-6D6D0E8B5F7E}" srcOrd="0" destOrd="0" presId="urn:microsoft.com/office/officeart/2008/layout/LinedList"/>
    <dgm:cxn modelId="{CB8C453B-73C8-4408-8935-B304B0FC3097}" srcId="{2BAE6142-1D0E-4DED-86B7-AC1139ADCA96}" destId="{A5203CEB-9619-4CBD-B2DC-B6670067B01E}" srcOrd="2" destOrd="0" parTransId="{A45EE88F-49A3-41C3-BF9E-9ACC5E8972E5}" sibTransId="{6F3885D7-D5D7-489D-A63E-0DF6A09016C6}"/>
    <dgm:cxn modelId="{CD45F974-C719-49B6-BBBC-7B9FB0F7F7A9}" srcId="{2BAE6142-1D0E-4DED-86B7-AC1139ADCA96}" destId="{C5DFDD87-4B3B-4BC4-BDEA-935CD234C634}" srcOrd="1" destOrd="0" parTransId="{E297F167-3EC6-4BEE-8CCB-881125DFBB73}" sibTransId="{1126B993-1840-41F7-B412-FDDE90EB934A}"/>
    <dgm:cxn modelId="{B9651887-200E-4AAF-BCEF-2D49C8DBE05D}" type="presOf" srcId="{2BAE6142-1D0E-4DED-86B7-AC1139ADCA96}" destId="{C8926D60-97F0-4B0A-AF05-959315E937EC}" srcOrd="0" destOrd="0" presId="urn:microsoft.com/office/officeart/2008/layout/LinedList"/>
    <dgm:cxn modelId="{90205F8D-F912-47C3-ABE9-98F02AAE1C0A}" srcId="{2BAE6142-1D0E-4DED-86B7-AC1139ADCA96}" destId="{A64DAF28-16F7-49D2-A5F7-6436DD5F28C2}" srcOrd="4" destOrd="0" parTransId="{05B7B2DD-B3AE-42A6-A6BD-9C1AE5AF9B3D}" sibTransId="{CDDDD7D2-0C86-48D3-95CA-DAF96C03CF21}"/>
    <dgm:cxn modelId="{D18C4FB9-A85E-4B0F-AF58-17A1B6A4B037}" type="presOf" srcId="{28CB2EFB-DB3A-42DF-B4A4-80A3277ACEC4}" destId="{291D59BE-B998-4584-9571-EA58024CF83E}" srcOrd="0" destOrd="0" presId="urn:microsoft.com/office/officeart/2008/layout/LinedList"/>
    <dgm:cxn modelId="{1DEFFDBE-98D9-43BA-9BAF-15AE278DE778}" srcId="{2BAE6142-1D0E-4DED-86B7-AC1139ADCA96}" destId="{28CB2EFB-DB3A-42DF-B4A4-80A3277ACEC4}" srcOrd="0" destOrd="0" parTransId="{39308852-226C-460D-B11F-60F0DC032399}" sibTransId="{88CF1557-68E6-4DE6-81DE-31433A517797}"/>
    <dgm:cxn modelId="{8722E8DD-8B53-4D1D-90E3-3F79DB5EE1DD}" type="presOf" srcId="{C5DFDD87-4B3B-4BC4-BDEA-935CD234C634}" destId="{E0B24086-22AD-4143-A9A0-839771842659}" srcOrd="0" destOrd="0" presId="urn:microsoft.com/office/officeart/2008/layout/LinedList"/>
    <dgm:cxn modelId="{771A4DE5-2536-4271-9BE9-A32ADD50C862}" type="presOf" srcId="{27673C1D-829B-4B91-8276-6503F2D73C4D}" destId="{E9CB92BA-A6F6-4147-8BDB-5E4971F24B95}" srcOrd="0" destOrd="0" presId="urn:microsoft.com/office/officeart/2008/layout/LinedList"/>
    <dgm:cxn modelId="{3680BEEE-E849-4DFA-A422-8B6E197E2767}" type="presOf" srcId="{A5203CEB-9619-4CBD-B2DC-B6670067B01E}" destId="{17F7D2C5-C9C6-4359-97FB-5319D79437B2}" srcOrd="0" destOrd="0" presId="urn:microsoft.com/office/officeart/2008/layout/LinedList"/>
    <dgm:cxn modelId="{4245D67B-2CD6-449A-BD5E-1065E25C5A7D}" type="presParOf" srcId="{C8926D60-97F0-4B0A-AF05-959315E937EC}" destId="{3DFF41E1-F055-440A-99BA-C83E8EF42030}" srcOrd="0" destOrd="0" presId="urn:microsoft.com/office/officeart/2008/layout/LinedList"/>
    <dgm:cxn modelId="{9A3F950E-CC0F-4D9C-AFC6-518D1DF2341A}" type="presParOf" srcId="{C8926D60-97F0-4B0A-AF05-959315E937EC}" destId="{11A3145E-4589-419D-A1A4-0F85F7F25BB6}" srcOrd="1" destOrd="0" presId="urn:microsoft.com/office/officeart/2008/layout/LinedList"/>
    <dgm:cxn modelId="{2D2EC065-E703-4607-A933-7FC16118EFB1}" type="presParOf" srcId="{11A3145E-4589-419D-A1A4-0F85F7F25BB6}" destId="{291D59BE-B998-4584-9571-EA58024CF83E}" srcOrd="0" destOrd="0" presId="urn:microsoft.com/office/officeart/2008/layout/LinedList"/>
    <dgm:cxn modelId="{893479FE-0114-453D-952A-40CDA0C04AA2}" type="presParOf" srcId="{11A3145E-4589-419D-A1A4-0F85F7F25BB6}" destId="{24F99F02-B118-4935-B248-7C7587C5F7C3}" srcOrd="1" destOrd="0" presId="urn:microsoft.com/office/officeart/2008/layout/LinedList"/>
    <dgm:cxn modelId="{E59722C5-FB64-452B-8233-73EEBE323163}" type="presParOf" srcId="{C8926D60-97F0-4B0A-AF05-959315E937EC}" destId="{6E492254-02A1-4F58-89A9-8BDA89A23971}" srcOrd="2" destOrd="0" presId="urn:microsoft.com/office/officeart/2008/layout/LinedList"/>
    <dgm:cxn modelId="{DC5A4EE8-D6A2-45C0-8C00-C581F115F3DD}" type="presParOf" srcId="{C8926D60-97F0-4B0A-AF05-959315E937EC}" destId="{94915FD2-44FA-46A0-AD23-BF68C43CECC2}" srcOrd="3" destOrd="0" presId="urn:microsoft.com/office/officeart/2008/layout/LinedList"/>
    <dgm:cxn modelId="{99DDBE65-FD7D-4B82-A551-4645A1CE7CBD}" type="presParOf" srcId="{94915FD2-44FA-46A0-AD23-BF68C43CECC2}" destId="{E0B24086-22AD-4143-A9A0-839771842659}" srcOrd="0" destOrd="0" presId="urn:microsoft.com/office/officeart/2008/layout/LinedList"/>
    <dgm:cxn modelId="{F38E43AB-4636-4303-ADAE-36894E644C56}" type="presParOf" srcId="{94915FD2-44FA-46A0-AD23-BF68C43CECC2}" destId="{91942F48-F1A7-4B3D-B465-7C0DF2AC37ED}" srcOrd="1" destOrd="0" presId="urn:microsoft.com/office/officeart/2008/layout/LinedList"/>
    <dgm:cxn modelId="{2BE8DC63-BE51-4373-ACF5-AF933AF52BB9}" type="presParOf" srcId="{C8926D60-97F0-4B0A-AF05-959315E937EC}" destId="{118ECFAE-A8A8-484C-A131-B3656D6BB51F}" srcOrd="4" destOrd="0" presId="urn:microsoft.com/office/officeart/2008/layout/LinedList"/>
    <dgm:cxn modelId="{ACD5C507-6541-4ADE-85E8-2BDA76A574BA}" type="presParOf" srcId="{C8926D60-97F0-4B0A-AF05-959315E937EC}" destId="{40E58D28-3C56-4150-96DA-8E8B2FD6F5F5}" srcOrd="5" destOrd="0" presId="urn:microsoft.com/office/officeart/2008/layout/LinedList"/>
    <dgm:cxn modelId="{F7619979-CD71-4702-A237-BE8946CA7F8D}" type="presParOf" srcId="{40E58D28-3C56-4150-96DA-8E8B2FD6F5F5}" destId="{17F7D2C5-C9C6-4359-97FB-5319D79437B2}" srcOrd="0" destOrd="0" presId="urn:microsoft.com/office/officeart/2008/layout/LinedList"/>
    <dgm:cxn modelId="{C1C5FCAC-6ABE-4275-B858-321409647818}" type="presParOf" srcId="{40E58D28-3C56-4150-96DA-8E8B2FD6F5F5}" destId="{BF9D21C4-528C-4630-9BF3-6C7D48358D7B}" srcOrd="1" destOrd="0" presId="urn:microsoft.com/office/officeart/2008/layout/LinedList"/>
    <dgm:cxn modelId="{9A55CAC2-5A62-4AE8-9935-2D1D8A0CAD04}" type="presParOf" srcId="{C8926D60-97F0-4B0A-AF05-959315E937EC}" destId="{CEA38360-A9EC-44EF-8D82-837D748833CA}" srcOrd="6" destOrd="0" presId="urn:microsoft.com/office/officeart/2008/layout/LinedList"/>
    <dgm:cxn modelId="{AC1E4268-C032-455C-BBFC-E28DF89A0FAA}" type="presParOf" srcId="{C8926D60-97F0-4B0A-AF05-959315E937EC}" destId="{E2774D8F-C453-415B-AB51-61C40A8B359C}" srcOrd="7" destOrd="0" presId="urn:microsoft.com/office/officeart/2008/layout/LinedList"/>
    <dgm:cxn modelId="{1B4ED743-6F49-4D3A-A0A5-32558AD8B008}" type="presParOf" srcId="{E2774D8F-C453-415B-AB51-61C40A8B359C}" destId="{E9CB92BA-A6F6-4147-8BDB-5E4971F24B95}" srcOrd="0" destOrd="0" presId="urn:microsoft.com/office/officeart/2008/layout/LinedList"/>
    <dgm:cxn modelId="{D91DF7EA-0663-426A-BD71-8D21752A5D44}" type="presParOf" srcId="{E2774D8F-C453-415B-AB51-61C40A8B359C}" destId="{1526FFE1-01C3-4B48-922B-F74BA6165F0C}" srcOrd="1" destOrd="0" presId="urn:microsoft.com/office/officeart/2008/layout/LinedList"/>
    <dgm:cxn modelId="{00AA2C3F-78B1-47D0-A0D5-C3097F2852CB}" type="presParOf" srcId="{C8926D60-97F0-4B0A-AF05-959315E937EC}" destId="{FB9F4DB1-8A4D-4FBE-B32F-252E18E11AB0}" srcOrd="8" destOrd="0" presId="urn:microsoft.com/office/officeart/2008/layout/LinedList"/>
    <dgm:cxn modelId="{CF05FB5D-147D-40D4-9485-FD7B586FB4CE}" type="presParOf" srcId="{C8926D60-97F0-4B0A-AF05-959315E937EC}" destId="{A822F5AF-C996-41D9-B551-CF66F067F5E1}" srcOrd="9" destOrd="0" presId="urn:microsoft.com/office/officeart/2008/layout/LinedList"/>
    <dgm:cxn modelId="{4CB45D3A-A490-4AB0-8493-DF5032C2040E}" type="presParOf" srcId="{A822F5AF-C996-41D9-B551-CF66F067F5E1}" destId="{98A92E97-EC8D-47AC-A791-6D6D0E8B5F7E}" srcOrd="0" destOrd="0" presId="urn:microsoft.com/office/officeart/2008/layout/LinedList"/>
    <dgm:cxn modelId="{1F515ACC-F9D8-4DE5-9498-ACFAED2DF2A4}" type="presParOf" srcId="{A822F5AF-C996-41D9-B551-CF66F067F5E1}" destId="{BE52AD5F-744D-40BF-9943-9BADD03743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141B03-9DC5-476B-BCD0-98E47D728C7E}"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084BC9FC-B6BC-4A89-90B5-D91FAD15A257}">
      <dgm:prSet/>
      <dgm:spPr/>
      <dgm:t>
        <a:bodyPr/>
        <a:lstStyle/>
        <a:p>
          <a:r>
            <a:rPr lang="en-US"/>
            <a:t>In the case study (see activity pack for full version) Nancy who is described as having ADHD,  reports that she suffers from 'mood fluctuations and irritability</a:t>
          </a:r>
          <a:r>
            <a:rPr lang="en-US">
              <a:latin typeface="Calibri Light" panose="020F0302020204030204"/>
            </a:rPr>
            <a:t>'.</a:t>
          </a:r>
          <a:endParaRPr lang="en-US"/>
        </a:p>
      </dgm:t>
    </dgm:pt>
    <dgm:pt modelId="{FFA4A148-CEE2-42C3-BFBB-3964F7010B39}" type="parTrans" cxnId="{7D80718B-77A1-4B41-8F84-13B65DFCFFD9}">
      <dgm:prSet/>
      <dgm:spPr/>
      <dgm:t>
        <a:bodyPr/>
        <a:lstStyle/>
        <a:p>
          <a:endParaRPr lang="en-US"/>
        </a:p>
      </dgm:t>
    </dgm:pt>
    <dgm:pt modelId="{D6381029-6B12-48D7-8EC6-061FEDD6DFDE}" type="sibTrans" cxnId="{7D80718B-77A1-4B41-8F84-13B65DFCFFD9}">
      <dgm:prSet/>
      <dgm:spPr/>
      <dgm:t>
        <a:bodyPr/>
        <a:lstStyle/>
        <a:p>
          <a:endParaRPr lang="en-US"/>
        </a:p>
      </dgm:t>
    </dgm:pt>
    <dgm:pt modelId="{4AA974B1-3F37-4744-A2DF-C681FD10C8A1}">
      <dgm:prSet/>
      <dgm:spPr/>
      <dgm:t>
        <a:bodyPr/>
        <a:lstStyle/>
        <a:p>
          <a:pPr rtl="0"/>
          <a:r>
            <a:rPr lang="en-US"/>
            <a:t>She has often found school work</a:t>
          </a:r>
          <a:r>
            <a:rPr lang="en-US">
              <a:latin typeface="Calibri Light" panose="020F0302020204030204"/>
            </a:rPr>
            <a:t> hard </a:t>
          </a:r>
          <a:r>
            <a:rPr lang="en-US"/>
            <a:t>due to her issues – not that she is not hardworking!  she struggles to meet expectations in school and home when it comes to academics.</a:t>
          </a:r>
        </a:p>
      </dgm:t>
    </dgm:pt>
    <dgm:pt modelId="{3F4C4913-01AA-4851-B157-107352618ADB}" type="parTrans" cxnId="{E4448E52-3463-4A84-97D5-7F1E28EF0EDA}">
      <dgm:prSet/>
      <dgm:spPr/>
      <dgm:t>
        <a:bodyPr/>
        <a:lstStyle/>
        <a:p>
          <a:endParaRPr lang="en-US"/>
        </a:p>
      </dgm:t>
    </dgm:pt>
    <dgm:pt modelId="{ECB394E3-CAB3-4FC2-91CD-65870335F45C}" type="sibTrans" cxnId="{E4448E52-3463-4A84-97D5-7F1E28EF0EDA}">
      <dgm:prSet/>
      <dgm:spPr/>
      <dgm:t>
        <a:bodyPr/>
        <a:lstStyle/>
        <a:p>
          <a:endParaRPr lang="en-US"/>
        </a:p>
      </dgm:t>
    </dgm:pt>
    <dgm:pt modelId="{E3EF74DC-BD99-4754-B197-5D4307500A7C}">
      <dgm:prSet/>
      <dgm:spPr/>
      <dgm:t>
        <a:bodyPr/>
        <a:lstStyle/>
        <a:p>
          <a:r>
            <a:rPr lang="en-US"/>
            <a:t>Nancy has often said that she has friendship difficulties, and this often makes her feel anxious when it comes to going to school – in fact, she explains she hates school.</a:t>
          </a:r>
        </a:p>
      </dgm:t>
    </dgm:pt>
    <dgm:pt modelId="{C2444604-652C-4415-9E98-FA287C61BE8E}" type="parTrans" cxnId="{8073E3C1-9DEB-441F-BF3D-C87D540CB953}">
      <dgm:prSet/>
      <dgm:spPr/>
      <dgm:t>
        <a:bodyPr/>
        <a:lstStyle/>
        <a:p>
          <a:endParaRPr lang="en-US"/>
        </a:p>
      </dgm:t>
    </dgm:pt>
    <dgm:pt modelId="{682AD699-1B47-46DB-B9D7-0C4140E229FA}" type="sibTrans" cxnId="{8073E3C1-9DEB-441F-BF3D-C87D540CB953}">
      <dgm:prSet/>
      <dgm:spPr/>
      <dgm:t>
        <a:bodyPr/>
        <a:lstStyle/>
        <a:p>
          <a:endParaRPr lang="en-US"/>
        </a:p>
      </dgm:t>
    </dgm:pt>
    <dgm:pt modelId="{7E71625F-BCCB-4DB0-AAA2-6E6EDB73E782}" type="pres">
      <dgm:prSet presAssocID="{06141B03-9DC5-476B-BCD0-98E47D728C7E}" presName="diagram" presStyleCnt="0">
        <dgm:presLayoutVars>
          <dgm:dir/>
          <dgm:resizeHandles val="exact"/>
        </dgm:presLayoutVars>
      </dgm:prSet>
      <dgm:spPr/>
    </dgm:pt>
    <dgm:pt modelId="{A2648558-0ABC-4986-9AD1-BC2099A7748C}" type="pres">
      <dgm:prSet presAssocID="{084BC9FC-B6BC-4A89-90B5-D91FAD15A257}" presName="node" presStyleLbl="node1" presStyleIdx="0" presStyleCnt="3">
        <dgm:presLayoutVars>
          <dgm:bulletEnabled val="1"/>
        </dgm:presLayoutVars>
      </dgm:prSet>
      <dgm:spPr/>
    </dgm:pt>
    <dgm:pt modelId="{61BFEB02-E898-4F78-AE2B-2BC9A18ABD60}" type="pres">
      <dgm:prSet presAssocID="{D6381029-6B12-48D7-8EC6-061FEDD6DFDE}" presName="sibTrans" presStyleCnt="0"/>
      <dgm:spPr/>
    </dgm:pt>
    <dgm:pt modelId="{2549DBDE-EB09-440E-B3B7-1EF666A7083C}" type="pres">
      <dgm:prSet presAssocID="{4AA974B1-3F37-4744-A2DF-C681FD10C8A1}" presName="node" presStyleLbl="node1" presStyleIdx="1" presStyleCnt="3">
        <dgm:presLayoutVars>
          <dgm:bulletEnabled val="1"/>
        </dgm:presLayoutVars>
      </dgm:prSet>
      <dgm:spPr/>
    </dgm:pt>
    <dgm:pt modelId="{3CD4703D-F340-43DE-89D5-2936083842B9}" type="pres">
      <dgm:prSet presAssocID="{ECB394E3-CAB3-4FC2-91CD-65870335F45C}" presName="sibTrans" presStyleCnt="0"/>
      <dgm:spPr/>
    </dgm:pt>
    <dgm:pt modelId="{3CA300D4-6EC4-4A50-9DFD-7C4802E2B9E1}" type="pres">
      <dgm:prSet presAssocID="{E3EF74DC-BD99-4754-B197-5D4307500A7C}" presName="node" presStyleLbl="node1" presStyleIdx="2" presStyleCnt="3">
        <dgm:presLayoutVars>
          <dgm:bulletEnabled val="1"/>
        </dgm:presLayoutVars>
      </dgm:prSet>
      <dgm:spPr/>
    </dgm:pt>
  </dgm:ptLst>
  <dgm:cxnLst>
    <dgm:cxn modelId="{A53ED133-2498-4ED7-AB34-0399084AEB9E}" type="presOf" srcId="{E3EF74DC-BD99-4754-B197-5D4307500A7C}" destId="{3CA300D4-6EC4-4A50-9DFD-7C4802E2B9E1}" srcOrd="0" destOrd="0" presId="urn:microsoft.com/office/officeart/2005/8/layout/default"/>
    <dgm:cxn modelId="{E4448E52-3463-4A84-97D5-7F1E28EF0EDA}" srcId="{06141B03-9DC5-476B-BCD0-98E47D728C7E}" destId="{4AA974B1-3F37-4744-A2DF-C681FD10C8A1}" srcOrd="1" destOrd="0" parTransId="{3F4C4913-01AA-4851-B157-107352618ADB}" sibTransId="{ECB394E3-CAB3-4FC2-91CD-65870335F45C}"/>
    <dgm:cxn modelId="{7D80718B-77A1-4B41-8F84-13B65DFCFFD9}" srcId="{06141B03-9DC5-476B-BCD0-98E47D728C7E}" destId="{084BC9FC-B6BC-4A89-90B5-D91FAD15A257}" srcOrd="0" destOrd="0" parTransId="{FFA4A148-CEE2-42C3-BFBB-3964F7010B39}" sibTransId="{D6381029-6B12-48D7-8EC6-061FEDD6DFDE}"/>
    <dgm:cxn modelId="{5AEF599B-C935-474D-A3CD-A6511C9FCC70}" type="presOf" srcId="{06141B03-9DC5-476B-BCD0-98E47D728C7E}" destId="{7E71625F-BCCB-4DB0-AAA2-6E6EDB73E782}" srcOrd="0" destOrd="0" presId="urn:microsoft.com/office/officeart/2005/8/layout/default"/>
    <dgm:cxn modelId="{8073E3C1-9DEB-441F-BF3D-C87D540CB953}" srcId="{06141B03-9DC5-476B-BCD0-98E47D728C7E}" destId="{E3EF74DC-BD99-4754-B197-5D4307500A7C}" srcOrd="2" destOrd="0" parTransId="{C2444604-652C-4415-9E98-FA287C61BE8E}" sibTransId="{682AD699-1B47-46DB-B9D7-0C4140E229FA}"/>
    <dgm:cxn modelId="{FF4DE3D1-014B-44D1-93EE-E66E418E1E27}" type="presOf" srcId="{084BC9FC-B6BC-4A89-90B5-D91FAD15A257}" destId="{A2648558-0ABC-4986-9AD1-BC2099A7748C}" srcOrd="0" destOrd="0" presId="urn:microsoft.com/office/officeart/2005/8/layout/default"/>
    <dgm:cxn modelId="{37680FE3-9492-44B6-A441-0143AFC8CC93}" type="presOf" srcId="{4AA974B1-3F37-4744-A2DF-C681FD10C8A1}" destId="{2549DBDE-EB09-440E-B3B7-1EF666A7083C}" srcOrd="0" destOrd="0" presId="urn:microsoft.com/office/officeart/2005/8/layout/default"/>
    <dgm:cxn modelId="{366C53E4-712E-46FE-B6A0-6841361B8ACF}" type="presParOf" srcId="{7E71625F-BCCB-4DB0-AAA2-6E6EDB73E782}" destId="{A2648558-0ABC-4986-9AD1-BC2099A7748C}" srcOrd="0" destOrd="0" presId="urn:microsoft.com/office/officeart/2005/8/layout/default"/>
    <dgm:cxn modelId="{8BDD0CFA-1D18-4E56-91A7-A2509CDA749A}" type="presParOf" srcId="{7E71625F-BCCB-4DB0-AAA2-6E6EDB73E782}" destId="{61BFEB02-E898-4F78-AE2B-2BC9A18ABD60}" srcOrd="1" destOrd="0" presId="urn:microsoft.com/office/officeart/2005/8/layout/default"/>
    <dgm:cxn modelId="{245F8AEA-FF7C-49D0-9828-E518D08E8FD3}" type="presParOf" srcId="{7E71625F-BCCB-4DB0-AAA2-6E6EDB73E782}" destId="{2549DBDE-EB09-440E-B3B7-1EF666A7083C}" srcOrd="2" destOrd="0" presId="urn:microsoft.com/office/officeart/2005/8/layout/default"/>
    <dgm:cxn modelId="{70F849F0-A3B1-40CB-8C5D-6A8C37204F2C}" type="presParOf" srcId="{7E71625F-BCCB-4DB0-AAA2-6E6EDB73E782}" destId="{3CD4703D-F340-43DE-89D5-2936083842B9}" srcOrd="3" destOrd="0" presId="urn:microsoft.com/office/officeart/2005/8/layout/default"/>
    <dgm:cxn modelId="{C1A1A929-5D35-4756-95D4-E006F7E125DC}" type="presParOf" srcId="{7E71625F-BCCB-4DB0-AAA2-6E6EDB73E782}" destId="{3CA300D4-6EC4-4A50-9DFD-7C4802E2B9E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D73C54-7D63-4C6D-B108-B45CE4F73F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07A66F7-9734-4AD2-AA32-AD106F255C65}">
      <dgm:prSet/>
      <dgm:spPr/>
      <dgm:t>
        <a:bodyPr/>
        <a:lstStyle/>
        <a:p>
          <a:r>
            <a:rPr lang="en-GB"/>
            <a:t>9-years-old</a:t>
          </a:r>
          <a:endParaRPr lang="en-US"/>
        </a:p>
      </dgm:t>
    </dgm:pt>
    <dgm:pt modelId="{D268C628-BC6A-485C-878E-F0C00A335687}" type="parTrans" cxnId="{802616E0-862E-4D53-8274-379EB7B7AB09}">
      <dgm:prSet/>
      <dgm:spPr/>
      <dgm:t>
        <a:bodyPr/>
        <a:lstStyle/>
        <a:p>
          <a:endParaRPr lang="en-US"/>
        </a:p>
      </dgm:t>
    </dgm:pt>
    <dgm:pt modelId="{D33BAADB-19C7-40AF-8375-83048AEF34B3}" type="sibTrans" cxnId="{802616E0-862E-4D53-8274-379EB7B7AB09}">
      <dgm:prSet/>
      <dgm:spPr/>
      <dgm:t>
        <a:bodyPr/>
        <a:lstStyle/>
        <a:p>
          <a:endParaRPr lang="en-US"/>
        </a:p>
      </dgm:t>
    </dgm:pt>
    <dgm:pt modelId="{E380DF27-7F0D-419B-ABFE-F18474B64357}">
      <dgm:prSet/>
      <dgm:spPr/>
      <dgm:t>
        <a:bodyPr/>
        <a:lstStyle/>
        <a:p>
          <a:r>
            <a:rPr lang="en-GB"/>
            <a:t>Lives with her mother and 2 older sisters</a:t>
          </a:r>
          <a:endParaRPr lang="en-US"/>
        </a:p>
      </dgm:t>
    </dgm:pt>
    <dgm:pt modelId="{DBA3E7F6-495A-4BCB-85F3-30D4E7D9705C}" type="parTrans" cxnId="{39C2A793-4898-4068-876F-B2EC02BA29A7}">
      <dgm:prSet/>
      <dgm:spPr/>
      <dgm:t>
        <a:bodyPr/>
        <a:lstStyle/>
        <a:p>
          <a:endParaRPr lang="en-US"/>
        </a:p>
      </dgm:t>
    </dgm:pt>
    <dgm:pt modelId="{60314E21-2239-45CA-91A6-F627ECFAD3B2}" type="sibTrans" cxnId="{39C2A793-4898-4068-876F-B2EC02BA29A7}">
      <dgm:prSet/>
      <dgm:spPr/>
      <dgm:t>
        <a:bodyPr/>
        <a:lstStyle/>
        <a:p>
          <a:endParaRPr lang="en-US"/>
        </a:p>
      </dgm:t>
    </dgm:pt>
    <dgm:pt modelId="{DB213F3D-A717-4FBE-B1E3-C68EE8F02A97}">
      <dgm:prSet/>
      <dgm:spPr/>
      <dgm:t>
        <a:bodyPr/>
        <a:lstStyle/>
        <a:p>
          <a:r>
            <a:rPr lang="en-GB"/>
            <a:t>Highly intelligent </a:t>
          </a:r>
          <a:endParaRPr lang="en-US"/>
        </a:p>
      </dgm:t>
    </dgm:pt>
    <dgm:pt modelId="{94C9A825-9F07-4A66-9CA0-835EAA53A70F}" type="parTrans" cxnId="{CA706171-F72C-45E5-871B-8A5A864468A3}">
      <dgm:prSet/>
      <dgm:spPr/>
      <dgm:t>
        <a:bodyPr/>
        <a:lstStyle/>
        <a:p>
          <a:endParaRPr lang="en-US"/>
        </a:p>
      </dgm:t>
    </dgm:pt>
    <dgm:pt modelId="{878D477B-9D46-4763-9C91-789BF632ABA5}" type="sibTrans" cxnId="{CA706171-F72C-45E5-871B-8A5A864468A3}">
      <dgm:prSet/>
      <dgm:spPr/>
      <dgm:t>
        <a:bodyPr/>
        <a:lstStyle/>
        <a:p>
          <a:endParaRPr lang="en-US"/>
        </a:p>
      </dgm:t>
    </dgm:pt>
    <dgm:pt modelId="{B96B8039-3DFA-4D97-B340-5DAE2BD7F6BE}">
      <dgm:prSet/>
      <dgm:spPr/>
      <dgm:t>
        <a:bodyPr/>
        <a:lstStyle/>
        <a:p>
          <a:r>
            <a:rPr lang="en-GB"/>
            <a:t>Great imagination and loves drawing, being creative and the outdoors</a:t>
          </a:r>
          <a:endParaRPr lang="en-US"/>
        </a:p>
      </dgm:t>
    </dgm:pt>
    <dgm:pt modelId="{60698E61-9719-43CD-B7AF-9490A98D4106}" type="parTrans" cxnId="{79102B19-7353-4554-BE5E-9F1554BBEF43}">
      <dgm:prSet/>
      <dgm:spPr/>
      <dgm:t>
        <a:bodyPr/>
        <a:lstStyle/>
        <a:p>
          <a:endParaRPr lang="en-US"/>
        </a:p>
      </dgm:t>
    </dgm:pt>
    <dgm:pt modelId="{2F607346-60E5-405F-86A8-660DEB8D2C80}" type="sibTrans" cxnId="{79102B19-7353-4554-BE5E-9F1554BBEF43}">
      <dgm:prSet/>
      <dgm:spPr/>
      <dgm:t>
        <a:bodyPr/>
        <a:lstStyle/>
        <a:p>
          <a:endParaRPr lang="en-US"/>
        </a:p>
      </dgm:t>
    </dgm:pt>
    <dgm:pt modelId="{0C246C01-9518-4A16-A7B7-8483DD94F7C0}">
      <dgm:prSet/>
      <dgm:spPr/>
      <dgm:t>
        <a:bodyPr/>
        <a:lstStyle/>
        <a:p>
          <a:r>
            <a:rPr lang="en-GB"/>
            <a:t>Difficulty with concentrating, regulating emotions and waiting her turn to talk</a:t>
          </a:r>
          <a:endParaRPr lang="en-US"/>
        </a:p>
      </dgm:t>
    </dgm:pt>
    <dgm:pt modelId="{CD2ADAE6-7D0D-4CD4-8B05-CC427185100C}" type="parTrans" cxnId="{6772B9EC-23A2-4C33-BA66-1F70A4A9DC46}">
      <dgm:prSet/>
      <dgm:spPr/>
      <dgm:t>
        <a:bodyPr/>
        <a:lstStyle/>
        <a:p>
          <a:endParaRPr lang="en-US"/>
        </a:p>
      </dgm:t>
    </dgm:pt>
    <dgm:pt modelId="{CCED3B2D-FEB7-482F-8F59-C34E68ABBCC6}" type="sibTrans" cxnId="{6772B9EC-23A2-4C33-BA66-1F70A4A9DC46}">
      <dgm:prSet/>
      <dgm:spPr/>
      <dgm:t>
        <a:bodyPr/>
        <a:lstStyle/>
        <a:p>
          <a:endParaRPr lang="en-US"/>
        </a:p>
      </dgm:t>
    </dgm:pt>
    <dgm:pt modelId="{AD56682F-D6AA-4EC3-A0C8-899E16C74E2B}" type="pres">
      <dgm:prSet presAssocID="{7FD73C54-7D63-4C6D-B108-B45CE4F73F4F}" presName="linear" presStyleCnt="0">
        <dgm:presLayoutVars>
          <dgm:animLvl val="lvl"/>
          <dgm:resizeHandles val="exact"/>
        </dgm:presLayoutVars>
      </dgm:prSet>
      <dgm:spPr/>
    </dgm:pt>
    <dgm:pt modelId="{6CD5FC96-74F8-49B5-BAC5-4290B466E43A}" type="pres">
      <dgm:prSet presAssocID="{507A66F7-9734-4AD2-AA32-AD106F255C65}" presName="parentText" presStyleLbl="node1" presStyleIdx="0" presStyleCnt="5">
        <dgm:presLayoutVars>
          <dgm:chMax val="0"/>
          <dgm:bulletEnabled val="1"/>
        </dgm:presLayoutVars>
      </dgm:prSet>
      <dgm:spPr/>
    </dgm:pt>
    <dgm:pt modelId="{CB7923D5-8029-4ACE-ADBC-F3614EB34127}" type="pres">
      <dgm:prSet presAssocID="{D33BAADB-19C7-40AF-8375-83048AEF34B3}" presName="spacer" presStyleCnt="0"/>
      <dgm:spPr/>
    </dgm:pt>
    <dgm:pt modelId="{8F6D92E8-A58E-4315-B0EA-277E527BE381}" type="pres">
      <dgm:prSet presAssocID="{E380DF27-7F0D-419B-ABFE-F18474B64357}" presName="parentText" presStyleLbl="node1" presStyleIdx="1" presStyleCnt="5">
        <dgm:presLayoutVars>
          <dgm:chMax val="0"/>
          <dgm:bulletEnabled val="1"/>
        </dgm:presLayoutVars>
      </dgm:prSet>
      <dgm:spPr/>
    </dgm:pt>
    <dgm:pt modelId="{9B6AD6FE-A36B-45A6-97DC-79F2A85E0EF5}" type="pres">
      <dgm:prSet presAssocID="{60314E21-2239-45CA-91A6-F627ECFAD3B2}" presName="spacer" presStyleCnt="0"/>
      <dgm:spPr/>
    </dgm:pt>
    <dgm:pt modelId="{C6698573-14FD-4312-9E38-AF1C6D53B272}" type="pres">
      <dgm:prSet presAssocID="{DB213F3D-A717-4FBE-B1E3-C68EE8F02A97}" presName="parentText" presStyleLbl="node1" presStyleIdx="2" presStyleCnt="5">
        <dgm:presLayoutVars>
          <dgm:chMax val="0"/>
          <dgm:bulletEnabled val="1"/>
        </dgm:presLayoutVars>
      </dgm:prSet>
      <dgm:spPr/>
    </dgm:pt>
    <dgm:pt modelId="{9F90A9AD-E80B-459C-8977-6577195F077A}" type="pres">
      <dgm:prSet presAssocID="{878D477B-9D46-4763-9C91-789BF632ABA5}" presName="spacer" presStyleCnt="0"/>
      <dgm:spPr/>
    </dgm:pt>
    <dgm:pt modelId="{A5F7FE1F-B3A9-4506-898D-FDCD30CA176B}" type="pres">
      <dgm:prSet presAssocID="{B96B8039-3DFA-4D97-B340-5DAE2BD7F6BE}" presName="parentText" presStyleLbl="node1" presStyleIdx="3" presStyleCnt="5">
        <dgm:presLayoutVars>
          <dgm:chMax val="0"/>
          <dgm:bulletEnabled val="1"/>
        </dgm:presLayoutVars>
      </dgm:prSet>
      <dgm:spPr/>
    </dgm:pt>
    <dgm:pt modelId="{3962DAA7-8F6D-42BE-BAFF-47EAA6D3A8C0}" type="pres">
      <dgm:prSet presAssocID="{2F607346-60E5-405F-86A8-660DEB8D2C80}" presName="spacer" presStyleCnt="0"/>
      <dgm:spPr/>
    </dgm:pt>
    <dgm:pt modelId="{8E86855B-6967-415B-9D5F-720DF047921E}" type="pres">
      <dgm:prSet presAssocID="{0C246C01-9518-4A16-A7B7-8483DD94F7C0}" presName="parentText" presStyleLbl="node1" presStyleIdx="4" presStyleCnt="5">
        <dgm:presLayoutVars>
          <dgm:chMax val="0"/>
          <dgm:bulletEnabled val="1"/>
        </dgm:presLayoutVars>
      </dgm:prSet>
      <dgm:spPr/>
    </dgm:pt>
  </dgm:ptLst>
  <dgm:cxnLst>
    <dgm:cxn modelId="{79102B19-7353-4554-BE5E-9F1554BBEF43}" srcId="{7FD73C54-7D63-4C6D-B108-B45CE4F73F4F}" destId="{B96B8039-3DFA-4D97-B340-5DAE2BD7F6BE}" srcOrd="3" destOrd="0" parTransId="{60698E61-9719-43CD-B7AF-9490A98D4106}" sibTransId="{2F607346-60E5-405F-86A8-660DEB8D2C80}"/>
    <dgm:cxn modelId="{3480DF19-0B24-4F17-B938-70D2B99C0628}" type="presOf" srcId="{E380DF27-7F0D-419B-ABFE-F18474B64357}" destId="{8F6D92E8-A58E-4315-B0EA-277E527BE381}" srcOrd="0" destOrd="0" presId="urn:microsoft.com/office/officeart/2005/8/layout/vList2"/>
    <dgm:cxn modelId="{CA706171-F72C-45E5-871B-8A5A864468A3}" srcId="{7FD73C54-7D63-4C6D-B108-B45CE4F73F4F}" destId="{DB213F3D-A717-4FBE-B1E3-C68EE8F02A97}" srcOrd="2" destOrd="0" parTransId="{94C9A825-9F07-4A66-9CA0-835EAA53A70F}" sibTransId="{878D477B-9D46-4763-9C91-789BF632ABA5}"/>
    <dgm:cxn modelId="{E7648682-50A2-418C-83C5-EAFE6386A503}" type="presOf" srcId="{DB213F3D-A717-4FBE-B1E3-C68EE8F02A97}" destId="{C6698573-14FD-4312-9E38-AF1C6D53B272}" srcOrd="0" destOrd="0" presId="urn:microsoft.com/office/officeart/2005/8/layout/vList2"/>
    <dgm:cxn modelId="{F6C66686-FD80-4949-935D-DE219FC60E59}" type="presOf" srcId="{507A66F7-9734-4AD2-AA32-AD106F255C65}" destId="{6CD5FC96-74F8-49B5-BAC5-4290B466E43A}" srcOrd="0" destOrd="0" presId="urn:microsoft.com/office/officeart/2005/8/layout/vList2"/>
    <dgm:cxn modelId="{65F1E28E-CEA2-4BC5-8F25-BDD046A58A47}" type="presOf" srcId="{0C246C01-9518-4A16-A7B7-8483DD94F7C0}" destId="{8E86855B-6967-415B-9D5F-720DF047921E}" srcOrd="0" destOrd="0" presId="urn:microsoft.com/office/officeart/2005/8/layout/vList2"/>
    <dgm:cxn modelId="{39C2A793-4898-4068-876F-B2EC02BA29A7}" srcId="{7FD73C54-7D63-4C6D-B108-B45CE4F73F4F}" destId="{E380DF27-7F0D-419B-ABFE-F18474B64357}" srcOrd="1" destOrd="0" parTransId="{DBA3E7F6-495A-4BCB-85F3-30D4E7D9705C}" sibTransId="{60314E21-2239-45CA-91A6-F627ECFAD3B2}"/>
    <dgm:cxn modelId="{40CE70A8-3C12-4E5C-B440-19F8B766F2A4}" type="presOf" srcId="{B96B8039-3DFA-4D97-B340-5DAE2BD7F6BE}" destId="{A5F7FE1F-B3A9-4506-898D-FDCD30CA176B}" srcOrd="0" destOrd="0" presId="urn:microsoft.com/office/officeart/2005/8/layout/vList2"/>
    <dgm:cxn modelId="{1037C8CC-8771-47D8-84C7-646567293EF6}" type="presOf" srcId="{7FD73C54-7D63-4C6D-B108-B45CE4F73F4F}" destId="{AD56682F-D6AA-4EC3-A0C8-899E16C74E2B}" srcOrd="0" destOrd="0" presId="urn:microsoft.com/office/officeart/2005/8/layout/vList2"/>
    <dgm:cxn modelId="{802616E0-862E-4D53-8274-379EB7B7AB09}" srcId="{7FD73C54-7D63-4C6D-B108-B45CE4F73F4F}" destId="{507A66F7-9734-4AD2-AA32-AD106F255C65}" srcOrd="0" destOrd="0" parTransId="{D268C628-BC6A-485C-878E-F0C00A335687}" sibTransId="{D33BAADB-19C7-40AF-8375-83048AEF34B3}"/>
    <dgm:cxn modelId="{6772B9EC-23A2-4C33-BA66-1F70A4A9DC46}" srcId="{7FD73C54-7D63-4C6D-B108-B45CE4F73F4F}" destId="{0C246C01-9518-4A16-A7B7-8483DD94F7C0}" srcOrd="4" destOrd="0" parTransId="{CD2ADAE6-7D0D-4CD4-8B05-CC427185100C}" sibTransId="{CCED3B2D-FEB7-482F-8F59-C34E68ABBCC6}"/>
    <dgm:cxn modelId="{1B692445-2CEA-444A-A4B4-0717EAF97558}" type="presParOf" srcId="{AD56682F-D6AA-4EC3-A0C8-899E16C74E2B}" destId="{6CD5FC96-74F8-49B5-BAC5-4290B466E43A}" srcOrd="0" destOrd="0" presId="urn:microsoft.com/office/officeart/2005/8/layout/vList2"/>
    <dgm:cxn modelId="{CA5164F0-F161-49AD-B1DA-8972A9F83AE4}" type="presParOf" srcId="{AD56682F-D6AA-4EC3-A0C8-899E16C74E2B}" destId="{CB7923D5-8029-4ACE-ADBC-F3614EB34127}" srcOrd="1" destOrd="0" presId="urn:microsoft.com/office/officeart/2005/8/layout/vList2"/>
    <dgm:cxn modelId="{1AAFA95A-C444-4550-BAFB-8A6F0CE26364}" type="presParOf" srcId="{AD56682F-D6AA-4EC3-A0C8-899E16C74E2B}" destId="{8F6D92E8-A58E-4315-B0EA-277E527BE381}" srcOrd="2" destOrd="0" presId="urn:microsoft.com/office/officeart/2005/8/layout/vList2"/>
    <dgm:cxn modelId="{2ED30B29-0A84-4736-B859-947DD41667A9}" type="presParOf" srcId="{AD56682F-D6AA-4EC3-A0C8-899E16C74E2B}" destId="{9B6AD6FE-A36B-45A6-97DC-79F2A85E0EF5}" srcOrd="3" destOrd="0" presId="urn:microsoft.com/office/officeart/2005/8/layout/vList2"/>
    <dgm:cxn modelId="{225AF2CA-B27A-45DB-B945-ED40E9A015B8}" type="presParOf" srcId="{AD56682F-D6AA-4EC3-A0C8-899E16C74E2B}" destId="{C6698573-14FD-4312-9E38-AF1C6D53B272}" srcOrd="4" destOrd="0" presId="urn:microsoft.com/office/officeart/2005/8/layout/vList2"/>
    <dgm:cxn modelId="{3AB13DDE-D356-4307-8582-3E995BB8A96C}" type="presParOf" srcId="{AD56682F-D6AA-4EC3-A0C8-899E16C74E2B}" destId="{9F90A9AD-E80B-459C-8977-6577195F077A}" srcOrd="5" destOrd="0" presId="urn:microsoft.com/office/officeart/2005/8/layout/vList2"/>
    <dgm:cxn modelId="{F60E8C62-D978-4AB5-B996-3AE42F520248}" type="presParOf" srcId="{AD56682F-D6AA-4EC3-A0C8-899E16C74E2B}" destId="{A5F7FE1F-B3A9-4506-898D-FDCD30CA176B}" srcOrd="6" destOrd="0" presId="urn:microsoft.com/office/officeart/2005/8/layout/vList2"/>
    <dgm:cxn modelId="{4DA289F4-7E0D-4AAE-9C59-A26B7B184BEE}" type="presParOf" srcId="{AD56682F-D6AA-4EC3-A0C8-899E16C74E2B}" destId="{3962DAA7-8F6D-42BE-BAFF-47EAA6D3A8C0}" srcOrd="7" destOrd="0" presId="urn:microsoft.com/office/officeart/2005/8/layout/vList2"/>
    <dgm:cxn modelId="{3C4779B0-CAF8-4850-83FF-08C516466ECD}" type="presParOf" srcId="{AD56682F-D6AA-4EC3-A0C8-899E16C74E2B}" destId="{8E86855B-6967-415B-9D5F-720DF047921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0F4B9E-33D2-4DB2-817B-95E49280A6C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03139E29-AFE1-4F6F-975A-AFE260DEF72C}">
      <dgm:prSet/>
      <dgm:spPr/>
      <dgm:t>
        <a:bodyPr/>
        <a:lstStyle/>
        <a:p>
          <a:r>
            <a:rPr lang="en-GB">
              <a:solidFill>
                <a:schemeClr val="bg1"/>
              </a:solidFill>
            </a:rPr>
            <a:t>We hope that through completing this training workshop, your awareness of ADHD has increased, and you are more conscious of ways to promote inclusion.</a:t>
          </a:r>
          <a:endParaRPr lang="en-US">
            <a:solidFill>
              <a:schemeClr val="bg1"/>
            </a:solidFill>
          </a:endParaRPr>
        </a:p>
      </dgm:t>
    </dgm:pt>
    <dgm:pt modelId="{22F4A91B-5323-404F-88D4-445C39F5BF83}" type="parTrans" cxnId="{B35BB8C6-390E-4FC2-9819-D9213321A371}">
      <dgm:prSet/>
      <dgm:spPr/>
      <dgm:t>
        <a:bodyPr/>
        <a:lstStyle/>
        <a:p>
          <a:endParaRPr lang="en-US"/>
        </a:p>
      </dgm:t>
    </dgm:pt>
    <dgm:pt modelId="{40B808F4-4C0F-466C-B6C8-9DC2FD2D1CAC}" type="sibTrans" cxnId="{B35BB8C6-390E-4FC2-9819-D9213321A371}">
      <dgm:prSet/>
      <dgm:spPr/>
      <dgm:t>
        <a:bodyPr/>
        <a:lstStyle/>
        <a:p>
          <a:endParaRPr lang="en-US"/>
        </a:p>
      </dgm:t>
    </dgm:pt>
    <dgm:pt modelId="{5A7196F4-1698-43F9-BB08-FF331BDC39CA}">
      <dgm:prSet/>
      <dgm:spPr/>
      <dgm:t>
        <a:bodyPr/>
        <a:lstStyle/>
        <a:p>
          <a:r>
            <a:rPr lang="en-GB">
              <a:solidFill>
                <a:schemeClr val="bg1"/>
              </a:solidFill>
            </a:rPr>
            <a:t>We have demonstrated activities which encourage participation and engagement, in an inclusive environment, making adjustments where necessary that not only benefit children with ADHD, but often the whole class. </a:t>
          </a:r>
          <a:endParaRPr lang="en-US">
            <a:solidFill>
              <a:schemeClr val="bg1"/>
            </a:solidFill>
          </a:endParaRPr>
        </a:p>
      </dgm:t>
    </dgm:pt>
    <dgm:pt modelId="{9D3A6741-41B5-4B0B-BD63-A708921DB5C2}" type="parTrans" cxnId="{3ABF2E85-4FAE-4D67-A91C-EE3691FA38E8}">
      <dgm:prSet/>
      <dgm:spPr/>
      <dgm:t>
        <a:bodyPr/>
        <a:lstStyle/>
        <a:p>
          <a:endParaRPr lang="en-US"/>
        </a:p>
      </dgm:t>
    </dgm:pt>
    <dgm:pt modelId="{71A28F8C-F76A-4C12-8DB5-32C179017BE9}" type="sibTrans" cxnId="{3ABF2E85-4FAE-4D67-A91C-EE3691FA38E8}">
      <dgm:prSet/>
      <dgm:spPr/>
      <dgm:t>
        <a:bodyPr/>
        <a:lstStyle/>
        <a:p>
          <a:endParaRPr lang="en-US"/>
        </a:p>
      </dgm:t>
    </dgm:pt>
    <dgm:pt modelId="{0D1396FD-C981-4E44-8780-D0CA54408F79}">
      <dgm:prSet/>
      <dgm:spPr/>
      <dgm:t>
        <a:bodyPr/>
        <a:lstStyle/>
        <a:p>
          <a:r>
            <a:rPr lang="en-GB">
              <a:solidFill>
                <a:schemeClr val="bg1"/>
              </a:solidFill>
            </a:rPr>
            <a:t>We have provided coping mechanisms to support academic attainment, whilst also concentrating on a whole child approach.  </a:t>
          </a:r>
          <a:endParaRPr lang="en-US">
            <a:solidFill>
              <a:schemeClr val="bg1"/>
            </a:solidFill>
          </a:endParaRPr>
        </a:p>
      </dgm:t>
    </dgm:pt>
    <dgm:pt modelId="{DC0228A8-4B37-4903-895C-B1BA62FD8713}" type="parTrans" cxnId="{7DAC611F-C0A5-4FC7-9239-253E4E0AD3DB}">
      <dgm:prSet/>
      <dgm:spPr/>
      <dgm:t>
        <a:bodyPr/>
        <a:lstStyle/>
        <a:p>
          <a:endParaRPr lang="en-US"/>
        </a:p>
      </dgm:t>
    </dgm:pt>
    <dgm:pt modelId="{1B8812BB-6D0C-45E4-A93D-842C872A65EF}" type="sibTrans" cxnId="{7DAC611F-C0A5-4FC7-9239-253E4E0AD3DB}">
      <dgm:prSet/>
      <dgm:spPr/>
      <dgm:t>
        <a:bodyPr/>
        <a:lstStyle/>
        <a:p>
          <a:endParaRPr lang="en-US"/>
        </a:p>
      </dgm:t>
    </dgm:pt>
    <dgm:pt modelId="{12D3B664-074E-42F8-B6EC-A99089FAE9CF}">
      <dgm:prSet/>
      <dgm:spPr/>
      <dgm:t>
        <a:bodyPr/>
        <a:lstStyle/>
        <a:p>
          <a:r>
            <a:rPr lang="en-GB">
              <a:solidFill>
                <a:schemeClr val="bg1"/>
              </a:solidFill>
            </a:rPr>
            <a:t>For more information about other support available, please see the next slide or the final page in your resource pack. </a:t>
          </a:r>
          <a:endParaRPr lang="en-US">
            <a:solidFill>
              <a:schemeClr val="bg1"/>
            </a:solidFill>
          </a:endParaRPr>
        </a:p>
      </dgm:t>
    </dgm:pt>
    <dgm:pt modelId="{FD86FBCB-699E-4470-A266-D6C31B241E08}" type="parTrans" cxnId="{ABCCAA57-79E9-473D-97D3-554D318100CD}">
      <dgm:prSet/>
      <dgm:spPr/>
      <dgm:t>
        <a:bodyPr/>
        <a:lstStyle/>
        <a:p>
          <a:endParaRPr lang="en-US"/>
        </a:p>
      </dgm:t>
    </dgm:pt>
    <dgm:pt modelId="{FAFAFC48-A08B-44C6-B472-701D1A2987F5}" type="sibTrans" cxnId="{ABCCAA57-79E9-473D-97D3-554D318100CD}">
      <dgm:prSet/>
      <dgm:spPr/>
      <dgm:t>
        <a:bodyPr/>
        <a:lstStyle/>
        <a:p>
          <a:endParaRPr lang="en-US"/>
        </a:p>
      </dgm:t>
    </dgm:pt>
    <dgm:pt modelId="{A31EAEAD-0EFF-43E7-B4D4-6DEF89447314}" type="pres">
      <dgm:prSet presAssocID="{F10F4B9E-33D2-4DB2-817B-95E49280A6CF}" presName="vert0" presStyleCnt="0">
        <dgm:presLayoutVars>
          <dgm:dir/>
          <dgm:animOne val="branch"/>
          <dgm:animLvl val="lvl"/>
        </dgm:presLayoutVars>
      </dgm:prSet>
      <dgm:spPr/>
    </dgm:pt>
    <dgm:pt modelId="{16D43FAB-6E86-4F33-9A83-1F0A6159CA2A}" type="pres">
      <dgm:prSet presAssocID="{03139E29-AFE1-4F6F-975A-AFE260DEF72C}" presName="thickLine" presStyleLbl="alignNode1" presStyleIdx="0" presStyleCnt="4"/>
      <dgm:spPr/>
    </dgm:pt>
    <dgm:pt modelId="{52B1B413-CA25-4FA0-9B68-62B544C35C1B}" type="pres">
      <dgm:prSet presAssocID="{03139E29-AFE1-4F6F-975A-AFE260DEF72C}" presName="horz1" presStyleCnt="0"/>
      <dgm:spPr/>
    </dgm:pt>
    <dgm:pt modelId="{3B91441A-B641-473F-83D8-7F253CF7C4D6}" type="pres">
      <dgm:prSet presAssocID="{03139E29-AFE1-4F6F-975A-AFE260DEF72C}" presName="tx1" presStyleLbl="revTx" presStyleIdx="0" presStyleCnt="4"/>
      <dgm:spPr/>
    </dgm:pt>
    <dgm:pt modelId="{10541A32-0DA3-449D-99D8-329628F42989}" type="pres">
      <dgm:prSet presAssocID="{03139E29-AFE1-4F6F-975A-AFE260DEF72C}" presName="vert1" presStyleCnt="0"/>
      <dgm:spPr/>
    </dgm:pt>
    <dgm:pt modelId="{E0585937-C698-4801-BE89-7E31DF1D24E6}" type="pres">
      <dgm:prSet presAssocID="{5A7196F4-1698-43F9-BB08-FF331BDC39CA}" presName="thickLine" presStyleLbl="alignNode1" presStyleIdx="1" presStyleCnt="4"/>
      <dgm:spPr/>
    </dgm:pt>
    <dgm:pt modelId="{723A14C0-D2A4-4634-BB63-B06772C73DC8}" type="pres">
      <dgm:prSet presAssocID="{5A7196F4-1698-43F9-BB08-FF331BDC39CA}" presName="horz1" presStyleCnt="0"/>
      <dgm:spPr/>
    </dgm:pt>
    <dgm:pt modelId="{21CD3382-DE01-49BD-B752-84167F9DFD29}" type="pres">
      <dgm:prSet presAssocID="{5A7196F4-1698-43F9-BB08-FF331BDC39CA}" presName="tx1" presStyleLbl="revTx" presStyleIdx="1" presStyleCnt="4"/>
      <dgm:spPr/>
    </dgm:pt>
    <dgm:pt modelId="{B728F35E-ECAC-4141-BE35-4A1F426A29C1}" type="pres">
      <dgm:prSet presAssocID="{5A7196F4-1698-43F9-BB08-FF331BDC39CA}" presName="vert1" presStyleCnt="0"/>
      <dgm:spPr/>
    </dgm:pt>
    <dgm:pt modelId="{69C17D32-2B80-47B8-BD20-C5E154A2170A}" type="pres">
      <dgm:prSet presAssocID="{0D1396FD-C981-4E44-8780-D0CA54408F79}" presName="thickLine" presStyleLbl="alignNode1" presStyleIdx="2" presStyleCnt="4"/>
      <dgm:spPr/>
    </dgm:pt>
    <dgm:pt modelId="{96BE7FCE-CC75-4080-99F0-3B3A0A1A23A9}" type="pres">
      <dgm:prSet presAssocID="{0D1396FD-C981-4E44-8780-D0CA54408F79}" presName="horz1" presStyleCnt="0"/>
      <dgm:spPr/>
    </dgm:pt>
    <dgm:pt modelId="{403B37C0-EEC6-4A6D-81A1-9BFED9718D89}" type="pres">
      <dgm:prSet presAssocID="{0D1396FD-C981-4E44-8780-D0CA54408F79}" presName="tx1" presStyleLbl="revTx" presStyleIdx="2" presStyleCnt="4"/>
      <dgm:spPr/>
    </dgm:pt>
    <dgm:pt modelId="{4024CEA4-3983-41BE-8997-0FF6AD35BB01}" type="pres">
      <dgm:prSet presAssocID="{0D1396FD-C981-4E44-8780-D0CA54408F79}" presName="vert1" presStyleCnt="0"/>
      <dgm:spPr/>
    </dgm:pt>
    <dgm:pt modelId="{DF38B853-F147-4FA4-8F24-6C0F403E2A67}" type="pres">
      <dgm:prSet presAssocID="{12D3B664-074E-42F8-B6EC-A99089FAE9CF}" presName="thickLine" presStyleLbl="alignNode1" presStyleIdx="3" presStyleCnt="4"/>
      <dgm:spPr/>
    </dgm:pt>
    <dgm:pt modelId="{EFA1E22B-591B-4DD8-91C7-7B6C1D4E04E4}" type="pres">
      <dgm:prSet presAssocID="{12D3B664-074E-42F8-B6EC-A99089FAE9CF}" presName="horz1" presStyleCnt="0"/>
      <dgm:spPr/>
    </dgm:pt>
    <dgm:pt modelId="{A83C109B-B4F7-4426-A038-0AB0919D4DBD}" type="pres">
      <dgm:prSet presAssocID="{12D3B664-074E-42F8-B6EC-A99089FAE9CF}" presName="tx1" presStyleLbl="revTx" presStyleIdx="3" presStyleCnt="4"/>
      <dgm:spPr/>
    </dgm:pt>
    <dgm:pt modelId="{595155C4-58FE-442F-A0D6-9F36BF08914C}" type="pres">
      <dgm:prSet presAssocID="{12D3B664-074E-42F8-B6EC-A99089FAE9CF}" presName="vert1" presStyleCnt="0"/>
      <dgm:spPr/>
    </dgm:pt>
  </dgm:ptLst>
  <dgm:cxnLst>
    <dgm:cxn modelId="{A0646606-3912-4A4A-9362-00840B18D000}" type="presOf" srcId="{12D3B664-074E-42F8-B6EC-A99089FAE9CF}" destId="{A83C109B-B4F7-4426-A038-0AB0919D4DBD}" srcOrd="0" destOrd="0" presId="urn:microsoft.com/office/officeart/2008/layout/LinedList"/>
    <dgm:cxn modelId="{7DAC611F-C0A5-4FC7-9239-253E4E0AD3DB}" srcId="{F10F4B9E-33D2-4DB2-817B-95E49280A6CF}" destId="{0D1396FD-C981-4E44-8780-D0CA54408F79}" srcOrd="2" destOrd="0" parTransId="{DC0228A8-4B37-4903-895C-B1BA62FD8713}" sibTransId="{1B8812BB-6D0C-45E4-A93D-842C872A65EF}"/>
    <dgm:cxn modelId="{062A3424-9579-4EF4-B56B-B14B943998CE}" type="presOf" srcId="{F10F4B9E-33D2-4DB2-817B-95E49280A6CF}" destId="{A31EAEAD-0EFF-43E7-B4D4-6DEF89447314}" srcOrd="0" destOrd="0" presId="urn:microsoft.com/office/officeart/2008/layout/LinedList"/>
    <dgm:cxn modelId="{1679C826-230E-4A72-90E4-7D26EDCEA54F}" type="presOf" srcId="{0D1396FD-C981-4E44-8780-D0CA54408F79}" destId="{403B37C0-EEC6-4A6D-81A1-9BFED9718D89}" srcOrd="0" destOrd="0" presId="urn:microsoft.com/office/officeart/2008/layout/LinedList"/>
    <dgm:cxn modelId="{3D13116B-F325-4EB5-A270-6B36FE5F2B39}" type="presOf" srcId="{5A7196F4-1698-43F9-BB08-FF331BDC39CA}" destId="{21CD3382-DE01-49BD-B752-84167F9DFD29}" srcOrd="0" destOrd="0" presId="urn:microsoft.com/office/officeart/2008/layout/LinedList"/>
    <dgm:cxn modelId="{ABCCAA57-79E9-473D-97D3-554D318100CD}" srcId="{F10F4B9E-33D2-4DB2-817B-95E49280A6CF}" destId="{12D3B664-074E-42F8-B6EC-A99089FAE9CF}" srcOrd="3" destOrd="0" parTransId="{FD86FBCB-699E-4470-A266-D6C31B241E08}" sibTransId="{FAFAFC48-A08B-44C6-B472-701D1A2987F5}"/>
    <dgm:cxn modelId="{3ABF2E85-4FAE-4D67-A91C-EE3691FA38E8}" srcId="{F10F4B9E-33D2-4DB2-817B-95E49280A6CF}" destId="{5A7196F4-1698-43F9-BB08-FF331BDC39CA}" srcOrd="1" destOrd="0" parTransId="{9D3A6741-41B5-4B0B-BD63-A708921DB5C2}" sibTransId="{71A28F8C-F76A-4C12-8DB5-32C179017BE9}"/>
    <dgm:cxn modelId="{3CEF1E86-A88D-4610-97E5-6AA8993B98F8}" type="presOf" srcId="{03139E29-AFE1-4F6F-975A-AFE260DEF72C}" destId="{3B91441A-B641-473F-83D8-7F253CF7C4D6}" srcOrd="0" destOrd="0" presId="urn:microsoft.com/office/officeart/2008/layout/LinedList"/>
    <dgm:cxn modelId="{B35BB8C6-390E-4FC2-9819-D9213321A371}" srcId="{F10F4B9E-33D2-4DB2-817B-95E49280A6CF}" destId="{03139E29-AFE1-4F6F-975A-AFE260DEF72C}" srcOrd="0" destOrd="0" parTransId="{22F4A91B-5323-404F-88D4-445C39F5BF83}" sibTransId="{40B808F4-4C0F-466C-B6C8-9DC2FD2D1CAC}"/>
    <dgm:cxn modelId="{C4E149B7-6CE3-425D-ABBE-8F9BB1DE947D}" type="presParOf" srcId="{A31EAEAD-0EFF-43E7-B4D4-6DEF89447314}" destId="{16D43FAB-6E86-4F33-9A83-1F0A6159CA2A}" srcOrd="0" destOrd="0" presId="urn:microsoft.com/office/officeart/2008/layout/LinedList"/>
    <dgm:cxn modelId="{46DBF552-C3C4-422C-82A5-2F881C76D169}" type="presParOf" srcId="{A31EAEAD-0EFF-43E7-B4D4-6DEF89447314}" destId="{52B1B413-CA25-4FA0-9B68-62B544C35C1B}" srcOrd="1" destOrd="0" presId="urn:microsoft.com/office/officeart/2008/layout/LinedList"/>
    <dgm:cxn modelId="{7585CBF4-5FE1-4701-A4EB-5768E1CE093E}" type="presParOf" srcId="{52B1B413-CA25-4FA0-9B68-62B544C35C1B}" destId="{3B91441A-B641-473F-83D8-7F253CF7C4D6}" srcOrd="0" destOrd="0" presId="urn:microsoft.com/office/officeart/2008/layout/LinedList"/>
    <dgm:cxn modelId="{75DF4F0D-2921-4568-A8CA-8A16A7DC93A1}" type="presParOf" srcId="{52B1B413-CA25-4FA0-9B68-62B544C35C1B}" destId="{10541A32-0DA3-449D-99D8-329628F42989}" srcOrd="1" destOrd="0" presId="urn:microsoft.com/office/officeart/2008/layout/LinedList"/>
    <dgm:cxn modelId="{6A03D24E-8C65-4804-AF73-619124F770E8}" type="presParOf" srcId="{A31EAEAD-0EFF-43E7-B4D4-6DEF89447314}" destId="{E0585937-C698-4801-BE89-7E31DF1D24E6}" srcOrd="2" destOrd="0" presId="urn:microsoft.com/office/officeart/2008/layout/LinedList"/>
    <dgm:cxn modelId="{6BE3FBB0-7C48-4A00-AD07-8CC492DBB898}" type="presParOf" srcId="{A31EAEAD-0EFF-43E7-B4D4-6DEF89447314}" destId="{723A14C0-D2A4-4634-BB63-B06772C73DC8}" srcOrd="3" destOrd="0" presId="urn:microsoft.com/office/officeart/2008/layout/LinedList"/>
    <dgm:cxn modelId="{F9C038EA-12BA-42F4-9781-AA4B49258953}" type="presParOf" srcId="{723A14C0-D2A4-4634-BB63-B06772C73DC8}" destId="{21CD3382-DE01-49BD-B752-84167F9DFD29}" srcOrd="0" destOrd="0" presId="urn:microsoft.com/office/officeart/2008/layout/LinedList"/>
    <dgm:cxn modelId="{1C479BC3-51AE-4CBF-A522-F391542C03F0}" type="presParOf" srcId="{723A14C0-D2A4-4634-BB63-B06772C73DC8}" destId="{B728F35E-ECAC-4141-BE35-4A1F426A29C1}" srcOrd="1" destOrd="0" presId="urn:microsoft.com/office/officeart/2008/layout/LinedList"/>
    <dgm:cxn modelId="{CE060FC5-F6BF-4233-9541-989A0A4D6EDB}" type="presParOf" srcId="{A31EAEAD-0EFF-43E7-B4D4-6DEF89447314}" destId="{69C17D32-2B80-47B8-BD20-C5E154A2170A}" srcOrd="4" destOrd="0" presId="urn:microsoft.com/office/officeart/2008/layout/LinedList"/>
    <dgm:cxn modelId="{FDD6757B-6F3F-420E-A950-F84A4F639CF2}" type="presParOf" srcId="{A31EAEAD-0EFF-43E7-B4D4-6DEF89447314}" destId="{96BE7FCE-CC75-4080-99F0-3B3A0A1A23A9}" srcOrd="5" destOrd="0" presId="urn:microsoft.com/office/officeart/2008/layout/LinedList"/>
    <dgm:cxn modelId="{01128F6C-3440-4313-BFE8-CC06B3714E8E}" type="presParOf" srcId="{96BE7FCE-CC75-4080-99F0-3B3A0A1A23A9}" destId="{403B37C0-EEC6-4A6D-81A1-9BFED9718D89}" srcOrd="0" destOrd="0" presId="urn:microsoft.com/office/officeart/2008/layout/LinedList"/>
    <dgm:cxn modelId="{C54B06A0-2848-43D2-9239-2759E746887C}" type="presParOf" srcId="{96BE7FCE-CC75-4080-99F0-3B3A0A1A23A9}" destId="{4024CEA4-3983-41BE-8997-0FF6AD35BB01}" srcOrd="1" destOrd="0" presId="urn:microsoft.com/office/officeart/2008/layout/LinedList"/>
    <dgm:cxn modelId="{98030453-A79D-44A1-92AD-BB913903284F}" type="presParOf" srcId="{A31EAEAD-0EFF-43E7-B4D4-6DEF89447314}" destId="{DF38B853-F147-4FA4-8F24-6C0F403E2A67}" srcOrd="6" destOrd="0" presId="urn:microsoft.com/office/officeart/2008/layout/LinedList"/>
    <dgm:cxn modelId="{2AC77B7D-2A08-468B-A249-18942A8F7C9B}" type="presParOf" srcId="{A31EAEAD-0EFF-43E7-B4D4-6DEF89447314}" destId="{EFA1E22B-591B-4DD8-91C7-7B6C1D4E04E4}" srcOrd="7" destOrd="0" presId="urn:microsoft.com/office/officeart/2008/layout/LinedList"/>
    <dgm:cxn modelId="{206686D9-5723-4362-83C6-8DEE50A9AB30}" type="presParOf" srcId="{EFA1E22B-591B-4DD8-91C7-7B6C1D4E04E4}" destId="{A83C109B-B4F7-4426-A038-0AB0919D4DBD}" srcOrd="0" destOrd="0" presId="urn:microsoft.com/office/officeart/2008/layout/LinedList"/>
    <dgm:cxn modelId="{0A14DC1E-ACE0-4B3D-A9CE-262AF291FE65}" type="presParOf" srcId="{EFA1E22B-591B-4DD8-91C7-7B6C1D4E04E4}" destId="{595155C4-58FE-442F-A0D6-9F36BF0891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7CA14-0688-4363-9682-44B684E8C33A}">
      <dsp:nvSpPr>
        <dsp:cNvPr id="0" name=""/>
        <dsp:cNvSpPr/>
      </dsp:nvSpPr>
      <dsp:spPr>
        <a:xfrm>
          <a:off x="0" y="0"/>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F662A7-82CD-4B14-9B0C-8262E1DE4994}">
      <dsp:nvSpPr>
        <dsp:cNvPr id="0" name=""/>
        <dsp:cNvSpPr/>
      </dsp:nvSpPr>
      <dsp:spPr>
        <a:xfrm>
          <a:off x="0" y="0"/>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Attention Deficit Hyperactivity Disorder (ADHD) is one of the most common neurodevelopmental conditions among children.</a:t>
          </a:r>
        </a:p>
      </dsp:txBody>
      <dsp:txXfrm>
        <a:off x="0" y="0"/>
        <a:ext cx="10820400" cy="503039"/>
      </dsp:txXfrm>
    </dsp:sp>
    <dsp:sp modelId="{0A9F51E1-9660-4AFD-A1C3-80817752E1B2}">
      <dsp:nvSpPr>
        <dsp:cNvPr id="0" name=""/>
        <dsp:cNvSpPr/>
      </dsp:nvSpPr>
      <dsp:spPr>
        <a:xfrm>
          <a:off x="0" y="503039"/>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616B0D-4164-446D-9986-D5B89520F355}">
      <dsp:nvSpPr>
        <dsp:cNvPr id="0" name=""/>
        <dsp:cNvSpPr/>
      </dsp:nvSpPr>
      <dsp:spPr>
        <a:xfrm>
          <a:off x="0" y="503039"/>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The condition is often diagnosed in childhood but often continues into adulthood.</a:t>
          </a:r>
        </a:p>
      </dsp:txBody>
      <dsp:txXfrm>
        <a:off x="0" y="503039"/>
        <a:ext cx="10820400" cy="503039"/>
      </dsp:txXfrm>
    </dsp:sp>
    <dsp:sp modelId="{DEA9899E-21DB-4E8C-9D56-74AD4A447DAF}">
      <dsp:nvSpPr>
        <dsp:cNvPr id="0" name=""/>
        <dsp:cNvSpPr/>
      </dsp:nvSpPr>
      <dsp:spPr>
        <a:xfrm>
          <a:off x="0" y="1006078"/>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CC1D7-73CE-408C-AF82-52B348614E6C}">
      <dsp:nvSpPr>
        <dsp:cNvPr id="0" name=""/>
        <dsp:cNvSpPr/>
      </dsp:nvSpPr>
      <dsp:spPr>
        <a:xfrm>
          <a:off x="0" y="1006078"/>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There are three types of ADHD an individual could be diagnosed with, these include :-</a:t>
          </a:r>
        </a:p>
      </dsp:txBody>
      <dsp:txXfrm>
        <a:off x="0" y="1006078"/>
        <a:ext cx="10820400" cy="503039"/>
      </dsp:txXfrm>
    </dsp:sp>
    <dsp:sp modelId="{7D254054-265E-4CBF-9FCF-9DDF60B44152}">
      <dsp:nvSpPr>
        <dsp:cNvPr id="0" name=""/>
        <dsp:cNvSpPr/>
      </dsp:nvSpPr>
      <dsp:spPr>
        <a:xfrm>
          <a:off x="0" y="1509117"/>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92D212-447C-423C-B185-F6E955847940}">
      <dsp:nvSpPr>
        <dsp:cNvPr id="0" name=""/>
        <dsp:cNvSpPr/>
      </dsp:nvSpPr>
      <dsp:spPr>
        <a:xfrm>
          <a:off x="0" y="1509117"/>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err="1">
              <a:solidFill>
                <a:schemeClr val="bg1"/>
              </a:solidFill>
            </a:rPr>
            <a:t>Intentiveness</a:t>
          </a:r>
          <a:endParaRPr lang="en-US" sz="1400" kern="1200">
            <a:solidFill>
              <a:schemeClr val="bg1"/>
            </a:solidFill>
          </a:endParaRPr>
        </a:p>
      </dsp:txBody>
      <dsp:txXfrm>
        <a:off x="0" y="1509117"/>
        <a:ext cx="10820400" cy="503039"/>
      </dsp:txXfrm>
    </dsp:sp>
    <dsp:sp modelId="{4DB1ADC7-56B7-4E93-84B6-39F9777775D9}">
      <dsp:nvSpPr>
        <dsp:cNvPr id="0" name=""/>
        <dsp:cNvSpPr/>
      </dsp:nvSpPr>
      <dsp:spPr>
        <a:xfrm>
          <a:off x="0" y="2012156"/>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51599-A646-4118-9C69-C9A41DA07E07}">
      <dsp:nvSpPr>
        <dsp:cNvPr id="0" name=""/>
        <dsp:cNvSpPr/>
      </dsp:nvSpPr>
      <dsp:spPr>
        <a:xfrm>
          <a:off x="0" y="2012156"/>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Hyperactivity and impulsiveness (Centers for Disease Control and Prevention)</a:t>
          </a:r>
        </a:p>
      </dsp:txBody>
      <dsp:txXfrm>
        <a:off x="0" y="2012156"/>
        <a:ext cx="10820400" cy="503039"/>
      </dsp:txXfrm>
    </dsp:sp>
    <dsp:sp modelId="{D64A1724-9FFB-4FB4-B70A-C7218E6CE743}">
      <dsp:nvSpPr>
        <dsp:cNvPr id="0" name=""/>
        <dsp:cNvSpPr/>
      </dsp:nvSpPr>
      <dsp:spPr>
        <a:xfrm>
          <a:off x="0" y="2515195"/>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CD2B31-1AC8-476A-9DFD-331BA229F8A6}">
      <dsp:nvSpPr>
        <dsp:cNvPr id="0" name=""/>
        <dsp:cNvSpPr/>
      </dsp:nvSpPr>
      <dsp:spPr>
        <a:xfrm>
          <a:off x="0" y="2515195"/>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Affects 1 in 20 school children (Lloyd and Dickens,2020)</a:t>
          </a:r>
        </a:p>
      </dsp:txBody>
      <dsp:txXfrm>
        <a:off x="0" y="2515195"/>
        <a:ext cx="10820400" cy="503039"/>
      </dsp:txXfrm>
    </dsp:sp>
    <dsp:sp modelId="{43794F6D-88D8-48FF-9632-D2CB2C931F4C}">
      <dsp:nvSpPr>
        <dsp:cNvPr id="0" name=""/>
        <dsp:cNvSpPr/>
      </dsp:nvSpPr>
      <dsp:spPr>
        <a:xfrm>
          <a:off x="0" y="3018234"/>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F9D7E4-F205-4E91-8F61-EC21B2B9253B}">
      <dsp:nvSpPr>
        <dsp:cNvPr id="0" name=""/>
        <dsp:cNvSpPr/>
      </dsp:nvSpPr>
      <dsp:spPr>
        <a:xfrm>
          <a:off x="0" y="3018234"/>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ADHD Combined presentation</a:t>
          </a:r>
          <a:r>
            <a:rPr lang="en-US" sz="1400" kern="1200"/>
            <a:t> </a:t>
          </a:r>
        </a:p>
      </dsp:txBody>
      <dsp:txXfrm>
        <a:off x="0" y="3018234"/>
        <a:ext cx="10820400" cy="503039"/>
      </dsp:txXfrm>
    </dsp:sp>
    <dsp:sp modelId="{CA967B5C-7ED4-4C2A-B0EB-CD4EB5ADDCC5}">
      <dsp:nvSpPr>
        <dsp:cNvPr id="0" name=""/>
        <dsp:cNvSpPr/>
      </dsp:nvSpPr>
      <dsp:spPr>
        <a:xfrm>
          <a:off x="0" y="3521273"/>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669841-23D9-44F9-B8D5-138FCDC97554}">
      <dsp:nvSpPr>
        <dsp:cNvPr id="0" name=""/>
        <dsp:cNvSpPr/>
      </dsp:nvSpPr>
      <dsp:spPr>
        <a:xfrm>
          <a:off x="0" y="3521273"/>
          <a:ext cx="10820400" cy="503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solidFill>
                <a:schemeClr val="bg1"/>
              </a:solidFill>
            </a:rPr>
            <a:t>Causes – born prematurely, low birth weight, smoking, alcohol or drug abuse during </a:t>
          </a:r>
          <a:r>
            <a:rPr lang="en-US" sz="1400" kern="1200" err="1">
              <a:solidFill>
                <a:schemeClr val="bg1"/>
              </a:solidFill>
            </a:rPr>
            <a:t>pregnancys</a:t>
          </a:r>
          <a:r>
            <a:rPr lang="en-US" sz="1400" kern="1200">
              <a:solidFill>
                <a:schemeClr val="bg1"/>
              </a:solidFill>
            </a:rPr>
            <a:t> </a:t>
          </a:r>
        </a:p>
      </dsp:txBody>
      <dsp:txXfrm>
        <a:off x="0" y="3521273"/>
        <a:ext cx="10820400" cy="503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A80AB-C707-4A0E-AD5C-503387CCC3EA}">
      <dsp:nvSpPr>
        <dsp:cNvPr id="0" name=""/>
        <dsp:cNvSpPr/>
      </dsp:nvSpPr>
      <dsp:spPr>
        <a:xfrm>
          <a:off x="0" y="0"/>
          <a:ext cx="74540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667FC-D949-4361-86E7-480D8798CDC8}">
      <dsp:nvSpPr>
        <dsp:cNvPr id="0" name=""/>
        <dsp:cNvSpPr/>
      </dsp:nvSpPr>
      <dsp:spPr>
        <a:xfrm>
          <a:off x="0" y="0"/>
          <a:ext cx="1490815" cy="2604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What percentage of teachers feel they have received appropriate training for working with children who have ADHD?</a:t>
          </a:r>
          <a:endParaRPr lang="en-US" sz="1600" kern="1200"/>
        </a:p>
      </dsp:txBody>
      <dsp:txXfrm>
        <a:off x="0" y="0"/>
        <a:ext cx="1490815" cy="2604922"/>
      </dsp:txXfrm>
    </dsp:sp>
    <dsp:sp modelId="{AA16D272-C357-47B8-903D-D6DCE02D9710}">
      <dsp:nvSpPr>
        <dsp:cNvPr id="0" name=""/>
        <dsp:cNvSpPr/>
      </dsp:nvSpPr>
      <dsp:spPr>
        <a:xfrm>
          <a:off x="1602626" y="40701"/>
          <a:ext cx="5851450" cy="814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42% have received no training for teaching pupils with ADHD.</a:t>
          </a:r>
          <a:endParaRPr lang="en-US" sz="2300" kern="1200"/>
        </a:p>
      </dsp:txBody>
      <dsp:txXfrm>
        <a:off x="1602626" y="40701"/>
        <a:ext cx="5851450" cy="814038"/>
      </dsp:txXfrm>
    </dsp:sp>
    <dsp:sp modelId="{78C375FC-1BB8-41BF-BF55-BD6DD31BA1E0}">
      <dsp:nvSpPr>
        <dsp:cNvPr id="0" name=""/>
        <dsp:cNvSpPr/>
      </dsp:nvSpPr>
      <dsp:spPr>
        <a:xfrm>
          <a:off x="1490815" y="854740"/>
          <a:ext cx="59632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201AA2-2B31-4F28-A9F8-C5B696476AF7}">
      <dsp:nvSpPr>
        <dsp:cNvPr id="0" name=""/>
        <dsp:cNvSpPr/>
      </dsp:nvSpPr>
      <dsp:spPr>
        <a:xfrm>
          <a:off x="1602626" y="895442"/>
          <a:ext cx="5851450" cy="814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63% have not received adequate training or the necessary support</a:t>
          </a:r>
          <a:endParaRPr lang="en-US" sz="2300" kern="1200"/>
        </a:p>
      </dsp:txBody>
      <dsp:txXfrm>
        <a:off x="1602626" y="895442"/>
        <a:ext cx="5851450" cy="814038"/>
      </dsp:txXfrm>
    </dsp:sp>
    <dsp:sp modelId="{9C597CEF-1EF8-4815-90AA-5D95C21D5C60}">
      <dsp:nvSpPr>
        <dsp:cNvPr id="0" name=""/>
        <dsp:cNvSpPr/>
      </dsp:nvSpPr>
      <dsp:spPr>
        <a:xfrm>
          <a:off x="1490815" y="1709480"/>
          <a:ext cx="59632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667BC6-2C05-4FEB-A4AF-C4C015767A67}">
      <dsp:nvSpPr>
        <dsp:cNvPr id="0" name=""/>
        <dsp:cNvSpPr/>
      </dsp:nvSpPr>
      <dsp:spPr>
        <a:xfrm>
          <a:off x="1602626" y="1750182"/>
          <a:ext cx="5851450" cy="8140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19% feel uninformed about ADHD.</a:t>
          </a:r>
          <a:endParaRPr lang="en-US" sz="2300" kern="1200"/>
        </a:p>
      </dsp:txBody>
      <dsp:txXfrm>
        <a:off x="1602626" y="1750182"/>
        <a:ext cx="5851450" cy="814038"/>
      </dsp:txXfrm>
    </dsp:sp>
    <dsp:sp modelId="{F2C5728D-DE2A-4C54-9CDD-D31CE5F58E3F}">
      <dsp:nvSpPr>
        <dsp:cNvPr id="0" name=""/>
        <dsp:cNvSpPr/>
      </dsp:nvSpPr>
      <dsp:spPr>
        <a:xfrm>
          <a:off x="1490815" y="2564221"/>
          <a:ext cx="59632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C169CF-9129-4B4B-8405-6AB52FA42044}">
      <dsp:nvSpPr>
        <dsp:cNvPr id="0" name=""/>
        <dsp:cNvSpPr/>
      </dsp:nvSpPr>
      <dsp:spPr>
        <a:xfrm>
          <a:off x="0" y="2604922"/>
          <a:ext cx="74540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03D442-E4AD-4F53-AFBF-8C7CDF2D0B2C}">
      <dsp:nvSpPr>
        <dsp:cNvPr id="0" name=""/>
        <dsp:cNvSpPr/>
      </dsp:nvSpPr>
      <dsp:spPr>
        <a:xfrm>
          <a:off x="0" y="2604922"/>
          <a:ext cx="1490815" cy="2604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How many teachers feel that they have pupils </a:t>
          </a:r>
          <a:r>
            <a:rPr lang="en-GB" sz="1600" kern="1200"/>
            <a:t>with</a:t>
          </a:r>
          <a:r>
            <a:rPr lang="en-GB" sz="1500" kern="1200"/>
            <a:t> ADHD that is undiagnosed?</a:t>
          </a:r>
          <a:endParaRPr lang="en-US" sz="1500" kern="1200"/>
        </a:p>
      </dsp:txBody>
      <dsp:txXfrm>
        <a:off x="0" y="2604922"/>
        <a:ext cx="1490815" cy="2604922"/>
      </dsp:txXfrm>
    </dsp:sp>
    <dsp:sp modelId="{31802491-5A91-4FD8-8EE6-2EE6759AD902}">
      <dsp:nvSpPr>
        <dsp:cNvPr id="0" name=""/>
        <dsp:cNvSpPr/>
      </dsp:nvSpPr>
      <dsp:spPr>
        <a:xfrm>
          <a:off x="1602626" y="2723212"/>
          <a:ext cx="5851450" cy="2365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34% believe they have undiagnosed ADHD pupils in their classroom</a:t>
          </a:r>
          <a:endParaRPr lang="en-US" sz="2300" kern="1200"/>
        </a:p>
      </dsp:txBody>
      <dsp:txXfrm>
        <a:off x="1602626" y="2723212"/>
        <a:ext cx="5851450" cy="2365799"/>
      </dsp:txXfrm>
    </dsp:sp>
    <dsp:sp modelId="{85D39665-92CE-4279-8D45-139546284B2B}">
      <dsp:nvSpPr>
        <dsp:cNvPr id="0" name=""/>
        <dsp:cNvSpPr/>
      </dsp:nvSpPr>
      <dsp:spPr>
        <a:xfrm>
          <a:off x="1490815" y="5089012"/>
          <a:ext cx="5963261"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F41E1-F055-440A-99BA-C83E8EF42030}">
      <dsp:nvSpPr>
        <dsp:cNvPr id="0" name=""/>
        <dsp:cNvSpPr/>
      </dsp:nvSpPr>
      <dsp:spPr>
        <a:xfrm>
          <a:off x="0" y="573"/>
          <a:ext cx="57559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1D59BE-B998-4584-9571-EA58024CF83E}">
      <dsp:nvSpPr>
        <dsp:cNvPr id="0" name=""/>
        <dsp:cNvSpPr/>
      </dsp:nvSpPr>
      <dsp:spPr>
        <a:xfrm>
          <a:off x="0" y="573"/>
          <a:ext cx="5755949" cy="939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solidFill>
                <a:schemeClr val="bg1"/>
              </a:solidFill>
            </a:rPr>
            <a:t>Thomas is an 8-year-old boy, recently diagnosed with ADHD. He attends his local school and is in a year four class. He is supported by the class LSA and is awaiting one to one support.  </a:t>
          </a:r>
        </a:p>
      </dsp:txBody>
      <dsp:txXfrm>
        <a:off x="0" y="573"/>
        <a:ext cx="5755949" cy="939349"/>
      </dsp:txXfrm>
    </dsp:sp>
    <dsp:sp modelId="{6E492254-02A1-4F58-89A9-8BDA89A23971}">
      <dsp:nvSpPr>
        <dsp:cNvPr id="0" name=""/>
        <dsp:cNvSpPr/>
      </dsp:nvSpPr>
      <dsp:spPr>
        <a:xfrm>
          <a:off x="0" y="939923"/>
          <a:ext cx="57559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B24086-22AD-4143-A9A0-839771842659}">
      <dsp:nvSpPr>
        <dsp:cNvPr id="0" name=""/>
        <dsp:cNvSpPr/>
      </dsp:nvSpPr>
      <dsp:spPr>
        <a:xfrm>
          <a:off x="0" y="939923"/>
          <a:ext cx="5755949" cy="939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solidFill>
                <a:schemeClr val="bg1"/>
              </a:solidFill>
            </a:rPr>
            <a:t>Thomas is a popular member of the class and is often chosen first in team sports. </a:t>
          </a:r>
        </a:p>
      </dsp:txBody>
      <dsp:txXfrm>
        <a:off x="0" y="939923"/>
        <a:ext cx="5755949" cy="939349"/>
      </dsp:txXfrm>
    </dsp:sp>
    <dsp:sp modelId="{118ECFAE-A8A8-484C-A131-B3656D6BB51F}">
      <dsp:nvSpPr>
        <dsp:cNvPr id="0" name=""/>
        <dsp:cNvSpPr/>
      </dsp:nvSpPr>
      <dsp:spPr>
        <a:xfrm>
          <a:off x="0" y="1879272"/>
          <a:ext cx="57559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F7D2C5-C9C6-4359-97FB-5319D79437B2}">
      <dsp:nvSpPr>
        <dsp:cNvPr id="0" name=""/>
        <dsp:cNvSpPr/>
      </dsp:nvSpPr>
      <dsp:spPr>
        <a:xfrm>
          <a:off x="0" y="1879272"/>
          <a:ext cx="5755949" cy="939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solidFill>
                <a:schemeClr val="bg1"/>
              </a:solidFill>
            </a:rPr>
            <a:t>Thomas finds cooking and sport enjoyable and as a result says he can relax whilst taking part in these activities.</a:t>
          </a:r>
        </a:p>
      </dsp:txBody>
      <dsp:txXfrm>
        <a:off x="0" y="1879272"/>
        <a:ext cx="5755949" cy="939349"/>
      </dsp:txXfrm>
    </dsp:sp>
    <dsp:sp modelId="{CEA38360-A9EC-44EF-8D82-837D748833CA}">
      <dsp:nvSpPr>
        <dsp:cNvPr id="0" name=""/>
        <dsp:cNvSpPr/>
      </dsp:nvSpPr>
      <dsp:spPr>
        <a:xfrm>
          <a:off x="0" y="2818622"/>
          <a:ext cx="57559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CB92BA-A6F6-4147-8BDB-5E4971F24B95}">
      <dsp:nvSpPr>
        <dsp:cNvPr id="0" name=""/>
        <dsp:cNvSpPr/>
      </dsp:nvSpPr>
      <dsp:spPr>
        <a:xfrm>
          <a:off x="0" y="2818622"/>
          <a:ext cx="5755949" cy="939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solidFill>
                <a:schemeClr val="bg1"/>
              </a:solidFill>
            </a:rPr>
            <a:t>Thomas describes himself as not being able to switch off and he is aware that he often shouts out or interrupts when other people are talking.</a:t>
          </a:r>
        </a:p>
      </dsp:txBody>
      <dsp:txXfrm>
        <a:off x="0" y="2818622"/>
        <a:ext cx="5755949" cy="939349"/>
      </dsp:txXfrm>
    </dsp:sp>
    <dsp:sp modelId="{FB9F4DB1-8A4D-4FBE-B32F-252E18E11AB0}">
      <dsp:nvSpPr>
        <dsp:cNvPr id="0" name=""/>
        <dsp:cNvSpPr/>
      </dsp:nvSpPr>
      <dsp:spPr>
        <a:xfrm>
          <a:off x="0" y="3757971"/>
          <a:ext cx="575594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92E97-EC8D-47AC-A791-6D6D0E8B5F7E}">
      <dsp:nvSpPr>
        <dsp:cNvPr id="0" name=""/>
        <dsp:cNvSpPr/>
      </dsp:nvSpPr>
      <dsp:spPr>
        <a:xfrm>
          <a:off x="0" y="3757971"/>
          <a:ext cx="5755949" cy="939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solidFill>
                <a:schemeClr val="bg1"/>
              </a:solidFill>
            </a:rPr>
            <a:t>Thomas fidgets, taps or makes noises when being asked to listen to lengthy instructions and becomes frustrated if he feels it will be too difficult.  </a:t>
          </a:r>
        </a:p>
      </dsp:txBody>
      <dsp:txXfrm>
        <a:off x="0" y="3757971"/>
        <a:ext cx="5755949" cy="9393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48558-0ABC-4986-9AD1-BC2099A7748C}">
      <dsp:nvSpPr>
        <dsp:cNvPr id="0" name=""/>
        <dsp:cNvSpPr/>
      </dsp:nvSpPr>
      <dsp:spPr>
        <a:xfrm>
          <a:off x="0" y="655637"/>
          <a:ext cx="3381375" cy="20288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the case study (see activity pack for full version) Nancy who is described as having ADHD,  reports that she suffers from 'mood fluctuations and irritability</a:t>
          </a:r>
          <a:r>
            <a:rPr lang="en-US" sz="1800" kern="1200">
              <a:latin typeface="Calibri Light" panose="020F0302020204030204"/>
            </a:rPr>
            <a:t>'.</a:t>
          </a:r>
          <a:endParaRPr lang="en-US" sz="1800" kern="1200"/>
        </a:p>
      </dsp:txBody>
      <dsp:txXfrm>
        <a:off x="0" y="655637"/>
        <a:ext cx="3381375" cy="2028825"/>
      </dsp:txXfrm>
    </dsp:sp>
    <dsp:sp modelId="{2549DBDE-EB09-440E-B3B7-1EF666A7083C}">
      <dsp:nvSpPr>
        <dsp:cNvPr id="0" name=""/>
        <dsp:cNvSpPr/>
      </dsp:nvSpPr>
      <dsp:spPr>
        <a:xfrm>
          <a:off x="3719512" y="655637"/>
          <a:ext cx="3381375" cy="20288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She has often found school work</a:t>
          </a:r>
          <a:r>
            <a:rPr lang="en-US" sz="1800" kern="1200">
              <a:latin typeface="Calibri Light" panose="020F0302020204030204"/>
            </a:rPr>
            <a:t> hard </a:t>
          </a:r>
          <a:r>
            <a:rPr lang="en-US" sz="1800" kern="1200"/>
            <a:t>due to her issues – not that she is not hardworking!  she struggles to meet expectations in school and home when it comes to academics.</a:t>
          </a:r>
        </a:p>
      </dsp:txBody>
      <dsp:txXfrm>
        <a:off x="3719512" y="655637"/>
        <a:ext cx="3381375" cy="2028825"/>
      </dsp:txXfrm>
    </dsp:sp>
    <dsp:sp modelId="{3CA300D4-6EC4-4A50-9DFD-7C4802E2B9E1}">
      <dsp:nvSpPr>
        <dsp:cNvPr id="0" name=""/>
        <dsp:cNvSpPr/>
      </dsp:nvSpPr>
      <dsp:spPr>
        <a:xfrm>
          <a:off x="7439025" y="655637"/>
          <a:ext cx="3381375" cy="20288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Nancy has often said that she has friendship difficulties, and this often makes her feel anxious when it comes to going to school – in fact, she explains she hates school.</a:t>
          </a:r>
        </a:p>
      </dsp:txBody>
      <dsp:txXfrm>
        <a:off x="7439025" y="655637"/>
        <a:ext cx="3381375" cy="20288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5FC96-74F8-49B5-BAC5-4290B466E43A}">
      <dsp:nvSpPr>
        <dsp:cNvPr id="0" name=""/>
        <dsp:cNvSpPr/>
      </dsp:nvSpPr>
      <dsp:spPr>
        <a:xfrm>
          <a:off x="0" y="51280"/>
          <a:ext cx="5816600" cy="7405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9-years-old</a:t>
          </a:r>
          <a:endParaRPr lang="en-US" sz="1900" kern="1200"/>
        </a:p>
      </dsp:txBody>
      <dsp:txXfrm>
        <a:off x="36150" y="87430"/>
        <a:ext cx="5744300" cy="668236"/>
      </dsp:txXfrm>
    </dsp:sp>
    <dsp:sp modelId="{8F6D92E8-A58E-4315-B0EA-277E527BE381}">
      <dsp:nvSpPr>
        <dsp:cNvPr id="0" name=""/>
        <dsp:cNvSpPr/>
      </dsp:nvSpPr>
      <dsp:spPr>
        <a:xfrm>
          <a:off x="0" y="846537"/>
          <a:ext cx="5816600" cy="7405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Lives with her mother and 2 older sisters</a:t>
          </a:r>
          <a:endParaRPr lang="en-US" sz="1900" kern="1200"/>
        </a:p>
      </dsp:txBody>
      <dsp:txXfrm>
        <a:off x="36150" y="882687"/>
        <a:ext cx="5744300" cy="668236"/>
      </dsp:txXfrm>
    </dsp:sp>
    <dsp:sp modelId="{C6698573-14FD-4312-9E38-AF1C6D53B272}">
      <dsp:nvSpPr>
        <dsp:cNvPr id="0" name=""/>
        <dsp:cNvSpPr/>
      </dsp:nvSpPr>
      <dsp:spPr>
        <a:xfrm>
          <a:off x="0" y="1641794"/>
          <a:ext cx="5816600" cy="7405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Highly intelligent </a:t>
          </a:r>
          <a:endParaRPr lang="en-US" sz="1900" kern="1200"/>
        </a:p>
      </dsp:txBody>
      <dsp:txXfrm>
        <a:off x="36150" y="1677944"/>
        <a:ext cx="5744300" cy="668236"/>
      </dsp:txXfrm>
    </dsp:sp>
    <dsp:sp modelId="{A5F7FE1F-B3A9-4506-898D-FDCD30CA176B}">
      <dsp:nvSpPr>
        <dsp:cNvPr id="0" name=""/>
        <dsp:cNvSpPr/>
      </dsp:nvSpPr>
      <dsp:spPr>
        <a:xfrm>
          <a:off x="0" y="2437050"/>
          <a:ext cx="5816600" cy="7405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Great imagination and loves drawing, being creative and the outdoors</a:t>
          </a:r>
          <a:endParaRPr lang="en-US" sz="1900" kern="1200"/>
        </a:p>
      </dsp:txBody>
      <dsp:txXfrm>
        <a:off x="36150" y="2473200"/>
        <a:ext cx="5744300" cy="668236"/>
      </dsp:txXfrm>
    </dsp:sp>
    <dsp:sp modelId="{8E86855B-6967-415B-9D5F-720DF047921E}">
      <dsp:nvSpPr>
        <dsp:cNvPr id="0" name=""/>
        <dsp:cNvSpPr/>
      </dsp:nvSpPr>
      <dsp:spPr>
        <a:xfrm>
          <a:off x="0" y="3232307"/>
          <a:ext cx="5816600" cy="74053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Difficulty with concentrating, regulating emotions and waiting her turn to talk</a:t>
          </a:r>
          <a:endParaRPr lang="en-US" sz="1900" kern="1200"/>
        </a:p>
      </dsp:txBody>
      <dsp:txXfrm>
        <a:off x="36150" y="3268457"/>
        <a:ext cx="5744300" cy="668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43FAB-6E86-4F33-9A83-1F0A6159CA2A}">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B91441A-B641-473F-83D8-7F253CF7C4D6}">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bg1"/>
              </a:solidFill>
            </a:rPr>
            <a:t>We hope that through completing this training workshop, your awareness of ADHD has increased, and you are more conscious of ways to promote inclusion.</a:t>
          </a:r>
          <a:endParaRPr lang="en-US" sz="1700" kern="1200">
            <a:solidFill>
              <a:schemeClr val="bg1"/>
            </a:solidFill>
          </a:endParaRPr>
        </a:p>
      </dsp:txBody>
      <dsp:txXfrm>
        <a:off x="0" y="0"/>
        <a:ext cx="6290226" cy="1361936"/>
      </dsp:txXfrm>
    </dsp:sp>
    <dsp:sp modelId="{E0585937-C698-4801-BE89-7E31DF1D24E6}">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1CD3382-DE01-49BD-B752-84167F9DFD29}">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bg1"/>
              </a:solidFill>
            </a:rPr>
            <a:t>We have demonstrated activities which encourage participation and engagement, in an inclusive environment, making adjustments where necessary that not only benefit children with ADHD, but often the whole class. </a:t>
          </a:r>
          <a:endParaRPr lang="en-US" sz="1700" kern="1200">
            <a:solidFill>
              <a:schemeClr val="bg1"/>
            </a:solidFill>
          </a:endParaRPr>
        </a:p>
      </dsp:txBody>
      <dsp:txXfrm>
        <a:off x="0" y="1361936"/>
        <a:ext cx="6290226" cy="1361936"/>
      </dsp:txXfrm>
    </dsp:sp>
    <dsp:sp modelId="{69C17D32-2B80-47B8-BD20-C5E154A2170A}">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3B37C0-EEC6-4A6D-81A1-9BFED9718D89}">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bg1"/>
              </a:solidFill>
            </a:rPr>
            <a:t>We have provided coping mechanisms to support academic attainment, whilst also concentrating on a whole child approach.  </a:t>
          </a:r>
          <a:endParaRPr lang="en-US" sz="1700" kern="1200">
            <a:solidFill>
              <a:schemeClr val="bg1"/>
            </a:solidFill>
          </a:endParaRPr>
        </a:p>
      </dsp:txBody>
      <dsp:txXfrm>
        <a:off x="0" y="2723872"/>
        <a:ext cx="6290226" cy="1361936"/>
      </dsp:txXfrm>
    </dsp:sp>
    <dsp:sp modelId="{DF38B853-F147-4FA4-8F24-6C0F403E2A67}">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83C109B-B4F7-4426-A038-0AB0919D4DBD}">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solidFill>
                <a:schemeClr val="bg1"/>
              </a:solidFill>
            </a:rPr>
            <a:t>For more information about other support available, please see the next slide or the final page in your resource pack. </a:t>
          </a:r>
          <a:endParaRPr lang="en-US" sz="1700" kern="1200">
            <a:solidFill>
              <a:schemeClr val="bg1"/>
            </a:solidFill>
          </a:endParaRPr>
        </a:p>
      </dsp:txBody>
      <dsp:txXfrm>
        <a:off x="0" y="4085808"/>
        <a:ext cx="6290226" cy="13619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65E655-2C69-4FDA-9D6F-28B084BE25C7}" type="datetimeFigureOut">
              <a:rPr lang="en-GB" smtClean="0"/>
              <a:t>11/05/2021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90082B-0B24-491A-8617-D793D609783C}" type="slidenum">
              <a:rPr lang="en-GB" smtClean="0"/>
              <a:t>‹#›</a:t>
            </a:fld>
            <a:endParaRPr lang="en-GB"/>
          </a:p>
        </p:txBody>
      </p:sp>
    </p:spTree>
    <p:extLst>
      <p:ext uri="{BB962C8B-B14F-4D97-AF65-F5344CB8AC3E}">
        <p14:creationId xmlns:p14="http://schemas.microsoft.com/office/powerpoint/2010/main" val="512855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introduction</a:t>
            </a:r>
          </a:p>
        </p:txBody>
      </p:sp>
      <p:sp>
        <p:nvSpPr>
          <p:cNvPr id="4" name="Slide Number Placeholder 3"/>
          <p:cNvSpPr>
            <a:spLocks noGrp="1"/>
          </p:cNvSpPr>
          <p:nvPr>
            <p:ph type="sldNum" sz="quarter" idx="5"/>
          </p:nvPr>
        </p:nvSpPr>
        <p:spPr/>
        <p:txBody>
          <a:bodyPr/>
          <a:lstStyle/>
          <a:p>
            <a:fld id="{8890082B-0B24-491A-8617-D793D609783C}" type="slidenum">
              <a:rPr lang="en-GB" smtClean="0"/>
              <a:t>1</a:t>
            </a:fld>
            <a:endParaRPr lang="en-GB"/>
          </a:p>
        </p:txBody>
      </p:sp>
    </p:spTree>
    <p:extLst>
      <p:ext uri="{BB962C8B-B14F-4D97-AF65-F5344CB8AC3E}">
        <p14:creationId xmlns:p14="http://schemas.microsoft.com/office/powerpoint/2010/main" val="2067155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Sinèad – Dr Lloyd and Dickens (2020) who work with the ADHD Foundation charity states that 1 in 20 school children have ADHD meaning that it is likely for at least one student to have ADHD in every class. As Emma stated often individual are diagnosed with ADHD in childhood normally before the age of 7 (Visser et al., 2015) which means by KS2 the child most likely would have had their diagnoses and you would know which students have ADHD. However, this is not always the case and therefore it is still important for you to be aware of the signs that an individual with ADHD may present in the class. </a:t>
            </a:r>
            <a:endParaRPr lang="en-US"/>
          </a:p>
          <a:p>
            <a:r>
              <a:rPr lang="en-GB"/>
              <a:t>As Emma mentioned there is hyperactivity and inattentive ADHD but there is also combined presentation ADHD which is when a child presents behaviours from both hyperactive and inattentive ADHD (Faraone and Graham, 2018). </a:t>
            </a:r>
          </a:p>
          <a:p>
            <a:r>
              <a:rPr lang="en-GB"/>
              <a:t>If you are wondering what causes an individual to have ADHD well the precise cause is not known however, ADHD has been found to run in families. Other factors which have been found to possibly play a part in ADHD are if the child was born prematurely, born with a low weight or if the parent was smoking or having difficulties with alcohol or drug abuse whilst pregnant with the child (Thapar et al., 2011). </a:t>
            </a:r>
          </a:p>
        </p:txBody>
      </p:sp>
      <p:sp>
        <p:nvSpPr>
          <p:cNvPr id="4" name="Slide Number Placeholder 3"/>
          <p:cNvSpPr>
            <a:spLocks noGrp="1"/>
          </p:cNvSpPr>
          <p:nvPr>
            <p:ph type="sldNum" sz="quarter" idx="5"/>
          </p:nvPr>
        </p:nvSpPr>
        <p:spPr/>
        <p:txBody>
          <a:bodyPr/>
          <a:lstStyle/>
          <a:p>
            <a:fld id="{8890082B-0B24-491A-8617-D793D609783C}" type="slidenum">
              <a:rPr lang="en-GB" smtClean="0"/>
              <a:t>4</a:t>
            </a:fld>
            <a:endParaRPr lang="en-GB"/>
          </a:p>
        </p:txBody>
      </p:sp>
    </p:spTree>
    <p:extLst>
      <p:ext uri="{BB962C8B-B14F-4D97-AF65-F5344CB8AC3E}">
        <p14:creationId xmlns:p14="http://schemas.microsoft.com/office/powerpoint/2010/main" val="297028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a:t>
            </a:r>
            <a:r>
              <a:rPr lang="en-US"/>
              <a:t>When it comes to diagnosis there are several specialists a child could be referred to for a formal assessment, such as a child psychiatrist, a learning disability specialist, or occupational therapist with expertise in ADHD. There is no test for ADHD but a child has to have 6 or more symptoms of inattentiveness or hyperactivity and impulsiveness mentioned early, to be diagnosed with ADHD due to its strict criteria (NHS, 2021). More information on diagnosis page 3 of your activity pack </a:t>
            </a:r>
          </a:p>
          <a:p>
            <a:r>
              <a:rPr lang="en-US"/>
              <a:t>Medication is sometimes prescribed to individuals with ADHD as it can help the child to strengthen their concentration, decrease impulsiveness, feel calmer, and learn new skills (Mental Health Foundation, 2000). </a:t>
            </a:r>
          </a:p>
          <a:p>
            <a:r>
              <a:rPr lang="en-US"/>
              <a:t>If a student in your class is on medication for their ADHD they may need to take it during school hours, and it could be down to you to give the child their medication or in some schools the child might go to the school nurse. Either way you will have the responsibility of either giving the medication to the child at the right time or letting the child know when they need to go to the school nurse. It would also be good to keep an eye on how much medication is left at school to let the parents or guardians know when the child is running low on their medication and needs more brought in.</a:t>
            </a:r>
          </a:p>
        </p:txBody>
      </p:sp>
      <p:sp>
        <p:nvSpPr>
          <p:cNvPr id="4" name="Slide Number Placeholder 3"/>
          <p:cNvSpPr>
            <a:spLocks noGrp="1"/>
          </p:cNvSpPr>
          <p:nvPr>
            <p:ph type="sldNum" sz="quarter" idx="5"/>
          </p:nvPr>
        </p:nvSpPr>
        <p:spPr/>
        <p:txBody>
          <a:bodyPr/>
          <a:lstStyle/>
          <a:p>
            <a:fld id="{8890082B-0B24-491A-8617-D793D609783C}" type="slidenum">
              <a:rPr lang="en-GB" smtClean="0"/>
              <a:t>9</a:t>
            </a:fld>
            <a:endParaRPr lang="en-GB"/>
          </a:p>
        </p:txBody>
      </p:sp>
    </p:spTree>
    <p:extLst>
      <p:ext uri="{BB962C8B-B14F-4D97-AF65-F5344CB8AC3E}">
        <p14:creationId xmlns:p14="http://schemas.microsoft.com/office/powerpoint/2010/main" val="748207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study was done on encouraging Family and School Success (FSS) for Children with ADHD in education. The majority of approaches for children with ADHD either concentrate solely on school or the family. However, the FSS programme combines attachment theory, social learning theory, and ecological systems theory, and focuses on growing the relationship between the parents or guardians and the children, educating parents’ on behaviour management skills, encouraging family involvement in education at home as well as working  with the school to tackle educational difficulties. As a result, the children’s behaviour improved at home and in school and their academic performance was heightened (Mautone, Lefler and Power, 2011). </a:t>
            </a:r>
          </a:p>
          <a:p>
            <a:r>
              <a:rPr lang="en-US"/>
              <a:t>So, what can you do to help with home/school relationship, well…? </a:t>
            </a:r>
          </a:p>
          <a:p>
            <a:r>
              <a:rPr lang="en-US"/>
              <a:t>As children with ADHD have difficulty to regulate themselves. It is important for you to work with the child’s parents or guardians and the child themselves to come up with a routine for the child both at home and school and be consistent with this routine (O’Regan, 2019). As a result, the child will have a set time for homework, have a structured bedtime and morning time routine which will all help with the child’s attainment at school. </a:t>
            </a:r>
          </a:p>
          <a:p>
            <a:r>
              <a:rPr lang="en-US"/>
              <a:t>Adding to that, it is vital for you to have regular communication with the child’s parents or guardians (O’Regan, 2019), letting them know about how their child is doing academically, socially, and emotionally. You should also ask about how the child is doing at home. </a:t>
            </a:r>
          </a:p>
          <a:p>
            <a:r>
              <a:rPr lang="en-US"/>
              <a:t>In addition, if the parents or guardians have other children then they will also be affected due to their siblings ADHD. Studies done have found that siblings often feel victimised by the hostility from the sibling with ADHD as they can be physically or verbally aggressive towards them, causing them to feel unsafe which parents or guardians frequently ignore this behaviour because they are too exhausted or overwhelmed to intervene. Older and younger siblings have reported feeling like caregivers to their sibling with ADHD because they are expected to supervise and play with their sibling. Another feeling that they may experience is sorrow and loss as they feel that their sibling with ADHD gets all the attention and they are expected to be invisible and they crave a peaceful and quite home which they do not get (King, Alexander and Seabi, 2016). Therefore, it is vital that whilst at school they can have a safe and quiet environment and get attention and praise from their teachers at school. </a:t>
            </a:r>
          </a:p>
        </p:txBody>
      </p:sp>
      <p:sp>
        <p:nvSpPr>
          <p:cNvPr id="4" name="Slide Number Placeholder 3"/>
          <p:cNvSpPr>
            <a:spLocks noGrp="1"/>
          </p:cNvSpPr>
          <p:nvPr>
            <p:ph type="sldNum" sz="quarter" idx="5"/>
          </p:nvPr>
        </p:nvSpPr>
        <p:spPr/>
        <p:txBody>
          <a:bodyPr/>
          <a:lstStyle/>
          <a:p>
            <a:fld id="{8890082B-0B24-491A-8617-D793D609783C}" type="slidenum">
              <a:rPr lang="en-GB" smtClean="0"/>
              <a:t>12</a:t>
            </a:fld>
            <a:endParaRPr lang="en-GB"/>
          </a:p>
        </p:txBody>
      </p:sp>
    </p:spTree>
    <p:extLst>
      <p:ext uri="{BB962C8B-B14F-4D97-AF65-F5344CB8AC3E}">
        <p14:creationId xmlns:p14="http://schemas.microsoft.com/office/powerpoint/2010/main" val="2974423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90082B-0B24-491A-8617-D793D609783C}" type="slidenum">
              <a:rPr lang="en-GB" smtClean="0"/>
              <a:t>20</a:t>
            </a:fld>
            <a:endParaRPr lang="en-GB"/>
          </a:p>
        </p:txBody>
      </p:sp>
    </p:spTree>
    <p:extLst>
      <p:ext uri="{BB962C8B-B14F-4D97-AF65-F5344CB8AC3E}">
        <p14:creationId xmlns:p14="http://schemas.microsoft.com/office/powerpoint/2010/main" val="505929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90082B-0B24-491A-8617-D793D609783C}" type="slidenum">
              <a:rPr lang="en-GB" smtClean="0"/>
              <a:t>21</a:t>
            </a:fld>
            <a:endParaRPr lang="en-GB"/>
          </a:p>
        </p:txBody>
      </p:sp>
    </p:spTree>
    <p:extLst>
      <p:ext uri="{BB962C8B-B14F-4D97-AF65-F5344CB8AC3E}">
        <p14:creationId xmlns:p14="http://schemas.microsoft.com/office/powerpoint/2010/main" val="1717735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Bella is a 9-year-old girl in year 4. She lives with her two older sisters and her mother. She is the only one in her family with Attention Deficit/Hyperactivity Disorder (ADHD). </a:t>
            </a:r>
          </a:p>
          <a:p>
            <a:r>
              <a:rPr lang="en-US"/>
              <a:t>Bella is a highly intelligent girl and portrays significant potential to thrive academically. Bella loves drawing or anything creative as she has an amazing imagination, she also like being outdoors in the nature. Bella can be extremely caring and understanding towards her classmates however when she is being tremendously hyperactive, she will talk over her classmates, not allowing them to have a say and sometimes will push into her classmates and accidentally hurt them. This happens because Bella gets overly excited and struggles with regulating her emotions. In addition, Bella often finds it difficult to concentrate on her schoolwork. </a:t>
            </a:r>
            <a:endParaRPr lang="en-GB"/>
          </a:p>
          <a:p>
            <a:r>
              <a:rPr lang="en-US"/>
              <a:t>You can read Bella’s full case study on page 19 of your activity pack. </a:t>
            </a:r>
            <a:endParaRPr lang="en-GB"/>
          </a:p>
        </p:txBody>
      </p:sp>
      <p:sp>
        <p:nvSpPr>
          <p:cNvPr id="4" name="Slide Number Placeholder 3"/>
          <p:cNvSpPr>
            <a:spLocks noGrp="1"/>
          </p:cNvSpPr>
          <p:nvPr>
            <p:ph type="sldNum" sz="quarter" idx="5"/>
          </p:nvPr>
        </p:nvSpPr>
        <p:spPr/>
        <p:txBody>
          <a:bodyPr/>
          <a:lstStyle/>
          <a:p>
            <a:fld id="{8890082B-0B24-491A-8617-D793D609783C}" type="slidenum">
              <a:rPr lang="en-GB" smtClean="0"/>
              <a:t>31</a:t>
            </a:fld>
            <a:endParaRPr lang="en-GB"/>
          </a:p>
        </p:txBody>
      </p:sp>
    </p:spTree>
    <p:extLst>
      <p:ext uri="{BB962C8B-B14F-4D97-AF65-F5344CB8AC3E}">
        <p14:creationId xmlns:p14="http://schemas.microsoft.com/office/powerpoint/2010/main" val="1353449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Bella is beginning to get overly excited you can do a mindfulness activity to help her, an example of a mindfulness activity has been provided for you in your activity pack on pages 20 and 21. This activity can be done with the whole class and be done in or outdoors. </a:t>
            </a:r>
          </a:p>
          <a:p>
            <a:r>
              <a:rPr lang="en-US"/>
              <a:t>Many people with ADHD struggle with paying attention and maintaining self-regulation. Studies have discovered that mindfulness can help individuals with ADHD increase their concentration (Sherman and Zylowska, 2018). </a:t>
            </a:r>
            <a:endParaRPr lang="en-GB"/>
          </a:p>
          <a:p>
            <a:r>
              <a:rPr lang="en-US"/>
              <a:t>Mindfulness includes paying close attention to one’s thoughts, feelings, and sensations. It helps in acquiring a larger awareness of what’s going on in that moment (Davis and Hayes, 2011). </a:t>
            </a:r>
            <a:endParaRPr lang="en-GB"/>
          </a:p>
          <a:p>
            <a:r>
              <a:rPr lang="en-US"/>
              <a:t>Sherman and Zylowska (2018) explains, unlike most ADHD treatments, mindfulness grows the individual’s inner skills. It improves their attention by helping to strengthen their ability to self-observe, and obtain different ways to deal with stressful situations. In other words, it teaches you to pay attention to paying attention, and can also make people more aware of their emotional state, so they won’t react impulsively, which is often something individuals with ADHD struggle with. Being able to be more aware of how they feel, and their behaviour will support them in focusing in class. </a:t>
            </a:r>
            <a:endParaRPr lang="en-GB"/>
          </a:p>
          <a:p>
            <a:r>
              <a:rPr lang="en-US"/>
              <a:t>From a study done on mindfulness and children with ADHD in 2012, although it found a significant decrease in parents reported ADHD symptoms, there was not as much of a reduction in teachers reporting ADHD symptoms. Additional research is still required on the effectiveness of mindfulness on ADHD symptoms, but the research done so far is promising (Sherman and Zylowska, 2018).</a:t>
            </a:r>
            <a:endParaRPr lang="en-GB"/>
          </a:p>
        </p:txBody>
      </p:sp>
      <p:sp>
        <p:nvSpPr>
          <p:cNvPr id="4" name="Slide Number Placeholder 3"/>
          <p:cNvSpPr>
            <a:spLocks noGrp="1"/>
          </p:cNvSpPr>
          <p:nvPr>
            <p:ph type="sldNum" sz="quarter" idx="5"/>
          </p:nvPr>
        </p:nvSpPr>
        <p:spPr/>
        <p:txBody>
          <a:bodyPr/>
          <a:lstStyle/>
          <a:p>
            <a:fld id="{8890082B-0B24-491A-8617-D793D609783C}" type="slidenum">
              <a:rPr lang="en-GB" smtClean="0"/>
              <a:t>32</a:t>
            </a:fld>
            <a:endParaRPr lang="en-GB"/>
          </a:p>
        </p:txBody>
      </p:sp>
    </p:spTree>
    <p:extLst>
      <p:ext uri="{BB962C8B-B14F-4D97-AF65-F5344CB8AC3E}">
        <p14:creationId xmlns:p14="http://schemas.microsoft.com/office/powerpoint/2010/main" val="2946711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Sinèad –  </a:t>
            </a:r>
            <a:r>
              <a:rPr lang="en-US"/>
              <a:t>Approximately 25-50% of children with ADHD struggle with sleeping, when the child’s sleep is being affected you will notice that the child’s behaviour is worse during the daytime (Weiss and Salpekar, 2010) and this could affect the child’s attainment at school as they  won’t be able to focus in class due to lack of sleep. </a:t>
            </a:r>
            <a:endParaRPr lang="en-US">
              <a:cs typeface="Calibri"/>
            </a:endParaRPr>
          </a:p>
        </p:txBody>
      </p:sp>
      <p:sp>
        <p:nvSpPr>
          <p:cNvPr id="4" name="Slide Number Placeholder 3"/>
          <p:cNvSpPr>
            <a:spLocks noGrp="1"/>
          </p:cNvSpPr>
          <p:nvPr>
            <p:ph type="sldNum" sz="quarter" idx="5"/>
          </p:nvPr>
        </p:nvSpPr>
        <p:spPr/>
        <p:txBody>
          <a:bodyPr/>
          <a:lstStyle/>
          <a:p>
            <a:fld id="{8890082B-0B24-491A-8617-D793D609783C}" type="slidenum">
              <a:rPr lang="en-GB" smtClean="0"/>
              <a:t>34</a:t>
            </a:fld>
            <a:endParaRPr lang="en-GB"/>
          </a:p>
        </p:txBody>
      </p:sp>
    </p:spTree>
    <p:extLst>
      <p:ext uri="{BB962C8B-B14F-4D97-AF65-F5344CB8AC3E}">
        <p14:creationId xmlns:p14="http://schemas.microsoft.com/office/powerpoint/2010/main" val="31501961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5586B75A-687E-405C-8A0B-8D00578BA2C3}" type="datetimeFigureOut">
              <a:rPr lang="en-US" smtClean="0"/>
              <a:pPr/>
              <a:t>5/11/2021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901604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smtClean="0"/>
              <a:t>5/11/2021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168681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586B75A-687E-405C-8A0B-8D00578BA2C3}" type="datetimeFigureOut">
              <a:rPr lang="en-US" smtClean="0"/>
              <a:pPr/>
              <a:t>5/11/2021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413046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smtClean="0"/>
              <a:t>5/11/2021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394996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smtClean="0"/>
              <a:t>5/11/2021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40672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smtClean="0"/>
              <a:t>5/11/2021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5977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smtClean="0"/>
              <a:t>5/11/2021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812427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smtClean="0"/>
              <a:t>5/11/2021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4349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5/11/2021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564407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5/11/2021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86026431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586B75A-687E-405C-8A0B-8D00578BA2C3}" type="datetimeFigureOut">
              <a:rPr lang="en-US" smtClean="0"/>
              <a:pPr/>
              <a:t>5/11/2021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1897566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586B75A-687E-405C-8A0B-8D00578BA2C3}" type="datetimeFigureOut">
              <a:rPr lang="en-US" smtClean="0"/>
              <a:pPr/>
              <a:t>5/11/2021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304594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586B75A-687E-405C-8A0B-8D00578BA2C3}" type="datetimeFigureOut">
              <a:rPr lang="en-US" smtClean="0"/>
              <a:pPr/>
              <a:t>5/11/2021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377337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586B75A-687E-405C-8A0B-8D00578BA2C3}" type="datetimeFigureOut">
              <a:rPr lang="en-US" smtClean="0"/>
              <a:pPr/>
              <a:t>5/11/2021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0828970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586B75A-687E-405C-8A0B-8D00578BA2C3}" type="datetimeFigureOut">
              <a:rPr lang="en-US" smtClean="0"/>
              <a:pPr/>
              <a:t>5/11/2021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48713154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smtClean="0"/>
              <a:t>5/11/2021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31652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A77B6E1-634A-48DC-9E8B-D894023267EF}" type="datetimeFigureOut">
              <a:rPr lang="en-US" smtClean="0"/>
              <a:t>5/11/2021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362455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586B75A-687E-405C-8A0B-8D00578BA2C3}" type="datetimeFigureOut">
              <a:rPr lang="en-US" smtClean="0"/>
              <a:pPr/>
              <a:t>5/11/2021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734765341"/>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 id="214748384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3.jpeg"/><Relationship Id="rId7" Type="http://schemas.openxmlformats.org/officeDocument/2006/relationships/hyperlink" Target="http://spanishcoursegeraldbrenan.blogspot.com/2013/11/verbos-reflexivos-reflexive-verbs.html" TargetMode="External"/><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hyperlink" Target="http://mrsfry123.weebly.com/1/previous/2.html" TargetMode="External"/><Relationship Id="rId9" Type="http://schemas.openxmlformats.org/officeDocument/2006/relationships/hyperlink" Target="http://livrosabertosaquitodoscontam.blogspot.no/2015_05_01_archive.htm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20.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hyperlink" Target="https://findaprovider.nemours.org/details/175/shirin-hasan-psychiatry-lake_mary-orlando?utm_source=khreview&amp;utm_medium=fl&amp;utm_campaign=shirin-hasan&amp;utm_term=psychiatry&amp;utm_content=lake_mary-orlando"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utaklaya.blogspot.com/2013/09/academics-what-did-you-get-from-being-on-top.html" TargetMode="External"/><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ltl.org.uk/free-resources/"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panayotova.blogspot.com/2017/05/outdoor-classroom-day.html"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jpe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6.xml"/><Relationship Id="rId6" Type="http://schemas.openxmlformats.org/officeDocument/2006/relationships/image" Target="../media/image37.png"/><Relationship Id="rId5" Type="http://schemas.openxmlformats.org/officeDocument/2006/relationships/image" Target="../media/image36.jpe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files.eric.ed.gov/fulltext/EJ1108430.pdf" TargetMode="External"/><Relationship Id="rId7" Type="http://schemas.openxmlformats.org/officeDocument/2006/relationships/hyperlink" Target="https://www.nhs.uk/conditions/attention-deficit-hyperactivity-disorder-adhd/symptoms/" TargetMode="External"/><Relationship Id="rId2" Type="http://schemas.openxmlformats.org/officeDocument/2006/relationships/hyperlink" Target="https://bpspsychub.onlinelibrary.wiley.com/doi/pdfdirect/10.1348/000709905X36100?casa_token=4p3RYbNGQ1cAAAAA:zQSgkzmoYgMwEvj0OSWHEcJy00qUSREQUq5zB2KECalEInscrNwsjlGl2DAuC49u7NyQfDd7CHEQvBA_" TargetMode="External"/><Relationship Id="rId1" Type="http://schemas.openxmlformats.org/officeDocument/2006/relationships/slideLayout" Target="../slideLayouts/slideLayout2.xml"/><Relationship Id="rId6" Type="http://schemas.openxmlformats.org/officeDocument/2006/relationships/hyperlink" Target="https://childdevelopmentinfo.com/psychology/adhd-add/communication-strategies-parents-children-adhd/#gs.0vnmr6" TargetMode="External"/><Relationship Id="rId5" Type="http://schemas.openxmlformats.org/officeDocument/2006/relationships/hyperlink" Target="https://www.aiota.org/temp/ijotpdf/ibat14i2p49.pdf" TargetMode="External"/><Relationship Id="rId4" Type="http://schemas.openxmlformats.org/officeDocument/2006/relationships/hyperlink" Target="https://www.helpguide.org/articles/add-adhd/attention-deficit-disorder-adhd-in-children.htm"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ebay.co.uk/itm/282998954141?chn=ps&amp;norover=1&amp;mkevt=1&amp;mkrid=710-153316-527457-8&amp;mkcid=2&amp;itemid=282998954141&amp;targetid=4585238371038803&amp;device=c&amp;mktype=&amp;googleloc=&amp;poi=&amp;campaignid=398826037&amp;mkgroupid=1306220073418922&amp;rlsatarget=pla-4585238371038803&amp;abcId=9300500&amp;merchantid=87779&amp;msclkid=e7160b40a0501d2b76c46bd1094c960f" TargetMode="External"/><Relationship Id="rId13" Type="http://schemas.openxmlformats.org/officeDocument/2006/relationships/hyperlink" Target="https://assets.publishing.service.gov.uk/government/uploads/system/uploads/attachment_data/file/942454/Working_together_to_safeguard_children_inter_agency_guidance.pdf" TargetMode="External"/><Relationship Id="rId18" Type="http://schemas.openxmlformats.org/officeDocument/2006/relationships/hyperlink" Target="https://search-proquest-com.ezproxy.uwtsd.ac.uk/docview/201089274?pq-origsite=primo&amp;accountid=130472" TargetMode="External"/><Relationship Id="rId26" Type="http://schemas.openxmlformats.org/officeDocument/2006/relationships/hyperlink" Target="https://pubmed.ncbi.nlm.nih.gov/25803290/" TargetMode="External"/><Relationship Id="rId3" Type="http://schemas.openxmlformats.org/officeDocument/2006/relationships/hyperlink" Target="https://www.adhdfoundation.org.uk/wp-content/uploads/2018/08/Primary-Strategies-for-Schools.pdf" TargetMode="External"/><Relationship Id="rId21" Type="http://schemas.openxmlformats.org/officeDocument/2006/relationships/hyperlink" Target="https://www.paperzip.co.uk/monopoly-money/" TargetMode="External"/><Relationship Id="rId7" Type="http://schemas.openxmlformats.org/officeDocument/2006/relationships/hyperlink" Target="https://web-b-ebscohost-com.ezproxy.uwtsd.ac.uk/ehost/detail/detail?vid=0&amp;sid=ac0501f9-399d-421a-bd77-8f79a01434e7%40sessionmgr103&amp;bdata=JnNpdGU9ZWhvc3QtbGl2ZQ%3d%3d#AN=57420047&amp;db=bth" TargetMode="External"/><Relationship Id="rId12" Type="http://schemas.openxmlformats.org/officeDocument/2006/relationships/hyperlink" Target="https://www.researchgate.net/publication/326239203_A_New_and_Improved_Physical_Education_Setting_for_Children_with_ADHD" TargetMode="External"/><Relationship Id="rId17" Type="http://schemas.openxmlformats.org/officeDocument/2006/relationships/hyperlink" Target="https://www.livingwithadhd.co.uk/files/mood-diary-livingwithadhd.co.uk.pdf" TargetMode="External"/><Relationship Id="rId25" Type="http://schemas.openxmlformats.org/officeDocument/2006/relationships/hyperlink" Target="https://www.researchgate.net/publication/263166089_Diet_in_the_treatment_of_ADHD_in_children-A_systematic_review_of_the_literature" TargetMode="External"/><Relationship Id="rId2" Type="http://schemas.openxmlformats.org/officeDocument/2006/relationships/hyperlink" Target="https://i1.wp.com/www.additudemag.com/wp-content/uploads/2016/12/153_6_Diagnose_Kids_Things-I-Wish-I-knew_SS_153_Class-clown.jpg?resize=480%2C270px&amp;ssl=1" TargetMode="External"/><Relationship Id="rId16" Type="http://schemas.openxmlformats.org/officeDocument/2006/relationships/hyperlink" Target="https://chadd.org/wp-content/uploads/2018/06/ATTN_06_12_Exercise.pdf" TargetMode="External"/><Relationship Id="rId20" Type="http://schemas.openxmlformats.org/officeDocument/2006/relationships/hyperlink" Target="https://www.nhs.uk/conditions/attention-deficit-hyperactivity-disorder-adhd/" TargetMode="External"/><Relationship Id="rId29" Type="http://schemas.openxmlformats.org/officeDocument/2006/relationships/hyperlink" Target="https://statswales.gov.wales/Catalogue/Education-and-Skills/Schools-and-Teachers/Schools-Census/Pupil-Level-Annual-School-Census/Special-Educational-Needs/reportsofspecialeducationalneeds-by-sector-typeofneed" TargetMode="External"/><Relationship Id="rId1" Type="http://schemas.openxmlformats.org/officeDocument/2006/relationships/slideLayout" Target="../slideLayouts/slideLayout2.xml"/><Relationship Id="rId6" Type="http://schemas.openxmlformats.org/officeDocument/2006/relationships/hyperlink" Target="https://www.adhdfoundation.org.uk/wp-content/uploads/2017/10/Teacher-Survey-MHCP-Draft-press-release-14-09-17.pdf" TargetMode="External"/><Relationship Id="rId11" Type="http://schemas.openxmlformats.org/officeDocument/2006/relationships/hyperlink" Target="https://search-proquest-com.ezproxy.uwtsd.ac.uk/docview/1865640110/505FA81D1B10421FPQ/1?accountid=130472" TargetMode="External"/><Relationship Id="rId24" Type="http://schemas.openxmlformats.org/officeDocument/2006/relationships/hyperlink" Target="https://www.tes.com/teaching-resource/ks2-football-plans-11430474" TargetMode="External"/><Relationship Id="rId32" Type="http://schemas.openxmlformats.org/officeDocument/2006/relationships/hyperlink" Target="http://www.understandingminds.com.au/research_pdf_docs/practically_speaking_adhd_in_the_classroom.pdf" TargetMode="External"/><Relationship Id="rId5" Type="http://schemas.openxmlformats.org/officeDocument/2006/relationships/hyperlink" Target="http://www.russellbarkley.org/factsheets/ADHD_School_Accommodations.pdf" TargetMode="External"/><Relationship Id="rId15" Type="http://schemas.openxmlformats.org/officeDocument/2006/relationships/hyperlink" Target="https://www.lanc.org.uk/adhd-at-school/classroom-strategies/" TargetMode="External"/><Relationship Id="rId23" Type="http://schemas.openxmlformats.org/officeDocument/2006/relationships/hyperlink" Target="http://www.primaryresources.co.uk/pe/pdfs/7circuit.pdf" TargetMode="External"/><Relationship Id="rId28" Type="http://schemas.openxmlformats.org/officeDocument/2006/relationships/hyperlink" Target="https://link.springer.com/article/10.1023/A:1023847719796" TargetMode="External"/><Relationship Id="rId10" Type="http://schemas.openxmlformats.org/officeDocument/2006/relationships/hyperlink" Target="https://www-tandfonline-com.ezproxy.uwtsd.ac.uk/doi/full/10.1080/17408989.2012.754000" TargetMode="External"/><Relationship Id="rId19" Type="http://schemas.openxmlformats.org/officeDocument/2006/relationships/hyperlink" Target="https://www.nice.org.uk/guidance/ng87/evidence/full-guideline-pdf-4783651311" TargetMode="External"/><Relationship Id="rId31" Type="http://schemas.openxmlformats.org/officeDocument/2006/relationships/hyperlink" Target="https://gov.wales/sites/default/files/publications/2018-03/specific-learning-difficulties-framework.pdf" TargetMode="External"/><Relationship Id="rId4" Type="http://schemas.openxmlformats.org/officeDocument/2006/relationships/hyperlink" Target="https://www.adhdfoundation.org.uk/wp-content/uploads/2019/01/Teaching-and-Managing-Students_FINAL.pdf" TargetMode="External"/><Relationship Id="rId9" Type="http://schemas.openxmlformats.org/officeDocument/2006/relationships/hyperlink" Target="https://search-proquest-com.ezproxy.uwtsd.ac.uk/docview/2266192489?accountid=130472&amp;pq-origsite=primo" TargetMode="External"/><Relationship Id="rId14" Type="http://schemas.openxmlformats.org/officeDocument/2006/relationships/hyperlink" Target="https://www.livingwithadhd.co.uk/files/P003_Teachers_ADHD-%20A%20Guide%20for%20Teachers%20PHGBCON03140016b%20-%20reapproval.pdf" TargetMode="External"/><Relationship Id="rId22" Type="http://schemas.openxmlformats.org/officeDocument/2006/relationships/hyperlink" Target="https://paulasperusals.net/wp-content/uploads/2019/12/kids-exercise.jpg" TargetMode="External"/><Relationship Id="rId27" Type="http://schemas.openxmlformats.org/officeDocument/2006/relationships/hyperlink" Target="https://acamh.onlinelibrary.wiley.com/doi/full/10.1111/j.1469-7610.2012.02611.x" TargetMode="External"/><Relationship Id="rId30" Type="http://schemas.openxmlformats.org/officeDocument/2006/relationships/hyperlink" Target="https://gov.wales/sites/default/files/publications/2019-01/ways-of-supporting-learners-with-attention-deficit-hyperactivity-disorder-adhd.pdf"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kidshealth.org/en/parents/adhd-school.html#:~:text=How%20Can%20ADHD%20Affect%20Kids,to%20have%20problems%20in%20school" TargetMode="External"/><Relationship Id="rId13" Type="http://schemas.openxmlformats.org/officeDocument/2006/relationships/hyperlink" Target="https://digitalcommons.csumb.edu/cgi/viewcontent.cgi?article=1246&amp;context=caps_thes_all" TargetMode="External"/><Relationship Id="rId18" Type="http://schemas.openxmlformats.org/officeDocument/2006/relationships/hyperlink" Target="https://www.understood.org/en/learning-thinking-differences/child-learning-disabilities/add-adhd/5-ways-adhd-can-affect-social-skills" TargetMode="External"/><Relationship Id="rId26" Type="http://schemas.openxmlformats.org/officeDocument/2006/relationships/hyperlink" Target="https://www.twinkl.co.uk/resource/t-s-2546852-facts-about-adhd-a4-display-poster" TargetMode="External"/><Relationship Id="rId3" Type="http://schemas.openxmlformats.org/officeDocument/2006/relationships/hyperlink" Target="https://www.cdc.gov/ncbddd/adhd/facts.html" TargetMode="External"/><Relationship Id="rId21" Type="http://schemas.openxmlformats.org/officeDocument/2006/relationships/hyperlink" Target="https://www.education.vic.gov.au/Documents/school/principals/participation/tipsmanagingadhdinclass.pdf" TargetMode="External"/><Relationship Id="rId7" Type="http://schemas.openxmlformats.org/officeDocument/2006/relationships/hyperlink" Target="https://psychcentral.com/adhd/adhd-in-adults-5-tips-for-taming-impulsivity" TargetMode="External"/><Relationship Id="rId12" Type="http://schemas.openxmlformats.org/officeDocument/2006/relationships/hyperlink" Target="https://scholarworks.bgsu.edu/cgi/viewcontent.cgi?article=1138&amp;context=honorsprojects" TargetMode="External"/><Relationship Id="rId17" Type="http://schemas.openxmlformats.org/officeDocument/2006/relationships/hyperlink" Target="https://www.lucidchart.com/blog/how-to-give-feedback" TargetMode="External"/><Relationship Id="rId25" Type="http://schemas.openxmlformats.org/officeDocument/2006/relationships/hyperlink" Target="https://www.twinkl.co.uk/resource/t-s-1319-what-if-everyone-did-that" TargetMode="External"/><Relationship Id="rId2" Type="http://schemas.openxmlformats.org/officeDocument/2006/relationships/hyperlink" Target="https://www.nhs.uk/conditions/attention-deficit-hyperactivity-disorder-adhd/symptoms/" TargetMode="External"/><Relationship Id="rId16" Type="http://schemas.openxmlformats.org/officeDocument/2006/relationships/hyperlink" Target="https://www.cdc.gov/ncbddd/adhd/school-success.html" TargetMode="External"/><Relationship Id="rId20" Type="http://schemas.openxmlformats.org/officeDocument/2006/relationships/hyperlink" Target="https://educationandbehavior.com/social-skills-activities-for-elementary-students/" TargetMode="External"/><Relationship Id="rId1" Type="http://schemas.openxmlformats.org/officeDocument/2006/relationships/slideLayout" Target="../slideLayouts/slideLayout2.xml"/><Relationship Id="rId6" Type="http://schemas.openxmlformats.org/officeDocument/2006/relationships/hyperlink" Target="https://www.additudemag.com/impulse-control-strategies-adhd-students/" TargetMode="External"/><Relationship Id="rId11" Type="http://schemas.openxmlformats.org/officeDocument/2006/relationships/hyperlink" Target="https://www.ihuschangingplaces.com/why-its-important-to-raise-awareness-around-disabilities/#:~:text=Raising%20awareness%20of%20different%20types,for%20somebody%20with%20a%20disability.&amp;text=Good%20education%20and%20awareness%20are,society%20more%20accessible%20for%20all" TargetMode="External"/><Relationship Id="rId24" Type="http://schemas.openxmlformats.org/officeDocument/2006/relationships/hyperlink" Target="https://www.twinkl.co.uk/resource/us-c-23-getting-to-know-you-board-game" TargetMode="External"/><Relationship Id="rId5" Type="http://schemas.openxmlformats.org/officeDocument/2006/relationships/hyperlink" Target="https://blog.fastbraiin.com/blog/strategies-adhd-impulse-control#:~:text=A%20lack%20of%20impulse%20control,build%20your%20child%27s%20impulse%20control" TargetMode="External"/><Relationship Id="rId15" Type="http://schemas.openxmlformats.org/officeDocument/2006/relationships/hyperlink" Target="https://www.rochester.edu/newscenter/disability-awareness-campaign-spreads-understanding-of-differences-resources/" TargetMode="External"/><Relationship Id="rId23" Type="http://schemas.openxmlformats.org/officeDocument/2006/relationships/hyperlink" Target="https://www.twinkl.co.uk/resource/t-c-2549260-should-i-say-it-or-not-activity-sheet" TargetMode="External"/><Relationship Id="rId28" Type="http://schemas.openxmlformats.org/officeDocument/2006/relationships/hyperlink" Target="https://fmf.cfpc.ca/wp-content/uploads/2016/11/S133451_Best-Practices-for-ADHD-Across-the-Lifespan.pdf" TargetMode="External"/><Relationship Id="rId10" Type="http://schemas.openxmlformats.org/officeDocument/2006/relationships/hyperlink" Target="https://www.familyeducation.com/life/empathy/6-tips-talk-your-kids-about-disabilities?slide=2#fen-gallery" TargetMode="External"/><Relationship Id="rId19" Type="http://schemas.openxmlformats.org/officeDocument/2006/relationships/hyperlink" Target="https://www.understood.org/en/learning-thinking-differences/treatments-approaches/therapies/faqs-about-social-skills-groups" TargetMode="External"/><Relationship Id="rId4" Type="http://schemas.openxmlformats.org/officeDocument/2006/relationships/hyperlink" Target="https://www.helpguide.org/articles/add-adhd/teaching-students-with-adhd-attention-deficit-disorder.htm" TargetMode="External"/><Relationship Id="rId9" Type="http://schemas.openxmlformats.org/officeDocument/2006/relationships/hyperlink" Target="https://www.additudemag.com/slideshows/no-more-bullying-strategies-for-adhd-kids/" TargetMode="External"/><Relationship Id="rId14" Type="http://schemas.openxmlformats.org/officeDocument/2006/relationships/hyperlink" Target="https://www.healthline.com/health/adhd/benefits-of-adhd" TargetMode="External"/><Relationship Id="rId22" Type="http://schemas.openxmlformats.org/officeDocument/2006/relationships/hyperlink" Target="https://www.weareteachers.com/classroom-noise-monitor-apps/" TargetMode="External"/><Relationship Id="rId27" Type="http://schemas.openxmlformats.org/officeDocument/2006/relationships/hyperlink" Target="https://youngminds.org.uk/find-help/for-parents/parents-guide-to-support-a-z/parents-guide-to-support-adhd"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tandfonline.com/doi/pdf/10.1080/00405841.2010.534937" TargetMode="External"/><Relationship Id="rId13" Type="http://schemas.openxmlformats.org/officeDocument/2006/relationships/hyperlink" Target="https://www.scribd.com/document/495439501/Mindful-Meditation-for-ADHD" TargetMode="External"/><Relationship Id="rId18" Type="http://schemas.openxmlformats.org/officeDocument/2006/relationships/hyperlink" Target="https://www.researchgate.net/publication/46271690_Sleep_Problems_in_the_Child_with_Attention-Deficit_Hyperactivity_Disorder" TargetMode="External"/><Relationship Id="rId3" Type="http://schemas.openxmlformats.org/officeDocument/2006/relationships/hyperlink" Target="https://www.nice.org.uk/guidance/ng87/evidence/full-guideline-pdf-4783651311" TargetMode="External"/><Relationship Id="rId7" Type="http://schemas.openxmlformats.org/officeDocument/2006/relationships/hyperlink" Target="https://www.adhdfoundation.org.uk/wp-content/uploads/2020/07/WEBSITE_ParentCarer-Booklet.pdf" TargetMode="External"/><Relationship Id="rId12" Type="http://schemas.openxmlformats.org/officeDocument/2006/relationships/hyperlink" Target="https://dawnselander.com/rainbow-meditation-for-kids/" TargetMode="External"/><Relationship Id="rId17" Type="http://schemas.openxmlformats.org/officeDocument/2006/relationships/hyperlink" Target="https://www.cdc.gov/nchs/data/nhsr/nhsr081.pdf" TargetMode="External"/><Relationship Id="rId2" Type="http://schemas.openxmlformats.org/officeDocument/2006/relationships/hyperlink" Target="https://www.researchgate.net/publication/51189995_What_Are_the_Benefits_of_Mindfulness_A_Practice_Review_of_Psychotherapy-Related_Research" TargetMode="External"/><Relationship Id="rId16" Type="http://schemas.openxmlformats.org/officeDocument/2006/relationships/hyperlink" Target="https://www.understood.org/en/learning-thinking-differences/child-learning-disabilities/add-adhd/adhd-in-children" TargetMode="External"/><Relationship Id="rId1" Type="http://schemas.openxmlformats.org/officeDocument/2006/relationships/slideLayout" Target="../slideLayouts/slideLayout2.xml"/><Relationship Id="rId6" Type="http://schemas.openxmlformats.org/officeDocument/2006/relationships/hyperlink" Target="https://www.mdpi.com/1660-4601/13/9/910/htm" TargetMode="External"/><Relationship Id="rId11" Type="http://schemas.openxmlformats.org/officeDocument/2006/relationships/hyperlink" Target="https://www.adhdfoundation.org.uk/wp-content/uploads/2019/01/Teaching-and-Managing-Students_FINAL.pdf" TargetMode="External"/><Relationship Id="rId5" Type="http://schemas.openxmlformats.org/officeDocument/2006/relationships/hyperlink" Target="http://pranashanti.com/services/mindful-child-ottawa/" TargetMode="External"/><Relationship Id="rId15" Type="http://schemas.openxmlformats.org/officeDocument/2006/relationships/hyperlink" Target="https://www.researchgate.net/publication/51629407_What_causes_attention_deficit_hyperactivity_disorder" TargetMode="External"/><Relationship Id="rId10" Type="http://schemas.openxmlformats.org/officeDocument/2006/relationships/hyperlink" Target="https://www.nhs.uk/conditions/attention-deficit-hyperactivity-disorder-adhd/diagnosis/" TargetMode="External"/><Relationship Id="rId4" Type="http://schemas.openxmlformats.org/officeDocument/2006/relationships/hyperlink" Target="https://www.verywellmind.com/adhd-history-of-adhd-2633127" TargetMode="External"/><Relationship Id="rId9" Type="http://schemas.openxmlformats.org/officeDocument/2006/relationships/hyperlink" Target="https://www.mentalhealth.org.uk/sites/default/files/all_about_adhd.pdf" TargetMode="External"/><Relationship Id="rId14" Type="http://schemas.openxmlformats.org/officeDocument/2006/relationships/hyperlink" Target="http://www.penpencileraser.com/blog/here-is-why-teachers-and-parents-have-to-redesign-to-expec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D3B8E-F706-4AF7-ADC4-F4C18325F092}"/>
              </a:ext>
            </a:extLst>
          </p:cNvPr>
          <p:cNvSpPr>
            <a:spLocks noGrp="1"/>
          </p:cNvSpPr>
          <p:nvPr>
            <p:ph type="ctrTitle"/>
          </p:nvPr>
        </p:nvSpPr>
        <p:spPr>
          <a:xfrm>
            <a:off x="1835233" y="1124125"/>
            <a:ext cx="8689976" cy="1844385"/>
          </a:xfrm>
        </p:spPr>
        <p:txBody>
          <a:bodyPr>
            <a:normAutofit/>
          </a:bodyPr>
          <a:lstStyle/>
          <a:p>
            <a:r>
              <a:rPr lang="en-GB" sz="4000" b="1"/>
              <a:t>Best Practice for Inclusivity for Children with ADHD</a:t>
            </a:r>
          </a:p>
        </p:txBody>
      </p:sp>
      <p:sp>
        <p:nvSpPr>
          <p:cNvPr id="3" name="Subtitle 2">
            <a:extLst>
              <a:ext uri="{FF2B5EF4-FFF2-40B4-BE49-F238E27FC236}">
                <a16:creationId xmlns:a16="http://schemas.microsoft.com/office/drawing/2014/main" id="{E19674FC-A5E7-47CA-A067-74FD7BDBEB03}"/>
              </a:ext>
            </a:extLst>
          </p:cNvPr>
          <p:cNvSpPr>
            <a:spLocks noGrp="1"/>
          </p:cNvSpPr>
          <p:nvPr>
            <p:ph type="subTitle" idx="1"/>
          </p:nvPr>
        </p:nvSpPr>
        <p:spPr>
          <a:xfrm>
            <a:off x="1835233" y="3013746"/>
            <a:ext cx="8689976" cy="1329654"/>
          </a:xfrm>
        </p:spPr>
        <p:txBody>
          <a:bodyPr vert="horz" lIns="91440" tIns="45720" rIns="91440" bIns="45720" rtlCol="0">
            <a:normAutofit fontScale="85000" lnSpcReduction="20000"/>
          </a:bodyPr>
          <a:lstStyle/>
          <a:p>
            <a:r>
              <a:rPr lang="en-GB" sz="2600" b="1">
                <a:solidFill>
                  <a:schemeClr val="tx1">
                    <a:lumMod val="50000"/>
                    <a:lumOff val="50000"/>
                  </a:schemeClr>
                </a:solidFill>
              </a:rPr>
              <a:t>Supporting and Developing Learners</a:t>
            </a:r>
          </a:p>
          <a:p>
            <a:r>
              <a:rPr lang="en-GB" sz="2600" b="1">
                <a:solidFill>
                  <a:schemeClr val="tx1">
                    <a:lumMod val="50000"/>
                    <a:lumOff val="50000"/>
                  </a:schemeClr>
                </a:solidFill>
              </a:rPr>
              <a:t>ECES5002</a:t>
            </a:r>
          </a:p>
          <a:p>
            <a:r>
              <a:rPr lang="en-GB">
                <a:solidFill>
                  <a:schemeClr val="tx1">
                    <a:lumMod val="50000"/>
                    <a:lumOff val="50000"/>
                  </a:schemeClr>
                </a:solidFill>
              </a:rPr>
              <a:t>Victoria Lee (1903949), Sinead Cherrington (1901099)</a:t>
            </a:r>
          </a:p>
          <a:p>
            <a:r>
              <a:rPr lang="en-GB">
                <a:solidFill>
                  <a:schemeClr val="tx1">
                    <a:lumMod val="50000"/>
                    <a:lumOff val="50000"/>
                  </a:schemeClr>
                </a:solidFill>
              </a:rPr>
              <a:t>Emma Robinson (1900476), </a:t>
            </a:r>
            <a:r>
              <a:rPr lang="en-GB" err="1">
                <a:solidFill>
                  <a:schemeClr val="tx1">
                    <a:lumMod val="50000"/>
                    <a:lumOff val="50000"/>
                  </a:schemeClr>
                </a:solidFill>
              </a:rPr>
              <a:t>Carys</a:t>
            </a:r>
            <a:r>
              <a:rPr lang="en-GB">
                <a:solidFill>
                  <a:schemeClr val="tx1">
                    <a:lumMod val="50000"/>
                    <a:lumOff val="50000"/>
                  </a:schemeClr>
                </a:solidFill>
              </a:rPr>
              <a:t> Messer (1702068)</a:t>
            </a:r>
          </a:p>
        </p:txBody>
      </p:sp>
    </p:spTree>
    <p:extLst>
      <p:ext uri="{BB962C8B-B14F-4D97-AF65-F5344CB8AC3E}">
        <p14:creationId xmlns:p14="http://schemas.microsoft.com/office/powerpoint/2010/main" val="8253995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2" name="Picture 3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a:extLst>
              <a:ext uri="{FF2B5EF4-FFF2-40B4-BE49-F238E27FC236}">
                <a16:creationId xmlns:a16="http://schemas.microsoft.com/office/drawing/2014/main" id="{8DA11792-FBDA-488C-AA5C-4658C4C58ECB}"/>
              </a:ext>
            </a:extLst>
          </p:cNvPr>
          <p:cNvSpPr>
            <a:spLocks noGrp="1"/>
          </p:cNvSpPr>
          <p:nvPr>
            <p:ph idx="1"/>
          </p:nvPr>
        </p:nvSpPr>
        <p:spPr>
          <a:xfrm>
            <a:off x="4090507" y="2628900"/>
            <a:ext cx="7454077" cy="3589785"/>
          </a:xfrm>
        </p:spPr>
        <p:txBody>
          <a:bodyPr vert="horz" lIns="91440" tIns="45720" rIns="91440" bIns="45720" rtlCol="0">
            <a:normAutofit/>
          </a:bodyPr>
          <a:lstStyle/>
          <a:p>
            <a:pPr marL="0" indent="0">
              <a:buNone/>
            </a:pPr>
            <a:r>
              <a:rPr lang="en-GB" sz="2000"/>
              <a:t>This training workshop for Education Studies students, will give information and ideas of how to be mindful of children who have Attention Deficit Hyperactivity Disorder (ADHD).  </a:t>
            </a:r>
            <a:endParaRPr lang="en-GB" sz="2000">
              <a:cs typeface="Calibri"/>
            </a:endParaRPr>
          </a:p>
          <a:p>
            <a:pPr marL="0" indent="0">
              <a:buNone/>
            </a:pPr>
            <a:r>
              <a:rPr lang="en-GB" sz="2000"/>
              <a:t>We are basing the workshop on KS2 pupils (between the ages of 7-11) as this is the most common age for diagnosis (NHS, 2018).</a:t>
            </a:r>
            <a:endParaRPr lang="en-GB" sz="2000">
              <a:cs typeface="Calibri"/>
            </a:endParaRPr>
          </a:p>
          <a:p>
            <a:pPr marL="0" indent="0">
              <a:buNone/>
            </a:pPr>
            <a:endParaRPr lang="en-GB" sz="2000"/>
          </a:p>
        </p:txBody>
      </p:sp>
      <p:sp>
        <p:nvSpPr>
          <p:cNvPr id="2" name="TextBox 1">
            <a:extLst>
              <a:ext uri="{FF2B5EF4-FFF2-40B4-BE49-F238E27FC236}">
                <a16:creationId xmlns:a16="http://schemas.microsoft.com/office/drawing/2014/main" id="{DA994A95-7045-467A-B5BA-DADEA25235C9}"/>
              </a:ext>
            </a:extLst>
          </p:cNvPr>
          <p:cNvSpPr txBox="1"/>
          <p:nvPr/>
        </p:nvSpPr>
        <p:spPr>
          <a:xfrm>
            <a:off x="11320072" y="64357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Carys</a:t>
            </a:r>
          </a:p>
        </p:txBody>
      </p:sp>
    </p:spTree>
    <p:extLst>
      <p:ext uri="{BB962C8B-B14F-4D97-AF65-F5344CB8AC3E}">
        <p14:creationId xmlns:p14="http://schemas.microsoft.com/office/powerpoint/2010/main" val="310636433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6E802B-14FA-471E-AF2C-0C97DBFD69BE}"/>
              </a:ext>
            </a:extLst>
          </p:cNvPr>
          <p:cNvSpPr txBox="1"/>
          <p:nvPr/>
        </p:nvSpPr>
        <p:spPr>
          <a:xfrm>
            <a:off x="1287780" y="1143000"/>
            <a:ext cx="9616440" cy="3908762"/>
          </a:xfrm>
          <a:prstGeom prst="rect">
            <a:avLst/>
          </a:prstGeom>
          <a:noFill/>
        </p:spPr>
        <p:txBody>
          <a:bodyPr wrap="square" lIns="91440" tIns="45720" rIns="91440" bIns="45720" anchor="t">
            <a:spAutoFit/>
          </a:bodyPr>
          <a:lstStyle/>
          <a:p>
            <a:pPr algn="ctr"/>
            <a:r>
              <a:rPr lang="en-GB" sz="3200" b="1">
                <a:solidFill>
                  <a:schemeClr val="bg1"/>
                </a:solidFill>
              </a:rPr>
              <a:t>Learning Objectives </a:t>
            </a:r>
          </a:p>
          <a:p>
            <a:pPr marL="0" indent="0">
              <a:buNone/>
            </a:pPr>
            <a:r>
              <a:rPr lang="en-GB" sz="2400">
                <a:solidFill>
                  <a:schemeClr val="bg1"/>
                </a:solidFill>
              </a:rPr>
              <a:t>To raise awareness of ADHD and the effects it can have on inclusion.</a:t>
            </a:r>
          </a:p>
          <a:p>
            <a:r>
              <a:rPr lang="en-GB" sz="2400">
                <a:solidFill>
                  <a:schemeClr val="bg1"/>
                </a:solidFill>
                <a:cs typeface="Calibri" panose="020F0502020204030204"/>
              </a:rPr>
              <a:t>To understand the complications an ADHD disorder has on a child's day-to-day living</a:t>
            </a:r>
            <a:endParaRPr lang="en-GB" sz="2400">
              <a:solidFill>
                <a:schemeClr val="bg1"/>
              </a:solidFill>
            </a:endParaRPr>
          </a:p>
          <a:p>
            <a:pPr marL="0" indent="0">
              <a:buNone/>
            </a:pPr>
            <a:r>
              <a:rPr lang="en-GB" sz="2400">
                <a:solidFill>
                  <a:schemeClr val="bg1"/>
                </a:solidFill>
              </a:rPr>
              <a:t>To demonstrate activities which aid in participation and engagement in learning.</a:t>
            </a:r>
          </a:p>
          <a:p>
            <a:r>
              <a:rPr lang="en-GB" sz="2400">
                <a:solidFill>
                  <a:schemeClr val="bg1"/>
                </a:solidFill>
              </a:rPr>
              <a:t>To establish coping mechanisms to support academic attainment, whilst also concentrating on a whole child approach.  </a:t>
            </a:r>
          </a:p>
        </p:txBody>
      </p:sp>
      <p:sp>
        <p:nvSpPr>
          <p:cNvPr id="3" name="TextBox 2">
            <a:extLst>
              <a:ext uri="{FF2B5EF4-FFF2-40B4-BE49-F238E27FC236}">
                <a16:creationId xmlns:a16="http://schemas.microsoft.com/office/drawing/2014/main" id="{94B86ACB-B118-4FF9-8FC6-D46975E43B24}"/>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2771600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7C00-864F-4C3F-86DF-F220091C1C57}"/>
              </a:ext>
            </a:extLst>
          </p:cNvPr>
          <p:cNvSpPr>
            <a:spLocks noGrp="1"/>
          </p:cNvSpPr>
          <p:nvPr>
            <p:ph type="title"/>
          </p:nvPr>
        </p:nvSpPr>
        <p:spPr/>
        <p:txBody>
          <a:bodyPr/>
          <a:lstStyle/>
          <a:p>
            <a:pPr algn="ctr"/>
            <a:r>
              <a:rPr lang="en-US" b="1" i="1">
                <a:solidFill>
                  <a:schemeClr val="bg1"/>
                </a:solidFill>
                <a:cs typeface="Calibri Light"/>
              </a:rPr>
              <a:t>What is ADHD?</a:t>
            </a:r>
          </a:p>
        </p:txBody>
      </p:sp>
      <p:graphicFrame>
        <p:nvGraphicFramePr>
          <p:cNvPr id="20" name="Content Placeholder 2">
            <a:extLst>
              <a:ext uri="{FF2B5EF4-FFF2-40B4-BE49-F238E27FC236}">
                <a16:creationId xmlns:a16="http://schemas.microsoft.com/office/drawing/2014/main" id="{BC013A5E-6B34-425A-A76F-0AB567134673}"/>
              </a:ext>
            </a:extLst>
          </p:cNvPr>
          <p:cNvGraphicFramePr>
            <a:graphicFrameLocks noGrp="1"/>
          </p:cNvGraphicFramePr>
          <p:nvPr>
            <p:ph idx="1"/>
            <p:extLst>
              <p:ext uri="{D42A27DB-BD31-4B8C-83A1-F6EECF244321}">
                <p14:modId xmlns:p14="http://schemas.microsoft.com/office/powerpoint/2010/main" val="2005238554"/>
              </p:ext>
            </p:extLst>
          </p:nvPr>
        </p:nvGraphicFramePr>
        <p:xfrm>
          <a:off x="685800" y="2193925"/>
          <a:ext cx="10820400" cy="4024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7D36BDB-7662-4558-943D-1C903F657C7C}"/>
              </a:ext>
            </a:extLst>
          </p:cNvPr>
          <p:cNvSpPr txBox="1"/>
          <p:nvPr/>
        </p:nvSpPr>
        <p:spPr>
          <a:xfrm>
            <a:off x="9921624" y="6464260"/>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cs typeface="Calibri"/>
              </a:rPr>
              <a:t>Emma and Sinèad</a:t>
            </a:r>
          </a:p>
          <a:p>
            <a:endParaRPr lang="en-US">
              <a:cs typeface="Calibri"/>
            </a:endParaRPr>
          </a:p>
        </p:txBody>
      </p:sp>
    </p:spTree>
    <p:extLst>
      <p:ext uri="{BB962C8B-B14F-4D97-AF65-F5344CB8AC3E}">
        <p14:creationId xmlns:p14="http://schemas.microsoft.com/office/powerpoint/2010/main" val="3903431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D99AD-3590-459E-BBD8-09643596ADC4}"/>
              </a:ext>
            </a:extLst>
          </p:cNvPr>
          <p:cNvSpPr>
            <a:spLocks noGrp="1"/>
          </p:cNvSpPr>
          <p:nvPr>
            <p:ph type="title"/>
          </p:nvPr>
        </p:nvSpPr>
        <p:spPr>
          <a:xfrm>
            <a:off x="630936" y="814965"/>
            <a:ext cx="4818888" cy="1481328"/>
          </a:xfrm>
        </p:spPr>
        <p:txBody>
          <a:bodyPr anchor="b">
            <a:normAutofit fontScale="90000"/>
          </a:bodyPr>
          <a:lstStyle/>
          <a:p>
            <a:r>
              <a:rPr lang="en-GB" sz="5000">
                <a:solidFill>
                  <a:schemeClr val="bg1"/>
                </a:solidFill>
                <a:cs typeface="Calibri Light"/>
              </a:rPr>
              <a:t>Excessive Inattentiveness</a:t>
            </a:r>
            <a:endParaRPr lang="en-GB" sz="5000">
              <a:solidFill>
                <a:schemeClr val="bg1"/>
              </a:solidFill>
            </a:endParaRPr>
          </a:p>
        </p:txBody>
      </p:sp>
      <p:sp>
        <p:nvSpPr>
          <p:cNvPr id="3" name="Content Placeholder 2">
            <a:extLst>
              <a:ext uri="{FF2B5EF4-FFF2-40B4-BE49-F238E27FC236}">
                <a16:creationId xmlns:a16="http://schemas.microsoft.com/office/drawing/2014/main" id="{B35D8E9C-6B74-4AB1-AEB5-333E81122688}"/>
              </a:ext>
            </a:extLst>
          </p:cNvPr>
          <p:cNvSpPr>
            <a:spLocks noGrp="1"/>
          </p:cNvSpPr>
          <p:nvPr>
            <p:ph idx="1"/>
          </p:nvPr>
        </p:nvSpPr>
        <p:spPr>
          <a:xfrm>
            <a:off x="630936" y="2660904"/>
            <a:ext cx="4818888" cy="3547872"/>
          </a:xfrm>
        </p:spPr>
        <p:txBody>
          <a:bodyPr vert="horz" lIns="91440" tIns="45720" rIns="91440" bIns="45720" rtlCol="0" anchor="t">
            <a:normAutofit fontScale="92500" lnSpcReduction="10000"/>
          </a:bodyPr>
          <a:lstStyle/>
          <a:p>
            <a:r>
              <a:rPr lang="en-GB" sz="2000">
                <a:solidFill>
                  <a:schemeClr val="bg1"/>
                </a:solidFill>
                <a:cs typeface="Calibri"/>
              </a:rPr>
              <a:t>Short attention span – easily distracted.</a:t>
            </a:r>
          </a:p>
          <a:p>
            <a:r>
              <a:rPr lang="en-GB" sz="2000">
                <a:solidFill>
                  <a:schemeClr val="bg1"/>
                </a:solidFill>
                <a:cs typeface="Calibri"/>
              </a:rPr>
              <a:t>Careless mistakes – schoolwork.</a:t>
            </a:r>
          </a:p>
          <a:p>
            <a:r>
              <a:rPr lang="en-GB" sz="2000">
                <a:solidFill>
                  <a:schemeClr val="bg1"/>
                </a:solidFill>
                <a:cs typeface="Calibri"/>
              </a:rPr>
              <a:t>Appearing forgetful/frequently misplacing items. </a:t>
            </a:r>
          </a:p>
          <a:p>
            <a:r>
              <a:rPr lang="en-GB" sz="2000">
                <a:solidFill>
                  <a:schemeClr val="bg1"/>
                </a:solidFill>
                <a:cs typeface="Calibri"/>
              </a:rPr>
              <a:t>Unable to concentrate on time-consuming tasks.</a:t>
            </a:r>
          </a:p>
          <a:p>
            <a:r>
              <a:rPr lang="en-GB" sz="2000">
                <a:solidFill>
                  <a:schemeClr val="bg1"/>
                </a:solidFill>
                <a:cs typeface="Calibri"/>
              </a:rPr>
              <a:t>Unable to listen or carry out instructions.</a:t>
            </a:r>
          </a:p>
          <a:p>
            <a:r>
              <a:rPr lang="en-GB" sz="2000">
                <a:solidFill>
                  <a:schemeClr val="bg1"/>
                </a:solidFill>
                <a:cs typeface="Calibri"/>
              </a:rPr>
              <a:t>Constantly changing activity or task. </a:t>
            </a:r>
          </a:p>
          <a:p>
            <a:r>
              <a:rPr lang="en-GB" sz="2000">
                <a:solidFill>
                  <a:schemeClr val="bg1"/>
                </a:solidFill>
                <a:cs typeface="Calibri"/>
              </a:rPr>
              <a:t>Difficulty organising tasks. </a:t>
            </a:r>
          </a:p>
        </p:txBody>
      </p:sp>
      <p:pic>
        <p:nvPicPr>
          <p:cNvPr id="4" name="Picture 4" descr="A picture containing person, indoor, child, young&#10;&#10;Description automatically generated">
            <a:extLst>
              <a:ext uri="{FF2B5EF4-FFF2-40B4-BE49-F238E27FC236}">
                <a16:creationId xmlns:a16="http://schemas.microsoft.com/office/drawing/2014/main" id="{9ADCE3E1-1CC8-4DC8-A964-28A901AA0FF1}"/>
              </a:ext>
            </a:extLst>
          </p:cNvPr>
          <p:cNvPicPr>
            <a:picLocks noChangeAspect="1"/>
          </p:cNvPicPr>
          <p:nvPr/>
        </p:nvPicPr>
        <p:blipFill rotWithShape="1">
          <a:blip r:embed="rId2"/>
          <a:srcRect l="21904" r="22154"/>
          <a:stretch/>
        </p:blipFill>
        <p:spPr>
          <a:xfrm>
            <a:off x="6228236" y="640080"/>
            <a:ext cx="5200591" cy="5577840"/>
          </a:xfrm>
          <a:prstGeom prst="rect">
            <a:avLst/>
          </a:prstGeom>
        </p:spPr>
      </p:pic>
      <p:sp>
        <p:nvSpPr>
          <p:cNvPr id="5" name="TextBox 4">
            <a:extLst>
              <a:ext uri="{FF2B5EF4-FFF2-40B4-BE49-F238E27FC236}">
                <a16:creationId xmlns:a16="http://schemas.microsoft.com/office/drawing/2014/main" id="{AB0241CE-5F38-41BD-95CC-69FFC3F3AB3A}"/>
              </a:ext>
            </a:extLst>
          </p:cNvPr>
          <p:cNvSpPr txBox="1"/>
          <p:nvPr/>
        </p:nvSpPr>
        <p:spPr>
          <a:xfrm>
            <a:off x="6228236" y="5660136"/>
            <a:ext cx="5200591" cy="55778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err="1">
                <a:solidFill>
                  <a:srgbClr val="FFFFFF"/>
                </a:solidFill>
              </a:rPr>
              <a:t>Img</a:t>
            </a:r>
            <a:r>
              <a:rPr lang="en-GB" sz="1300">
                <a:solidFill>
                  <a:srgbClr val="FFFFFF"/>
                </a:solidFill>
              </a:rPr>
              <a:t>: helpguide.org</a:t>
            </a:r>
          </a:p>
        </p:txBody>
      </p:sp>
      <p:sp>
        <p:nvSpPr>
          <p:cNvPr id="6" name="TextBox 5">
            <a:extLst>
              <a:ext uri="{FF2B5EF4-FFF2-40B4-BE49-F238E27FC236}">
                <a16:creationId xmlns:a16="http://schemas.microsoft.com/office/drawing/2014/main" id="{B1D77FD6-B59A-40C5-9E91-BBD107AA8E0E}"/>
              </a:ext>
            </a:extLst>
          </p:cNvPr>
          <p:cNvSpPr txBox="1"/>
          <p:nvPr/>
        </p:nvSpPr>
        <p:spPr>
          <a:xfrm>
            <a:off x="11270105" y="64357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rPr>
              <a:t>Carys</a:t>
            </a:r>
          </a:p>
        </p:txBody>
      </p:sp>
    </p:spTree>
    <p:extLst>
      <p:ext uri="{BB962C8B-B14F-4D97-AF65-F5344CB8AC3E}">
        <p14:creationId xmlns:p14="http://schemas.microsoft.com/office/powerpoint/2010/main" val="1152327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F042-2CA2-4AF6-BB29-107928198DA7}"/>
              </a:ext>
            </a:extLst>
          </p:cNvPr>
          <p:cNvSpPr>
            <a:spLocks noGrp="1"/>
          </p:cNvSpPr>
          <p:nvPr>
            <p:ph type="title"/>
          </p:nvPr>
        </p:nvSpPr>
        <p:spPr>
          <a:xfrm>
            <a:off x="4654296" y="329184"/>
            <a:ext cx="6894576" cy="1000852"/>
          </a:xfrm>
        </p:spPr>
        <p:txBody>
          <a:bodyPr vert="horz" lIns="91440" tIns="45720" rIns="91440" bIns="45720" rtlCol="0" anchor="b">
            <a:normAutofit/>
          </a:bodyPr>
          <a:lstStyle/>
          <a:p>
            <a:r>
              <a:rPr lang="en-US" sz="5400">
                <a:solidFill>
                  <a:schemeClr val="bg1"/>
                </a:solidFill>
              </a:rPr>
              <a:t>Hyperactivity</a:t>
            </a:r>
          </a:p>
        </p:txBody>
      </p:sp>
      <p:sp>
        <p:nvSpPr>
          <p:cNvPr id="3" name="Content Placeholder 2">
            <a:extLst>
              <a:ext uri="{FF2B5EF4-FFF2-40B4-BE49-F238E27FC236}">
                <a16:creationId xmlns:a16="http://schemas.microsoft.com/office/drawing/2014/main" id="{6AC408C1-3093-48D7-B13A-3F26B5511FCF}"/>
              </a:ext>
            </a:extLst>
          </p:cNvPr>
          <p:cNvSpPr>
            <a:spLocks noGrp="1"/>
          </p:cNvSpPr>
          <p:nvPr>
            <p:ph sz="half" idx="1"/>
          </p:nvPr>
        </p:nvSpPr>
        <p:spPr>
          <a:xfrm>
            <a:off x="4654296" y="1551709"/>
            <a:ext cx="6894576" cy="4638779"/>
          </a:xfrm>
        </p:spPr>
        <p:txBody>
          <a:bodyPr vert="horz" lIns="91440" tIns="45720" rIns="91440" bIns="45720" rtlCol="0" anchor="t">
            <a:normAutofit/>
          </a:bodyPr>
          <a:lstStyle/>
          <a:p>
            <a:r>
              <a:rPr lang="en-US" sz="1700">
                <a:solidFill>
                  <a:schemeClr val="bg1"/>
                </a:solidFill>
              </a:rPr>
              <a:t>Restlessness</a:t>
            </a:r>
          </a:p>
          <a:p>
            <a:r>
              <a:rPr lang="en-US" sz="1700">
                <a:solidFill>
                  <a:schemeClr val="bg1"/>
                </a:solidFill>
              </a:rPr>
              <a:t>Find it hard to fully listen</a:t>
            </a:r>
          </a:p>
          <a:p>
            <a:r>
              <a:rPr lang="en-US" sz="1700">
                <a:solidFill>
                  <a:schemeClr val="bg1"/>
                </a:solidFill>
              </a:rPr>
              <a:t>Distracting others</a:t>
            </a:r>
          </a:p>
          <a:p>
            <a:r>
              <a:rPr lang="en-US" sz="1700">
                <a:solidFill>
                  <a:schemeClr val="bg1"/>
                </a:solidFill>
              </a:rPr>
              <a:t>Disengagement or Hyper-focus</a:t>
            </a:r>
          </a:p>
          <a:p>
            <a:r>
              <a:rPr lang="en-US" sz="1700">
                <a:solidFill>
                  <a:schemeClr val="bg1"/>
                </a:solidFill>
              </a:rPr>
              <a:t>Swapping and changing between activities</a:t>
            </a:r>
          </a:p>
          <a:p>
            <a:r>
              <a:rPr lang="en-US" sz="1700">
                <a:solidFill>
                  <a:schemeClr val="bg1"/>
                </a:solidFill>
              </a:rPr>
              <a:t>Curiosity</a:t>
            </a:r>
          </a:p>
          <a:p>
            <a:r>
              <a:rPr lang="en-US" sz="1700">
                <a:solidFill>
                  <a:schemeClr val="bg1"/>
                </a:solidFill>
              </a:rPr>
              <a:t>Creativity </a:t>
            </a:r>
          </a:p>
          <a:p>
            <a:r>
              <a:rPr lang="en-US" sz="1700">
                <a:solidFill>
                  <a:schemeClr val="bg1"/>
                </a:solidFill>
              </a:rPr>
              <a:t>Unpredictable </a:t>
            </a:r>
            <a:r>
              <a:rPr lang="en-US" sz="1700" err="1">
                <a:solidFill>
                  <a:schemeClr val="bg1"/>
                </a:solidFill>
              </a:rPr>
              <a:t>behaviour</a:t>
            </a:r>
            <a:endParaRPr lang="en-US" sz="1700">
              <a:solidFill>
                <a:schemeClr val="bg1"/>
              </a:solidFill>
            </a:endParaRPr>
          </a:p>
          <a:p>
            <a:r>
              <a:rPr lang="en-US" sz="1700">
                <a:solidFill>
                  <a:schemeClr val="bg1"/>
                </a:solidFill>
              </a:rPr>
              <a:t>Lack of concentration</a:t>
            </a:r>
          </a:p>
          <a:p>
            <a:r>
              <a:rPr lang="en-US" sz="1700">
                <a:solidFill>
                  <a:schemeClr val="bg1"/>
                </a:solidFill>
              </a:rPr>
              <a:t>The difference between ADHD and ADD (Attention Deficit Disorder).</a:t>
            </a:r>
          </a:p>
          <a:p>
            <a:pPr marL="0" indent="0" algn="r">
              <a:buNone/>
            </a:pPr>
            <a:r>
              <a:rPr lang="en-US" sz="1200">
                <a:solidFill>
                  <a:schemeClr val="bg1"/>
                </a:solidFill>
              </a:rPr>
              <a:t>(</a:t>
            </a:r>
            <a:r>
              <a:rPr lang="en-US" sz="1200" err="1">
                <a:solidFill>
                  <a:schemeClr val="bg1"/>
                </a:solidFill>
              </a:rPr>
              <a:t>Glazzard</a:t>
            </a:r>
            <a:r>
              <a:rPr lang="en-US" sz="1200">
                <a:solidFill>
                  <a:schemeClr val="bg1"/>
                </a:solidFill>
              </a:rPr>
              <a:t>, </a:t>
            </a:r>
            <a:r>
              <a:rPr lang="en-US" sz="1200" err="1">
                <a:solidFill>
                  <a:schemeClr val="bg1"/>
                </a:solidFill>
              </a:rPr>
              <a:t>Stokoe</a:t>
            </a:r>
            <a:r>
              <a:rPr lang="en-US" sz="1200">
                <a:solidFill>
                  <a:schemeClr val="bg1"/>
                </a:solidFill>
              </a:rPr>
              <a:t>, Hughes, Netherwood and Neve, 2015)</a:t>
            </a:r>
          </a:p>
          <a:p>
            <a:endParaRPr lang="en-US" sz="1700"/>
          </a:p>
          <a:p>
            <a:endParaRPr lang="en-US" sz="1700"/>
          </a:p>
        </p:txBody>
      </p:sp>
      <p:pic>
        <p:nvPicPr>
          <p:cNvPr id="7" name="Picture 6" descr="A child with a pencil in his mouth&#10;&#10;Description automatically generated with low confidence">
            <a:extLst>
              <a:ext uri="{FF2B5EF4-FFF2-40B4-BE49-F238E27FC236}">
                <a16:creationId xmlns:a16="http://schemas.microsoft.com/office/drawing/2014/main" id="{1004D851-40F9-43C0-9C24-33891E39BDFF}"/>
              </a:ext>
            </a:extLst>
          </p:cNvPr>
          <p:cNvPicPr>
            <a:picLocks noChangeAspect="1"/>
          </p:cNvPicPr>
          <p:nvPr/>
        </p:nvPicPr>
        <p:blipFill rotWithShape="1">
          <a:blip r:embed="rId2"/>
          <a:srcRect l="44130" r="2263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4" name="TextBox 3">
            <a:extLst>
              <a:ext uri="{FF2B5EF4-FFF2-40B4-BE49-F238E27FC236}">
                <a16:creationId xmlns:a16="http://schemas.microsoft.com/office/drawing/2014/main" id="{2E36B5CD-6E8D-4110-8682-B0136F744085}"/>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
        <p:nvSpPr>
          <p:cNvPr id="5" name="TextBox 4">
            <a:extLst>
              <a:ext uri="{FF2B5EF4-FFF2-40B4-BE49-F238E27FC236}">
                <a16:creationId xmlns:a16="http://schemas.microsoft.com/office/drawing/2014/main" id="{8B6BA9D6-FDBC-4BF3-B6C1-0355F7EFD42C}"/>
              </a:ext>
            </a:extLst>
          </p:cNvPr>
          <p:cNvSpPr txBox="1"/>
          <p:nvPr/>
        </p:nvSpPr>
        <p:spPr>
          <a:xfrm>
            <a:off x="1157704" y="6528154"/>
            <a:ext cx="1737153" cy="276999"/>
          </a:xfrm>
          <a:prstGeom prst="rect">
            <a:avLst/>
          </a:prstGeom>
          <a:noFill/>
        </p:spPr>
        <p:txBody>
          <a:bodyPr wrap="square" rtlCol="0">
            <a:spAutoFit/>
          </a:bodyPr>
          <a:lstStyle/>
          <a:p>
            <a:r>
              <a:rPr lang="en-GB" sz="1200">
                <a:solidFill>
                  <a:schemeClr val="bg1"/>
                </a:solidFill>
              </a:rPr>
              <a:t>(Attitude Mag 2016)</a:t>
            </a:r>
          </a:p>
        </p:txBody>
      </p:sp>
    </p:spTree>
    <p:extLst>
      <p:ext uri="{BB962C8B-B14F-4D97-AF65-F5344CB8AC3E}">
        <p14:creationId xmlns:p14="http://schemas.microsoft.com/office/powerpoint/2010/main" val="2478532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B68D-1F5F-4EF7-ABF0-51873EE1BB30}"/>
              </a:ext>
            </a:extLst>
          </p:cNvPr>
          <p:cNvSpPr>
            <a:spLocks noGrp="1"/>
          </p:cNvSpPr>
          <p:nvPr>
            <p:ph type="title"/>
          </p:nvPr>
        </p:nvSpPr>
        <p:spPr>
          <a:xfrm>
            <a:off x="572493" y="238539"/>
            <a:ext cx="11047013" cy="1434415"/>
          </a:xfrm>
        </p:spPr>
        <p:txBody>
          <a:bodyPr anchor="b">
            <a:normAutofit/>
          </a:bodyPr>
          <a:lstStyle/>
          <a:p>
            <a:r>
              <a:rPr lang="en-US" sz="5400" b="1" i="1">
                <a:solidFill>
                  <a:schemeClr val="bg1"/>
                </a:solidFill>
                <a:cs typeface="Calibri Light"/>
              </a:rPr>
              <a:t>Poor Impulse Control</a:t>
            </a:r>
          </a:p>
        </p:txBody>
      </p:sp>
      <p:sp>
        <p:nvSpPr>
          <p:cNvPr id="3" name="Content Placeholder 2">
            <a:extLst>
              <a:ext uri="{FF2B5EF4-FFF2-40B4-BE49-F238E27FC236}">
                <a16:creationId xmlns:a16="http://schemas.microsoft.com/office/drawing/2014/main" id="{D640942B-232F-47C7-8F0D-B948FC4DB91C}"/>
              </a:ext>
            </a:extLst>
          </p:cNvPr>
          <p:cNvSpPr>
            <a:spLocks noGrp="1"/>
          </p:cNvSpPr>
          <p:nvPr>
            <p:ph idx="1"/>
          </p:nvPr>
        </p:nvSpPr>
        <p:spPr>
          <a:xfrm>
            <a:off x="4905955" y="2071316"/>
            <a:ext cx="6713552" cy="4114800"/>
          </a:xfrm>
        </p:spPr>
        <p:txBody>
          <a:bodyPr vert="horz" lIns="91440" tIns="45720" rIns="91440" bIns="45720" rtlCol="0" anchor="t">
            <a:normAutofit/>
          </a:bodyPr>
          <a:lstStyle/>
          <a:p>
            <a:r>
              <a:rPr lang="en-US" sz="2200">
                <a:solidFill>
                  <a:schemeClr val="bg1"/>
                </a:solidFill>
                <a:cs typeface="Calibri"/>
              </a:rPr>
              <a:t>One of the more difficult symptoms of ADHD to regulate is Poor Impulse Control.</a:t>
            </a:r>
          </a:p>
          <a:p>
            <a:r>
              <a:rPr lang="en-US" sz="2200">
                <a:solidFill>
                  <a:schemeClr val="bg1"/>
                </a:solidFill>
                <a:cs typeface="Calibri"/>
              </a:rPr>
              <a:t>This means that individual will often react without thinking due to the level of 'self-regulate' that has been compromised.</a:t>
            </a:r>
          </a:p>
          <a:p>
            <a:r>
              <a:rPr lang="en-US" sz="2200">
                <a:solidFill>
                  <a:schemeClr val="bg1"/>
                </a:solidFill>
                <a:cs typeface="Calibri"/>
              </a:rPr>
              <a:t>Individuals who have been highlighted as having poor impulse control will likely fall under the Hyperactive - Impulsive side of ADHD.</a:t>
            </a:r>
          </a:p>
          <a:p>
            <a:endParaRPr lang="en-US" sz="2200">
              <a:cs typeface="Calibri"/>
            </a:endParaRPr>
          </a:p>
        </p:txBody>
      </p:sp>
      <p:pic>
        <p:nvPicPr>
          <p:cNvPr id="4" name="Picture 4">
            <a:extLst>
              <a:ext uri="{FF2B5EF4-FFF2-40B4-BE49-F238E27FC236}">
                <a16:creationId xmlns:a16="http://schemas.microsoft.com/office/drawing/2014/main" id="{0EC32CA1-CD65-41A3-848D-29207D56F43B}"/>
              </a:ext>
            </a:extLst>
          </p:cNvPr>
          <p:cNvPicPr>
            <a:picLocks noChangeAspect="1"/>
          </p:cNvPicPr>
          <p:nvPr/>
        </p:nvPicPr>
        <p:blipFill rotWithShape="1">
          <a:blip r:embed="rId2"/>
          <a:srcRect r="5740"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6" name="TextBox 5">
            <a:extLst>
              <a:ext uri="{FF2B5EF4-FFF2-40B4-BE49-F238E27FC236}">
                <a16:creationId xmlns:a16="http://schemas.microsoft.com/office/drawing/2014/main" id="{365967C8-00B8-4CA8-A0E7-FDA5C819002E}"/>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cs typeface="Calibri"/>
              </a:rPr>
              <a:t>Emma</a:t>
            </a:r>
          </a:p>
        </p:txBody>
      </p:sp>
    </p:spTree>
    <p:extLst>
      <p:ext uri="{BB962C8B-B14F-4D97-AF65-F5344CB8AC3E}">
        <p14:creationId xmlns:p14="http://schemas.microsoft.com/office/powerpoint/2010/main" val="131738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5" name="Picture 24">
            <a:extLst>
              <a:ext uri="{FF2B5EF4-FFF2-40B4-BE49-F238E27FC236}">
                <a16:creationId xmlns:a16="http://schemas.microsoft.com/office/drawing/2014/main" id="{B606DC21-B3AA-4AE9-844F-E667E84438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7" name="Rectangle 26">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FF13B-E111-49F2-9CC8-2693D3E83614}"/>
              </a:ext>
            </a:extLst>
          </p:cNvPr>
          <p:cNvSpPr>
            <a:spLocks noGrp="1"/>
          </p:cNvSpPr>
          <p:nvPr>
            <p:ph type="title"/>
          </p:nvPr>
        </p:nvSpPr>
        <p:spPr>
          <a:xfrm>
            <a:off x="5615888" y="673240"/>
            <a:ext cx="5951914" cy="3446373"/>
          </a:xfrm>
          <a:noFill/>
          <a:ln w="19050">
            <a:noFill/>
            <a:prstDash val="dash"/>
          </a:ln>
        </p:spPr>
        <p:txBody>
          <a:bodyPr vert="horz" lIns="91440" tIns="45720" rIns="91440" bIns="45720" rtlCol="0" anchor="b">
            <a:normAutofit/>
          </a:bodyPr>
          <a:lstStyle/>
          <a:p>
            <a:r>
              <a:rPr lang="en-US" sz="4800">
                <a:solidFill>
                  <a:schemeClr val="bg1"/>
                </a:solidFill>
              </a:rPr>
              <a:t>Traffic light System</a:t>
            </a:r>
          </a:p>
        </p:txBody>
      </p:sp>
      <p:sp useBgFill="1">
        <p:nvSpPr>
          <p:cNvPr id="29" name="Rectangle 28">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ubble chart&#10;&#10;Description automatically generated">
            <a:extLst>
              <a:ext uri="{FF2B5EF4-FFF2-40B4-BE49-F238E27FC236}">
                <a16:creationId xmlns:a16="http://schemas.microsoft.com/office/drawing/2014/main" id="{F90AA965-8CAD-4EAC-BCD4-DB2B9B1510A4}"/>
              </a:ext>
            </a:extLst>
          </p:cNvPr>
          <p:cNvPicPr>
            <a:picLocks noChangeAspect="1"/>
          </p:cNvPicPr>
          <p:nvPr/>
        </p:nvPicPr>
        <p:blipFill rotWithShape="1">
          <a:blip r:embed="rId4"/>
          <a:srcRect l="12271" r="6452"/>
          <a:stretch/>
        </p:blipFill>
        <p:spPr>
          <a:xfrm>
            <a:off x="-4" y="10"/>
            <a:ext cx="4654291" cy="6857990"/>
          </a:xfrm>
          <a:prstGeom prst="rect">
            <a:avLst/>
          </a:prstGeom>
        </p:spPr>
      </p:pic>
      <p:sp>
        <p:nvSpPr>
          <p:cNvPr id="31" name="Rectangle 30">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2E531D-5D61-4E53-9F49-310C2CF593F5}"/>
              </a:ext>
            </a:extLst>
          </p:cNvPr>
          <p:cNvSpPr txBox="1"/>
          <p:nvPr/>
        </p:nvSpPr>
        <p:spPr>
          <a:xfrm>
            <a:off x="7946782" y="-2"/>
            <a:ext cx="4245218" cy="536715"/>
          </a:xfrm>
          <a:prstGeom prst="rect">
            <a:avLst/>
          </a:prstGeom>
          <a:solidFill>
            <a:schemeClr val="tx1">
              <a:lumMod val="75000"/>
              <a:lumOff val="25000"/>
            </a:schemeClr>
          </a:solidFill>
        </p:spPr>
        <p:txBody>
          <a:bodyPr wrap="square" rtlCol="0">
            <a:spAutoFit/>
          </a:bodyPr>
          <a:lstStyle/>
          <a:p>
            <a:endParaRPr lang="en-GB"/>
          </a:p>
        </p:txBody>
      </p:sp>
    </p:spTree>
    <p:extLst>
      <p:ext uri="{BB962C8B-B14F-4D97-AF65-F5344CB8AC3E}">
        <p14:creationId xmlns:p14="http://schemas.microsoft.com/office/powerpoint/2010/main" val="855896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25"/>
                                        </p:tgtEl>
                                        <p:attrNameLst>
                                          <p:attrName>style.visibility</p:attrName>
                                        </p:attrNameLst>
                                      </p:cBhvr>
                                      <p:to>
                                        <p:strVal val="visible"/>
                                      </p:to>
                                    </p:set>
                                    <p:animEffect transition="in" filter="fade">
                                      <p:cBhvr>
                                        <p:cTn id="13" dur="700"/>
                                        <p:tgtEl>
                                          <p:spTgt spid="25"/>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23"/>
                                        </p:tgtEl>
                                        <p:attrNameLst>
                                          <p:attrName>style.visibility</p:attrName>
                                        </p:attrNameLst>
                                      </p:cBhvr>
                                      <p:to>
                                        <p:strVal val="visible"/>
                                      </p:to>
                                    </p:set>
                                    <p:animEffect transition="in" filter="fade">
                                      <p:cBhvr>
                                        <p:cTn id="16" dur="7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8585-4862-47F6-BEB7-BFEC089AB1D4}"/>
              </a:ext>
            </a:extLst>
          </p:cNvPr>
          <p:cNvSpPr>
            <a:spLocks noGrp="1"/>
          </p:cNvSpPr>
          <p:nvPr>
            <p:ph type="title"/>
          </p:nvPr>
        </p:nvSpPr>
        <p:spPr>
          <a:xfrm>
            <a:off x="2895600" y="764373"/>
            <a:ext cx="8610600" cy="1293028"/>
          </a:xfrm>
        </p:spPr>
        <p:txBody>
          <a:bodyPr>
            <a:normAutofit/>
          </a:bodyPr>
          <a:lstStyle/>
          <a:p>
            <a:r>
              <a:rPr lang="en-US">
                <a:solidFill>
                  <a:schemeClr val="bg1"/>
                </a:solidFill>
                <a:cs typeface="Calibri Light"/>
              </a:rPr>
              <a:t>Diagnosis/medication</a:t>
            </a:r>
            <a:endParaRPr lang="en-US">
              <a:solidFill>
                <a:schemeClr val="bg1"/>
              </a:solidFill>
            </a:endParaRPr>
          </a:p>
        </p:txBody>
      </p:sp>
      <p:pic>
        <p:nvPicPr>
          <p:cNvPr id="4" name="Picture 4" descr="A picture containing indoor, person, game, close&#10;&#10;Description automatically generated">
            <a:extLst>
              <a:ext uri="{FF2B5EF4-FFF2-40B4-BE49-F238E27FC236}">
                <a16:creationId xmlns:a16="http://schemas.microsoft.com/office/drawing/2014/main" id="{72560DB0-BE94-4880-8CD1-10CF66200947}"/>
              </a:ext>
            </a:extLst>
          </p:cNvPr>
          <p:cNvPicPr>
            <a:picLocks noChangeAspect="1"/>
          </p:cNvPicPr>
          <p:nvPr/>
        </p:nvPicPr>
        <p:blipFill rotWithShape="1">
          <a:blip r:embed="rId3"/>
          <a:srcRect r="7216" b="1"/>
          <a:stretch/>
        </p:blipFill>
        <p:spPr>
          <a:xfrm>
            <a:off x="310019" y="1770474"/>
            <a:ext cx="4917857" cy="3713638"/>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CAB9AF28-547E-4C1C-9350-250EC052980E}"/>
              </a:ext>
            </a:extLst>
          </p:cNvPr>
          <p:cNvSpPr>
            <a:spLocks noGrp="1"/>
          </p:cNvSpPr>
          <p:nvPr>
            <p:ph idx="1"/>
          </p:nvPr>
        </p:nvSpPr>
        <p:spPr>
          <a:xfrm>
            <a:off x="5689600" y="2349019"/>
            <a:ext cx="5826897" cy="2932612"/>
          </a:xfrm>
        </p:spPr>
        <p:txBody>
          <a:bodyPr vert="horz" lIns="91440" tIns="45720" rIns="91440" bIns="45720" rtlCol="0" anchor="t">
            <a:normAutofit/>
          </a:bodyPr>
          <a:lstStyle/>
          <a:p>
            <a:r>
              <a:rPr lang="en-US">
                <a:solidFill>
                  <a:schemeClr val="bg1"/>
                </a:solidFill>
                <a:ea typeface="+mn-lt"/>
                <a:cs typeface="+mn-lt"/>
              </a:rPr>
              <a:t>Referred to a specialist</a:t>
            </a:r>
          </a:p>
          <a:p>
            <a:r>
              <a:rPr lang="en-US">
                <a:solidFill>
                  <a:schemeClr val="bg1"/>
                </a:solidFill>
                <a:cs typeface="Calibri"/>
              </a:rPr>
              <a:t>No test</a:t>
            </a:r>
          </a:p>
          <a:p>
            <a:r>
              <a:rPr lang="en-US">
                <a:solidFill>
                  <a:schemeClr val="bg1"/>
                </a:solidFill>
                <a:cs typeface="Calibri"/>
              </a:rPr>
              <a:t>6 or more symptoms of </a:t>
            </a:r>
            <a:r>
              <a:rPr lang="en-US">
                <a:solidFill>
                  <a:schemeClr val="bg1"/>
                </a:solidFill>
                <a:ea typeface="+mn-lt"/>
                <a:cs typeface="+mn-lt"/>
              </a:rPr>
              <a:t>inattentiveness or hyperactivity and impulsiveness</a:t>
            </a:r>
          </a:p>
          <a:p>
            <a:r>
              <a:rPr lang="en-US">
                <a:solidFill>
                  <a:schemeClr val="bg1"/>
                </a:solidFill>
                <a:cs typeface="Calibri"/>
              </a:rPr>
              <a:t>Prescription medication to help with symptoms</a:t>
            </a:r>
          </a:p>
          <a:p>
            <a:r>
              <a:rPr lang="en-US">
                <a:solidFill>
                  <a:schemeClr val="bg1"/>
                </a:solidFill>
                <a:cs typeface="Calibri"/>
              </a:rPr>
              <a:t>Keep up to date on medication </a:t>
            </a:r>
          </a:p>
          <a:p>
            <a:endParaRPr lang="en-US">
              <a:cs typeface="Calibri"/>
            </a:endParaRPr>
          </a:p>
        </p:txBody>
      </p:sp>
      <p:sp>
        <p:nvSpPr>
          <p:cNvPr id="5" name="TextBox 4">
            <a:extLst>
              <a:ext uri="{FF2B5EF4-FFF2-40B4-BE49-F238E27FC236}">
                <a16:creationId xmlns:a16="http://schemas.microsoft.com/office/drawing/2014/main" id="{7BC6B971-ECED-4825-9952-95A60F3B8625}"/>
              </a:ext>
            </a:extLst>
          </p:cNvPr>
          <p:cNvSpPr txBox="1"/>
          <p:nvPr/>
        </p:nvSpPr>
        <p:spPr>
          <a:xfrm>
            <a:off x="10946929" y="639580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a:solidFill>
                  <a:schemeClr val="bg1"/>
                </a:solidFill>
                <a:latin typeface="Arial"/>
                <a:cs typeface="Arial"/>
              </a:rPr>
              <a:t>Sinèad</a:t>
            </a:r>
            <a:endParaRPr lang="en-US" sz="2400">
              <a:solidFill>
                <a:schemeClr val="bg1"/>
              </a:solidFill>
            </a:endParaRPr>
          </a:p>
        </p:txBody>
      </p:sp>
      <p:sp>
        <p:nvSpPr>
          <p:cNvPr id="8" name="TextBox 7">
            <a:extLst>
              <a:ext uri="{FF2B5EF4-FFF2-40B4-BE49-F238E27FC236}">
                <a16:creationId xmlns:a16="http://schemas.microsoft.com/office/drawing/2014/main" id="{C63B5D60-CDA1-469E-9D12-E6944F05A436}"/>
              </a:ext>
            </a:extLst>
          </p:cNvPr>
          <p:cNvSpPr txBox="1"/>
          <p:nvPr/>
        </p:nvSpPr>
        <p:spPr>
          <a:xfrm>
            <a:off x="1945551" y="528353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ea typeface="+mn-lt"/>
                <a:cs typeface="+mn-lt"/>
              </a:rPr>
              <a:t>(Iannelli, 2020)</a:t>
            </a:r>
            <a:endParaRPr lang="en-GB">
              <a:solidFill>
                <a:schemeClr val="bg1"/>
              </a:solidFill>
              <a:cs typeface="Calibri"/>
            </a:endParaRPr>
          </a:p>
        </p:txBody>
      </p:sp>
    </p:spTree>
    <p:extLst>
      <p:ext uri="{BB962C8B-B14F-4D97-AF65-F5344CB8AC3E}">
        <p14:creationId xmlns:p14="http://schemas.microsoft.com/office/powerpoint/2010/main" val="1475729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4" name="Picture 6">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5" name="Picture 8">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088DD-23EC-4F2C-B6BF-D120CADE8810}"/>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a:t>Can you Think of the positives for children with ADHD?</a:t>
            </a:r>
          </a:p>
        </p:txBody>
      </p:sp>
      <p:cxnSp>
        <p:nvCxnSpPr>
          <p:cNvPr id="13" name="Straight Connector 12">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28362911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3" name="Picture 92">
            <a:extLst>
              <a:ext uri="{FF2B5EF4-FFF2-40B4-BE49-F238E27FC236}">
                <a16:creationId xmlns:a16="http://schemas.microsoft.com/office/drawing/2014/main" id="{B606DC21-B3AA-4AE9-844F-E667E84438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95" name="Rectangle 94">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ffiti&#10;&#10;Description automatically generated">
            <a:extLst>
              <a:ext uri="{FF2B5EF4-FFF2-40B4-BE49-F238E27FC236}">
                <a16:creationId xmlns:a16="http://schemas.microsoft.com/office/drawing/2014/main" id="{6B8209A1-159D-4033-B24A-1B0BF94A17FB}"/>
              </a:ext>
            </a:extLst>
          </p:cNvPr>
          <p:cNvPicPr>
            <a:picLocks noChangeAspect="1"/>
          </p:cNvPicPr>
          <p:nvPr/>
        </p:nvPicPr>
        <p:blipFill rotWithShape="1">
          <a:blip r:embed="rId4">
            <a:alphaModFix amt="40000"/>
          </a:blip>
          <a:srcRect t="11999" b="13001"/>
          <a:stretch/>
        </p:blipFill>
        <p:spPr>
          <a:xfrm>
            <a:off x="20" y="10"/>
            <a:ext cx="12191980" cy="6857990"/>
          </a:xfrm>
          <a:prstGeom prst="rect">
            <a:avLst/>
          </a:prstGeom>
        </p:spPr>
      </p:pic>
      <p:sp>
        <p:nvSpPr>
          <p:cNvPr id="2" name="Title 1">
            <a:extLst>
              <a:ext uri="{FF2B5EF4-FFF2-40B4-BE49-F238E27FC236}">
                <a16:creationId xmlns:a16="http://schemas.microsoft.com/office/drawing/2014/main" id="{D769D618-864B-4AEE-9121-D57FDC66B8E7}"/>
              </a:ext>
            </a:extLst>
          </p:cNvPr>
          <p:cNvSpPr>
            <a:spLocks noGrp="1"/>
          </p:cNvSpPr>
          <p:nvPr>
            <p:ph type="title"/>
          </p:nvPr>
        </p:nvSpPr>
        <p:spPr>
          <a:xfrm>
            <a:off x="1371600" y="3014139"/>
            <a:ext cx="9448800" cy="1825096"/>
          </a:xfrm>
        </p:spPr>
        <p:txBody>
          <a:bodyPr vert="horz" lIns="91440" tIns="45720" rIns="91440" bIns="45720" rtlCol="0" anchor="b">
            <a:normAutofit/>
          </a:bodyPr>
          <a:lstStyle/>
          <a:p>
            <a:pPr algn="l"/>
            <a:r>
              <a:rPr lang="en-US" sz="6000"/>
              <a:t>Positives of ADHD</a:t>
            </a:r>
          </a:p>
        </p:txBody>
      </p:sp>
    </p:spTree>
    <p:extLst>
      <p:ext uri="{BB962C8B-B14F-4D97-AF65-F5344CB8AC3E}">
        <p14:creationId xmlns:p14="http://schemas.microsoft.com/office/powerpoint/2010/main" val="21611573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5074-D2C3-4664-A83E-33B3E1A895B3}"/>
              </a:ext>
            </a:extLst>
          </p:cNvPr>
          <p:cNvSpPr>
            <a:spLocks noGrp="1"/>
          </p:cNvSpPr>
          <p:nvPr>
            <p:ph type="title"/>
          </p:nvPr>
        </p:nvSpPr>
        <p:spPr>
          <a:xfrm>
            <a:off x="5943372" y="434652"/>
            <a:ext cx="5615248" cy="886379"/>
          </a:xfrm>
        </p:spPr>
        <p:txBody>
          <a:bodyPr>
            <a:normAutofit fontScale="90000"/>
          </a:bodyPr>
          <a:lstStyle/>
          <a:p>
            <a:pPr algn="ctr"/>
            <a:r>
              <a:rPr lang="en-GB" sz="3100">
                <a:solidFill>
                  <a:schemeClr val="bg1"/>
                </a:solidFill>
                <a:cs typeface="Calibri Light"/>
              </a:rPr>
              <a:t>Effects on the home/ school relations</a:t>
            </a:r>
            <a:endParaRPr lang="en-US"/>
          </a:p>
        </p:txBody>
      </p:sp>
      <p:sp>
        <p:nvSpPr>
          <p:cNvPr id="3" name="Content Placeholder 2">
            <a:extLst>
              <a:ext uri="{FF2B5EF4-FFF2-40B4-BE49-F238E27FC236}">
                <a16:creationId xmlns:a16="http://schemas.microsoft.com/office/drawing/2014/main" id="{49512B35-0345-4A7D-A3E6-0AC1F1268DA4}"/>
              </a:ext>
            </a:extLst>
          </p:cNvPr>
          <p:cNvSpPr>
            <a:spLocks noGrp="1"/>
          </p:cNvSpPr>
          <p:nvPr>
            <p:ph idx="1"/>
          </p:nvPr>
        </p:nvSpPr>
        <p:spPr>
          <a:xfrm>
            <a:off x="6234868" y="1820369"/>
            <a:ext cx="5217173" cy="4351338"/>
          </a:xfrm>
        </p:spPr>
        <p:txBody>
          <a:bodyPr vert="horz" lIns="91440" tIns="45720" rIns="91440" bIns="45720" rtlCol="0">
            <a:normAutofit/>
          </a:bodyPr>
          <a:lstStyle/>
          <a:p>
            <a:r>
              <a:rPr lang="en-GB" sz="1800">
                <a:solidFill>
                  <a:schemeClr val="bg1"/>
                </a:solidFill>
                <a:ea typeface="+mn-lt"/>
                <a:cs typeface="+mn-lt"/>
              </a:rPr>
              <a:t>Family and School Success (FSS) </a:t>
            </a:r>
            <a:endParaRPr lang="en-GB" sz="1800">
              <a:solidFill>
                <a:schemeClr val="bg1"/>
              </a:solidFill>
              <a:cs typeface="Calibri"/>
            </a:endParaRPr>
          </a:p>
          <a:p>
            <a:r>
              <a:rPr lang="en-GB" sz="1800">
                <a:solidFill>
                  <a:schemeClr val="bg1"/>
                </a:solidFill>
                <a:ea typeface="+mn-lt"/>
                <a:cs typeface="+mn-lt"/>
              </a:rPr>
              <a:t>Attachment theory, social learning theory, and ecological systems theory</a:t>
            </a:r>
            <a:endParaRPr lang="en-GB" sz="1800">
              <a:solidFill>
                <a:schemeClr val="bg1"/>
              </a:solidFill>
              <a:cs typeface="Calibri"/>
            </a:endParaRPr>
          </a:p>
          <a:p>
            <a:r>
              <a:rPr lang="en-GB" sz="1800">
                <a:solidFill>
                  <a:schemeClr val="bg1"/>
                </a:solidFill>
                <a:cs typeface="Calibri"/>
              </a:rPr>
              <a:t>Focused on helping the child both at school and with home life </a:t>
            </a:r>
          </a:p>
          <a:p>
            <a:r>
              <a:rPr lang="en-GB" sz="1800">
                <a:solidFill>
                  <a:schemeClr val="bg1"/>
                </a:solidFill>
                <a:cs typeface="Calibri"/>
              </a:rPr>
              <a:t>Teachers, parents/gaurdians and child all working together</a:t>
            </a:r>
          </a:p>
          <a:p>
            <a:r>
              <a:rPr lang="en-GB" sz="1800">
                <a:solidFill>
                  <a:schemeClr val="bg1"/>
                </a:solidFill>
                <a:cs typeface="Calibri"/>
              </a:rPr>
              <a:t>Routine</a:t>
            </a:r>
          </a:p>
          <a:p>
            <a:r>
              <a:rPr lang="en-GB" sz="1800">
                <a:solidFill>
                  <a:schemeClr val="bg1"/>
                </a:solidFill>
                <a:cs typeface="Calibri"/>
              </a:rPr>
              <a:t>Regular communication</a:t>
            </a:r>
          </a:p>
          <a:p>
            <a:r>
              <a:rPr lang="en-GB" sz="1800">
                <a:solidFill>
                  <a:schemeClr val="bg1"/>
                </a:solidFill>
                <a:cs typeface="Calibri"/>
              </a:rPr>
              <a:t>Siblings may feel vitmised, caregivers and sorroe and loss. </a:t>
            </a:r>
          </a:p>
          <a:p>
            <a:r>
              <a:rPr lang="en-GB" sz="1800">
                <a:solidFill>
                  <a:schemeClr val="bg1"/>
                </a:solidFill>
                <a:cs typeface="Calibri"/>
              </a:rPr>
              <a:t>Sibling need a safe and quiet school environment</a:t>
            </a:r>
          </a:p>
          <a:p>
            <a:endParaRPr lang="en-GB" sz="1800">
              <a:solidFill>
                <a:schemeClr val="bg1"/>
              </a:solidFill>
              <a:cs typeface="Calibri"/>
            </a:endParaRPr>
          </a:p>
          <a:p>
            <a:endParaRPr lang="en-GB" sz="1800">
              <a:solidFill>
                <a:schemeClr val="bg1"/>
              </a:solidFill>
              <a:cs typeface="Calibri"/>
            </a:endParaRPr>
          </a:p>
          <a:p>
            <a:endParaRPr lang="en-GB" sz="1800">
              <a:solidFill>
                <a:schemeClr val="bg1"/>
              </a:solidFill>
              <a:cs typeface="Calibri"/>
            </a:endParaRPr>
          </a:p>
        </p:txBody>
      </p:sp>
      <p:pic>
        <p:nvPicPr>
          <p:cNvPr id="5" name="Picture 5">
            <a:extLst>
              <a:ext uri="{FF2B5EF4-FFF2-40B4-BE49-F238E27FC236}">
                <a16:creationId xmlns:a16="http://schemas.microsoft.com/office/drawing/2014/main" id="{B1DADDD6-59C2-4303-A553-866372748EE6}"/>
              </a:ext>
            </a:extLst>
          </p:cNvPr>
          <p:cNvPicPr>
            <a:picLocks noChangeAspect="1"/>
          </p:cNvPicPr>
          <p:nvPr/>
        </p:nvPicPr>
        <p:blipFill>
          <a:blip r:embed="rId3"/>
          <a:stretch>
            <a:fillRect/>
          </a:stretch>
        </p:blipFill>
        <p:spPr>
          <a:xfrm>
            <a:off x="258943" y="1764686"/>
            <a:ext cx="5575413" cy="372530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4999C1DC-C6D8-47AC-9BA2-AC423FA6BC5D}"/>
              </a:ext>
            </a:extLst>
          </p:cNvPr>
          <p:cNvSpPr txBox="1"/>
          <p:nvPr/>
        </p:nvSpPr>
        <p:spPr>
          <a:xfrm>
            <a:off x="2047103" y="5548182"/>
            <a:ext cx="2743199" cy="61555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solidFill>
                <a:cs typeface="Calibri"/>
              </a:rPr>
              <a:t>(</a:t>
            </a:r>
            <a:r>
              <a:rPr lang="en-GB" sz="1600" err="1">
                <a:solidFill>
                  <a:schemeClr val="bg1"/>
                </a:solidFill>
                <a:cs typeface="Calibri"/>
              </a:rPr>
              <a:t>Srikumar</a:t>
            </a:r>
            <a:r>
              <a:rPr lang="en-GB" sz="1600">
                <a:solidFill>
                  <a:schemeClr val="bg1"/>
                </a:solidFill>
                <a:cs typeface="Calibri"/>
              </a:rPr>
              <a:t>, 2016)</a:t>
            </a:r>
          </a:p>
          <a:p>
            <a:endParaRPr lang="en-GB">
              <a:cs typeface="Calibri"/>
            </a:endParaRPr>
          </a:p>
        </p:txBody>
      </p:sp>
      <p:sp>
        <p:nvSpPr>
          <p:cNvPr id="7" name="TextBox 6">
            <a:extLst>
              <a:ext uri="{FF2B5EF4-FFF2-40B4-BE49-F238E27FC236}">
                <a16:creationId xmlns:a16="http://schemas.microsoft.com/office/drawing/2014/main" id="{C43625BE-E79F-482D-BB35-FAA9446EA9F7}"/>
              </a:ext>
            </a:extLst>
          </p:cNvPr>
          <p:cNvSpPr txBox="1"/>
          <p:nvPr/>
        </p:nvSpPr>
        <p:spPr>
          <a:xfrm>
            <a:off x="10974859" y="6392561"/>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Sinèad</a:t>
            </a:r>
            <a:endParaRPr lang="en-GB">
              <a:solidFill>
                <a:schemeClr val="bg1"/>
              </a:solidFill>
              <a:cs typeface="Calibri" panose="020F0502020204030204"/>
            </a:endParaRPr>
          </a:p>
        </p:txBody>
      </p:sp>
    </p:spTree>
    <p:extLst>
      <p:ext uri="{BB962C8B-B14F-4D97-AF65-F5344CB8AC3E}">
        <p14:creationId xmlns:p14="http://schemas.microsoft.com/office/powerpoint/2010/main" val="13489388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4741C-426B-48C0-BB43-5C105BB25FD6}"/>
              </a:ext>
            </a:extLst>
          </p:cNvPr>
          <p:cNvSpPr>
            <a:spLocks noGrp="1"/>
          </p:cNvSpPr>
          <p:nvPr>
            <p:ph type="title"/>
          </p:nvPr>
        </p:nvSpPr>
        <p:spPr/>
        <p:txBody>
          <a:bodyPr>
            <a:normAutofit/>
          </a:bodyPr>
          <a:lstStyle/>
          <a:p>
            <a:r>
              <a:rPr lang="en-GB">
                <a:solidFill>
                  <a:schemeClr val="bg1"/>
                </a:solidFill>
                <a:cs typeface="Calibri Light"/>
              </a:rPr>
              <a:t>The effect of ADHD on a child</a:t>
            </a:r>
            <a:endParaRPr lang="en-GB">
              <a:solidFill>
                <a:schemeClr val="bg1"/>
              </a:solidFill>
            </a:endParaRPr>
          </a:p>
        </p:txBody>
      </p:sp>
      <p:sp>
        <p:nvSpPr>
          <p:cNvPr id="3" name="Content Placeholder 2">
            <a:extLst>
              <a:ext uri="{FF2B5EF4-FFF2-40B4-BE49-F238E27FC236}">
                <a16:creationId xmlns:a16="http://schemas.microsoft.com/office/drawing/2014/main" id="{B9735FA4-FDDC-4138-B093-B1743A72CA8B}"/>
              </a:ext>
            </a:extLst>
          </p:cNvPr>
          <p:cNvSpPr>
            <a:spLocks noGrp="1"/>
          </p:cNvSpPr>
          <p:nvPr>
            <p:ph idx="1"/>
          </p:nvPr>
        </p:nvSpPr>
        <p:spPr>
          <a:xfrm>
            <a:off x="677333" y="2194560"/>
            <a:ext cx="5816600" cy="4024125"/>
          </a:xfrm>
        </p:spPr>
        <p:txBody>
          <a:bodyPr vert="horz" lIns="91440" tIns="45720" rIns="91440" bIns="45720" rtlCol="0" anchor="t">
            <a:normAutofit/>
          </a:bodyPr>
          <a:lstStyle/>
          <a:p>
            <a:r>
              <a:rPr lang="en-GB" sz="1500">
                <a:solidFill>
                  <a:schemeClr val="bg1"/>
                </a:solidFill>
                <a:cs typeface="Calibri"/>
              </a:rPr>
              <a:t>Chemical messenger imbalance – Dopamine and Noradrenaline.</a:t>
            </a:r>
          </a:p>
          <a:p>
            <a:r>
              <a:rPr lang="en-GB" sz="1500">
                <a:solidFill>
                  <a:schemeClr val="bg1"/>
                </a:solidFill>
                <a:cs typeface="Calibri"/>
              </a:rPr>
              <a:t>As a result of the chemical messenger imbalance, a child with an ADHD disorder will often struggle in the classroom.</a:t>
            </a:r>
          </a:p>
          <a:p>
            <a:r>
              <a:rPr lang="en-GB" sz="1500">
                <a:solidFill>
                  <a:schemeClr val="bg1"/>
                </a:solidFill>
                <a:cs typeface="Calibri"/>
              </a:rPr>
              <a:t>Greater risk of long-term negative outcomes – lower educational and employment attainment.</a:t>
            </a:r>
          </a:p>
          <a:p>
            <a:r>
              <a:rPr lang="en-GB" sz="1500">
                <a:solidFill>
                  <a:schemeClr val="bg1"/>
                </a:solidFill>
                <a:cs typeface="Calibri"/>
              </a:rPr>
              <a:t>As a child grows older, the way the disorder impacts their life changes. An environment which meets the individuals needs and is sensitive to an ADHD disorder is vital to ensure positive cognitive development.</a:t>
            </a:r>
          </a:p>
          <a:p>
            <a:r>
              <a:rPr lang="en-GB" sz="1500" i="1">
                <a:solidFill>
                  <a:schemeClr val="bg1"/>
                </a:solidFill>
                <a:cs typeface="Calibri"/>
              </a:rPr>
              <a:t>"The core difficulties in executive function seen in ADHD result in different picture in later life, depending on the demands made on the individual by their environment. This varies with family and school resources, as well as with age, cognitive ability, and insight of the child or young person." (Harpin, 2005)</a:t>
            </a:r>
            <a:endParaRPr lang="en-GB" sz="1500" i="1">
              <a:solidFill>
                <a:schemeClr val="bg1"/>
              </a:solidFill>
            </a:endParaRPr>
          </a:p>
        </p:txBody>
      </p:sp>
      <p:pic>
        <p:nvPicPr>
          <p:cNvPr id="5" name="Picture 7" descr="Diagram&#10;&#10;Description automatically generated">
            <a:extLst>
              <a:ext uri="{FF2B5EF4-FFF2-40B4-BE49-F238E27FC236}">
                <a16:creationId xmlns:a16="http://schemas.microsoft.com/office/drawing/2014/main" id="{3A0BFFD0-F7C9-4179-A3D3-BC4E0AA101A8}"/>
              </a:ext>
            </a:extLst>
          </p:cNvPr>
          <p:cNvPicPr>
            <a:picLocks noChangeAspect="1"/>
          </p:cNvPicPr>
          <p:nvPr/>
        </p:nvPicPr>
        <p:blipFill rotWithShape="1">
          <a:blip r:embed="rId2"/>
          <a:srcRect l="20686" r="18672"/>
          <a:stretch/>
        </p:blipFill>
        <p:spPr>
          <a:xfrm>
            <a:off x="6985000" y="2501159"/>
            <a:ext cx="4521200" cy="3410926"/>
          </a:xfrm>
          <a:prstGeom prst="rect">
            <a:avLst/>
          </a:prstGeom>
        </p:spPr>
      </p:pic>
      <p:sp>
        <p:nvSpPr>
          <p:cNvPr id="8" name="TextBox 7">
            <a:extLst>
              <a:ext uri="{FF2B5EF4-FFF2-40B4-BE49-F238E27FC236}">
                <a16:creationId xmlns:a16="http://schemas.microsoft.com/office/drawing/2014/main" id="{E71EBA97-B142-40C4-A90A-32C3E21A5912}"/>
              </a:ext>
            </a:extLst>
          </p:cNvPr>
          <p:cNvSpPr txBox="1"/>
          <p:nvPr/>
        </p:nvSpPr>
        <p:spPr>
          <a:xfrm>
            <a:off x="6985000" y="5570993"/>
            <a:ext cx="4521200" cy="341092"/>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err="1">
                <a:solidFill>
                  <a:srgbClr val="FFFFFF"/>
                </a:solidFill>
              </a:rPr>
              <a:t>Img</a:t>
            </a:r>
            <a:r>
              <a:rPr lang="en-GB" sz="1300">
                <a:solidFill>
                  <a:srgbClr val="FFFFFF"/>
                </a:solidFill>
              </a:rPr>
              <a:t>: (Harpin, 2005)</a:t>
            </a:r>
          </a:p>
        </p:txBody>
      </p:sp>
      <p:sp>
        <p:nvSpPr>
          <p:cNvPr id="4" name="TextBox 3">
            <a:extLst>
              <a:ext uri="{FF2B5EF4-FFF2-40B4-BE49-F238E27FC236}">
                <a16:creationId xmlns:a16="http://schemas.microsoft.com/office/drawing/2014/main" id="{759EE161-0FDD-49F2-A647-7B2622DE59FB}"/>
              </a:ext>
            </a:extLst>
          </p:cNvPr>
          <p:cNvSpPr txBox="1"/>
          <p:nvPr/>
        </p:nvSpPr>
        <p:spPr>
          <a:xfrm>
            <a:off x="11220138" y="63983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FFFF"/>
                </a:solidFill>
              </a:rPr>
              <a:t>Carys</a:t>
            </a:r>
          </a:p>
        </p:txBody>
      </p:sp>
    </p:spTree>
    <p:extLst>
      <p:ext uri="{BB962C8B-B14F-4D97-AF65-F5344CB8AC3E}">
        <p14:creationId xmlns:p14="http://schemas.microsoft.com/office/powerpoint/2010/main" val="1510943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DECED-7DD9-413E-A549-72C9FDB705BD}"/>
              </a:ext>
            </a:extLst>
          </p:cNvPr>
          <p:cNvSpPr>
            <a:spLocks noGrp="1"/>
          </p:cNvSpPr>
          <p:nvPr>
            <p:ph type="title"/>
          </p:nvPr>
        </p:nvSpPr>
        <p:spPr>
          <a:xfrm>
            <a:off x="4090507" y="764373"/>
            <a:ext cx="7434070" cy="1474330"/>
          </a:xfrm>
        </p:spPr>
        <p:txBody>
          <a:bodyPr>
            <a:normAutofit/>
          </a:bodyPr>
          <a:lstStyle/>
          <a:p>
            <a:r>
              <a:rPr lang="en-GB">
                <a:cs typeface="Calibri Light"/>
              </a:rPr>
              <a:t>ADHD and Communication</a:t>
            </a:r>
            <a:endParaRPr lang="en-GB"/>
          </a:p>
        </p:txBody>
      </p:sp>
      <p:sp>
        <p:nvSpPr>
          <p:cNvPr id="2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a:extLst>
              <a:ext uri="{FF2B5EF4-FFF2-40B4-BE49-F238E27FC236}">
                <a16:creationId xmlns:a16="http://schemas.microsoft.com/office/drawing/2014/main" id="{19116D12-51E0-410D-97B9-0B1932F84757}"/>
              </a:ext>
            </a:extLst>
          </p:cNvPr>
          <p:cNvSpPr>
            <a:spLocks noGrp="1"/>
          </p:cNvSpPr>
          <p:nvPr>
            <p:ph idx="1"/>
          </p:nvPr>
        </p:nvSpPr>
        <p:spPr>
          <a:xfrm>
            <a:off x="4090507" y="2628900"/>
            <a:ext cx="7454077" cy="3589785"/>
          </a:xfrm>
        </p:spPr>
        <p:txBody>
          <a:bodyPr vert="horz" lIns="91440" tIns="45720" rIns="91440" bIns="45720" rtlCol="0">
            <a:normAutofit/>
          </a:bodyPr>
          <a:lstStyle/>
          <a:p>
            <a:r>
              <a:rPr lang="en-GB" sz="1700">
                <a:cs typeface="Calibri"/>
              </a:rPr>
              <a:t>Academic communication difficulties.</a:t>
            </a:r>
            <a:endParaRPr lang="en-US" sz="1700"/>
          </a:p>
          <a:p>
            <a:r>
              <a:rPr lang="en-GB" sz="1700">
                <a:cs typeface="Calibri"/>
              </a:rPr>
              <a:t>Kim and Kaiser (2000) </a:t>
            </a:r>
            <a:endParaRPr lang="en-GB" sz="1700"/>
          </a:p>
          <a:p>
            <a:pPr lvl="1"/>
            <a:r>
              <a:rPr lang="en-GB" sz="1700">
                <a:cs typeface="Calibri"/>
              </a:rPr>
              <a:t>Language characteristics of children with ADHD (semantic, syntactic and pragmatic skills).</a:t>
            </a:r>
          </a:p>
          <a:p>
            <a:pPr lvl="1"/>
            <a:r>
              <a:rPr lang="en-GB" sz="1700">
                <a:cs typeface="Calibri"/>
              </a:rPr>
              <a:t>Peabody Picture Vocabulary Test-Revised.</a:t>
            </a:r>
          </a:p>
          <a:p>
            <a:pPr lvl="1"/>
            <a:r>
              <a:rPr lang="en-GB" sz="1700">
                <a:cs typeface="Calibri"/>
              </a:rPr>
              <a:t>Test of Language Development – 2 Primary.</a:t>
            </a:r>
          </a:p>
          <a:p>
            <a:pPr lvl="1"/>
            <a:r>
              <a:rPr lang="en-GB" sz="1700">
                <a:cs typeface="Calibri"/>
              </a:rPr>
              <a:t>Test of Pragmatic Language.</a:t>
            </a:r>
          </a:p>
          <a:p>
            <a:r>
              <a:rPr lang="en-GB" sz="1700">
                <a:cs typeface="Calibri"/>
              </a:rPr>
              <a:t>Attentional and hyperactivity problems, when coincided with speech, language, and pragmatic dysfunctions, put children at an immense risk of failing to develop typically. </a:t>
            </a:r>
          </a:p>
          <a:p>
            <a:r>
              <a:rPr lang="en-GB" sz="1700">
                <a:cs typeface="Calibri"/>
              </a:rPr>
              <a:t>So, how would you teach a child with an ADHD disorder how to communicate effectively in the classroom? </a:t>
            </a:r>
          </a:p>
        </p:txBody>
      </p:sp>
      <p:sp>
        <p:nvSpPr>
          <p:cNvPr id="4" name="TextBox 3">
            <a:extLst>
              <a:ext uri="{FF2B5EF4-FFF2-40B4-BE49-F238E27FC236}">
                <a16:creationId xmlns:a16="http://schemas.microsoft.com/office/drawing/2014/main" id="{EBF272B2-C15C-48D6-9FFF-59D5E76F869F}"/>
              </a:ext>
            </a:extLst>
          </p:cNvPr>
          <p:cNvSpPr txBox="1"/>
          <p:nvPr/>
        </p:nvSpPr>
        <p:spPr>
          <a:xfrm>
            <a:off x="11245121" y="64857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Carys</a:t>
            </a:r>
          </a:p>
        </p:txBody>
      </p:sp>
    </p:spTree>
    <p:extLst>
      <p:ext uri="{BB962C8B-B14F-4D97-AF65-F5344CB8AC3E}">
        <p14:creationId xmlns:p14="http://schemas.microsoft.com/office/powerpoint/2010/main" val="198164014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C3531-02E2-423F-BE94-6CC8056E4742}"/>
              </a:ext>
            </a:extLst>
          </p:cNvPr>
          <p:cNvSpPr>
            <a:spLocks noGrp="1"/>
          </p:cNvSpPr>
          <p:nvPr>
            <p:ph type="title"/>
          </p:nvPr>
        </p:nvSpPr>
        <p:spPr>
          <a:xfrm>
            <a:off x="4090507" y="764373"/>
            <a:ext cx="7434070" cy="1474330"/>
          </a:xfrm>
        </p:spPr>
        <p:txBody>
          <a:bodyPr>
            <a:normAutofit/>
          </a:bodyPr>
          <a:lstStyle/>
          <a:p>
            <a:r>
              <a:rPr lang="en-GB">
                <a:cs typeface="Calibri Light"/>
              </a:rPr>
              <a:t>ADHD and Communication</a:t>
            </a:r>
            <a:endParaRPr lang="en-GB"/>
          </a:p>
        </p:txBody>
      </p:sp>
      <p:sp>
        <p:nvSpPr>
          <p:cNvPr id="6"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a:extLst>
              <a:ext uri="{FF2B5EF4-FFF2-40B4-BE49-F238E27FC236}">
                <a16:creationId xmlns:a16="http://schemas.microsoft.com/office/drawing/2014/main" id="{45B36D29-E988-40C8-A82E-B2A48734090E}"/>
              </a:ext>
            </a:extLst>
          </p:cNvPr>
          <p:cNvSpPr>
            <a:spLocks noGrp="1"/>
          </p:cNvSpPr>
          <p:nvPr>
            <p:ph idx="1"/>
          </p:nvPr>
        </p:nvSpPr>
        <p:spPr>
          <a:xfrm>
            <a:off x="4090507" y="2628900"/>
            <a:ext cx="7454077" cy="3589785"/>
          </a:xfrm>
        </p:spPr>
        <p:txBody>
          <a:bodyPr vert="horz" lIns="91440" tIns="45720" rIns="91440" bIns="45720" rtlCol="0">
            <a:normAutofit/>
          </a:bodyPr>
          <a:lstStyle/>
          <a:p>
            <a:pPr marL="457200" indent="-457200">
              <a:buFont typeface="Arial"/>
            </a:pPr>
            <a:r>
              <a:rPr lang="en-GB" sz="1600">
                <a:cs typeface="Calibri"/>
              </a:rPr>
              <a:t>Day to day communication difficulties.</a:t>
            </a:r>
          </a:p>
          <a:p>
            <a:pPr marL="457200" indent="-457200">
              <a:buFont typeface="Arial"/>
            </a:pPr>
            <a:r>
              <a:rPr lang="en-GB" sz="1600">
                <a:cs typeface="Calibri"/>
              </a:rPr>
              <a:t>Children with ADHD have very busy minds, it is difficult to get them to slow down, pay attention and follow directions.</a:t>
            </a:r>
          </a:p>
          <a:p>
            <a:pPr marL="457200" indent="-457200">
              <a:buFont typeface="Arial"/>
            </a:pPr>
            <a:r>
              <a:rPr lang="en-GB" sz="1600">
                <a:cs typeface="Calibri"/>
              </a:rPr>
              <a:t>It is important to recognise when the child is actually hearing you.</a:t>
            </a:r>
          </a:p>
          <a:p>
            <a:pPr marL="457200" indent="-457200">
              <a:buFont typeface="Arial"/>
            </a:pPr>
            <a:r>
              <a:rPr lang="en-GB" sz="1600">
                <a:cs typeface="Calibri"/>
              </a:rPr>
              <a:t>Short and simple directions.</a:t>
            </a:r>
          </a:p>
          <a:p>
            <a:pPr marL="457200" indent="-457200">
              <a:buFont typeface="Arial"/>
            </a:pPr>
            <a:r>
              <a:rPr lang="en-GB" sz="1600">
                <a:cs typeface="Calibri"/>
              </a:rPr>
              <a:t>Listening ball</a:t>
            </a:r>
          </a:p>
          <a:p>
            <a:pPr marL="457200" indent="-457200">
              <a:buFont typeface="Arial"/>
            </a:pPr>
            <a:r>
              <a:rPr lang="en-GB" sz="1600">
                <a:cs typeface="Calibri"/>
              </a:rPr>
              <a:t>Visual cues.</a:t>
            </a:r>
          </a:p>
          <a:p>
            <a:pPr marL="457200" indent="-457200"/>
            <a:r>
              <a:rPr lang="en-GB" sz="1600">
                <a:cs typeface="Calibri"/>
              </a:rPr>
              <a:t>Communication boards.</a:t>
            </a:r>
          </a:p>
          <a:p>
            <a:pPr lvl="1"/>
            <a:r>
              <a:rPr lang="en-GB" sz="1600">
                <a:cs typeface="Calibri"/>
              </a:rPr>
              <a:t>Feelings</a:t>
            </a:r>
          </a:p>
          <a:p>
            <a:pPr lvl="1"/>
            <a:r>
              <a:rPr lang="en-GB" sz="1600">
                <a:cs typeface="Calibri"/>
              </a:rPr>
              <a:t>Activities</a:t>
            </a:r>
          </a:p>
          <a:p>
            <a:pPr lvl="1"/>
            <a:r>
              <a:rPr lang="en-GB" sz="1600">
                <a:cs typeface="Calibri"/>
              </a:rPr>
              <a:t>Step by step</a:t>
            </a:r>
          </a:p>
        </p:txBody>
      </p:sp>
      <p:sp>
        <p:nvSpPr>
          <p:cNvPr id="4" name="TextBox 3">
            <a:extLst>
              <a:ext uri="{FF2B5EF4-FFF2-40B4-BE49-F238E27FC236}">
                <a16:creationId xmlns:a16="http://schemas.microsoft.com/office/drawing/2014/main" id="{609E0074-44D7-475A-8AB1-55DC8BF7725B}"/>
              </a:ext>
            </a:extLst>
          </p:cNvPr>
          <p:cNvSpPr txBox="1"/>
          <p:nvPr/>
        </p:nvSpPr>
        <p:spPr>
          <a:xfrm>
            <a:off x="11295088" y="64482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Carys</a:t>
            </a:r>
          </a:p>
        </p:txBody>
      </p:sp>
    </p:spTree>
    <p:extLst>
      <p:ext uri="{BB962C8B-B14F-4D97-AF65-F5344CB8AC3E}">
        <p14:creationId xmlns:p14="http://schemas.microsoft.com/office/powerpoint/2010/main" val="3559494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CD034-70B9-41AE-8BC2-D980634916CF}"/>
              </a:ext>
            </a:extLst>
          </p:cNvPr>
          <p:cNvSpPr>
            <a:spLocks noGrp="1"/>
          </p:cNvSpPr>
          <p:nvPr>
            <p:ph type="title"/>
          </p:nvPr>
        </p:nvSpPr>
        <p:spPr>
          <a:xfrm>
            <a:off x="648928" y="500721"/>
            <a:ext cx="4447032" cy="1608328"/>
          </a:xfrm>
        </p:spPr>
        <p:txBody>
          <a:bodyPr vert="horz" lIns="91440" tIns="45720" rIns="91440" bIns="45720" rtlCol="0" anchor="ctr">
            <a:normAutofit/>
          </a:bodyPr>
          <a:lstStyle/>
          <a:p>
            <a:r>
              <a:rPr lang="en-US" sz="3600">
                <a:solidFill>
                  <a:schemeClr val="bg1"/>
                </a:solidFill>
              </a:rPr>
              <a:t>Communication Board</a:t>
            </a:r>
          </a:p>
        </p:txBody>
      </p:sp>
      <p:pic>
        <p:nvPicPr>
          <p:cNvPr id="5" name="Picture 5" descr="A picture containing diagram&#10;&#10;Description automatically generated">
            <a:extLst>
              <a:ext uri="{FF2B5EF4-FFF2-40B4-BE49-F238E27FC236}">
                <a16:creationId xmlns:a16="http://schemas.microsoft.com/office/drawing/2014/main" id="{152142E8-C0F4-4BC1-B86E-84201A10242E}"/>
              </a:ext>
            </a:extLst>
          </p:cNvPr>
          <p:cNvPicPr>
            <a:picLocks noGrp="1" noChangeAspect="1"/>
          </p:cNvPicPr>
          <p:nvPr>
            <p:ph idx="1"/>
          </p:nvPr>
        </p:nvPicPr>
        <p:blipFill rotWithShape="1">
          <a:blip r:embed="rId2"/>
          <a:srcRect t="9578" b="8812"/>
          <a:stretch/>
        </p:blipFill>
        <p:spPr>
          <a:xfrm>
            <a:off x="1471416" y="2454851"/>
            <a:ext cx="3385749" cy="3866933"/>
          </a:xfrm>
          <a:prstGeom prst="rect">
            <a:avLst/>
          </a:prstGeom>
        </p:spPr>
      </p:pic>
      <p:sp>
        <p:nvSpPr>
          <p:cNvPr id="4" name="Text Placeholder 3">
            <a:extLst>
              <a:ext uri="{FF2B5EF4-FFF2-40B4-BE49-F238E27FC236}">
                <a16:creationId xmlns:a16="http://schemas.microsoft.com/office/drawing/2014/main" id="{3CC36AE4-1749-4BE4-8A90-5C5FCBBF4B90}"/>
              </a:ext>
            </a:extLst>
          </p:cNvPr>
          <p:cNvSpPr>
            <a:spLocks noGrp="1"/>
          </p:cNvSpPr>
          <p:nvPr>
            <p:ph type="body" sz="half" idx="2"/>
          </p:nvPr>
        </p:nvSpPr>
        <p:spPr>
          <a:xfrm>
            <a:off x="5651084" y="500721"/>
            <a:ext cx="6675627" cy="1605083"/>
          </a:xfrm>
        </p:spPr>
        <p:txBody>
          <a:bodyPr vert="horz" lIns="91440" tIns="45720" rIns="91440" bIns="45720" rtlCol="0" anchor="ctr">
            <a:normAutofit fontScale="85000" lnSpcReduction="10000"/>
          </a:bodyPr>
          <a:lstStyle/>
          <a:p>
            <a:pPr marL="285750" indent="-228600">
              <a:buFont typeface="Arial" panose="020B0604020202020204" pitchFamily="34" charset="0"/>
              <a:buChar char="•"/>
            </a:pPr>
            <a:r>
              <a:rPr lang="en-US">
                <a:solidFill>
                  <a:schemeClr val="bg1"/>
                </a:solidFill>
              </a:rPr>
              <a:t>A visual aid demonstrating a step-by-step guide of an activity/instruction following with a reward for good </a:t>
            </a:r>
            <a:r>
              <a:rPr lang="en-US" err="1">
                <a:solidFill>
                  <a:schemeClr val="bg1"/>
                </a:solidFill>
              </a:rPr>
              <a:t>behaviour</a:t>
            </a:r>
            <a:r>
              <a:rPr lang="en-US">
                <a:solidFill>
                  <a:schemeClr val="bg1"/>
                </a:solidFill>
              </a:rPr>
              <a:t>/</a:t>
            </a:r>
            <a:r>
              <a:rPr lang="en-US" err="1">
                <a:solidFill>
                  <a:schemeClr val="bg1"/>
                </a:solidFill>
              </a:rPr>
              <a:t>sucessful</a:t>
            </a:r>
            <a:r>
              <a:rPr lang="en-US">
                <a:solidFill>
                  <a:schemeClr val="bg1"/>
                </a:solidFill>
              </a:rPr>
              <a:t> following of instructions.</a:t>
            </a:r>
          </a:p>
          <a:p>
            <a:pPr marL="285750" indent="-228600">
              <a:buFont typeface="Arial" panose="020B0604020202020204" pitchFamily="34" charset="0"/>
              <a:buChar char="•"/>
            </a:pPr>
            <a:r>
              <a:rPr lang="en-US">
                <a:solidFill>
                  <a:schemeClr val="bg1"/>
                </a:solidFill>
              </a:rPr>
              <a:t>It is important to talk softly and remain calm when giving them a choice to ensure they're listening and engaging with the conversation. </a:t>
            </a:r>
            <a:endParaRPr lang="en-US">
              <a:solidFill>
                <a:schemeClr val="bg1"/>
              </a:solidFill>
              <a:cs typeface="Calibri"/>
            </a:endParaRPr>
          </a:p>
          <a:p>
            <a:pPr marL="742950" lvl="1" indent="-228600">
              <a:buFont typeface="Arial" panose="020B0604020202020204" pitchFamily="34" charset="0"/>
              <a:buChar char="•"/>
            </a:pPr>
            <a:r>
              <a:rPr lang="en-US" sz="1600">
                <a:solidFill>
                  <a:schemeClr val="bg1"/>
                </a:solidFill>
              </a:rPr>
              <a:t>"Bed time! Do you want the green pajamas or the blue ones?"</a:t>
            </a:r>
            <a:endParaRPr lang="en-US" sz="1600">
              <a:solidFill>
                <a:schemeClr val="bg1"/>
              </a:solidFill>
              <a:cs typeface="Calibri"/>
            </a:endParaRPr>
          </a:p>
          <a:p>
            <a:pPr marL="285750" indent="-228600">
              <a:buFont typeface="Arial" panose="020B0604020202020204" pitchFamily="34" charset="0"/>
              <a:buChar char="•"/>
            </a:pPr>
            <a:r>
              <a:rPr lang="en-US">
                <a:solidFill>
                  <a:schemeClr val="bg1"/>
                </a:solidFill>
              </a:rPr>
              <a:t>(Refer to activity pack for more examples)</a:t>
            </a:r>
            <a:endParaRPr lang="en-US">
              <a:solidFill>
                <a:schemeClr val="bg1"/>
              </a:solidFill>
              <a:cs typeface="Calibri"/>
            </a:endParaRPr>
          </a:p>
        </p:txBody>
      </p:sp>
      <p:pic>
        <p:nvPicPr>
          <p:cNvPr id="6" name="Picture 6" descr="Shape&#10;&#10;Description automatically generated">
            <a:extLst>
              <a:ext uri="{FF2B5EF4-FFF2-40B4-BE49-F238E27FC236}">
                <a16:creationId xmlns:a16="http://schemas.microsoft.com/office/drawing/2014/main" id="{16C7F6EE-BF7B-4C1F-8968-949EE281AC90}"/>
              </a:ext>
            </a:extLst>
          </p:cNvPr>
          <p:cNvPicPr>
            <a:picLocks noChangeAspect="1"/>
          </p:cNvPicPr>
          <p:nvPr/>
        </p:nvPicPr>
        <p:blipFill rotWithShape="1">
          <a:blip r:embed="rId3"/>
          <a:srcRect l="-121" t="2779" r="524" b="370"/>
          <a:stretch/>
        </p:blipFill>
        <p:spPr>
          <a:xfrm rot="5400000">
            <a:off x="7417732" y="2126069"/>
            <a:ext cx="3291840" cy="4524496"/>
          </a:xfrm>
          <a:prstGeom prst="rect">
            <a:avLst/>
          </a:prstGeom>
        </p:spPr>
      </p:pic>
      <p:sp>
        <p:nvSpPr>
          <p:cNvPr id="3" name="TextBox 2">
            <a:extLst>
              <a:ext uri="{FF2B5EF4-FFF2-40B4-BE49-F238E27FC236}">
                <a16:creationId xmlns:a16="http://schemas.microsoft.com/office/drawing/2014/main" id="{435CA37C-D6BB-4B9E-8284-7D567CB071D1}"/>
              </a:ext>
            </a:extLst>
          </p:cNvPr>
          <p:cNvSpPr txBox="1"/>
          <p:nvPr/>
        </p:nvSpPr>
        <p:spPr>
          <a:xfrm>
            <a:off x="11082728" y="64107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Carys</a:t>
            </a:r>
          </a:p>
        </p:txBody>
      </p:sp>
    </p:spTree>
    <p:extLst>
      <p:ext uri="{BB962C8B-B14F-4D97-AF65-F5344CB8AC3E}">
        <p14:creationId xmlns:p14="http://schemas.microsoft.com/office/powerpoint/2010/main" val="4000641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 name="Picture 2" descr="Shape&#10;&#10;Description automatically generated">
            <a:extLst>
              <a:ext uri="{FF2B5EF4-FFF2-40B4-BE49-F238E27FC236}">
                <a16:creationId xmlns:a16="http://schemas.microsoft.com/office/drawing/2014/main" id="{BAC24ED7-E7E6-4293-86EE-1E772051535A}"/>
              </a:ext>
            </a:extLst>
          </p:cNvPr>
          <p:cNvPicPr>
            <a:picLocks noChangeAspect="1"/>
          </p:cNvPicPr>
          <p:nvPr/>
        </p:nvPicPr>
        <p:blipFill rotWithShape="1">
          <a:blip r:embed="rId2"/>
          <a:srcRect l="-526" t="2974" b="-372"/>
          <a:stretch/>
        </p:blipFill>
        <p:spPr>
          <a:xfrm rot="5400000">
            <a:off x="3275703" y="-476028"/>
            <a:ext cx="5815481" cy="7974335"/>
          </a:xfrm>
          <a:prstGeom prst="rect">
            <a:avLst/>
          </a:prstGeom>
        </p:spPr>
      </p:pic>
      <p:pic>
        <p:nvPicPr>
          <p:cNvPr id="3" name="Picture 3" descr="Shape&#10;&#10;Description automatically generated">
            <a:extLst>
              <a:ext uri="{FF2B5EF4-FFF2-40B4-BE49-F238E27FC236}">
                <a16:creationId xmlns:a16="http://schemas.microsoft.com/office/drawing/2014/main" id="{D26E98A9-6C42-4A19-8339-DFEEB75473A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85117" y="1711231"/>
            <a:ext cx="1808672" cy="1854030"/>
          </a:xfrm>
          <a:prstGeom prst="rect">
            <a:avLst/>
          </a:prstGeom>
        </p:spPr>
      </p:pic>
      <p:pic>
        <p:nvPicPr>
          <p:cNvPr id="6" name="Picture 7" descr="African kid brushing teeth | Free SVG">
            <a:extLst>
              <a:ext uri="{FF2B5EF4-FFF2-40B4-BE49-F238E27FC236}">
                <a16:creationId xmlns:a16="http://schemas.microsoft.com/office/drawing/2014/main" id="{5594B677-EF71-4A78-9E54-79B527A6AE9E}"/>
              </a:ext>
            </a:extLst>
          </p:cNvPr>
          <p:cNvPicPr>
            <a:picLocks noChangeAspect="1"/>
          </p:cNvPicPr>
          <p:nvPr/>
        </p:nvPicPr>
        <p:blipFill>
          <a:blip r:embed="rId5"/>
          <a:stretch>
            <a:fillRect/>
          </a:stretch>
        </p:blipFill>
        <p:spPr>
          <a:xfrm>
            <a:off x="2524664" y="1694193"/>
            <a:ext cx="2053087" cy="1744330"/>
          </a:xfrm>
          <a:prstGeom prst="rect">
            <a:avLst/>
          </a:prstGeom>
        </p:spPr>
      </p:pic>
      <p:pic>
        <p:nvPicPr>
          <p:cNvPr id="8" name="Picture 9" descr="A picture containing clipart, seat&#10;&#10;Description automatically generated">
            <a:extLst>
              <a:ext uri="{FF2B5EF4-FFF2-40B4-BE49-F238E27FC236}">
                <a16:creationId xmlns:a16="http://schemas.microsoft.com/office/drawing/2014/main" id="{FB5F9B82-BC3C-4450-9440-369BE0868BD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602028" y="1671368"/>
            <a:ext cx="2063151" cy="2063151"/>
          </a:xfrm>
          <a:prstGeom prst="rect">
            <a:avLst/>
          </a:prstGeom>
        </p:spPr>
      </p:pic>
      <p:pic>
        <p:nvPicPr>
          <p:cNvPr id="12" name="Picture 12" descr="Icon&#10;&#10;Description automatically generated">
            <a:extLst>
              <a:ext uri="{FF2B5EF4-FFF2-40B4-BE49-F238E27FC236}">
                <a16:creationId xmlns:a16="http://schemas.microsoft.com/office/drawing/2014/main" id="{EAC407E4-EDD9-4D85-B38A-9F7D689EF84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040702" y="4143083"/>
            <a:ext cx="2139349" cy="1821120"/>
          </a:xfrm>
          <a:prstGeom prst="rect">
            <a:avLst/>
          </a:prstGeom>
        </p:spPr>
      </p:pic>
      <p:sp>
        <p:nvSpPr>
          <p:cNvPr id="4" name="TextBox 3">
            <a:extLst>
              <a:ext uri="{FF2B5EF4-FFF2-40B4-BE49-F238E27FC236}">
                <a16:creationId xmlns:a16="http://schemas.microsoft.com/office/drawing/2014/main" id="{4762B6D4-D712-4D89-B93B-0C208E3A2C9D}"/>
              </a:ext>
            </a:extLst>
          </p:cNvPr>
          <p:cNvSpPr txBox="1"/>
          <p:nvPr/>
        </p:nvSpPr>
        <p:spPr>
          <a:xfrm>
            <a:off x="11307580" y="64232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Carys</a:t>
            </a:r>
          </a:p>
        </p:txBody>
      </p:sp>
    </p:spTree>
    <p:extLst>
      <p:ext uri="{BB962C8B-B14F-4D97-AF65-F5344CB8AC3E}">
        <p14:creationId xmlns:p14="http://schemas.microsoft.com/office/powerpoint/2010/main" val="103354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87D90-2F93-42D4-8CB5-DE2B2D42946C}"/>
              </a:ext>
            </a:extLst>
          </p:cNvPr>
          <p:cNvSpPr>
            <a:spLocks noGrp="1"/>
          </p:cNvSpPr>
          <p:nvPr>
            <p:ph type="title"/>
          </p:nvPr>
        </p:nvSpPr>
        <p:spPr>
          <a:xfrm>
            <a:off x="2895600" y="527834"/>
            <a:ext cx="8610600" cy="1293028"/>
          </a:xfrm>
        </p:spPr>
        <p:txBody>
          <a:bodyPr/>
          <a:lstStyle/>
          <a:p>
            <a:r>
              <a:rPr lang="en-GB">
                <a:solidFill>
                  <a:schemeClr val="bg1"/>
                </a:solidFill>
              </a:rPr>
              <a:t>Teaching Children with ADHD</a:t>
            </a:r>
          </a:p>
        </p:txBody>
      </p:sp>
      <p:sp>
        <p:nvSpPr>
          <p:cNvPr id="3" name="Content Placeholder 2">
            <a:extLst>
              <a:ext uri="{FF2B5EF4-FFF2-40B4-BE49-F238E27FC236}">
                <a16:creationId xmlns:a16="http://schemas.microsoft.com/office/drawing/2014/main" id="{998EF2F8-7BE4-4C8F-AAA2-A05C46627698}"/>
              </a:ext>
            </a:extLst>
          </p:cNvPr>
          <p:cNvSpPr>
            <a:spLocks noGrp="1"/>
          </p:cNvSpPr>
          <p:nvPr>
            <p:ph idx="1"/>
          </p:nvPr>
        </p:nvSpPr>
        <p:spPr>
          <a:xfrm>
            <a:off x="838200" y="1804605"/>
            <a:ext cx="10515600" cy="4351338"/>
          </a:xfrm>
        </p:spPr>
        <p:txBody>
          <a:bodyPr vert="horz" lIns="91440" tIns="45720" rIns="91440" bIns="45720" rtlCol="0" anchor="t">
            <a:normAutofit fontScale="92500" lnSpcReduction="20000"/>
          </a:bodyPr>
          <a:lstStyle/>
          <a:p>
            <a:pPr marL="0" indent="0">
              <a:lnSpc>
                <a:spcPct val="107000"/>
              </a:lnSpc>
              <a:buNone/>
              <a:tabLst>
                <a:tab pos="457200" algn="l"/>
              </a:tabLst>
            </a:pPr>
            <a:r>
              <a:rPr lang="en-GB" sz="1800">
                <a:solidFill>
                  <a:schemeClr val="bg1"/>
                </a:solidFill>
                <a:effectLst/>
                <a:latin typeface="Century Gothic" panose="020B0502020202020204" pitchFamily="34" charset="0"/>
                <a:ea typeface="Calibri" panose="020F0502020204030204" pitchFamily="34" charset="0"/>
                <a:cs typeface="Times New Roman"/>
              </a:rPr>
              <a:t>There are approximately 965 children with a diagnosis of ADHD in mainstream schools (Welsh Government, 2020), although the actual amount is likely much higher.</a:t>
            </a:r>
            <a:r>
              <a:rPr lang="en-GB" sz="1800">
                <a:solidFill>
                  <a:schemeClr val="bg1"/>
                </a:solidFill>
                <a:latin typeface="Century Gothic" panose="020B0502020202020204" pitchFamily="34" charset="0"/>
                <a:ea typeface="Calibri" panose="020F0502020204030204" pitchFamily="34" charset="0"/>
                <a:cs typeface="Times New Roman"/>
              </a:rPr>
              <a:t> </a:t>
            </a:r>
            <a:endParaRPr lang="en-GB" sz="18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endParaRPr>
          </a:p>
          <a:p>
            <a:pPr marL="342900" indent="-342900">
              <a:lnSpc>
                <a:spcPct val="107000"/>
              </a:lnSpc>
              <a:tabLst>
                <a:tab pos="457200" algn="l"/>
              </a:tabLst>
            </a:pPr>
            <a:r>
              <a:rPr lang="en-GB" sz="1800" b="1">
                <a:solidFill>
                  <a:schemeClr val="bg1"/>
                </a:solidFill>
                <a:effectLst/>
                <a:latin typeface="Century Gothic" panose="020B0502020202020204" pitchFamily="34" charset="0"/>
                <a:ea typeface="Calibri" panose="020F0502020204030204" pitchFamily="34" charset="0"/>
                <a:cs typeface="Times New Roman"/>
              </a:rPr>
              <a:t>Organisation and routine </a:t>
            </a:r>
            <a:r>
              <a:rPr lang="en-GB" sz="1800">
                <a:solidFill>
                  <a:schemeClr val="bg1"/>
                </a:solidFill>
                <a:effectLst/>
                <a:latin typeface="Century Gothic" panose="020B0502020202020204" pitchFamily="34" charset="0"/>
                <a:ea typeface="Calibri" panose="020F0502020204030204" pitchFamily="34" charset="0"/>
                <a:cs typeface="Times New Roman"/>
              </a:rPr>
              <a:t>– Regular classroom routine</a:t>
            </a:r>
            <a:r>
              <a:rPr lang="en-GB" sz="1800">
                <a:solidFill>
                  <a:schemeClr val="bg1"/>
                </a:solidFill>
                <a:latin typeface="Century Gothic" panose="020B0502020202020204" pitchFamily="34" charset="0"/>
                <a:ea typeface="Calibri" panose="020F0502020204030204" pitchFamily="34" charset="0"/>
                <a:cs typeface="Times New Roman"/>
              </a:rPr>
              <a:t> </a:t>
            </a:r>
            <a:r>
              <a:rPr lang="en-GB" sz="1800">
                <a:solidFill>
                  <a:schemeClr val="bg1"/>
                </a:solidFill>
                <a:effectLst/>
                <a:latin typeface="Century Gothic" panose="020B0502020202020204" pitchFamily="34" charset="0"/>
                <a:ea typeface="Calibri" panose="020F0502020204030204" pitchFamily="34" charset="0"/>
                <a:cs typeface="Times New Roman"/>
              </a:rPr>
              <a:t>reduces the opportunity for children to go off task and become distracted. </a:t>
            </a:r>
            <a:r>
              <a:rPr lang="en-GB" sz="1800">
                <a:solidFill>
                  <a:schemeClr val="bg1"/>
                </a:solidFill>
                <a:latin typeface="Century Gothic" panose="020B0502020202020204" pitchFamily="34" charset="0"/>
                <a:ea typeface="Calibri" panose="020F0502020204030204" pitchFamily="34" charset="0"/>
                <a:cs typeface="Times New Roman"/>
              </a:rPr>
              <a:t>E</a:t>
            </a:r>
            <a:r>
              <a:rPr lang="en-GB" sz="1800">
                <a:solidFill>
                  <a:schemeClr val="bg1"/>
                </a:solidFill>
                <a:effectLst/>
                <a:latin typeface="Century Gothic" panose="020B0502020202020204" pitchFamily="34" charset="0"/>
                <a:ea typeface="Calibri" panose="020F0502020204030204" pitchFamily="34" charset="0"/>
                <a:cs typeface="Times New Roman"/>
              </a:rPr>
              <a:t>xtra time for organisation encourages children to become responsible for their own learning journey </a:t>
            </a:r>
            <a:r>
              <a:rPr lang="en-GB" sz="1300">
                <a:solidFill>
                  <a:schemeClr val="bg1"/>
                </a:solidFill>
                <a:effectLst/>
                <a:latin typeface="Century Gothic" panose="020B0502020202020204" pitchFamily="34" charset="0"/>
                <a:ea typeface="Calibri" panose="020F0502020204030204" pitchFamily="34" charset="0"/>
                <a:cs typeface="Times New Roman"/>
              </a:rPr>
              <a:t>(Barkley, 2008).</a:t>
            </a:r>
            <a:r>
              <a:rPr lang="en-GB" sz="1300">
                <a:solidFill>
                  <a:schemeClr val="bg1"/>
                </a:solidFill>
                <a:latin typeface="Century Gothic" panose="020B0502020202020204" pitchFamily="34" charset="0"/>
                <a:ea typeface="Calibri" panose="020F0502020204030204" pitchFamily="34" charset="0"/>
                <a:cs typeface="Times New Roman"/>
              </a:rPr>
              <a:t> </a:t>
            </a:r>
            <a:endParaRPr lang="en-GB" sz="13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GB" sz="1800" b="1">
                <a:solidFill>
                  <a:schemeClr val="bg1"/>
                </a:solidFill>
                <a:effectLst/>
                <a:latin typeface="Century Gothic" panose="020B0502020202020204" pitchFamily="34" charset="0"/>
                <a:ea typeface="Calibri" panose="020F0502020204030204" pitchFamily="34" charset="0"/>
                <a:cs typeface="Times New Roman"/>
              </a:rPr>
              <a:t>Try and remain positive, even if you feel like you are failing </a:t>
            </a:r>
            <a:r>
              <a:rPr lang="en-GB" sz="1300">
                <a:solidFill>
                  <a:schemeClr val="bg1"/>
                </a:solidFill>
                <a:effectLst/>
                <a:latin typeface="Century Gothic" panose="020B0502020202020204" pitchFamily="34" charset="0"/>
                <a:ea typeface="Calibri" panose="020F0502020204030204" pitchFamily="34" charset="0"/>
                <a:cs typeface="Times New Roman"/>
              </a:rPr>
              <a:t>(Living with ADHD, 2019) </a:t>
            </a:r>
            <a:r>
              <a:rPr lang="en-GB" sz="1800">
                <a:solidFill>
                  <a:schemeClr val="bg1"/>
                </a:solidFill>
                <a:effectLst/>
                <a:latin typeface="Century Gothic" panose="020B0502020202020204" pitchFamily="34" charset="0"/>
                <a:ea typeface="Calibri" panose="020F0502020204030204" pitchFamily="34" charset="0"/>
                <a:cs typeface="Times New Roman"/>
              </a:rPr>
              <a:t>- Teaching children with ADHD not only varies with each child, but it </a:t>
            </a:r>
            <a:r>
              <a:rPr lang="en-GB" sz="1800">
                <a:solidFill>
                  <a:schemeClr val="bg1"/>
                </a:solidFill>
                <a:latin typeface="Century Gothic" panose="020B0502020202020204" pitchFamily="34" charset="0"/>
                <a:ea typeface="Calibri" panose="020F0502020204030204" pitchFamily="34" charset="0"/>
                <a:cs typeface="Times New Roman"/>
              </a:rPr>
              <a:t>could </a:t>
            </a:r>
            <a:r>
              <a:rPr lang="en-GB" sz="1800">
                <a:solidFill>
                  <a:schemeClr val="bg1"/>
                </a:solidFill>
                <a:effectLst/>
                <a:latin typeface="Century Gothic" panose="020B0502020202020204" pitchFamily="34" charset="0"/>
                <a:ea typeface="Calibri" panose="020F0502020204030204" pitchFamily="34" charset="0"/>
                <a:cs typeface="Times New Roman"/>
              </a:rPr>
              <a:t>also differ with each interaction.</a:t>
            </a:r>
          </a:p>
          <a:p>
            <a:pPr marL="342900" lvl="0" indent="-342900">
              <a:lnSpc>
                <a:spcPct val="107000"/>
              </a:lnSpc>
              <a:buFont typeface="Arial" panose="020B0604020202020204" pitchFamily="34" charset="0"/>
              <a:buChar char="•"/>
              <a:tabLst>
                <a:tab pos="457200" algn="l"/>
              </a:tabLst>
            </a:pPr>
            <a:r>
              <a:rPr lang="en-GB" sz="1800" b="1">
                <a:solidFill>
                  <a:schemeClr val="bg1"/>
                </a:solidFill>
                <a:effectLst/>
                <a:latin typeface="Century Gothic" panose="020B0502020202020204" pitchFamily="34" charset="0"/>
                <a:ea typeface="Calibri" panose="020F0502020204030204" pitchFamily="34" charset="0"/>
                <a:cs typeface="Times New Roman"/>
              </a:rPr>
              <a:t>Be open to trying to new techniques </a:t>
            </a:r>
            <a:r>
              <a:rPr lang="en-GB" sz="1800">
                <a:solidFill>
                  <a:schemeClr val="bg1"/>
                </a:solidFill>
                <a:effectLst/>
                <a:latin typeface="Century Gothic" panose="020B0502020202020204" pitchFamily="34" charset="0"/>
                <a:ea typeface="Calibri" panose="020F0502020204030204" pitchFamily="34" charset="0"/>
                <a:cs typeface="Times New Roman"/>
              </a:rPr>
              <a:t>- A big part of teaching children with ADHD is knowing what works for each child, and not assuming that because it helped reengage or calm them once, that it will work the next time </a:t>
            </a:r>
            <a:r>
              <a:rPr lang="en-GB" sz="1300">
                <a:solidFill>
                  <a:schemeClr val="bg1"/>
                </a:solidFill>
                <a:effectLst/>
                <a:latin typeface="Century Gothic" panose="020B0502020202020204" pitchFamily="34" charset="0"/>
                <a:ea typeface="Calibri" panose="020F0502020204030204" pitchFamily="34" charset="0"/>
                <a:cs typeface="Times New Roman"/>
              </a:rPr>
              <a:t>(</a:t>
            </a:r>
            <a:r>
              <a:rPr lang="en-GB" sz="1300" err="1">
                <a:solidFill>
                  <a:schemeClr val="bg1"/>
                </a:solidFill>
                <a:effectLst/>
                <a:latin typeface="Century Gothic" panose="020B0502020202020204" pitchFamily="34" charset="0"/>
                <a:ea typeface="Calibri" panose="020F0502020204030204" pitchFamily="34" charset="0"/>
                <a:cs typeface="Times New Roman"/>
              </a:rPr>
              <a:t>Tilstone</a:t>
            </a:r>
            <a:r>
              <a:rPr lang="en-GB" sz="1300">
                <a:solidFill>
                  <a:schemeClr val="bg1"/>
                </a:solidFill>
                <a:effectLst/>
                <a:latin typeface="Century Gothic" panose="020B0502020202020204" pitchFamily="34" charset="0"/>
                <a:ea typeface="Calibri" panose="020F0502020204030204" pitchFamily="34" charset="0"/>
                <a:cs typeface="Times New Roman"/>
              </a:rPr>
              <a:t> and Layton, 2004)</a:t>
            </a:r>
            <a:r>
              <a:rPr lang="en-GB" sz="1800">
                <a:solidFill>
                  <a:schemeClr val="bg1"/>
                </a:solidFill>
                <a:effectLst/>
                <a:latin typeface="Century Gothic" panose="020B0502020202020204" pitchFamily="34" charset="0"/>
                <a:ea typeface="Calibri" panose="020F0502020204030204" pitchFamily="34" charset="0"/>
                <a:cs typeface="Times New Roman"/>
              </a:rPr>
              <a:t>.</a:t>
            </a:r>
          </a:p>
          <a:p>
            <a:pPr marL="342900" indent="-342900">
              <a:lnSpc>
                <a:spcPct val="107000"/>
              </a:lnSpc>
              <a:tabLst>
                <a:tab pos="457200" algn="l"/>
              </a:tabLst>
            </a:pPr>
            <a:r>
              <a:rPr lang="en-GB" sz="1800" b="1">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Praise is important </a:t>
            </a:r>
            <a:r>
              <a:rPr lang="en-GB" sz="13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(ADHD Foundation, no date) </a:t>
            </a:r>
            <a:r>
              <a:rPr lang="en-GB" sz="18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 Ensure you look for the positives.</a:t>
            </a:r>
            <a:endParaRPr lang="en-GB" sz="1800">
              <a:solidFill>
                <a:schemeClr val="bg1"/>
              </a:solidFill>
              <a:effectLst/>
              <a:latin typeface="Century Gothic" panose="020B0502020202020204" pitchFamily="34" charset="0"/>
              <a:ea typeface="Calibri" panose="020F0502020204030204" pitchFamily="34" charset="0"/>
              <a:cs typeface="Times New Roman"/>
            </a:endParaRPr>
          </a:p>
          <a:p>
            <a:pPr marL="342900" indent="-342900">
              <a:lnSpc>
                <a:spcPct val="107000"/>
              </a:lnSpc>
              <a:tabLst>
                <a:tab pos="457200" algn="l"/>
              </a:tabLst>
            </a:pPr>
            <a:r>
              <a:rPr lang="en-GB" sz="1800" b="1">
                <a:solidFill>
                  <a:schemeClr val="bg1"/>
                </a:solidFill>
                <a:latin typeface="Century Gothic" panose="020B0502020202020204" pitchFamily="34" charset="0"/>
                <a:ea typeface="Calibri" panose="020F0502020204030204" pitchFamily="34" charset="0"/>
                <a:cs typeface="Times New Roman"/>
              </a:rPr>
              <a:t>Be prepared to be part of a multi agency team </a:t>
            </a:r>
            <a:r>
              <a:rPr lang="en-GB" sz="1800">
                <a:solidFill>
                  <a:schemeClr val="bg1"/>
                </a:solidFill>
                <a:latin typeface="Century Gothic" panose="020B0502020202020204" pitchFamily="34" charset="0"/>
                <a:ea typeface="Calibri" panose="020F0502020204030204" pitchFamily="34" charset="0"/>
                <a:cs typeface="Times New Roman"/>
              </a:rPr>
              <a:t>– dependent on the child’s circumstances, you may be working with people from different departments </a:t>
            </a:r>
            <a:r>
              <a:rPr lang="en-GB" sz="1300">
                <a:solidFill>
                  <a:schemeClr val="bg1"/>
                </a:solidFill>
                <a:latin typeface="Century Gothic" panose="020B0502020202020204" pitchFamily="34" charset="0"/>
                <a:ea typeface="Calibri" panose="020F0502020204030204" pitchFamily="34" charset="0"/>
                <a:cs typeface="Times New Roman"/>
              </a:rPr>
              <a:t>(HM Government, 2018). </a:t>
            </a:r>
          </a:p>
          <a:p>
            <a:pPr marL="342900" indent="-342900">
              <a:lnSpc>
                <a:spcPct val="107000"/>
              </a:lnSpc>
              <a:tabLst>
                <a:tab pos="457200" algn="l"/>
              </a:tabLst>
            </a:pPr>
            <a:r>
              <a:rPr lang="en-GB" sz="1800" b="1">
                <a:solidFill>
                  <a:schemeClr val="bg1"/>
                </a:solidFill>
                <a:effectLst/>
                <a:latin typeface="Century Gothic" panose="020B0502020202020204" pitchFamily="34" charset="0"/>
                <a:ea typeface="Calibri" panose="020F0502020204030204" pitchFamily="34" charset="0"/>
                <a:cs typeface="Times New Roman"/>
              </a:rPr>
              <a:t>Don’t give up!</a:t>
            </a:r>
            <a:r>
              <a:rPr lang="en-GB" sz="1800" b="1">
                <a:solidFill>
                  <a:schemeClr val="bg1"/>
                </a:solidFill>
                <a:latin typeface="Century Gothic" panose="020B0502020202020204" pitchFamily="34" charset="0"/>
                <a:ea typeface="Calibri" panose="020F0502020204030204" pitchFamily="34" charset="0"/>
                <a:cs typeface="Times New Roman"/>
              </a:rPr>
              <a:t> </a:t>
            </a:r>
            <a:r>
              <a:rPr lang="en-GB" sz="1300">
                <a:solidFill>
                  <a:schemeClr val="bg1"/>
                </a:solidFill>
                <a:latin typeface="Century Gothic" panose="020B0502020202020204" pitchFamily="34" charset="0"/>
                <a:ea typeface="Calibri" panose="020F0502020204030204" pitchFamily="34" charset="0"/>
                <a:cs typeface="Times New Roman"/>
              </a:rPr>
              <a:t>(Bates, 2019).</a:t>
            </a:r>
            <a:endParaRPr lang="en-GB" sz="18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endParaRPr>
          </a:p>
          <a:p>
            <a:endParaRPr lang="en-GB"/>
          </a:p>
        </p:txBody>
      </p:sp>
      <p:sp>
        <p:nvSpPr>
          <p:cNvPr id="7" name="TextBox 6">
            <a:extLst>
              <a:ext uri="{FF2B5EF4-FFF2-40B4-BE49-F238E27FC236}">
                <a16:creationId xmlns:a16="http://schemas.microsoft.com/office/drawing/2014/main" id="{17782C8B-2E10-4CB2-83CD-7A4C8370A6F6}"/>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6225945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graphicFrame>
        <p:nvGraphicFramePr>
          <p:cNvPr id="14" name="Content Placeholder 2">
            <a:extLst>
              <a:ext uri="{FF2B5EF4-FFF2-40B4-BE49-F238E27FC236}">
                <a16:creationId xmlns:a16="http://schemas.microsoft.com/office/drawing/2014/main" id="{BB5C9CD8-0565-4781-9AC3-2054CE2CB3C4}"/>
              </a:ext>
            </a:extLst>
          </p:cNvPr>
          <p:cNvGraphicFramePr>
            <a:graphicFrameLocks noGrp="1"/>
          </p:cNvGraphicFramePr>
          <p:nvPr>
            <p:ph idx="1"/>
            <p:extLst>
              <p:ext uri="{D42A27DB-BD31-4B8C-83A1-F6EECF244321}">
                <p14:modId xmlns:p14="http://schemas.microsoft.com/office/powerpoint/2010/main" val="320405937"/>
              </p:ext>
            </p:extLst>
          </p:nvPr>
        </p:nvGraphicFramePr>
        <p:xfrm>
          <a:off x="4053032" y="883920"/>
          <a:ext cx="7454077" cy="5209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83B8FA9-AB98-4811-9810-608BAF7939FB}"/>
              </a:ext>
            </a:extLst>
          </p:cNvPr>
          <p:cNvSpPr txBox="1"/>
          <p:nvPr/>
        </p:nvSpPr>
        <p:spPr>
          <a:xfrm>
            <a:off x="11421513" y="6389655"/>
            <a:ext cx="770467" cy="276999"/>
          </a:xfrm>
          <a:prstGeom prst="rect">
            <a:avLst/>
          </a:prstGeom>
          <a:noFill/>
        </p:spPr>
        <p:txBody>
          <a:bodyPr wrap="square" rtlCol="0">
            <a:spAutoFit/>
          </a:bodyPr>
          <a:lstStyle/>
          <a:p>
            <a:r>
              <a:rPr lang="en-GB" sz="1200"/>
              <a:t>Vicky</a:t>
            </a:r>
          </a:p>
        </p:txBody>
      </p:sp>
      <p:sp>
        <p:nvSpPr>
          <p:cNvPr id="59" name="Rectangle 58">
            <a:extLst>
              <a:ext uri="{FF2B5EF4-FFF2-40B4-BE49-F238E27FC236}">
                <a16:creationId xmlns:a16="http://schemas.microsoft.com/office/drawing/2014/main" id="{34123951-9C85-4762-9DD8-95FB0E45022A}"/>
              </a:ext>
            </a:extLst>
          </p:cNvPr>
          <p:cNvSpPr/>
          <p:nvPr/>
        </p:nvSpPr>
        <p:spPr>
          <a:xfrm>
            <a:off x="5524242" y="880160"/>
            <a:ext cx="6281350" cy="3985052"/>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935A9E06-AA77-44A4-B636-7AAFFB923C6C}"/>
              </a:ext>
            </a:extLst>
          </p:cNvPr>
          <p:cNvSpPr txBox="1"/>
          <p:nvPr/>
        </p:nvSpPr>
        <p:spPr>
          <a:xfrm>
            <a:off x="5537889" y="883507"/>
            <a:ext cx="6285467" cy="923330"/>
          </a:xfrm>
          <a:prstGeom prst="rect">
            <a:avLst/>
          </a:prstGeom>
          <a:solidFill>
            <a:schemeClr val="bg1">
              <a:lumMod val="75000"/>
              <a:lumOff val="25000"/>
            </a:schemeClr>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GB">
                <a:ea typeface="+mn-lt"/>
                <a:cs typeface="+mn-lt"/>
              </a:rPr>
              <a:t>42% have received no training for teaching pupils with ADHD.</a:t>
            </a:r>
            <a:endParaRPr lang="en-US">
              <a:ea typeface="+mn-lt"/>
              <a:cs typeface="+mn-lt"/>
            </a:endParaRPr>
          </a:p>
          <a:p>
            <a:pPr algn="l"/>
            <a:endParaRPr lang="en-GB"/>
          </a:p>
        </p:txBody>
      </p:sp>
      <p:sp>
        <p:nvSpPr>
          <p:cNvPr id="73" name="TextBox 72">
            <a:extLst>
              <a:ext uri="{FF2B5EF4-FFF2-40B4-BE49-F238E27FC236}">
                <a16:creationId xmlns:a16="http://schemas.microsoft.com/office/drawing/2014/main" id="{AFC9D718-5EC7-48CC-A899-392839EEAA10}"/>
              </a:ext>
            </a:extLst>
          </p:cNvPr>
          <p:cNvSpPr txBox="1"/>
          <p:nvPr/>
        </p:nvSpPr>
        <p:spPr>
          <a:xfrm>
            <a:off x="5525016" y="2003338"/>
            <a:ext cx="6285467" cy="92333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GB">
                <a:ea typeface="+mn-lt"/>
                <a:cs typeface="+mn-lt"/>
              </a:rPr>
              <a:t>63% have not received adequate training or the necessary support</a:t>
            </a:r>
            <a:endParaRPr lang="en-US">
              <a:ea typeface="+mn-lt"/>
              <a:cs typeface="+mn-lt"/>
            </a:endParaRPr>
          </a:p>
          <a:p>
            <a:pPr algn="l"/>
            <a:endParaRPr lang="en-GB"/>
          </a:p>
        </p:txBody>
      </p:sp>
      <p:sp>
        <p:nvSpPr>
          <p:cNvPr id="74" name="TextBox 73">
            <a:extLst>
              <a:ext uri="{FF2B5EF4-FFF2-40B4-BE49-F238E27FC236}">
                <a16:creationId xmlns:a16="http://schemas.microsoft.com/office/drawing/2014/main" id="{B1EB6456-C73E-46D3-9438-816A42B91052}"/>
              </a:ext>
            </a:extLst>
          </p:cNvPr>
          <p:cNvSpPr txBox="1"/>
          <p:nvPr/>
        </p:nvSpPr>
        <p:spPr>
          <a:xfrm>
            <a:off x="5523727" y="3114158"/>
            <a:ext cx="6285467" cy="379629"/>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19% feel uninformed about ADHD.</a:t>
            </a:r>
            <a:endParaRPr lang="en-US"/>
          </a:p>
        </p:txBody>
      </p:sp>
      <p:sp>
        <p:nvSpPr>
          <p:cNvPr id="75" name="TextBox 74">
            <a:extLst>
              <a:ext uri="{FF2B5EF4-FFF2-40B4-BE49-F238E27FC236}">
                <a16:creationId xmlns:a16="http://schemas.microsoft.com/office/drawing/2014/main" id="{153D5CED-FF7E-46B1-A578-1806E4001C32}"/>
              </a:ext>
            </a:extLst>
          </p:cNvPr>
          <p:cNvSpPr txBox="1"/>
          <p:nvPr/>
        </p:nvSpPr>
        <p:spPr>
          <a:xfrm>
            <a:off x="5522441" y="3936655"/>
            <a:ext cx="6264873" cy="92333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GB">
                <a:ea typeface="+mn-lt"/>
                <a:cs typeface="+mn-lt"/>
              </a:rPr>
              <a:t>34% believe they have undiagnosed ADHD pupils in their classroom</a:t>
            </a:r>
            <a:endParaRPr lang="en-US">
              <a:ea typeface="+mn-lt"/>
              <a:cs typeface="+mn-lt"/>
            </a:endParaRPr>
          </a:p>
          <a:p>
            <a:pPr algn="l"/>
            <a:endParaRPr lang="en-GB"/>
          </a:p>
        </p:txBody>
      </p:sp>
    </p:spTree>
    <p:extLst>
      <p:ext uri="{BB962C8B-B14F-4D97-AF65-F5344CB8AC3E}">
        <p14:creationId xmlns:p14="http://schemas.microsoft.com/office/powerpoint/2010/main" val="30122045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73" grpId="0" animBg="1"/>
      <p:bldP spid="74" grpId="0" animBg="1"/>
      <p:bldP spid="7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E613-BAEC-4125-8F3B-E91D7945DEC3}"/>
              </a:ext>
            </a:extLst>
          </p:cNvPr>
          <p:cNvSpPr>
            <a:spLocks noGrp="1"/>
          </p:cNvSpPr>
          <p:nvPr>
            <p:ph type="title"/>
          </p:nvPr>
        </p:nvSpPr>
        <p:spPr>
          <a:xfrm>
            <a:off x="522514" y="1302386"/>
            <a:ext cx="4278086" cy="1484358"/>
          </a:xfrm>
        </p:spPr>
        <p:txBody>
          <a:bodyPr>
            <a:normAutofit/>
          </a:bodyPr>
          <a:lstStyle/>
          <a:p>
            <a:r>
              <a:rPr lang="en-GB">
                <a:solidFill>
                  <a:schemeClr val="bg1"/>
                </a:solidFill>
              </a:rPr>
              <a:t>Strategies to encourage positive behaviour</a:t>
            </a:r>
          </a:p>
        </p:txBody>
      </p:sp>
      <p:sp>
        <p:nvSpPr>
          <p:cNvPr id="3" name="Content Placeholder 2">
            <a:extLst>
              <a:ext uri="{FF2B5EF4-FFF2-40B4-BE49-F238E27FC236}">
                <a16:creationId xmlns:a16="http://schemas.microsoft.com/office/drawing/2014/main" id="{9055F2F5-8BC9-4413-BEBA-12C7DCE59EFF}"/>
              </a:ext>
            </a:extLst>
          </p:cNvPr>
          <p:cNvSpPr>
            <a:spLocks noGrp="1"/>
          </p:cNvSpPr>
          <p:nvPr>
            <p:ph idx="1"/>
          </p:nvPr>
        </p:nvSpPr>
        <p:spPr/>
        <p:txBody>
          <a:bodyPr/>
          <a:lstStyle/>
          <a:p>
            <a:pPr marL="0" indent="0">
              <a:buNone/>
            </a:pPr>
            <a:r>
              <a:rPr lang="en-US" b="1" err="1">
                <a:solidFill>
                  <a:schemeClr val="bg1"/>
                </a:solidFill>
                <a:effectLst/>
              </a:rPr>
              <a:t>Organisation</a:t>
            </a:r>
            <a:r>
              <a:rPr lang="en-US">
                <a:solidFill>
                  <a:schemeClr val="bg1"/>
                </a:solidFill>
              </a:rPr>
              <a:t> - for example - </a:t>
            </a:r>
            <a:r>
              <a:rPr lang="en-US" err="1">
                <a:solidFill>
                  <a:schemeClr val="bg1"/>
                </a:solidFill>
                <a:effectLst/>
              </a:rPr>
              <a:t>colour</a:t>
            </a:r>
            <a:r>
              <a:rPr lang="en-US">
                <a:solidFill>
                  <a:schemeClr val="bg1"/>
                </a:solidFill>
                <a:effectLst/>
              </a:rPr>
              <a:t> coding books, for example, yellow book for </a:t>
            </a:r>
            <a:r>
              <a:rPr lang="en-US" err="1">
                <a:solidFill>
                  <a:schemeClr val="bg1"/>
                </a:solidFill>
                <a:effectLst/>
              </a:rPr>
              <a:t>Maths</a:t>
            </a:r>
            <a:r>
              <a:rPr lang="en-US">
                <a:solidFill>
                  <a:schemeClr val="bg1"/>
                </a:solidFill>
                <a:effectLst/>
              </a:rPr>
              <a:t>, purple for English, Green for Welsh </a:t>
            </a:r>
            <a:r>
              <a:rPr lang="en-US" err="1">
                <a:solidFill>
                  <a:schemeClr val="bg1"/>
                </a:solidFill>
                <a:effectLst/>
              </a:rPr>
              <a:t>etc</a:t>
            </a:r>
            <a:r>
              <a:rPr lang="en-US">
                <a:solidFill>
                  <a:schemeClr val="bg1"/>
                </a:solidFill>
                <a:effectLst/>
              </a:rPr>
              <a:t>, and storing these books in clearly labelled boxes.</a:t>
            </a:r>
          </a:p>
          <a:p>
            <a:pPr marL="0" indent="0">
              <a:buNone/>
            </a:pPr>
            <a:r>
              <a:rPr lang="en-GB" b="1">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Concise instructional delivery </a:t>
            </a:r>
            <a:r>
              <a:rPr lang="en-GB" sz="12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(Cooper and </a:t>
            </a:r>
            <a:r>
              <a:rPr lang="en-GB" sz="1200" err="1">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Ideus</a:t>
            </a:r>
            <a:r>
              <a:rPr lang="en-GB" sz="12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 1996)</a:t>
            </a:r>
            <a:r>
              <a:rPr lang="en-GB" sz="14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  </a:t>
            </a:r>
            <a:r>
              <a:rPr lang="en-GB">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 only say what </a:t>
            </a:r>
            <a:r>
              <a:rPr lang="en-GB">
                <a:solidFill>
                  <a:schemeClr val="bg1"/>
                </a:solidFill>
                <a:latin typeface="Century Gothic" panose="020B0502020202020204" pitchFamily="34" charset="0"/>
                <a:ea typeface="Calibri" panose="020F0502020204030204" pitchFamily="34" charset="0"/>
                <a:cs typeface="Times New Roman" panose="02020603050405020304" pitchFamily="18" charset="0"/>
              </a:rPr>
              <a:t>is necessary.</a:t>
            </a:r>
          </a:p>
          <a:p>
            <a:pPr marL="0" indent="0">
              <a:buNone/>
            </a:pPr>
            <a:r>
              <a:rPr lang="en-GB" b="1">
                <a:solidFill>
                  <a:schemeClr val="bg1"/>
                </a:solidFill>
              </a:rPr>
              <a:t>Fidget Toys </a:t>
            </a:r>
            <a:r>
              <a:rPr lang="en-GB">
                <a:solidFill>
                  <a:schemeClr val="bg1"/>
                </a:solidFill>
              </a:rPr>
              <a:t>– keeping a child’s hands busy </a:t>
            </a:r>
            <a:r>
              <a:rPr lang="en-GB" sz="1400">
                <a:solidFill>
                  <a:schemeClr val="bg1"/>
                </a:solidFill>
              </a:rPr>
              <a:t>(Janssen, 2019).</a:t>
            </a:r>
            <a:endParaRPr lang="en-GB">
              <a:solidFill>
                <a:schemeClr val="bg1"/>
              </a:solidFill>
            </a:endParaRPr>
          </a:p>
          <a:p>
            <a:pPr marL="0" indent="0">
              <a:buNone/>
            </a:pPr>
            <a:r>
              <a:rPr lang="en-GB" b="1">
                <a:solidFill>
                  <a:schemeClr val="bg1"/>
                </a:solidFill>
              </a:rPr>
              <a:t>Give the children a ‘brain break’ </a:t>
            </a:r>
            <a:r>
              <a:rPr lang="en-GB" sz="1200">
                <a:solidFill>
                  <a:schemeClr val="bg1"/>
                </a:solidFill>
              </a:rPr>
              <a:t>(</a:t>
            </a:r>
            <a:r>
              <a:rPr lang="en-GB" sz="1200" err="1">
                <a:solidFill>
                  <a:schemeClr val="bg1"/>
                </a:solidFill>
              </a:rPr>
              <a:t>Glazzard</a:t>
            </a:r>
            <a:r>
              <a:rPr lang="en-GB" sz="1200">
                <a:solidFill>
                  <a:schemeClr val="bg1"/>
                </a:solidFill>
              </a:rPr>
              <a:t>, </a:t>
            </a:r>
            <a:r>
              <a:rPr lang="en-GB" sz="1200" err="1">
                <a:solidFill>
                  <a:schemeClr val="bg1"/>
                </a:solidFill>
              </a:rPr>
              <a:t>Stokoe</a:t>
            </a:r>
            <a:r>
              <a:rPr lang="en-GB" sz="1200">
                <a:solidFill>
                  <a:schemeClr val="bg1"/>
                </a:solidFill>
              </a:rPr>
              <a:t> et al, 2015)</a:t>
            </a:r>
            <a:r>
              <a:rPr lang="en-GB" b="1">
                <a:solidFill>
                  <a:schemeClr val="bg1"/>
                </a:solidFill>
              </a:rPr>
              <a:t>- </a:t>
            </a:r>
            <a:r>
              <a:rPr lang="en-GB">
                <a:solidFill>
                  <a:schemeClr val="bg1"/>
                </a:solidFill>
              </a:rPr>
              <a:t>Ask children with ADHD to help – getting out of their seat, even for a short time can help </a:t>
            </a:r>
            <a:r>
              <a:rPr lang="en-GB" sz="1200">
                <a:solidFill>
                  <a:schemeClr val="bg1"/>
                </a:solidFill>
              </a:rPr>
              <a:t>(</a:t>
            </a:r>
            <a:r>
              <a:rPr lang="en-GB" sz="1200" err="1">
                <a:solidFill>
                  <a:schemeClr val="bg1"/>
                </a:solidFill>
              </a:rPr>
              <a:t>Mulrine</a:t>
            </a:r>
            <a:r>
              <a:rPr lang="en-GB" sz="1200">
                <a:solidFill>
                  <a:schemeClr val="bg1"/>
                </a:solidFill>
              </a:rPr>
              <a:t>, </a:t>
            </a:r>
            <a:r>
              <a:rPr lang="en-GB" sz="1200" err="1">
                <a:solidFill>
                  <a:schemeClr val="bg1"/>
                </a:solidFill>
              </a:rPr>
              <a:t>Prater</a:t>
            </a:r>
            <a:r>
              <a:rPr lang="en-GB" sz="1200">
                <a:solidFill>
                  <a:schemeClr val="bg1"/>
                </a:solidFill>
              </a:rPr>
              <a:t> and Jenkins, 2008).</a:t>
            </a:r>
          </a:p>
          <a:p>
            <a:pPr marL="0" indent="0">
              <a:buNone/>
            </a:pPr>
            <a:r>
              <a:rPr lang="en-GB" b="1">
                <a:solidFill>
                  <a:schemeClr val="bg1"/>
                </a:solidFill>
              </a:rPr>
              <a:t>Have a quiet space for children to use </a:t>
            </a:r>
            <a:r>
              <a:rPr lang="en-GB" sz="1200">
                <a:solidFill>
                  <a:schemeClr val="bg1"/>
                </a:solidFill>
              </a:rPr>
              <a:t>(Barkley, 2008) </a:t>
            </a:r>
            <a:r>
              <a:rPr lang="en-GB">
                <a:solidFill>
                  <a:schemeClr val="bg1"/>
                </a:solidFill>
              </a:rPr>
              <a:t>– this can be for reflection or to calm them down if they are overwhelmed.</a:t>
            </a:r>
          </a:p>
        </p:txBody>
      </p:sp>
      <p:sp>
        <p:nvSpPr>
          <p:cNvPr id="4" name="Text Placeholder 3">
            <a:extLst>
              <a:ext uri="{FF2B5EF4-FFF2-40B4-BE49-F238E27FC236}">
                <a16:creationId xmlns:a16="http://schemas.microsoft.com/office/drawing/2014/main" id="{8C7BC85C-7538-45DB-86AE-26BD75A5248B}"/>
              </a:ext>
            </a:extLst>
          </p:cNvPr>
          <p:cNvSpPr>
            <a:spLocks noGrp="1"/>
          </p:cNvSpPr>
          <p:nvPr>
            <p:ph type="body" sz="half" idx="2"/>
          </p:nvPr>
        </p:nvSpPr>
        <p:spPr>
          <a:xfrm>
            <a:off x="685800" y="2975429"/>
            <a:ext cx="4114800" cy="3243255"/>
          </a:xfrm>
        </p:spPr>
        <p:txBody>
          <a:bodyPr/>
          <a:lstStyle/>
          <a:p>
            <a:endParaRPr lang="en-US">
              <a:solidFill>
                <a:schemeClr val="bg1"/>
              </a:solidFill>
            </a:endParaRPr>
          </a:p>
          <a:p>
            <a:endParaRPr lang="en-GB">
              <a:solidFill>
                <a:schemeClr val="bg1"/>
              </a:solidFill>
            </a:endParaRPr>
          </a:p>
        </p:txBody>
      </p:sp>
      <p:pic>
        <p:nvPicPr>
          <p:cNvPr id="6" name="Picture 5" descr="Image 1 - Silvine A4 Colour Essentials Laminated Cover Wipe Clean Exercise Books -10 Pack ">
            <a:extLst>
              <a:ext uri="{FF2B5EF4-FFF2-40B4-BE49-F238E27FC236}">
                <a16:creationId xmlns:a16="http://schemas.microsoft.com/office/drawing/2014/main" id="{6A689170-BE73-419F-A795-A17D09CCD21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1706" y="3429000"/>
            <a:ext cx="3779701" cy="2619139"/>
          </a:xfrm>
          <a:prstGeom prst="rect">
            <a:avLst/>
          </a:prstGeom>
          <a:noFill/>
          <a:ln>
            <a:noFill/>
          </a:ln>
        </p:spPr>
      </p:pic>
      <p:sp>
        <p:nvSpPr>
          <p:cNvPr id="10" name="TextBox 9">
            <a:extLst>
              <a:ext uri="{FF2B5EF4-FFF2-40B4-BE49-F238E27FC236}">
                <a16:creationId xmlns:a16="http://schemas.microsoft.com/office/drawing/2014/main" id="{34ABFA18-0A4B-497C-87E0-A50086E86D43}"/>
              </a:ext>
            </a:extLst>
          </p:cNvPr>
          <p:cNvSpPr txBox="1"/>
          <p:nvPr/>
        </p:nvSpPr>
        <p:spPr>
          <a:xfrm>
            <a:off x="997527" y="6218684"/>
            <a:ext cx="1496291" cy="276999"/>
          </a:xfrm>
          <a:prstGeom prst="rect">
            <a:avLst/>
          </a:prstGeom>
          <a:noFill/>
        </p:spPr>
        <p:txBody>
          <a:bodyPr wrap="square" rtlCol="0">
            <a:spAutoFit/>
          </a:bodyPr>
          <a:lstStyle/>
          <a:p>
            <a:r>
              <a:rPr lang="en-GB" sz="1200">
                <a:solidFill>
                  <a:schemeClr val="bg1"/>
                </a:solidFill>
              </a:rPr>
              <a:t>(</a:t>
            </a:r>
            <a:r>
              <a:rPr lang="en-GB" sz="1200" err="1">
                <a:solidFill>
                  <a:schemeClr val="bg1"/>
                </a:solidFill>
              </a:rPr>
              <a:t>Ebay</a:t>
            </a:r>
            <a:r>
              <a:rPr lang="en-GB" sz="1200">
                <a:solidFill>
                  <a:schemeClr val="bg1"/>
                </a:solidFill>
              </a:rPr>
              <a:t>, no date)</a:t>
            </a:r>
          </a:p>
        </p:txBody>
      </p:sp>
      <p:sp>
        <p:nvSpPr>
          <p:cNvPr id="11" name="TextBox 10">
            <a:extLst>
              <a:ext uri="{FF2B5EF4-FFF2-40B4-BE49-F238E27FC236}">
                <a16:creationId xmlns:a16="http://schemas.microsoft.com/office/drawing/2014/main" id="{18006AE6-5C25-4418-AECF-3C98AEBC53BB}"/>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926250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E613-BAEC-4125-8F3B-E91D7945DEC3}"/>
              </a:ext>
            </a:extLst>
          </p:cNvPr>
          <p:cNvSpPr>
            <a:spLocks noGrp="1"/>
          </p:cNvSpPr>
          <p:nvPr>
            <p:ph type="title"/>
          </p:nvPr>
        </p:nvSpPr>
        <p:spPr>
          <a:xfrm>
            <a:off x="522514" y="1302386"/>
            <a:ext cx="4278086" cy="1484358"/>
          </a:xfrm>
        </p:spPr>
        <p:txBody>
          <a:bodyPr>
            <a:normAutofit/>
          </a:bodyPr>
          <a:lstStyle/>
          <a:p>
            <a:r>
              <a:rPr lang="en-GB">
                <a:solidFill>
                  <a:schemeClr val="bg1"/>
                </a:solidFill>
              </a:rPr>
              <a:t>Strategies to encourage positive behaviour</a:t>
            </a:r>
          </a:p>
        </p:txBody>
      </p:sp>
      <p:sp>
        <p:nvSpPr>
          <p:cNvPr id="3" name="Content Placeholder 2">
            <a:extLst>
              <a:ext uri="{FF2B5EF4-FFF2-40B4-BE49-F238E27FC236}">
                <a16:creationId xmlns:a16="http://schemas.microsoft.com/office/drawing/2014/main" id="{9055F2F5-8BC9-4413-BEBA-12C7DCE59EFF}"/>
              </a:ext>
            </a:extLst>
          </p:cNvPr>
          <p:cNvSpPr>
            <a:spLocks noGrp="1"/>
          </p:cNvSpPr>
          <p:nvPr>
            <p:ph idx="1"/>
          </p:nvPr>
        </p:nvSpPr>
        <p:spPr/>
        <p:txBody>
          <a:bodyPr/>
          <a:lstStyle/>
          <a:p>
            <a:pPr marL="0" indent="0">
              <a:spcAft>
                <a:spcPts val="600"/>
              </a:spcAft>
              <a:buNone/>
            </a:pPr>
            <a:r>
              <a:rPr lang="en-GB" b="1">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Consequence based approach </a:t>
            </a:r>
            <a:r>
              <a:rPr lang="en-GB" sz="1200">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(WG, 2020) - </a:t>
            </a:r>
            <a:r>
              <a:rPr lang="en-GB">
                <a:solidFill>
                  <a:schemeClr val="bg1"/>
                </a:solidFill>
                <a:effectLst/>
                <a:latin typeface="Century Gothic" panose="020B0502020202020204" pitchFamily="34" charset="0"/>
                <a:ea typeface="Calibri" panose="020F0502020204030204" pitchFamily="34" charset="0"/>
                <a:cs typeface="Times New Roman" panose="02020603050405020304" pitchFamily="18" charset="0"/>
              </a:rPr>
              <a:t>Through positive reinforcement children are encouraged to replicate positive behaviour with the aim of eradicating negative or disruptive behaviour. </a:t>
            </a:r>
            <a:r>
              <a:rPr lang="en-GB">
                <a:solidFill>
                  <a:schemeClr val="bg1"/>
                </a:solidFill>
                <a:latin typeface="Century Gothic" panose="020B0502020202020204" pitchFamily="34" charset="0"/>
                <a:cs typeface="Times New Roman" panose="02020603050405020304" pitchFamily="18" charset="0"/>
              </a:rPr>
              <a:t>A successful strategy for this is using a Token System </a:t>
            </a:r>
            <a:r>
              <a:rPr lang="en-GB" sz="1200">
                <a:solidFill>
                  <a:schemeClr val="bg1"/>
                </a:solidFill>
                <a:latin typeface="Century Gothic" panose="020B0502020202020204" pitchFamily="34" charset="0"/>
                <a:cs typeface="Times New Roman" panose="02020603050405020304" pitchFamily="18" charset="0"/>
              </a:rPr>
              <a:t>(Barkley, 1997). </a:t>
            </a:r>
            <a:endParaRPr lang="en-GB">
              <a:solidFill>
                <a:schemeClr val="bg1"/>
              </a:solidFill>
              <a:latin typeface="Century Gothic" panose="020B0502020202020204" pitchFamily="34" charset="0"/>
              <a:cs typeface="Times New Roman" panose="02020603050405020304" pitchFamily="18" charset="0"/>
            </a:endParaRPr>
          </a:p>
          <a:p>
            <a:pPr marL="0" indent="0">
              <a:buNone/>
            </a:pPr>
            <a:r>
              <a:rPr lang="en-US" sz="2400" b="1">
                <a:solidFill>
                  <a:schemeClr val="bg1"/>
                </a:solidFill>
              </a:rPr>
              <a:t>A home/school book or ‘mood diary’ </a:t>
            </a:r>
            <a:r>
              <a:rPr lang="en-US" sz="1200">
                <a:solidFill>
                  <a:schemeClr val="bg1"/>
                </a:solidFill>
              </a:rPr>
              <a:t>(Living with ADHD, no date) </a:t>
            </a:r>
            <a:r>
              <a:rPr lang="en-US" sz="2400" b="1">
                <a:solidFill>
                  <a:schemeClr val="bg1"/>
                </a:solidFill>
              </a:rPr>
              <a:t>– </a:t>
            </a:r>
            <a:r>
              <a:rPr lang="en-US" sz="2400">
                <a:solidFill>
                  <a:schemeClr val="bg1"/>
                </a:solidFill>
              </a:rPr>
              <a:t>documenting anything significant that has happened during the day.</a:t>
            </a:r>
          </a:p>
          <a:p>
            <a:pPr marL="0" indent="0">
              <a:buNone/>
            </a:pPr>
            <a:endParaRPr lang="en-US" sz="2400">
              <a:solidFill>
                <a:schemeClr val="bg1"/>
              </a:solidFill>
            </a:endParaRPr>
          </a:p>
          <a:p>
            <a:pPr marL="0" indent="0">
              <a:buNone/>
            </a:pPr>
            <a:endParaRPr lang="en-US" sz="2400">
              <a:solidFill>
                <a:schemeClr val="bg1"/>
              </a:solidFill>
            </a:endParaRPr>
          </a:p>
          <a:p>
            <a:pPr marL="0" indent="0">
              <a:buNone/>
            </a:pPr>
            <a:endParaRPr lang="en-US" sz="2400">
              <a:solidFill>
                <a:schemeClr val="bg1"/>
              </a:solidFill>
            </a:endParaRPr>
          </a:p>
          <a:p>
            <a:pPr marL="0" indent="0">
              <a:buNone/>
            </a:pPr>
            <a:endParaRPr lang="en-GB">
              <a:solidFill>
                <a:schemeClr val="bg1"/>
              </a:solidFill>
            </a:endParaRPr>
          </a:p>
        </p:txBody>
      </p:sp>
      <p:sp>
        <p:nvSpPr>
          <p:cNvPr id="4" name="Text Placeholder 3">
            <a:extLst>
              <a:ext uri="{FF2B5EF4-FFF2-40B4-BE49-F238E27FC236}">
                <a16:creationId xmlns:a16="http://schemas.microsoft.com/office/drawing/2014/main" id="{8C7BC85C-7538-45DB-86AE-26BD75A5248B}"/>
              </a:ext>
            </a:extLst>
          </p:cNvPr>
          <p:cNvSpPr>
            <a:spLocks noGrp="1"/>
          </p:cNvSpPr>
          <p:nvPr>
            <p:ph type="body" sz="half" idx="2"/>
          </p:nvPr>
        </p:nvSpPr>
        <p:spPr>
          <a:xfrm>
            <a:off x="685800" y="5955632"/>
            <a:ext cx="4114800" cy="611756"/>
          </a:xfrm>
        </p:spPr>
        <p:txBody>
          <a:bodyPr>
            <a:noAutofit/>
          </a:bodyPr>
          <a:lstStyle/>
          <a:p>
            <a:endParaRPr lang="en-US" sz="900">
              <a:solidFill>
                <a:schemeClr val="bg1"/>
              </a:solidFill>
            </a:endParaRPr>
          </a:p>
          <a:p>
            <a:r>
              <a:rPr lang="en-GB" sz="1050">
                <a:solidFill>
                  <a:schemeClr val="bg1"/>
                </a:solidFill>
              </a:rPr>
              <a:t>(</a:t>
            </a:r>
            <a:r>
              <a:rPr lang="en-GB" sz="1050" err="1">
                <a:solidFill>
                  <a:schemeClr val="bg1"/>
                </a:solidFill>
              </a:rPr>
              <a:t>Paperzip</a:t>
            </a:r>
            <a:r>
              <a:rPr lang="en-GB" sz="1050">
                <a:solidFill>
                  <a:schemeClr val="bg1"/>
                </a:solidFill>
              </a:rPr>
              <a:t>, no date)</a:t>
            </a:r>
            <a:endParaRPr lang="en-GB" sz="1000">
              <a:solidFill>
                <a:schemeClr val="bg1"/>
              </a:solidFill>
            </a:endParaRPr>
          </a:p>
        </p:txBody>
      </p:sp>
      <p:pic>
        <p:nvPicPr>
          <p:cNvPr id="7" name="Picture 6">
            <a:extLst>
              <a:ext uri="{FF2B5EF4-FFF2-40B4-BE49-F238E27FC236}">
                <a16:creationId xmlns:a16="http://schemas.microsoft.com/office/drawing/2014/main" id="{FF79AF33-1C1A-42D2-84A4-5189C9BC2818}"/>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0818" y="3482721"/>
            <a:ext cx="3864614" cy="2388690"/>
          </a:xfrm>
          <a:prstGeom prst="rect">
            <a:avLst/>
          </a:prstGeom>
          <a:noFill/>
          <a:ln>
            <a:noFill/>
          </a:ln>
        </p:spPr>
      </p:pic>
      <p:pic>
        <p:nvPicPr>
          <p:cNvPr id="8" name="Picture 7">
            <a:extLst>
              <a:ext uri="{FF2B5EF4-FFF2-40B4-BE49-F238E27FC236}">
                <a16:creationId xmlns:a16="http://schemas.microsoft.com/office/drawing/2014/main" id="{5B4518DC-6A71-4C3A-B8D9-346C3D59B0D3}"/>
              </a:ext>
            </a:extLst>
          </p:cNvPr>
          <p:cNvPicPr>
            <a:picLocks noChangeAspect="1"/>
          </p:cNvPicPr>
          <p:nvPr/>
        </p:nvPicPr>
        <p:blipFill>
          <a:blip r:embed="rId4"/>
          <a:stretch>
            <a:fillRect/>
          </a:stretch>
        </p:blipFill>
        <p:spPr>
          <a:xfrm>
            <a:off x="7680427" y="4201514"/>
            <a:ext cx="1570619" cy="2225630"/>
          </a:xfrm>
          <a:prstGeom prst="rect">
            <a:avLst/>
          </a:prstGeom>
        </p:spPr>
      </p:pic>
      <p:pic>
        <p:nvPicPr>
          <p:cNvPr id="10" name="Picture 9">
            <a:extLst>
              <a:ext uri="{FF2B5EF4-FFF2-40B4-BE49-F238E27FC236}">
                <a16:creationId xmlns:a16="http://schemas.microsoft.com/office/drawing/2014/main" id="{83E161BC-D707-4C91-9A33-97C8F88A84B4}"/>
              </a:ext>
            </a:extLst>
          </p:cNvPr>
          <p:cNvPicPr>
            <a:picLocks noChangeAspect="1"/>
          </p:cNvPicPr>
          <p:nvPr/>
        </p:nvPicPr>
        <p:blipFill>
          <a:blip r:embed="rId5"/>
          <a:stretch>
            <a:fillRect/>
          </a:stretch>
        </p:blipFill>
        <p:spPr>
          <a:xfrm>
            <a:off x="9348537" y="4201515"/>
            <a:ext cx="1665064" cy="2225630"/>
          </a:xfrm>
          <a:prstGeom prst="rect">
            <a:avLst/>
          </a:prstGeom>
        </p:spPr>
      </p:pic>
      <p:sp>
        <p:nvSpPr>
          <p:cNvPr id="11" name="TextBox 10">
            <a:extLst>
              <a:ext uri="{FF2B5EF4-FFF2-40B4-BE49-F238E27FC236}">
                <a16:creationId xmlns:a16="http://schemas.microsoft.com/office/drawing/2014/main" id="{D2BFC6DB-80C7-44E4-B231-9BA1662B6DB7}"/>
              </a:ext>
            </a:extLst>
          </p:cNvPr>
          <p:cNvSpPr txBox="1"/>
          <p:nvPr/>
        </p:nvSpPr>
        <p:spPr>
          <a:xfrm>
            <a:off x="8250891" y="6440430"/>
            <a:ext cx="2105890" cy="253916"/>
          </a:xfrm>
          <a:prstGeom prst="rect">
            <a:avLst/>
          </a:prstGeom>
          <a:noFill/>
        </p:spPr>
        <p:txBody>
          <a:bodyPr wrap="square" rtlCol="0">
            <a:spAutoFit/>
          </a:bodyPr>
          <a:lstStyle/>
          <a:p>
            <a:r>
              <a:rPr lang="en-GB" sz="1050">
                <a:solidFill>
                  <a:schemeClr val="bg1"/>
                </a:solidFill>
              </a:rPr>
              <a:t>(Living with ADHD, no date)</a:t>
            </a:r>
          </a:p>
        </p:txBody>
      </p:sp>
      <p:sp>
        <p:nvSpPr>
          <p:cNvPr id="12" name="TextBox 11">
            <a:extLst>
              <a:ext uri="{FF2B5EF4-FFF2-40B4-BE49-F238E27FC236}">
                <a16:creationId xmlns:a16="http://schemas.microsoft.com/office/drawing/2014/main" id="{D70E9A38-7530-4778-A068-049537388553}"/>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4246960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8EFF-DC5F-47E2-A679-A9A91AAA44BB}"/>
              </a:ext>
            </a:extLst>
          </p:cNvPr>
          <p:cNvSpPr>
            <a:spLocks noGrp="1"/>
          </p:cNvSpPr>
          <p:nvPr>
            <p:ph type="title"/>
          </p:nvPr>
        </p:nvSpPr>
        <p:spPr/>
        <p:txBody>
          <a:bodyPr/>
          <a:lstStyle/>
          <a:p>
            <a:pPr algn="ctr"/>
            <a:r>
              <a:rPr lang="en-US" b="1">
                <a:solidFill>
                  <a:schemeClr val="bg1"/>
                </a:solidFill>
                <a:cs typeface="Calibri Light"/>
              </a:rPr>
              <a:t>ADHD in the Classroom</a:t>
            </a:r>
          </a:p>
        </p:txBody>
      </p:sp>
      <p:sp>
        <p:nvSpPr>
          <p:cNvPr id="4" name="Text Placeholder 3">
            <a:extLst>
              <a:ext uri="{FF2B5EF4-FFF2-40B4-BE49-F238E27FC236}">
                <a16:creationId xmlns:a16="http://schemas.microsoft.com/office/drawing/2014/main" id="{D629BD38-DAC3-426F-A16A-FA9E5C1B3C16}"/>
              </a:ext>
            </a:extLst>
          </p:cNvPr>
          <p:cNvSpPr>
            <a:spLocks noGrp="1"/>
          </p:cNvSpPr>
          <p:nvPr>
            <p:ph type="body" idx="1"/>
          </p:nvPr>
        </p:nvSpPr>
        <p:spPr/>
        <p:txBody>
          <a:bodyPr vert="horz" lIns="91440" tIns="45720" rIns="91440" bIns="45720" rtlCol="0" anchor="ctr">
            <a:normAutofit lnSpcReduction="10000"/>
          </a:bodyPr>
          <a:lstStyle/>
          <a:p>
            <a:pPr algn="ctr"/>
            <a:r>
              <a:rPr lang="en-US">
                <a:solidFill>
                  <a:schemeClr val="bg1"/>
                </a:solidFill>
                <a:cs typeface="Calibri"/>
              </a:rPr>
              <a:t>A Typical Classroom</a:t>
            </a:r>
          </a:p>
        </p:txBody>
      </p:sp>
      <p:sp>
        <p:nvSpPr>
          <p:cNvPr id="3" name="Content Placeholder 2">
            <a:extLst>
              <a:ext uri="{FF2B5EF4-FFF2-40B4-BE49-F238E27FC236}">
                <a16:creationId xmlns:a16="http://schemas.microsoft.com/office/drawing/2014/main" id="{4CBC14FD-2EEE-4687-BAB6-FF81C6600322}"/>
              </a:ext>
            </a:extLst>
          </p:cNvPr>
          <p:cNvSpPr>
            <a:spLocks noGrp="1"/>
          </p:cNvSpPr>
          <p:nvPr>
            <p:ph sz="half" idx="2"/>
          </p:nvPr>
        </p:nvSpPr>
        <p:spPr/>
        <p:txBody>
          <a:bodyPr vert="horz" lIns="91440" tIns="45720" rIns="91440" bIns="45720" rtlCol="0" anchor="t">
            <a:normAutofit/>
          </a:bodyPr>
          <a:lstStyle/>
          <a:p>
            <a:r>
              <a:rPr lang="en-US">
                <a:solidFill>
                  <a:schemeClr val="bg1"/>
                </a:solidFill>
                <a:cs typeface="Calibri"/>
              </a:rPr>
              <a:t>Sit and listen</a:t>
            </a:r>
            <a:endParaRPr lang="en-US">
              <a:solidFill>
                <a:schemeClr val="bg1"/>
              </a:solidFill>
            </a:endParaRPr>
          </a:p>
          <a:p>
            <a:r>
              <a:rPr lang="en-US">
                <a:solidFill>
                  <a:schemeClr val="bg1"/>
                </a:solidFill>
                <a:cs typeface="Calibri"/>
              </a:rPr>
              <a:t>Pay careful attention</a:t>
            </a:r>
          </a:p>
          <a:p>
            <a:r>
              <a:rPr lang="en-US">
                <a:solidFill>
                  <a:schemeClr val="bg1"/>
                </a:solidFill>
                <a:cs typeface="Calibri"/>
              </a:rPr>
              <a:t>Follow directions and instructions</a:t>
            </a:r>
          </a:p>
          <a:p>
            <a:r>
              <a:rPr lang="en-US">
                <a:solidFill>
                  <a:schemeClr val="bg1"/>
                </a:solidFill>
                <a:cs typeface="Calibri"/>
              </a:rPr>
              <a:t>Concentrate </a:t>
            </a:r>
            <a:r>
              <a:rPr lang="en-US" b="1">
                <a:solidFill>
                  <a:schemeClr val="bg1"/>
                </a:solidFill>
                <a:cs typeface="Calibri"/>
              </a:rPr>
              <a:t>(</a:t>
            </a:r>
            <a:r>
              <a:rPr lang="en-US" b="1" i="1">
                <a:solidFill>
                  <a:schemeClr val="bg1"/>
                </a:solidFill>
                <a:ea typeface="+mn-lt"/>
                <a:cs typeface="+mn-lt"/>
              </a:rPr>
              <a:t>Jeanne Segal, Ph.D. and Melinda Smith, M.A.)</a:t>
            </a:r>
            <a:endParaRPr lang="en-US">
              <a:solidFill>
                <a:schemeClr val="bg1"/>
              </a:solidFill>
              <a:cs typeface="Calibri"/>
            </a:endParaRPr>
          </a:p>
        </p:txBody>
      </p:sp>
      <p:sp>
        <p:nvSpPr>
          <p:cNvPr id="5" name="Text Placeholder 4">
            <a:extLst>
              <a:ext uri="{FF2B5EF4-FFF2-40B4-BE49-F238E27FC236}">
                <a16:creationId xmlns:a16="http://schemas.microsoft.com/office/drawing/2014/main" id="{B9142EFF-A14C-44F9-88BD-4763067E1642}"/>
              </a:ext>
            </a:extLst>
          </p:cNvPr>
          <p:cNvSpPr>
            <a:spLocks noGrp="1"/>
          </p:cNvSpPr>
          <p:nvPr>
            <p:ph type="body" sz="quarter" idx="3"/>
          </p:nvPr>
        </p:nvSpPr>
        <p:spPr/>
        <p:txBody>
          <a:bodyPr>
            <a:normAutofit lnSpcReduction="10000"/>
          </a:bodyPr>
          <a:lstStyle/>
          <a:p>
            <a:r>
              <a:rPr lang="en-US">
                <a:solidFill>
                  <a:schemeClr val="bg1"/>
                </a:solidFill>
                <a:cs typeface="Calibri"/>
              </a:rPr>
              <a:t>A class with a student who deals with ADHD</a:t>
            </a:r>
            <a:endParaRPr lang="en-US">
              <a:solidFill>
                <a:schemeClr val="bg1"/>
              </a:solidFill>
            </a:endParaRPr>
          </a:p>
        </p:txBody>
      </p:sp>
      <p:sp>
        <p:nvSpPr>
          <p:cNvPr id="6" name="Content Placeholder 5">
            <a:extLst>
              <a:ext uri="{FF2B5EF4-FFF2-40B4-BE49-F238E27FC236}">
                <a16:creationId xmlns:a16="http://schemas.microsoft.com/office/drawing/2014/main" id="{7A1F2CFA-EB83-460E-AA6A-74F1165567D8}"/>
              </a:ext>
            </a:extLst>
          </p:cNvPr>
          <p:cNvSpPr>
            <a:spLocks noGrp="1"/>
          </p:cNvSpPr>
          <p:nvPr>
            <p:ph sz="quarter" idx="4"/>
          </p:nvPr>
        </p:nvSpPr>
        <p:spPr/>
        <p:txBody>
          <a:bodyPr vert="horz" lIns="91440" tIns="45720" rIns="91440" bIns="45720" rtlCol="0" anchor="t">
            <a:normAutofit/>
          </a:bodyPr>
          <a:lstStyle/>
          <a:p>
            <a:pPr marL="0" indent="0">
              <a:buNone/>
            </a:pPr>
            <a:r>
              <a:rPr lang="en-US">
                <a:solidFill>
                  <a:schemeClr val="bg1"/>
                </a:solidFill>
                <a:cs typeface="Calibri"/>
              </a:rPr>
              <a:t>These characteristics would often be very difficult for an individual with ADHD.  Therefore, an individual with ADHD may appear:</a:t>
            </a:r>
            <a:endParaRPr lang="en-US">
              <a:solidFill>
                <a:schemeClr val="bg1"/>
              </a:solidFill>
            </a:endParaRPr>
          </a:p>
          <a:p>
            <a:r>
              <a:rPr lang="en-US">
                <a:solidFill>
                  <a:schemeClr val="bg1"/>
                </a:solidFill>
                <a:cs typeface="Calibri"/>
              </a:rPr>
              <a:t>Unable to sit still</a:t>
            </a:r>
          </a:p>
          <a:p>
            <a:r>
              <a:rPr lang="en-US">
                <a:solidFill>
                  <a:schemeClr val="bg1"/>
                </a:solidFill>
                <a:cs typeface="Calibri"/>
              </a:rPr>
              <a:t>Talk out of turn (</a:t>
            </a:r>
            <a:r>
              <a:rPr lang="en-US">
                <a:solidFill>
                  <a:schemeClr val="bg1"/>
                </a:solidFill>
                <a:ea typeface="+mn-lt"/>
                <a:cs typeface="+mn-lt"/>
              </a:rPr>
              <a:t> </a:t>
            </a:r>
            <a:r>
              <a:rPr lang="en-US">
                <a:solidFill>
                  <a:schemeClr val="bg1"/>
                </a:solidFill>
                <a:ea typeface="+mn-lt"/>
                <a:cs typeface="+mn-lt"/>
                <a:hlinkClick r:id="rId2">
                  <a:extLst>
                    <a:ext uri="{A12FA001-AC4F-418D-AE19-62706E023703}">
                      <ahyp:hlinkClr xmlns:ahyp="http://schemas.microsoft.com/office/drawing/2018/hyperlinkcolor" val="tx"/>
                    </a:ext>
                  </a:extLst>
                </a:hlinkClick>
              </a:rPr>
              <a:t>Shirin Hasan, MD)</a:t>
            </a:r>
          </a:p>
          <a:p>
            <a:endParaRPr lang="en-US">
              <a:cs typeface="Calibri"/>
            </a:endParaRPr>
          </a:p>
          <a:p>
            <a:endParaRPr lang="en-US">
              <a:cs typeface="Calibri"/>
            </a:endParaRPr>
          </a:p>
        </p:txBody>
      </p:sp>
      <p:sp>
        <p:nvSpPr>
          <p:cNvPr id="7" name="TextBox 6">
            <a:extLst>
              <a:ext uri="{FF2B5EF4-FFF2-40B4-BE49-F238E27FC236}">
                <a16:creationId xmlns:a16="http://schemas.microsoft.com/office/drawing/2014/main" id="{0ACCE81A-D927-48AA-AD4F-BE83E4572AE0}"/>
              </a:ext>
            </a:extLst>
          </p:cNvPr>
          <p:cNvSpPr txBox="1"/>
          <p:nvPr/>
        </p:nvSpPr>
        <p:spPr>
          <a:xfrm>
            <a:off x="11136655" y="648354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cs typeface="Calibri"/>
              </a:rPr>
              <a:t>Emma</a:t>
            </a:r>
          </a:p>
        </p:txBody>
      </p:sp>
    </p:spTree>
    <p:extLst>
      <p:ext uri="{BB962C8B-B14F-4D97-AF65-F5344CB8AC3E}">
        <p14:creationId xmlns:p14="http://schemas.microsoft.com/office/powerpoint/2010/main" val="1188924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5E63E-B732-44E4-BCF1-10C738A2B7DE}"/>
              </a:ext>
            </a:extLst>
          </p:cNvPr>
          <p:cNvSpPr>
            <a:spLocks noGrp="1"/>
          </p:cNvSpPr>
          <p:nvPr>
            <p:ph type="title"/>
          </p:nvPr>
        </p:nvSpPr>
        <p:spPr/>
        <p:txBody>
          <a:bodyPr/>
          <a:lstStyle/>
          <a:p>
            <a:pPr algn="ctr"/>
            <a:r>
              <a:rPr lang="en-US" b="1">
                <a:solidFill>
                  <a:schemeClr val="bg1"/>
                </a:solidFill>
                <a:cs typeface="Calibri Light"/>
              </a:rPr>
              <a:t>Inclusion and Academics</a:t>
            </a:r>
          </a:p>
        </p:txBody>
      </p:sp>
      <p:sp>
        <p:nvSpPr>
          <p:cNvPr id="4" name="Text Placeholder 3">
            <a:extLst>
              <a:ext uri="{FF2B5EF4-FFF2-40B4-BE49-F238E27FC236}">
                <a16:creationId xmlns:a16="http://schemas.microsoft.com/office/drawing/2014/main" id="{20ADD39B-9C09-4F37-B777-C9AD4189768A}"/>
              </a:ext>
            </a:extLst>
          </p:cNvPr>
          <p:cNvSpPr>
            <a:spLocks noGrp="1"/>
          </p:cNvSpPr>
          <p:nvPr>
            <p:ph type="body" idx="1"/>
          </p:nvPr>
        </p:nvSpPr>
        <p:spPr/>
        <p:txBody>
          <a:bodyPr/>
          <a:lstStyle/>
          <a:p>
            <a:r>
              <a:rPr lang="en-US">
                <a:solidFill>
                  <a:schemeClr val="bg1"/>
                </a:solidFill>
                <a:cs typeface="Calibri"/>
              </a:rPr>
              <a:t>Issues</a:t>
            </a:r>
            <a:endParaRPr lang="en-US">
              <a:solidFill>
                <a:schemeClr val="bg1"/>
              </a:solidFill>
            </a:endParaRPr>
          </a:p>
        </p:txBody>
      </p:sp>
      <p:sp>
        <p:nvSpPr>
          <p:cNvPr id="3" name="Content Placeholder 2">
            <a:extLst>
              <a:ext uri="{FF2B5EF4-FFF2-40B4-BE49-F238E27FC236}">
                <a16:creationId xmlns:a16="http://schemas.microsoft.com/office/drawing/2014/main" id="{82067073-5E02-4193-95F4-189E8E69542C}"/>
              </a:ext>
            </a:extLst>
          </p:cNvPr>
          <p:cNvSpPr>
            <a:spLocks noGrp="1"/>
          </p:cNvSpPr>
          <p:nvPr>
            <p:ph sz="half" idx="2"/>
          </p:nvPr>
        </p:nvSpPr>
        <p:spPr/>
        <p:txBody>
          <a:bodyPr vert="horz" lIns="91440" tIns="45720" rIns="91440" bIns="45720" rtlCol="0" anchor="t">
            <a:normAutofit/>
          </a:bodyPr>
          <a:lstStyle/>
          <a:p>
            <a:r>
              <a:rPr lang="en-US">
                <a:solidFill>
                  <a:schemeClr val="bg1"/>
                </a:solidFill>
                <a:cs typeface="Calibri"/>
              </a:rPr>
              <a:t>Fast Pace learning, inconsistent inclusivity, attitudes of teachers,(Keefe and Moore, 2004)</a:t>
            </a:r>
          </a:p>
          <a:p>
            <a:r>
              <a:rPr lang="en-US">
                <a:solidFill>
                  <a:schemeClr val="bg1"/>
                </a:solidFill>
                <a:cs typeface="Calibri"/>
              </a:rPr>
              <a:t>Ellett (1993) suggests that it is not always possible.</a:t>
            </a:r>
          </a:p>
        </p:txBody>
      </p:sp>
      <p:sp>
        <p:nvSpPr>
          <p:cNvPr id="7" name="TextBox 6">
            <a:extLst>
              <a:ext uri="{FF2B5EF4-FFF2-40B4-BE49-F238E27FC236}">
                <a16:creationId xmlns:a16="http://schemas.microsoft.com/office/drawing/2014/main" id="{94097F2D-9476-4671-8812-1E7FBA5BCDB7}"/>
              </a:ext>
            </a:extLst>
          </p:cNvPr>
          <p:cNvSpPr txBox="1"/>
          <p:nvPr/>
        </p:nvSpPr>
        <p:spPr>
          <a:xfrm>
            <a:off x="9254647" y="621708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Emma</a:t>
            </a:r>
          </a:p>
        </p:txBody>
      </p:sp>
      <p:pic>
        <p:nvPicPr>
          <p:cNvPr id="5" name="Picture 5" descr="A picture containing text&#10;&#10;Description automatically generated">
            <a:extLst>
              <a:ext uri="{FF2B5EF4-FFF2-40B4-BE49-F238E27FC236}">
                <a16:creationId xmlns:a16="http://schemas.microsoft.com/office/drawing/2014/main" id="{B2D1ADF0-258F-43E8-AA26-CAA733860B2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76756" y="2118856"/>
            <a:ext cx="2686050" cy="3371850"/>
          </a:xfrm>
          <a:prstGeom prst="rect">
            <a:avLst/>
          </a:prstGeom>
        </p:spPr>
      </p:pic>
    </p:spTree>
    <p:extLst>
      <p:ext uri="{BB962C8B-B14F-4D97-AF65-F5344CB8AC3E}">
        <p14:creationId xmlns:p14="http://schemas.microsoft.com/office/powerpoint/2010/main" val="5399810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5AB86-FB25-4C32-B99B-87181BDA130F}"/>
              </a:ext>
            </a:extLst>
          </p:cNvPr>
          <p:cNvSpPr>
            <a:spLocks noGrp="1"/>
          </p:cNvSpPr>
          <p:nvPr>
            <p:ph type="title"/>
          </p:nvPr>
        </p:nvSpPr>
        <p:spPr/>
        <p:txBody>
          <a:bodyPr/>
          <a:lstStyle/>
          <a:p>
            <a:r>
              <a:rPr lang="en-US">
                <a:solidFill>
                  <a:schemeClr val="bg1"/>
                </a:solidFill>
                <a:cs typeface="Calibri Light"/>
              </a:rPr>
              <a:t>Barriers in Education</a:t>
            </a:r>
            <a:endParaRPr lang="en-US">
              <a:solidFill>
                <a:schemeClr val="bg1"/>
              </a:solidFill>
            </a:endParaRPr>
          </a:p>
        </p:txBody>
      </p:sp>
      <p:sp>
        <p:nvSpPr>
          <p:cNvPr id="5" name="Text Placeholder 4">
            <a:extLst>
              <a:ext uri="{FF2B5EF4-FFF2-40B4-BE49-F238E27FC236}">
                <a16:creationId xmlns:a16="http://schemas.microsoft.com/office/drawing/2014/main" id="{28ACA686-C4E5-47E5-8B12-1C3F2C7C5FD3}"/>
              </a:ext>
            </a:extLst>
          </p:cNvPr>
          <p:cNvSpPr>
            <a:spLocks noGrp="1"/>
          </p:cNvSpPr>
          <p:nvPr>
            <p:ph type="body" idx="1"/>
          </p:nvPr>
        </p:nvSpPr>
        <p:spPr/>
        <p:txBody>
          <a:bodyPr>
            <a:normAutofit lnSpcReduction="10000"/>
          </a:bodyPr>
          <a:lstStyle/>
          <a:p>
            <a:r>
              <a:rPr lang="en-US">
                <a:solidFill>
                  <a:schemeClr val="bg1"/>
                </a:solidFill>
                <a:ea typeface="+mn-lt"/>
                <a:cs typeface="+mn-lt"/>
              </a:rPr>
              <a:t>Effects of this on academic success </a:t>
            </a:r>
            <a:endParaRPr lang="en-US">
              <a:solidFill>
                <a:schemeClr val="bg1"/>
              </a:solidFill>
            </a:endParaRPr>
          </a:p>
        </p:txBody>
      </p:sp>
      <p:sp>
        <p:nvSpPr>
          <p:cNvPr id="6" name="Content Placeholder 5">
            <a:extLst>
              <a:ext uri="{FF2B5EF4-FFF2-40B4-BE49-F238E27FC236}">
                <a16:creationId xmlns:a16="http://schemas.microsoft.com/office/drawing/2014/main" id="{29BC87DE-FB3A-406C-AC82-98C73AB61240}"/>
              </a:ext>
            </a:extLst>
          </p:cNvPr>
          <p:cNvSpPr>
            <a:spLocks noGrp="1"/>
          </p:cNvSpPr>
          <p:nvPr>
            <p:ph sz="half" idx="2"/>
          </p:nvPr>
        </p:nvSpPr>
        <p:spPr/>
        <p:txBody>
          <a:bodyPr vert="horz" lIns="91440" tIns="45720" rIns="91440" bIns="45720" rtlCol="0" anchor="t">
            <a:normAutofit/>
          </a:bodyPr>
          <a:lstStyle/>
          <a:p>
            <a:r>
              <a:rPr lang="en-US">
                <a:solidFill>
                  <a:schemeClr val="bg1"/>
                </a:solidFill>
                <a:ea typeface="+mn-lt"/>
                <a:cs typeface="+mn-lt"/>
              </a:rPr>
              <a:t>More likely to be absent from school due to bullying or the inability to access the curriculum.</a:t>
            </a:r>
          </a:p>
          <a:p>
            <a:r>
              <a:rPr lang="en-US">
                <a:solidFill>
                  <a:schemeClr val="bg1"/>
                </a:solidFill>
                <a:ea typeface="+mn-lt"/>
                <a:cs typeface="+mn-lt"/>
              </a:rPr>
              <a:t>Might act out in the classroom or the playground</a:t>
            </a:r>
          </a:p>
          <a:p>
            <a:r>
              <a:rPr lang="en-US">
                <a:solidFill>
                  <a:schemeClr val="bg1"/>
                </a:solidFill>
                <a:ea typeface="+mn-lt"/>
                <a:cs typeface="+mn-lt"/>
              </a:rPr>
              <a:t>Likely to have trouble in social situations</a:t>
            </a:r>
            <a:endParaRPr lang="en-US">
              <a:solidFill>
                <a:schemeClr val="bg1"/>
              </a:solidFill>
            </a:endParaRPr>
          </a:p>
        </p:txBody>
      </p:sp>
      <p:pic>
        <p:nvPicPr>
          <p:cNvPr id="8" name="Picture 7" descr="A picture containing person, floor, group, family&#10;&#10;Description automatically generated">
            <a:extLst>
              <a:ext uri="{FF2B5EF4-FFF2-40B4-BE49-F238E27FC236}">
                <a16:creationId xmlns:a16="http://schemas.microsoft.com/office/drawing/2014/main" id="{3FA2BF56-C8C6-4696-B46E-1E68000550F1}"/>
              </a:ext>
            </a:extLst>
          </p:cNvPr>
          <p:cNvPicPr>
            <a:picLocks noChangeAspect="1"/>
          </p:cNvPicPr>
          <p:nvPr/>
        </p:nvPicPr>
        <p:blipFill rotWithShape="1">
          <a:blip r:embed="rId2">
            <a:alphaModFix/>
          </a:blip>
          <a:srcRect l="17718" r="18704" b="1"/>
          <a:stretch/>
        </p:blipFill>
        <p:spPr>
          <a:xfrm>
            <a:off x="7141234" y="1995184"/>
            <a:ext cx="3486550" cy="3669135"/>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TextBox 2">
            <a:extLst>
              <a:ext uri="{FF2B5EF4-FFF2-40B4-BE49-F238E27FC236}">
                <a16:creationId xmlns:a16="http://schemas.microsoft.com/office/drawing/2014/main" id="{24D7FE7B-E2FE-466E-A30E-1C6F6DCC91F9}"/>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cs typeface="Calibri"/>
              </a:rPr>
              <a:t>Emma</a:t>
            </a:r>
          </a:p>
        </p:txBody>
      </p:sp>
    </p:spTree>
    <p:extLst>
      <p:ext uri="{BB962C8B-B14F-4D97-AF65-F5344CB8AC3E}">
        <p14:creationId xmlns:p14="http://schemas.microsoft.com/office/powerpoint/2010/main" val="2333443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943DD-8ED5-49EA-91B6-8727B564C5A0}"/>
              </a:ext>
            </a:extLst>
          </p:cNvPr>
          <p:cNvSpPr>
            <a:spLocks noGrp="1"/>
          </p:cNvSpPr>
          <p:nvPr>
            <p:ph type="title"/>
          </p:nvPr>
        </p:nvSpPr>
        <p:spPr/>
        <p:txBody>
          <a:bodyPr/>
          <a:lstStyle/>
          <a:p>
            <a:r>
              <a:rPr lang="en-GB">
                <a:solidFill>
                  <a:schemeClr val="bg1"/>
                </a:solidFill>
              </a:rPr>
              <a:t>Case Study- JOe</a:t>
            </a:r>
          </a:p>
        </p:txBody>
      </p:sp>
      <p:sp>
        <p:nvSpPr>
          <p:cNvPr id="3" name="Content Placeholder 2">
            <a:extLst>
              <a:ext uri="{FF2B5EF4-FFF2-40B4-BE49-F238E27FC236}">
                <a16:creationId xmlns:a16="http://schemas.microsoft.com/office/drawing/2014/main" id="{8E3999EF-BA0D-47AD-BF2F-24A1DE9D40D9}"/>
              </a:ext>
            </a:extLst>
          </p:cNvPr>
          <p:cNvSpPr>
            <a:spLocks noGrp="1"/>
          </p:cNvSpPr>
          <p:nvPr>
            <p:ph idx="1"/>
          </p:nvPr>
        </p:nvSpPr>
        <p:spPr/>
        <p:txBody>
          <a:bodyPr vert="horz" lIns="91440" tIns="45720" rIns="91440" bIns="45720" rtlCol="0" anchor="t">
            <a:normAutofit fontScale="92500" lnSpcReduction="20000"/>
          </a:bodyPr>
          <a:lstStyle/>
          <a:p>
            <a:r>
              <a:rPr lang="en-GB">
                <a:solidFill>
                  <a:schemeClr val="bg1"/>
                </a:solidFill>
                <a:ea typeface="+mn-lt"/>
                <a:cs typeface="+mn-lt"/>
              </a:rPr>
              <a:t>Joe is a 7 year old boy, he is an only child and lives with his parents. There is a history of ADHD, mental health concerns and academic excellence in the extended family. </a:t>
            </a:r>
            <a:endParaRPr lang="en-US">
              <a:solidFill>
                <a:schemeClr val="bg1"/>
              </a:solidFill>
            </a:endParaRPr>
          </a:p>
          <a:p>
            <a:r>
              <a:rPr lang="en-GB">
                <a:solidFill>
                  <a:schemeClr val="bg1"/>
                </a:solidFill>
                <a:ea typeface="+mn-lt"/>
                <a:cs typeface="+mn-lt"/>
              </a:rPr>
              <a:t>Physical activities such as swimming and running are favoured. </a:t>
            </a:r>
            <a:endParaRPr lang="en-GB">
              <a:solidFill>
                <a:schemeClr val="bg1"/>
              </a:solidFill>
            </a:endParaRPr>
          </a:p>
          <a:p>
            <a:r>
              <a:rPr lang="en-GB">
                <a:solidFill>
                  <a:schemeClr val="bg1"/>
                </a:solidFill>
                <a:ea typeface="+mn-lt"/>
                <a:cs typeface="+mn-lt"/>
              </a:rPr>
              <a:t>Difficulties with focusing, and sitting still in class. He recognizes that he is able to 'hyper focus' on some activities of interest, however he often has difficulty sustaining his attention in a classroom setting. </a:t>
            </a:r>
          </a:p>
          <a:p>
            <a:r>
              <a:rPr lang="en-GB">
                <a:solidFill>
                  <a:schemeClr val="bg1"/>
                </a:solidFill>
                <a:ea typeface="+mn-lt"/>
                <a:cs typeface="+mn-lt"/>
              </a:rPr>
              <a:t>Restless, and often requires reminders to help him stay on task. He is described as "constantly running around" and presenting with difficulties listening and following instructions.</a:t>
            </a:r>
            <a:endParaRPr lang="en-GB">
              <a:solidFill>
                <a:schemeClr val="bg1"/>
              </a:solidFill>
            </a:endParaRPr>
          </a:p>
          <a:p>
            <a:r>
              <a:rPr lang="en-GB">
                <a:solidFill>
                  <a:schemeClr val="bg1"/>
                </a:solidFill>
                <a:ea typeface="+mn-lt"/>
                <a:cs typeface="+mn-lt"/>
              </a:rPr>
              <a:t>Joe's teacher indicates that he often blurts out answers and interrupts other students in the classroom, however, Joe recognizes this tendency in himself, but says that he 'can't stop' in spite of his best intentions.</a:t>
            </a:r>
          </a:p>
          <a:p>
            <a:r>
              <a:rPr lang="en-GB">
                <a:solidFill>
                  <a:schemeClr val="bg1"/>
                </a:solidFill>
              </a:rPr>
              <a:t>Joe enjoys being in nature and taking part in outdoor activities, as he finds it extremely calming and allows him to let off steam.</a:t>
            </a:r>
          </a:p>
        </p:txBody>
      </p:sp>
      <p:sp>
        <p:nvSpPr>
          <p:cNvPr id="4" name="TextBox 3">
            <a:extLst>
              <a:ext uri="{FF2B5EF4-FFF2-40B4-BE49-F238E27FC236}">
                <a16:creationId xmlns:a16="http://schemas.microsoft.com/office/drawing/2014/main" id="{F45336F0-B90A-41C2-A824-985C613113FE}"/>
              </a:ext>
            </a:extLst>
          </p:cNvPr>
          <p:cNvSpPr txBox="1"/>
          <p:nvPr/>
        </p:nvSpPr>
        <p:spPr>
          <a:xfrm>
            <a:off x="11232630" y="64232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Carys</a:t>
            </a:r>
          </a:p>
        </p:txBody>
      </p:sp>
    </p:spTree>
    <p:extLst>
      <p:ext uri="{BB962C8B-B14F-4D97-AF65-F5344CB8AC3E}">
        <p14:creationId xmlns:p14="http://schemas.microsoft.com/office/powerpoint/2010/main" val="1268227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7DC15-A0CC-442A-B442-2F05BB283871}"/>
              </a:ext>
            </a:extLst>
          </p:cNvPr>
          <p:cNvSpPr>
            <a:spLocks noGrp="1"/>
          </p:cNvSpPr>
          <p:nvPr>
            <p:ph type="title"/>
          </p:nvPr>
        </p:nvSpPr>
        <p:spPr>
          <a:xfrm>
            <a:off x="572493" y="238539"/>
            <a:ext cx="11018520" cy="1434415"/>
          </a:xfrm>
        </p:spPr>
        <p:txBody>
          <a:bodyPr anchor="b">
            <a:normAutofit/>
          </a:bodyPr>
          <a:lstStyle/>
          <a:p>
            <a:r>
              <a:rPr lang="en-GB" sz="5400">
                <a:solidFill>
                  <a:schemeClr val="bg1"/>
                </a:solidFill>
                <a:cs typeface="Calibri Light"/>
              </a:rPr>
              <a:t>Outdoor Learning</a:t>
            </a:r>
          </a:p>
        </p:txBody>
      </p:sp>
      <p:sp>
        <p:nvSpPr>
          <p:cNvPr id="3" name="Content Placeholder 2">
            <a:extLst>
              <a:ext uri="{FF2B5EF4-FFF2-40B4-BE49-F238E27FC236}">
                <a16:creationId xmlns:a16="http://schemas.microsoft.com/office/drawing/2014/main" id="{2AEF9901-5D8D-43D7-B2C2-A7658C0291D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GB" sz="2200">
                <a:solidFill>
                  <a:schemeClr val="bg1"/>
                </a:solidFill>
                <a:ea typeface="+mn-lt"/>
                <a:cs typeface="+mn-lt"/>
              </a:rPr>
              <a:t>Children with ADHD benefit from spending time in nature. Kids experience a greater reduction of symptoms of ADHD when they play in a park full of grass and trees than on a concrete playground. </a:t>
            </a:r>
          </a:p>
          <a:p>
            <a:r>
              <a:rPr lang="en-GB" sz="2200">
                <a:solidFill>
                  <a:schemeClr val="bg1"/>
                </a:solidFill>
                <a:cs typeface="Calibri"/>
              </a:rPr>
              <a:t>Take the classroom outside.</a:t>
            </a:r>
          </a:p>
          <a:p>
            <a:r>
              <a:rPr lang="en-GB" sz="2200">
                <a:solidFill>
                  <a:schemeClr val="bg1"/>
                </a:solidFill>
                <a:cs typeface="Calibri"/>
              </a:rPr>
              <a:t>Gardening – learn about food and the natural world.</a:t>
            </a:r>
            <a:endParaRPr lang="en-GB" sz="2200">
              <a:solidFill>
                <a:schemeClr val="bg1"/>
              </a:solidFill>
            </a:endParaRPr>
          </a:p>
          <a:p>
            <a:r>
              <a:rPr lang="en-GB" sz="2200">
                <a:solidFill>
                  <a:schemeClr val="bg1"/>
                </a:solidFill>
                <a:cs typeface="Calibri"/>
              </a:rPr>
              <a:t>Evening walks – bird watching. </a:t>
            </a:r>
          </a:p>
          <a:p>
            <a:r>
              <a:rPr lang="en-GB" sz="2200">
                <a:solidFill>
                  <a:schemeClr val="bg1"/>
                </a:solidFill>
                <a:cs typeface="Calibri"/>
              </a:rPr>
              <a:t>Forest school. (see activity pack for examples </a:t>
            </a:r>
            <a:r>
              <a:rPr lang="en-GB" sz="2200">
                <a:solidFill>
                  <a:schemeClr val="bg1"/>
                </a:solidFill>
                <a:ea typeface="+mn-lt"/>
                <a:cs typeface="+mn-lt"/>
                <a:hlinkClick r:id="rId2">
                  <a:extLst>
                    <a:ext uri="{A12FA001-AC4F-418D-AE19-62706E023703}">
                      <ahyp:hlinkClr xmlns:ahyp="http://schemas.microsoft.com/office/drawing/2018/hyperlinkcolor" val="tx"/>
                    </a:ext>
                  </a:extLst>
                </a:hlinkClick>
              </a:rPr>
              <a:t>https://www.ltl.org.uk/free-resources/</a:t>
            </a:r>
            <a:r>
              <a:rPr lang="en-GB" sz="2200">
                <a:solidFill>
                  <a:schemeClr val="bg1"/>
                </a:solidFill>
                <a:ea typeface="+mn-lt"/>
                <a:cs typeface="+mn-lt"/>
              </a:rPr>
              <a:t>) </a:t>
            </a:r>
            <a:endParaRPr lang="en-GB" sz="2200">
              <a:solidFill>
                <a:schemeClr val="bg1"/>
              </a:solidFill>
              <a:cs typeface="Calibri"/>
            </a:endParaRPr>
          </a:p>
          <a:p>
            <a:endParaRPr lang="en-GB" sz="2200">
              <a:cs typeface="Calibri"/>
            </a:endParaRPr>
          </a:p>
        </p:txBody>
      </p:sp>
      <p:pic>
        <p:nvPicPr>
          <p:cNvPr id="4" name="Picture 4" descr="A picture containing outdoor, tree, person&#10;&#10;Description automatically generated">
            <a:extLst>
              <a:ext uri="{FF2B5EF4-FFF2-40B4-BE49-F238E27FC236}">
                <a16:creationId xmlns:a16="http://schemas.microsoft.com/office/drawing/2014/main" id="{F93ADF84-AD01-460C-B226-5B7E2D46C2C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116" r="15730"/>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577BCA18-D890-4148-AF18-5E89943CFCC2}"/>
              </a:ext>
            </a:extLst>
          </p:cNvPr>
          <p:cNvSpPr txBox="1"/>
          <p:nvPr/>
        </p:nvSpPr>
        <p:spPr>
          <a:xfrm>
            <a:off x="9142968" y="599043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6" name="TextBox 5">
            <a:extLst>
              <a:ext uri="{FF2B5EF4-FFF2-40B4-BE49-F238E27FC236}">
                <a16:creationId xmlns:a16="http://schemas.microsoft.com/office/drawing/2014/main" id="{86EE1ECB-826A-4CCF-AEF5-33009094376A}"/>
              </a:ext>
            </a:extLst>
          </p:cNvPr>
          <p:cNvSpPr txBox="1"/>
          <p:nvPr/>
        </p:nvSpPr>
        <p:spPr>
          <a:xfrm>
            <a:off x="11245121" y="64482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Carys</a:t>
            </a:r>
          </a:p>
        </p:txBody>
      </p:sp>
    </p:spTree>
    <p:extLst>
      <p:ext uri="{BB962C8B-B14F-4D97-AF65-F5344CB8AC3E}">
        <p14:creationId xmlns:p14="http://schemas.microsoft.com/office/powerpoint/2010/main" val="13186045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A17-7EB3-43CB-9194-88F15FAE566C}"/>
              </a:ext>
            </a:extLst>
          </p:cNvPr>
          <p:cNvSpPr>
            <a:spLocks noGrp="1"/>
          </p:cNvSpPr>
          <p:nvPr>
            <p:ph type="title"/>
          </p:nvPr>
        </p:nvSpPr>
        <p:spPr>
          <a:xfrm>
            <a:off x="665922" y="987287"/>
            <a:ext cx="3548269" cy="4697896"/>
          </a:xfrm>
        </p:spPr>
        <p:txBody>
          <a:bodyPr vert="horz" lIns="91440" tIns="45720" rIns="91440" bIns="45720" rtlCol="0" anchor="ctr">
            <a:normAutofit/>
          </a:bodyPr>
          <a:lstStyle/>
          <a:p>
            <a:r>
              <a:rPr lang="en-US" sz="3600">
                <a:solidFill>
                  <a:schemeClr val="bg1"/>
                </a:solidFill>
              </a:rPr>
              <a:t>Case Study - Thomas</a:t>
            </a:r>
          </a:p>
        </p:txBody>
      </p:sp>
      <p:graphicFrame>
        <p:nvGraphicFramePr>
          <p:cNvPr id="19" name="Content Placeholder 2">
            <a:extLst>
              <a:ext uri="{FF2B5EF4-FFF2-40B4-BE49-F238E27FC236}">
                <a16:creationId xmlns:a16="http://schemas.microsoft.com/office/drawing/2014/main" id="{0BB02E6C-768D-4D90-AE20-B3F36316E721}"/>
              </a:ext>
            </a:extLst>
          </p:cNvPr>
          <p:cNvGraphicFramePr>
            <a:graphicFrameLocks noGrp="1"/>
          </p:cNvGraphicFramePr>
          <p:nvPr>
            <p:ph sz="half" idx="1"/>
            <p:extLst>
              <p:ext uri="{D42A27DB-BD31-4B8C-83A1-F6EECF244321}">
                <p14:modId xmlns:p14="http://schemas.microsoft.com/office/powerpoint/2010/main" val="2725211540"/>
              </p:ext>
            </p:extLst>
          </p:nvPr>
        </p:nvGraphicFramePr>
        <p:xfrm>
          <a:off x="5057825" y="987287"/>
          <a:ext cx="5755949" cy="4697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a:extLst>
              <a:ext uri="{FF2B5EF4-FFF2-40B4-BE49-F238E27FC236}">
                <a16:creationId xmlns:a16="http://schemas.microsoft.com/office/drawing/2014/main" id="{E3CBCE02-6A17-4B02-9F79-FB6055D74CE3}"/>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1031356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39916-2418-40BB-9613-C56FC593E0B1}"/>
              </a:ext>
            </a:extLst>
          </p:cNvPr>
          <p:cNvSpPr>
            <a:spLocks noGrp="1"/>
          </p:cNvSpPr>
          <p:nvPr>
            <p:ph type="title"/>
          </p:nvPr>
        </p:nvSpPr>
        <p:spPr/>
        <p:txBody>
          <a:bodyPr/>
          <a:lstStyle/>
          <a:p>
            <a:r>
              <a:rPr lang="en-GB">
                <a:solidFill>
                  <a:schemeClr val="bg1"/>
                </a:solidFill>
              </a:rPr>
              <a:t>Physical Education</a:t>
            </a:r>
          </a:p>
        </p:txBody>
      </p:sp>
      <p:sp>
        <p:nvSpPr>
          <p:cNvPr id="4" name="Content Placeholder 3">
            <a:extLst>
              <a:ext uri="{FF2B5EF4-FFF2-40B4-BE49-F238E27FC236}">
                <a16:creationId xmlns:a16="http://schemas.microsoft.com/office/drawing/2014/main" id="{15B19952-AC7F-43B3-85AB-1C0A7CEE069F}"/>
              </a:ext>
            </a:extLst>
          </p:cNvPr>
          <p:cNvSpPr>
            <a:spLocks noGrp="1"/>
          </p:cNvSpPr>
          <p:nvPr>
            <p:ph sz="half" idx="2"/>
          </p:nvPr>
        </p:nvSpPr>
        <p:spPr>
          <a:xfrm>
            <a:off x="6172202" y="2194559"/>
            <a:ext cx="5334000" cy="4161283"/>
          </a:xfrm>
        </p:spPr>
        <p:txBody>
          <a:bodyPr>
            <a:normAutofit/>
          </a:bodyPr>
          <a:lstStyle/>
          <a:p>
            <a:pPr marL="0" indent="0">
              <a:buNone/>
            </a:pPr>
            <a:r>
              <a:rPr lang="en-GB" sz="2000">
                <a:solidFill>
                  <a:schemeClr val="bg1"/>
                </a:solidFill>
              </a:rPr>
              <a:t>Inclusive activities such as Gymnastics and circuit training are beneficial as they encourage development in various aspects.</a:t>
            </a:r>
          </a:p>
          <a:p>
            <a:pPr marL="0" indent="0">
              <a:buNone/>
            </a:pPr>
            <a:r>
              <a:rPr lang="en-GB" sz="2000">
                <a:solidFill>
                  <a:schemeClr val="bg1"/>
                </a:solidFill>
              </a:rPr>
              <a:t>For example:</a:t>
            </a:r>
          </a:p>
          <a:p>
            <a:r>
              <a:rPr lang="en-GB" sz="2000">
                <a:solidFill>
                  <a:schemeClr val="bg1"/>
                </a:solidFill>
              </a:rPr>
              <a:t>Gross motor skills</a:t>
            </a:r>
          </a:p>
          <a:p>
            <a:r>
              <a:rPr lang="en-GB" sz="2000">
                <a:solidFill>
                  <a:schemeClr val="bg1"/>
                </a:solidFill>
              </a:rPr>
              <a:t>Co-ordination</a:t>
            </a:r>
          </a:p>
          <a:p>
            <a:r>
              <a:rPr lang="en-GB" sz="2000">
                <a:solidFill>
                  <a:schemeClr val="bg1"/>
                </a:solidFill>
              </a:rPr>
              <a:t>Problem solving</a:t>
            </a:r>
          </a:p>
          <a:p>
            <a:pPr marL="0" indent="0" algn="r">
              <a:buNone/>
            </a:pPr>
            <a:r>
              <a:rPr lang="en-GB" sz="1200">
                <a:solidFill>
                  <a:schemeClr val="bg1"/>
                </a:solidFill>
              </a:rPr>
              <a:t>(Harvey, Wilkinson, Presse, </a:t>
            </a:r>
            <a:r>
              <a:rPr lang="en-GB" sz="1200" err="1">
                <a:solidFill>
                  <a:schemeClr val="bg1"/>
                </a:solidFill>
              </a:rPr>
              <a:t>Joober</a:t>
            </a:r>
            <a:r>
              <a:rPr lang="en-GB" sz="1200">
                <a:solidFill>
                  <a:schemeClr val="bg1"/>
                </a:solidFill>
              </a:rPr>
              <a:t> &amp; </a:t>
            </a:r>
            <a:r>
              <a:rPr lang="en-GB" sz="1200" err="1">
                <a:solidFill>
                  <a:schemeClr val="bg1"/>
                </a:solidFill>
              </a:rPr>
              <a:t>Grizenko</a:t>
            </a:r>
            <a:r>
              <a:rPr lang="en-GB" sz="1200">
                <a:solidFill>
                  <a:schemeClr val="bg1"/>
                </a:solidFill>
              </a:rPr>
              <a:t>, 2013)</a:t>
            </a:r>
          </a:p>
          <a:p>
            <a:pPr marL="0" indent="0">
              <a:buNone/>
            </a:pPr>
            <a:r>
              <a:rPr lang="en-GB" sz="2000">
                <a:solidFill>
                  <a:schemeClr val="bg1"/>
                </a:solidFill>
              </a:rPr>
              <a:t>Team activities encourage collaboration and social skills.  </a:t>
            </a:r>
          </a:p>
          <a:p>
            <a:pPr marL="0" indent="0" algn="r">
              <a:buNone/>
            </a:pPr>
            <a:r>
              <a:rPr lang="en-GB" sz="1200">
                <a:solidFill>
                  <a:schemeClr val="bg1"/>
                </a:solidFill>
              </a:rPr>
              <a:t>(Henry, 2016)</a:t>
            </a:r>
          </a:p>
        </p:txBody>
      </p:sp>
      <p:sp>
        <p:nvSpPr>
          <p:cNvPr id="5" name="Content Placeholder 4">
            <a:extLst>
              <a:ext uri="{FF2B5EF4-FFF2-40B4-BE49-F238E27FC236}">
                <a16:creationId xmlns:a16="http://schemas.microsoft.com/office/drawing/2014/main" id="{71184552-AF58-4C1D-A281-92F7A6366763}"/>
              </a:ext>
            </a:extLst>
          </p:cNvPr>
          <p:cNvSpPr>
            <a:spLocks noGrp="1"/>
          </p:cNvSpPr>
          <p:nvPr>
            <p:ph sz="half" idx="1"/>
          </p:nvPr>
        </p:nvSpPr>
        <p:spPr/>
        <p:txBody>
          <a:bodyPr>
            <a:normAutofit/>
          </a:bodyPr>
          <a:lstStyle/>
          <a:p>
            <a:r>
              <a:rPr lang="en-GB">
                <a:solidFill>
                  <a:schemeClr val="bg1"/>
                </a:solidFill>
              </a:rPr>
              <a:t>Exercise stimulates Dopamine </a:t>
            </a:r>
            <a:r>
              <a:rPr lang="en-GB" sz="1800">
                <a:solidFill>
                  <a:schemeClr val="bg1"/>
                </a:solidFill>
              </a:rPr>
              <a:t>(Lara, 2018)</a:t>
            </a:r>
            <a:r>
              <a:rPr lang="en-GB" sz="2000">
                <a:solidFill>
                  <a:schemeClr val="bg1"/>
                </a:solidFill>
              </a:rPr>
              <a:t> which increases concentration </a:t>
            </a:r>
            <a:r>
              <a:rPr lang="en-GB" sz="1200">
                <a:solidFill>
                  <a:schemeClr val="bg1"/>
                </a:solidFill>
              </a:rPr>
              <a:t>(Siegel and Bryson, 2012).</a:t>
            </a:r>
            <a:endParaRPr lang="en-GB" sz="2000">
              <a:solidFill>
                <a:schemeClr val="bg1"/>
              </a:solidFill>
            </a:endParaRPr>
          </a:p>
          <a:p>
            <a:r>
              <a:rPr lang="en-GB" sz="2000">
                <a:solidFill>
                  <a:schemeClr val="bg1"/>
                </a:solidFill>
              </a:rPr>
              <a:t>A study from 2015, found concentration and retention levels increased by over 30% after exercise </a:t>
            </a:r>
            <a:r>
              <a:rPr lang="en-GB" sz="1200">
                <a:solidFill>
                  <a:schemeClr val="bg1"/>
                </a:solidFill>
              </a:rPr>
              <a:t>(Silva, Prado, et al, 2015)</a:t>
            </a:r>
            <a:r>
              <a:rPr lang="en-GB" sz="1800">
                <a:solidFill>
                  <a:schemeClr val="bg1"/>
                </a:solidFill>
              </a:rPr>
              <a:t>.</a:t>
            </a:r>
          </a:p>
          <a:p>
            <a:r>
              <a:rPr lang="en-GB" sz="2000">
                <a:solidFill>
                  <a:schemeClr val="bg1"/>
                </a:solidFill>
              </a:rPr>
              <a:t>Reduces excess energy </a:t>
            </a:r>
            <a:r>
              <a:rPr lang="en-GB" sz="1200">
                <a:solidFill>
                  <a:schemeClr val="bg1"/>
                </a:solidFill>
              </a:rPr>
              <a:t>(Welsh Government, 2019).</a:t>
            </a:r>
            <a:endParaRPr lang="en-GB" sz="1800">
              <a:solidFill>
                <a:schemeClr val="bg1"/>
              </a:solidFill>
            </a:endParaRPr>
          </a:p>
          <a:p>
            <a:r>
              <a:rPr lang="en-GB" sz="2000">
                <a:solidFill>
                  <a:schemeClr val="bg1"/>
                </a:solidFill>
              </a:rPr>
              <a:t>Too much equipment, may cause distraction </a:t>
            </a:r>
            <a:r>
              <a:rPr lang="en-GB" sz="1200">
                <a:solidFill>
                  <a:schemeClr val="bg1"/>
                </a:solidFill>
              </a:rPr>
              <a:t>(Higgins, </a:t>
            </a:r>
            <a:r>
              <a:rPr lang="en-GB" sz="1200" err="1">
                <a:solidFill>
                  <a:schemeClr val="bg1"/>
                </a:solidFill>
              </a:rPr>
              <a:t>Sluder</a:t>
            </a:r>
            <a:r>
              <a:rPr lang="en-GB" sz="1200">
                <a:solidFill>
                  <a:schemeClr val="bg1"/>
                </a:solidFill>
              </a:rPr>
              <a:t>, et al, 2018).</a:t>
            </a:r>
          </a:p>
          <a:p>
            <a:r>
              <a:rPr lang="en-GB" sz="2000">
                <a:solidFill>
                  <a:schemeClr val="bg1"/>
                </a:solidFill>
              </a:rPr>
              <a:t>Activities must differ to hold engagement</a:t>
            </a:r>
            <a:r>
              <a:rPr lang="en-GB" sz="1200">
                <a:solidFill>
                  <a:schemeClr val="bg1"/>
                </a:solidFill>
              </a:rPr>
              <a:t> (Taylor, Novo and Foreman, 2019).</a:t>
            </a:r>
            <a:endParaRPr lang="en-GB">
              <a:solidFill>
                <a:schemeClr val="bg1"/>
              </a:solidFill>
            </a:endParaRPr>
          </a:p>
        </p:txBody>
      </p:sp>
      <p:sp>
        <p:nvSpPr>
          <p:cNvPr id="7" name="TextBox 6">
            <a:extLst>
              <a:ext uri="{FF2B5EF4-FFF2-40B4-BE49-F238E27FC236}">
                <a16:creationId xmlns:a16="http://schemas.microsoft.com/office/drawing/2014/main" id="{9373FF36-6ECD-417A-BC23-284F8D9A71C4}"/>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pic>
        <p:nvPicPr>
          <p:cNvPr id="1026" name="Picture 2">
            <a:extLst>
              <a:ext uri="{FF2B5EF4-FFF2-40B4-BE49-F238E27FC236}">
                <a16:creationId xmlns:a16="http://schemas.microsoft.com/office/drawing/2014/main" id="{17EAB09D-7B1A-4C9F-9CF8-4E99E18B4870}"/>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1"/>
            <a:ext cx="12191980" cy="81279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FE968CE-B225-4289-80A0-17C7C89D4B85}"/>
              </a:ext>
            </a:extLst>
          </p:cNvPr>
          <p:cNvSpPr txBox="1"/>
          <p:nvPr/>
        </p:nvSpPr>
        <p:spPr>
          <a:xfrm>
            <a:off x="142504" y="6394252"/>
            <a:ext cx="3040083" cy="276999"/>
          </a:xfrm>
          <a:prstGeom prst="rect">
            <a:avLst/>
          </a:prstGeom>
          <a:noFill/>
        </p:spPr>
        <p:txBody>
          <a:bodyPr wrap="square" rtlCol="0">
            <a:spAutoFit/>
          </a:bodyPr>
          <a:lstStyle/>
          <a:p>
            <a:r>
              <a:rPr lang="en-GB" sz="1200">
                <a:solidFill>
                  <a:schemeClr val="bg1"/>
                </a:solidFill>
              </a:rPr>
              <a:t>(</a:t>
            </a:r>
            <a:r>
              <a:rPr lang="en-GB" sz="1200" err="1">
                <a:solidFill>
                  <a:schemeClr val="bg1"/>
                </a:solidFill>
              </a:rPr>
              <a:t>Paulas</a:t>
            </a:r>
            <a:r>
              <a:rPr lang="en-GB" sz="1200">
                <a:solidFill>
                  <a:schemeClr val="bg1"/>
                </a:solidFill>
              </a:rPr>
              <a:t> Perusals, 2019)</a:t>
            </a:r>
          </a:p>
        </p:txBody>
      </p:sp>
    </p:spTree>
    <p:extLst>
      <p:ext uri="{BB962C8B-B14F-4D97-AF65-F5344CB8AC3E}">
        <p14:creationId xmlns:p14="http://schemas.microsoft.com/office/powerpoint/2010/main" val="2520829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useBgFill="1">
        <p:nvSpPr>
          <p:cNvPr id="33" name="Rectangle 35">
            <a:extLst>
              <a:ext uri="{FF2B5EF4-FFF2-40B4-BE49-F238E27FC236}">
                <a16:creationId xmlns:a16="http://schemas.microsoft.com/office/drawing/2014/main" id="{B6AEB26F-5E26-4759-82A1-E4F800466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05DD79F-4366-4F78-81F8-886DD4447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34661A9D-3934-4A88-B119-86C5B622C9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162429BD-6D19-433D-8512-9F8F5FC4A7E4}"/>
              </a:ext>
            </a:extLst>
          </p:cNvPr>
          <p:cNvSpPr>
            <a:spLocks noGrp="1"/>
          </p:cNvSpPr>
          <p:nvPr>
            <p:ph type="title"/>
          </p:nvPr>
        </p:nvSpPr>
        <p:spPr>
          <a:xfrm>
            <a:off x="2895600" y="764373"/>
            <a:ext cx="8610600" cy="1293028"/>
          </a:xfrm>
        </p:spPr>
        <p:txBody>
          <a:bodyPr>
            <a:normAutofit/>
          </a:bodyPr>
          <a:lstStyle/>
          <a:p>
            <a:r>
              <a:rPr lang="en-US" b="1">
                <a:solidFill>
                  <a:schemeClr val="bg1"/>
                </a:solidFill>
                <a:cs typeface="Calibri Light"/>
              </a:rPr>
              <a:t>Case Study  -</a:t>
            </a:r>
            <a:br>
              <a:rPr lang="en-US" b="1">
                <a:solidFill>
                  <a:schemeClr val="bg1"/>
                </a:solidFill>
                <a:cs typeface="Calibri Light"/>
              </a:rPr>
            </a:br>
            <a:r>
              <a:rPr lang="en-US" b="1">
                <a:solidFill>
                  <a:schemeClr val="bg1"/>
                </a:solidFill>
                <a:cs typeface="Calibri Light"/>
              </a:rPr>
              <a:t>Nancy</a:t>
            </a:r>
          </a:p>
        </p:txBody>
      </p:sp>
      <p:graphicFrame>
        <p:nvGraphicFramePr>
          <p:cNvPr id="25" name="Content Placeholder 2">
            <a:extLst>
              <a:ext uri="{FF2B5EF4-FFF2-40B4-BE49-F238E27FC236}">
                <a16:creationId xmlns:a16="http://schemas.microsoft.com/office/drawing/2014/main" id="{BEC325D5-4585-4C77-8F75-480E2F1406BA}"/>
              </a:ext>
            </a:extLst>
          </p:cNvPr>
          <p:cNvGraphicFramePr>
            <a:graphicFrameLocks noGrp="1"/>
          </p:cNvGraphicFramePr>
          <p:nvPr>
            <p:ph idx="1"/>
            <p:extLst>
              <p:ext uri="{D42A27DB-BD31-4B8C-83A1-F6EECF244321}">
                <p14:modId xmlns:p14="http://schemas.microsoft.com/office/powerpoint/2010/main" val="4074306474"/>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2" name="TextBox 41">
            <a:extLst>
              <a:ext uri="{FF2B5EF4-FFF2-40B4-BE49-F238E27FC236}">
                <a16:creationId xmlns:a16="http://schemas.microsoft.com/office/drawing/2014/main" id="{4245B7AD-BB3F-4E91-A312-CC8FCFB048CE}"/>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cs typeface="Calibri"/>
              </a:rPr>
              <a:t>Emma</a:t>
            </a:r>
          </a:p>
        </p:txBody>
      </p:sp>
    </p:spTree>
    <p:extLst>
      <p:ext uri="{BB962C8B-B14F-4D97-AF65-F5344CB8AC3E}">
        <p14:creationId xmlns:p14="http://schemas.microsoft.com/office/powerpoint/2010/main" val="3608515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252F6-858F-4236-A434-18DD816B3533}"/>
              </a:ext>
            </a:extLst>
          </p:cNvPr>
          <p:cNvSpPr>
            <a:spLocks noGrp="1"/>
          </p:cNvSpPr>
          <p:nvPr>
            <p:ph type="title"/>
          </p:nvPr>
        </p:nvSpPr>
        <p:spPr>
          <a:xfrm>
            <a:off x="1371600" y="3159418"/>
            <a:ext cx="9448800" cy="1825096"/>
          </a:xfrm>
        </p:spPr>
        <p:txBody>
          <a:bodyPr vert="horz" lIns="91440" tIns="45720" rIns="91440" bIns="45720" rtlCol="0" anchor="b">
            <a:normAutofit/>
          </a:bodyPr>
          <a:lstStyle/>
          <a:p>
            <a:pPr algn="l"/>
            <a:r>
              <a:rPr lang="en-US" sz="6000">
                <a:solidFill>
                  <a:schemeClr val="bg1"/>
                </a:solidFill>
              </a:rPr>
              <a:t>Circle time activity</a:t>
            </a:r>
          </a:p>
        </p:txBody>
      </p:sp>
      <p:pic>
        <p:nvPicPr>
          <p:cNvPr id="6" name="Picture 6">
            <a:extLst>
              <a:ext uri="{FF2B5EF4-FFF2-40B4-BE49-F238E27FC236}">
                <a16:creationId xmlns:a16="http://schemas.microsoft.com/office/drawing/2014/main" id="{6CB92214-6160-431C-BCFC-4A264947EB9F}"/>
              </a:ext>
            </a:extLst>
          </p:cNvPr>
          <p:cNvPicPr>
            <a:picLocks noChangeAspect="1"/>
          </p:cNvPicPr>
          <p:nvPr/>
        </p:nvPicPr>
        <p:blipFill>
          <a:blip r:embed="rId2"/>
          <a:stretch>
            <a:fillRect/>
          </a:stretch>
        </p:blipFill>
        <p:spPr>
          <a:xfrm>
            <a:off x="3633652" y="5044726"/>
            <a:ext cx="1907518" cy="1814262"/>
          </a:xfrm>
          <a:prstGeom prst="rect">
            <a:avLst/>
          </a:prstGeom>
        </p:spPr>
      </p:pic>
      <p:pic>
        <p:nvPicPr>
          <p:cNvPr id="8" name="Picture 8" descr="Table&#10;&#10;Description automatically generated">
            <a:extLst>
              <a:ext uri="{FF2B5EF4-FFF2-40B4-BE49-F238E27FC236}">
                <a16:creationId xmlns:a16="http://schemas.microsoft.com/office/drawing/2014/main" id="{71C22E60-BA21-4BA6-822F-6FA8FB4B2333}"/>
              </a:ext>
            </a:extLst>
          </p:cNvPr>
          <p:cNvPicPr>
            <a:picLocks noChangeAspect="1"/>
          </p:cNvPicPr>
          <p:nvPr/>
        </p:nvPicPr>
        <p:blipFill>
          <a:blip r:embed="rId3"/>
          <a:stretch>
            <a:fillRect/>
          </a:stretch>
        </p:blipFill>
        <p:spPr>
          <a:xfrm>
            <a:off x="4182983" y="630768"/>
            <a:ext cx="3083224" cy="2931166"/>
          </a:xfrm>
          <a:prstGeom prst="rect">
            <a:avLst/>
          </a:prstGeom>
        </p:spPr>
      </p:pic>
      <p:pic>
        <p:nvPicPr>
          <p:cNvPr id="9" name="Picture 9" descr="A picture containing text, electronics, screenshot, picture frame&#10;&#10;Description automatically generated">
            <a:extLst>
              <a:ext uri="{FF2B5EF4-FFF2-40B4-BE49-F238E27FC236}">
                <a16:creationId xmlns:a16="http://schemas.microsoft.com/office/drawing/2014/main" id="{3C96ADB7-FEE4-4067-9180-B67C24C9DD06}"/>
              </a:ext>
            </a:extLst>
          </p:cNvPr>
          <p:cNvPicPr>
            <a:picLocks noChangeAspect="1"/>
          </p:cNvPicPr>
          <p:nvPr/>
        </p:nvPicPr>
        <p:blipFill>
          <a:blip r:embed="rId4"/>
          <a:stretch>
            <a:fillRect/>
          </a:stretch>
        </p:blipFill>
        <p:spPr>
          <a:xfrm>
            <a:off x="7479842" y="842672"/>
            <a:ext cx="3688279" cy="2517798"/>
          </a:xfrm>
          <a:prstGeom prst="rect">
            <a:avLst/>
          </a:prstGeom>
        </p:spPr>
      </p:pic>
      <p:pic>
        <p:nvPicPr>
          <p:cNvPr id="3" name="Picture 3">
            <a:extLst>
              <a:ext uri="{FF2B5EF4-FFF2-40B4-BE49-F238E27FC236}">
                <a16:creationId xmlns:a16="http://schemas.microsoft.com/office/drawing/2014/main" id="{00A9D876-F267-4AB4-A653-94B08D49A6A5}"/>
              </a:ext>
            </a:extLst>
          </p:cNvPr>
          <p:cNvPicPr>
            <a:picLocks noChangeAspect="1"/>
          </p:cNvPicPr>
          <p:nvPr/>
        </p:nvPicPr>
        <p:blipFill>
          <a:blip r:embed="rId5"/>
          <a:stretch>
            <a:fillRect/>
          </a:stretch>
        </p:blipFill>
        <p:spPr>
          <a:xfrm>
            <a:off x="640556" y="766797"/>
            <a:ext cx="3421856" cy="2466906"/>
          </a:xfrm>
          <a:prstGeom prst="rect">
            <a:avLst/>
          </a:prstGeom>
        </p:spPr>
      </p:pic>
      <p:sp>
        <p:nvSpPr>
          <p:cNvPr id="4" name="TextBox 3">
            <a:extLst>
              <a:ext uri="{FF2B5EF4-FFF2-40B4-BE49-F238E27FC236}">
                <a16:creationId xmlns:a16="http://schemas.microsoft.com/office/drawing/2014/main" id="{7623E284-9048-436F-84D3-94B54BBD4C48}"/>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cs typeface="Calibri"/>
              </a:rPr>
              <a:t>Emma</a:t>
            </a:r>
          </a:p>
        </p:txBody>
      </p:sp>
    </p:spTree>
    <p:extLst>
      <p:ext uri="{BB962C8B-B14F-4D97-AF65-F5344CB8AC3E}">
        <p14:creationId xmlns:p14="http://schemas.microsoft.com/office/powerpoint/2010/main" val="35403171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8034E-AEDB-4245-91F8-41852483CEC1}"/>
              </a:ext>
            </a:extLst>
          </p:cNvPr>
          <p:cNvSpPr>
            <a:spLocks noGrp="1"/>
          </p:cNvSpPr>
          <p:nvPr>
            <p:ph type="title"/>
          </p:nvPr>
        </p:nvSpPr>
        <p:spPr>
          <a:xfrm>
            <a:off x="2895600" y="764373"/>
            <a:ext cx="8610600" cy="1293028"/>
          </a:xfrm>
        </p:spPr>
        <p:txBody>
          <a:bodyPr>
            <a:normAutofit/>
          </a:bodyPr>
          <a:lstStyle/>
          <a:p>
            <a:r>
              <a:rPr lang="en-GB">
                <a:solidFill>
                  <a:schemeClr val="bg1"/>
                </a:solidFill>
              </a:rPr>
              <a:t>Case Study  - Bella</a:t>
            </a:r>
          </a:p>
        </p:txBody>
      </p:sp>
      <p:graphicFrame>
        <p:nvGraphicFramePr>
          <p:cNvPr id="20" name="Content Placeholder 2">
            <a:extLst>
              <a:ext uri="{FF2B5EF4-FFF2-40B4-BE49-F238E27FC236}">
                <a16:creationId xmlns:a16="http://schemas.microsoft.com/office/drawing/2014/main" id="{D2DC599F-8BCF-4E38-B2C2-91944F53CB4C}"/>
              </a:ext>
            </a:extLst>
          </p:cNvPr>
          <p:cNvGraphicFramePr>
            <a:graphicFrameLocks noGrp="1"/>
          </p:cNvGraphicFramePr>
          <p:nvPr>
            <p:ph idx="1"/>
          </p:nvPr>
        </p:nvGraphicFramePr>
        <p:xfrm>
          <a:off x="677333" y="2194560"/>
          <a:ext cx="5816600"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6" descr="A picture containing person, indoor, computer, computer&#10;&#10;Description automatically generated">
            <a:extLst>
              <a:ext uri="{FF2B5EF4-FFF2-40B4-BE49-F238E27FC236}">
                <a16:creationId xmlns:a16="http://schemas.microsoft.com/office/drawing/2014/main" id="{1908EE24-6278-4B0B-AAE9-C42AC98E0B52}"/>
              </a:ext>
            </a:extLst>
          </p:cNvPr>
          <p:cNvPicPr>
            <a:picLocks noChangeAspect="1"/>
          </p:cNvPicPr>
          <p:nvPr/>
        </p:nvPicPr>
        <p:blipFill rotWithShape="1">
          <a:blip r:embed="rId8"/>
          <a:srcRect r="586" b="-1"/>
          <a:stretch/>
        </p:blipFill>
        <p:spPr>
          <a:xfrm>
            <a:off x="7078945" y="2250639"/>
            <a:ext cx="4521200" cy="34109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91415380-DA97-4571-9824-F84064E6220E}"/>
              </a:ext>
            </a:extLst>
          </p:cNvPr>
          <p:cNvSpPr txBox="1"/>
          <p:nvPr/>
        </p:nvSpPr>
        <p:spPr>
          <a:xfrm>
            <a:off x="11036644" y="635137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a:solidFill>
                  <a:srgbClr val="FFFFFF"/>
                </a:solidFill>
                <a:latin typeface="Arial"/>
              </a:rPr>
              <a:t>Sinèad</a:t>
            </a:r>
            <a:r>
              <a:rPr lang="en-GB" sz="2400">
                <a:latin typeface="Arial"/>
                <a:cs typeface="Arial"/>
              </a:rPr>
              <a:t>​</a:t>
            </a:r>
            <a:endParaRPr lang="en-GB" sz="2400"/>
          </a:p>
        </p:txBody>
      </p:sp>
      <p:sp>
        <p:nvSpPr>
          <p:cNvPr id="8" name="TextBox 7">
            <a:extLst>
              <a:ext uri="{FF2B5EF4-FFF2-40B4-BE49-F238E27FC236}">
                <a16:creationId xmlns:a16="http://schemas.microsoft.com/office/drawing/2014/main" id="{EB85C8D6-E82C-4B14-B5B4-F40885FAAC1D}"/>
              </a:ext>
            </a:extLst>
          </p:cNvPr>
          <p:cNvSpPr txBox="1"/>
          <p:nvPr/>
        </p:nvSpPr>
        <p:spPr>
          <a:xfrm>
            <a:off x="8289240" y="557724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cs typeface="Calibri"/>
              </a:rPr>
              <a:t>(Understood, 2021)</a:t>
            </a:r>
          </a:p>
        </p:txBody>
      </p:sp>
    </p:spTree>
    <p:extLst>
      <p:ext uri="{BB962C8B-B14F-4D97-AF65-F5344CB8AC3E}">
        <p14:creationId xmlns:p14="http://schemas.microsoft.com/office/powerpoint/2010/main" val="1628147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EB725-F33B-4C01-853A-C99C17A746B3}"/>
              </a:ext>
            </a:extLst>
          </p:cNvPr>
          <p:cNvSpPr>
            <a:spLocks noGrp="1"/>
          </p:cNvSpPr>
          <p:nvPr>
            <p:ph type="title"/>
          </p:nvPr>
        </p:nvSpPr>
        <p:spPr>
          <a:xfrm>
            <a:off x="834082" y="1493244"/>
            <a:ext cx="5592563" cy="1325563"/>
          </a:xfrm>
        </p:spPr>
        <p:txBody>
          <a:bodyPr>
            <a:normAutofit/>
          </a:bodyPr>
          <a:lstStyle/>
          <a:p>
            <a:r>
              <a:rPr lang="en-GB"/>
              <a:t>Mindfulness activity</a:t>
            </a:r>
          </a:p>
        </p:txBody>
      </p:sp>
      <p:sp>
        <p:nvSpPr>
          <p:cNvPr id="3" name="Content Placeholder 2">
            <a:extLst>
              <a:ext uri="{FF2B5EF4-FFF2-40B4-BE49-F238E27FC236}">
                <a16:creationId xmlns:a16="http://schemas.microsoft.com/office/drawing/2014/main" id="{E87465FC-9200-4C9F-B2EC-75E229DE79DB}"/>
              </a:ext>
            </a:extLst>
          </p:cNvPr>
          <p:cNvSpPr>
            <a:spLocks noGrp="1"/>
          </p:cNvSpPr>
          <p:nvPr>
            <p:ph idx="1"/>
          </p:nvPr>
        </p:nvSpPr>
        <p:spPr>
          <a:xfrm>
            <a:off x="607541" y="3082207"/>
            <a:ext cx="5314543" cy="3375920"/>
          </a:xfrm>
        </p:spPr>
        <p:txBody>
          <a:bodyPr vert="horz" lIns="91440" tIns="45720" rIns="91440" bIns="45720" rtlCol="0" anchor="t">
            <a:normAutofit/>
          </a:bodyPr>
          <a:lstStyle/>
          <a:p>
            <a:r>
              <a:rPr lang="en-GB" sz="1800">
                <a:ea typeface="+mn-lt"/>
                <a:cs typeface="+mn-lt"/>
              </a:rPr>
              <a:t>Mindfulness can can increase concentration</a:t>
            </a:r>
          </a:p>
          <a:p>
            <a:r>
              <a:rPr lang="en-GB" sz="1800">
                <a:ea typeface="+mn-lt"/>
                <a:cs typeface="+mn-lt"/>
              </a:rPr>
              <a:t>Paying close attention to one’s thoughts, feelings, and sensations</a:t>
            </a:r>
          </a:p>
          <a:p>
            <a:r>
              <a:rPr lang="en-GB" sz="1800">
                <a:ea typeface="+mn-lt"/>
                <a:cs typeface="+mn-lt"/>
              </a:rPr>
              <a:t>Grows inner skills</a:t>
            </a:r>
          </a:p>
          <a:p>
            <a:r>
              <a:rPr lang="en-GB" sz="1800">
                <a:cs typeface="Calibri"/>
              </a:rPr>
              <a:t>Self-observe</a:t>
            </a:r>
          </a:p>
          <a:p>
            <a:r>
              <a:rPr lang="en-GB" sz="1800">
                <a:cs typeface="Calibri"/>
              </a:rPr>
              <a:t>Deal with different situations</a:t>
            </a:r>
          </a:p>
          <a:p>
            <a:r>
              <a:rPr lang="en-GB" sz="1800">
                <a:cs typeface="Calibri"/>
              </a:rPr>
              <a:t>Don't react impulsively</a:t>
            </a:r>
          </a:p>
          <a:p>
            <a:r>
              <a:rPr lang="en-GB" sz="1800">
                <a:cs typeface="Calibri"/>
              </a:rPr>
              <a:t>More Research needed</a:t>
            </a:r>
          </a:p>
        </p:txBody>
      </p:sp>
      <p:pic>
        <p:nvPicPr>
          <p:cNvPr id="4" name="Picture 4" descr="Text, whiteboard&#10;&#10;Description automatically generated">
            <a:extLst>
              <a:ext uri="{FF2B5EF4-FFF2-40B4-BE49-F238E27FC236}">
                <a16:creationId xmlns:a16="http://schemas.microsoft.com/office/drawing/2014/main" id="{4ECD3D38-1FD5-47B9-8030-E5009333FC32}"/>
              </a:ext>
            </a:extLst>
          </p:cNvPr>
          <p:cNvPicPr>
            <a:picLocks noChangeAspect="1"/>
          </p:cNvPicPr>
          <p:nvPr/>
        </p:nvPicPr>
        <p:blipFill rotWithShape="1">
          <a:blip r:embed="rId3"/>
          <a:srcRect r="4010"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4DB219A7-AFA6-4668-BF8C-ACFE4BF3876F}"/>
              </a:ext>
            </a:extLst>
          </p:cNvPr>
          <p:cNvSpPr txBox="1"/>
          <p:nvPr/>
        </p:nvSpPr>
        <p:spPr>
          <a:xfrm>
            <a:off x="9368481" y="5589372"/>
            <a:ext cx="138395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ea typeface="+mn-lt"/>
                <a:cs typeface="+mn-lt"/>
              </a:rPr>
              <a:t>(Kaur, 2018)</a:t>
            </a:r>
            <a:endParaRPr lang="en-US" sz="1600"/>
          </a:p>
        </p:txBody>
      </p:sp>
      <p:sp>
        <p:nvSpPr>
          <p:cNvPr id="6" name="TextBox 5">
            <a:extLst>
              <a:ext uri="{FF2B5EF4-FFF2-40B4-BE49-F238E27FC236}">
                <a16:creationId xmlns:a16="http://schemas.microsoft.com/office/drawing/2014/main" id="{9854FBE2-C614-4134-98AA-849777B15DFE}"/>
              </a:ext>
            </a:extLst>
          </p:cNvPr>
          <p:cNvSpPr txBox="1"/>
          <p:nvPr/>
        </p:nvSpPr>
        <p:spPr>
          <a:xfrm>
            <a:off x="10850005" y="6339787"/>
            <a:ext cx="11471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Sinèad </a:t>
            </a:r>
            <a:endParaRPr lang="en-US" sz="2400"/>
          </a:p>
        </p:txBody>
      </p:sp>
    </p:spTree>
    <p:extLst>
      <p:ext uri="{BB962C8B-B14F-4D97-AF65-F5344CB8AC3E}">
        <p14:creationId xmlns:p14="http://schemas.microsoft.com/office/powerpoint/2010/main" val="23589553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34" name="Graphic 17" descr="Head with Gears">
            <a:extLst>
              <a:ext uri="{FF2B5EF4-FFF2-40B4-BE49-F238E27FC236}">
                <a16:creationId xmlns:a16="http://schemas.microsoft.com/office/drawing/2014/main" id="{18B0F90A-F5B2-4430-AC7F-F112DA4176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40937" y="2501159"/>
            <a:ext cx="3410926" cy="3410926"/>
          </a:xfrm>
          <a:prstGeom prst="rect">
            <a:avLst/>
          </a:prstGeom>
        </p:spPr>
      </p:pic>
      <p:sp>
        <p:nvSpPr>
          <p:cNvPr id="3" name="Content Placeholder 2">
            <a:extLst>
              <a:ext uri="{FF2B5EF4-FFF2-40B4-BE49-F238E27FC236}">
                <a16:creationId xmlns:a16="http://schemas.microsoft.com/office/drawing/2014/main" id="{61780B79-A791-477D-B8C9-8FB513E08616}"/>
              </a:ext>
            </a:extLst>
          </p:cNvPr>
          <p:cNvSpPr>
            <a:spLocks noGrp="1"/>
          </p:cNvSpPr>
          <p:nvPr>
            <p:ph idx="1"/>
          </p:nvPr>
        </p:nvSpPr>
        <p:spPr>
          <a:xfrm>
            <a:off x="5689600" y="2194560"/>
            <a:ext cx="5816600" cy="4024125"/>
          </a:xfrm>
        </p:spPr>
        <p:txBody>
          <a:bodyPr vert="horz" lIns="91440" tIns="45720" rIns="91440" bIns="45720" rtlCol="0">
            <a:normAutofit/>
          </a:bodyPr>
          <a:lstStyle/>
          <a:p>
            <a:pPr marL="0" indent="0">
              <a:buNone/>
            </a:pPr>
            <a:r>
              <a:rPr lang="en-GB" sz="4800">
                <a:solidFill>
                  <a:schemeClr val="bg1"/>
                </a:solidFill>
                <a:cs typeface="Calibri"/>
              </a:rPr>
              <a:t>Do you think this would affect attainment?</a:t>
            </a:r>
          </a:p>
        </p:txBody>
      </p:sp>
      <p:sp>
        <p:nvSpPr>
          <p:cNvPr id="7" name="TextBox 6">
            <a:extLst>
              <a:ext uri="{FF2B5EF4-FFF2-40B4-BE49-F238E27FC236}">
                <a16:creationId xmlns:a16="http://schemas.microsoft.com/office/drawing/2014/main" id="{2DB35282-F05E-41AF-A8F2-3C18D0CF556C}"/>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912177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DE99D-FA69-40E9-B27A-A0971A2FB009}"/>
              </a:ext>
            </a:extLst>
          </p:cNvPr>
          <p:cNvSpPr>
            <a:spLocks noGrp="1"/>
          </p:cNvSpPr>
          <p:nvPr>
            <p:ph type="title"/>
          </p:nvPr>
        </p:nvSpPr>
        <p:spPr>
          <a:xfrm>
            <a:off x="4090507" y="764373"/>
            <a:ext cx="7434070" cy="1474330"/>
          </a:xfrm>
        </p:spPr>
        <p:txBody>
          <a:bodyPr>
            <a:normAutofit/>
          </a:bodyPr>
          <a:lstStyle/>
          <a:p>
            <a:r>
              <a:rPr lang="en-GB">
                <a:cs typeface="Calibri Light"/>
              </a:rPr>
              <a:t>Effect on attainment </a:t>
            </a:r>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a:extLst>
              <a:ext uri="{FF2B5EF4-FFF2-40B4-BE49-F238E27FC236}">
                <a16:creationId xmlns:a16="http://schemas.microsoft.com/office/drawing/2014/main" id="{C9B7CEF5-56C0-44C6-BB07-9EBCC6AE53CF}"/>
              </a:ext>
            </a:extLst>
          </p:cNvPr>
          <p:cNvSpPr>
            <a:spLocks noGrp="1"/>
          </p:cNvSpPr>
          <p:nvPr>
            <p:ph idx="1"/>
          </p:nvPr>
        </p:nvSpPr>
        <p:spPr>
          <a:xfrm>
            <a:off x="4090507" y="2628900"/>
            <a:ext cx="7454077" cy="3589785"/>
          </a:xfrm>
        </p:spPr>
        <p:txBody>
          <a:bodyPr vert="horz" lIns="91440" tIns="45720" rIns="91440" bIns="45720" rtlCol="0" anchor="t">
            <a:normAutofit/>
          </a:bodyPr>
          <a:lstStyle/>
          <a:p>
            <a:endParaRPr lang="en-GB" sz="2000">
              <a:cs typeface="Calibri"/>
            </a:endParaRPr>
          </a:p>
          <a:p>
            <a:r>
              <a:rPr lang="en-GB" sz="2000">
                <a:cs typeface="Calibri"/>
              </a:rPr>
              <a:t>Poorer communication skills results in a poor cognitive development for the child.</a:t>
            </a:r>
          </a:p>
          <a:p>
            <a:r>
              <a:rPr lang="en-GB" sz="2000">
                <a:cs typeface="Calibri"/>
              </a:rPr>
              <a:t>Attainment gap widens throughout Primary Schools </a:t>
            </a:r>
            <a:r>
              <a:rPr lang="en-GB" sz="1200">
                <a:cs typeface="Calibri"/>
              </a:rPr>
              <a:t>(NICE, 2009).</a:t>
            </a:r>
            <a:endParaRPr lang="en-GB" sz="2000">
              <a:cs typeface="Calibri"/>
            </a:endParaRPr>
          </a:p>
          <a:p>
            <a:r>
              <a:rPr lang="en-GB" sz="2000">
                <a:cs typeface="Calibri"/>
              </a:rPr>
              <a:t>Variety of teaching staff when going into Secondary school.</a:t>
            </a:r>
            <a:endParaRPr lang="en-US" sz="2000"/>
          </a:p>
          <a:p>
            <a:r>
              <a:rPr lang="en-GB" sz="2000">
                <a:cs typeface="Calibri"/>
              </a:rPr>
              <a:t>ADHD can also influence the class as a whole</a:t>
            </a:r>
          </a:p>
          <a:p>
            <a:r>
              <a:rPr lang="en-GB" sz="2000">
                <a:cs typeface="Calibri"/>
              </a:rPr>
              <a:t>Lack of sleep </a:t>
            </a:r>
          </a:p>
          <a:p>
            <a:pPr marL="0" indent="0">
              <a:buNone/>
            </a:pPr>
            <a:endParaRPr lang="en-GB" sz="2000">
              <a:cs typeface="Calibri"/>
            </a:endParaRPr>
          </a:p>
          <a:p>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2435498417"/>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726B1-DD56-420F-96D1-267FE2C49377}"/>
              </a:ext>
            </a:extLst>
          </p:cNvPr>
          <p:cNvSpPr>
            <a:spLocks noGrp="1"/>
          </p:cNvSpPr>
          <p:nvPr>
            <p:ph type="title"/>
          </p:nvPr>
        </p:nvSpPr>
        <p:spPr>
          <a:xfrm>
            <a:off x="2895600" y="252209"/>
            <a:ext cx="8610600" cy="1293028"/>
          </a:xfrm>
        </p:spPr>
        <p:txBody>
          <a:bodyPr/>
          <a:lstStyle/>
          <a:p>
            <a:r>
              <a:rPr lang="en-GB">
                <a:solidFill>
                  <a:schemeClr val="bg1"/>
                </a:solidFill>
              </a:rPr>
              <a:t>Famous people with adhd</a:t>
            </a:r>
          </a:p>
        </p:txBody>
      </p:sp>
      <p:sp>
        <p:nvSpPr>
          <p:cNvPr id="3" name="TextBox 2">
            <a:extLst>
              <a:ext uri="{FF2B5EF4-FFF2-40B4-BE49-F238E27FC236}">
                <a16:creationId xmlns:a16="http://schemas.microsoft.com/office/drawing/2014/main" id="{4D579991-3FFF-4416-99AB-A6995FEA58ED}"/>
              </a:ext>
            </a:extLst>
          </p:cNvPr>
          <p:cNvSpPr txBox="1"/>
          <p:nvPr/>
        </p:nvSpPr>
        <p:spPr>
          <a:xfrm>
            <a:off x="414728" y="11142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Simone Biles</a:t>
            </a:r>
          </a:p>
        </p:txBody>
      </p:sp>
      <p:pic>
        <p:nvPicPr>
          <p:cNvPr id="4" name="Picture 4" descr="A picture containing person, outdoor, sport, gymnastics&#10;&#10;Description automatically generated">
            <a:extLst>
              <a:ext uri="{FF2B5EF4-FFF2-40B4-BE49-F238E27FC236}">
                <a16:creationId xmlns:a16="http://schemas.microsoft.com/office/drawing/2014/main" id="{E72D19E5-1A90-4131-AF9F-E3002926436F}"/>
              </a:ext>
            </a:extLst>
          </p:cNvPr>
          <p:cNvPicPr>
            <a:picLocks noChangeAspect="1"/>
          </p:cNvPicPr>
          <p:nvPr/>
        </p:nvPicPr>
        <p:blipFill>
          <a:blip r:embed="rId2"/>
          <a:stretch>
            <a:fillRect/>
          </a:stretch>
        </p:blipFill>
        <p:spPr>
          <a:xfrm>
            <a:off x="64957" y="1417458"/>
            <a:ext cx="2455889" cy="2561545"/>
          </a:xfrm>
          <a:prstGeom prst="rect">
            <a:avLst/>
          </a:prstGeom>
        </p:spPr>
      </p:pic>
      <p:pic>
        <p:nvPicPr>
          <p:cNvPr id="5" name="Picture 5">
            <a:extLst>
              <a:ext uri="{FF2B5EF4-FFF2-40B4-BE49-F238E27FC236}">
                <a16:creationId xmlns:a16="http://schemas.microsoft.com/office/drawing/2014/main" id="{89DAED5C-FA33-4620-876A-7F640CE83771}"/>
              </a:ext>
            </a:extLst>
          </p:cNvPr>
          <p:cNvPicPr>
            <a:picLocks noChangeAspect="1"/>
          </p:cNvPicPr>
          <p:nvPr/>
        </p:nvPicPr>
        <p:blipFill>
          <a:blip r:embed="rId3"/>
          <a:stretch>
            <a:fillRect/>
          </a:stretch>
        </p:blipFill>
        <p:spPr>
          <a:xfrm>
            <a:off x="242545" y="4211899"/>
            <a:ext cx="2197444" cy="2197444"/>
          </a:xfrm>
          <a:prstGeom prst="rect">
            <a:avLst/>
          </a:prstGeom>
        </p:spPr>
      </p:pic>
      <p:sp>
        <p:nvSpPr>
          <p:cNvPr id="6" name="TextBox 5">
            <a:extLst>
              <a:ext uri="{FF2B5EF4-FFF2-40B4-BE49-F238E27FC236}">
                <a16:creationId xmlns:a16="http://schemas.microsoft.com/office/drawing/2014/main" id="{4B91C233-2FA0-4BDF-B434-4EACA077E9DA}"/>
              </a:ext>
            </a:extLst>
          </p:cNvPr>
          <p:cNvSpPr txBox="1"/>
          <p:nvPr/>
        </p:nvSpPr>
        <p:spPr>
          <a:xfrm>
            <a:off x="417430" y="64140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Johnny Depp</a:t>
            </a:r>
          </a:p>
        </p:txBody>
      </p:sp>
      <p:sp>
        <p:nvSpPr>
          <p:cNvPr id="7" name="TextBox 6">
            <a:extLst>
              <a:ext uri="{FF2B5EF4-FFF2-40B4-BE49-F238E27FC236}">
                <a16:creationId xmlns:a16="http://schemas.microsoft.com/office/drawing/2014/main" id="{4AD3D996-A28A-48BC-8B5F-6295AEBD93B6}"/>
              </a:ext>
            </a:extLst>
          </p:cNvPr>
          <p:cNvSpPr txBox="1"/>
          <p:nvPr/>
        </p:nvSpPr>
        <p:spPr>
          <a:xfrm>
            <a:off x="5154585" y="39054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Justin Timberlake</a:t>
            </a:r>
          </a:p>
        </p:txBody>
      </p:sp>
      <p:pic>
        <p:nvPicPr>
          <p:cNvPr id="8" name="Picture 8">
            <a:extLst>
              <a:ext uri="{FF2B5EF4-FFF2-40B4-BE49-F238E27FC236}">
                <a16:creationId xmlns:a16="http://schemas.microsoft.com/office/drawing/2014/main" id="{63F15C1E-D43C-4876-BEEC-3663481B2CED}"/>
              </a:ext>
            </a:extLst>
          </p:cNvPr>
          <p:cNvPicPr>
            <a:picLocks noChangeAspect="1"/>
          </p:cNvPicPr>
          <p:nvPr/>
        </p:nvPicPr>
        <p:blipFill>
          <a:blip r:embed="rId4"/>
          <a:stretch>
            <a:fillRect/>
          </a:stretch>
        </p:blipFill>
        <p:spPr>
          <a:xfrm>
            <a:off x="5224071" y="1412822"/>
            <a:ext cx="1831300" cy="2420913"/>
          </a:xfrm>
          <a:prstGeom prst="rect">
            <a:avLst/>
          </a:prstGeom>
        </p:spPr>
      </p:pic>
      <p:pic>
        <p:nvPicPr>
          <p:cNvPr id="9" name="Picture 9">
            <a:extLst>
              <a:ext uri="{FF2B5EF4-FFF2-40B4-BE49-F238E27FC236}">
                <a16:creationId xmlns:a16="http://schemas.microsoft.com/office/drawing/2014/main" id="{5ED0F499-2482-450A-94EF-1836AC36D5DE}"/>
              </a:ext>
            </a:extLst>
          </p:cNvPr>
          <p:cNvPicPr>
            <a:picLocks noChangeAspect="1"/>
          </p:cNvPicPr>
          <p:nvPr/>
        </p:nvPicPr>
        <p:blipFill>
          <a:blip r:embed="rId5"/>
          <a:stretch>
            <a:fillRect/>
          </a:stretch>
        </p:blipFill>
        <p:spPr>
          <a:xfrm>
            <a:off x="2973015" y="3900059"/>
            <a:ext cx="2125363" cy="2656703"/>
          </a:xfrm>
          <a:prstGeom prst="rect">
            <a:avLst/>
          </a:prstGeom>
        </p:spPr>
      </p:pic>
      <p:sp>
        <p:nvSpPr>
          <p:cNvPr id="10" name="TextBox 9">
            <a:extLst>
              <a:ext uri="{FF2B5EF4-FFF2-40B4-BE49-F238E27FC236}">
                <a16:creationId xmlns:a16="http://schemas.microsoft.com/office/drawing/2014/main" id="{143C9219-9E35-40C5-AED0-8D9FA5358741}"/>
              </a:ext>
            </a:extLst>
          </p:cNvPr>
          <p:cNvSpPr txBox="1"/>
          <p:nvPr/>
        </p:nvSpPr>
        <p:spPr>
          <a:xfrm>
            <a:off x="2943537" y="141953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Adam Levine</a:t>
            </a:r>
          </a:p>
        </p:txBody>
      </p:sp>
      <p:sp>
        <p:nvSpPr>
          <p:cNvPr id="11" name="TextBox 10">
            <a:extLst>
              <a:ext uri="{FF2B5EF4-FFF2-40B4-BE49-F238E27FC236}">
                <a16:creationId xmlns:a16="http://schemas.microsoft.com/office/drawing/2014/main" id="{1BF19CCA-AFE4-43CE-A9D4-ED1FF09ED509}"/>
              </a:ext>
            </a:extLst>
          </p:cNvPr>
          <p:cNvSpPr txBox="1"/>
          <p:nvPr/>
        </p:nvSpPr>
        <p:spPr>
          <a:xfrm>
            <a:off x="3163052" y="648451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Emma  Watson</a:t>
            </a:r>
          </a:p>
        </p:txBody>
      </p:sp>
      <p:pic>
        <p:nvPicPr>
          <p:cNvPr id="12" name="Picture 12">
            <a:extLst>
              <a:ext uri="{FF2B5EF4-FFF2-40B4-BE49-F238E27FC236}">
                <a16:creationId xmlns:a16="http://schemas.microsoft.com/office/drawing/2014/main" id="{F5570C19-331F-4F3E-8B16-D842CCE4D513}"/>
              </a:ext>
            </a:extLst>
          </p:cNvPr>
          <p:cNvPicPr>
            <a:picLocks noChangeAspect="1"/>
          </p:cNvPicPr>
          <p:nvPr/>
        </p:nvPicPr>
        <p:blipFill>
          <a:blip r:embed="rId6"/>
          <a:stretch>
            <a:fillRect/>
          </a:stretch>
        </p:blipFill>
        <p:spPr>
          <a:xfrm>
            <a:off x="2938073" y="1782591"/>
            <a:ext cx="1681397" cy="2018655"/>
          </a:xfrm>
          <a:prstGeom prst="rect">
            <a:avLst/>
          </a:prstGeom>
        </p:spPr>
      </p:pic>
      <p:sp>
        <p:nvSpPr>
          <p:cNvPr id="13" name="TextBox 12">
            <a:extLst>
              <a:ext uri="{FF2B5EF4-FFF2-40B4-BE49-F238E27FC236}">
                <a16:creationId xmlns:a16="http://schemas.microsoft.com/office/drawing/2014/main" id="{ADB67273-CFD4-4332-B467-E2856A9F8DE4}"/>
              </a:ext>
            </a:extLst>
          </p:cNvPr>
          <p:cNvSpPr txBox="1"/>
          <p:nvPr/>
        </p:nvSpPr>
        <p:spPr>
          <a:xfrm>
            <a:off x="11345055" y="64107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Carys</a:t>
            </a:r>
            <a:endParaRPr lang="en-GB"/>
          </a:p>
        </p:txBody>
      </p:sp>
      <p:sp>
        <p:nvSpPr>
          <p:cNvPr id="14" name="TextBox 13">
            <a:extLst>
              <a:ext uri="{FF2B5EF4-FFF2-40B4-BE49-F238E27FC236}">
                <a16:creationId xmlns:a16="http://schemas.microsoft.com/office/drawing/2014/main" id="{355D9660-A53E-4972-8C79-0FB27729756C}"/>
              </a:ext>
            </a:extLst>
          </p:cNvPr>
          <p:cNvSpPr txBox="1"/>
          <p:nvPr/>
        </p:nvSpPr>
        <p:spPr>
          <a:xfrm>
            <a:off x="6091473" y="641625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Channing Tatum</a:t>
            </a:r>
          </a:p>
        </p:txBody>
      </p:sp>
      <p:pic>
        <p:nvPicPr>
          <p:cNvPr id="15" name="Picture 15" descr="A picture containing person, person, necktie, indoor&#10;&#10;Description automatically generated">
            <a:extLst>
              <a:ext uri="{FF2B5EF4-FFF2-40B4-BE49-F238E27FC236}">
                <a16:creationId xmlns:a16="http://schemas.microsoft.com/office/drawing/2014/main" id="{861B4C69-9B3C-4EF2-A769-7B8832AC07CC}"/>
              </a:ext>
            </a:extLst>
          </p:cNvPr>
          <p:cNvPicPr>
            <a:picLocks noChangeAspect="1"/>
          </p:cNvPicPr>
          <p:nvPr/>
        </p:nvPicPr>
        <p:blipFill>
          <a:blip r:embed="rId7"/>
          <a:stretch>
            <a:fillRect/>
          </a:stretch>
        </p:blipFill>
        <p:spPr>
          <a:xfrm>
            <a:off x="5911122" y="4470676"/>
            <a:ext cx="2468381" cy="1951502"/>
          </a:xfrm>
          <a:prstGeom prst="rect">
            <a:avLst/>
          </a:prstGeom>
        </p:spPr>
      </p:pic>
      <p:sp>
        <p:nvSpPr>
          <p:cNvPr id="16" name="TextBox 15">
            <a:extLst>
              <a:ext uri="{FF2B5EF4-FFF2-40B4-BE49-F238E27FC236}">
                <a16:creationId xmlns:a16="http://schemas.microsoft.com/office/drawing/2014/main" id="{5FB0ED3F-1515-419E-864C-110449CBD56E}"/>
              </a:ext>
            </a:extLst>
          </p:cNvPr>
          <p:cNvSpPr txBox="1"/>
          <p:nvPr/>
        </p:nvSpPr>
        <p:spPr>
          <a:xfrm>
            <a:off x="7570970" y="402329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Solange Knowles</a:t>
            </a:r>
          </a:p>
        </p:txBody>
      </p:sp>
      <p:pic>
        <p:nvPicPr>
          <p:cNvPr id="17" name="Picture 17">
            <a:extLst>
              <a:ext uri="{FF2B5EF4-FFF2-40B4-BE49-F238E27FC236}">
                <a16:creationId xmlns:a16="http://schemas.microsoft.com/office/drawing/2014/main" id="{DE322308-5B90-4E02-B26E-F7DE64B74E5C}"/>
              </a:ext>
            </a:extLst>
          </p:cNvPr>
          <p:cNvPicPr>
            <a:picLocks noChangeAspect="1"/>
          </p:cNvPicPr>
          <p:nvPr/>
        </p:nvPicPr>
        <p:blipFill>
          <a:blip r:embed="rId8"/>
          <a:stretch>
            <a:fillRect/>
          </a:stretch>
        </p:blipFill>
        <p:spPr>
          <a:xfrm>
            <a:off x="7574639" y="1551326"/>
            <a:ext cx="1914525" cy="2381250"/>
          </a:xfrm>
          <a:prstGeom prst="rect">
            <a:avLst/>
          </a:prstGeom>
        </p:spPr>
      </p:pic>
      <p:sp>
        <p:nvSpPr>
          <p:cNvPr id="18" name="TextBox 17">
            <a:extLst>
              <a:ext uri="{FF2B5EF4-FFF2-40B4-BE49-F238E27FC236}">
                <a16:creationId xmlns:a16="http://schemas.microsoft.com/office/drawing/2014/main" id="{5038B057-A28A-4DE6-B274-89B6FB9A6C3C}"/>
              </a:ext>
            </a:extLst>
          </p:cNvPr>
          <p:cNvSpPr txBox="1"/>
          <p:nvPr/>
        </p:nvSpPr>
        <p:spPr>
          <a:xfrm>
            <a:off x="10699387" y="50031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Will.i.am</a:t>
            </a:r>
          </a:p>
        </p:txBody>
      </p:sp>
      <p:pic>
        <p:nvPicPr>
          <p:cNvPr id="19" name="Picture 19">
            <a:extLst>
              <a:ext uri="{FF2B5EF4-FFF2-40B4-BE49-F238E27FC236}">
                <a16:creationId xmlns:a16="http://schemas.microsoft.com/office/drawing/2014/main" id="{E6160E1E-EB9D-4C16-B633-8CD3423BBE83}"/>
              </a:ext>
            </a:extLst>
          </p:cNvPr>
          <p:cNvPicPr>
            <a:picLocks noChangeAspect="1"/>
          </p:cNvPicPr>
          <p:nvPr/>
        </p:nvPicPr>
        <p:blipFill>
          <a:blip r:embed="rId9"/>
          <a:stretch>
            <a:fillRect/>
          </a:stretch>
        </p:blipFill>
        <p:spPr>
          <a:xfrm>
            <a:off x="8923755" y="4424440"/>
            <a:ext cx="1827083" cy="2268824"/>
          </a:xfrm>
          <a:prstGeom prst="rect">
            <a:avLst/>
          </a:prstGeom>
        </p:spPr>
      </p:pic>
      <p:sp>
        <p:nvSpPr>
          <p:cNvPr id="20" name="TextBox 19">
            <a:extLst>
              <a:ext uri="{FF2B5EF4-FFF2-40B4-BE49-F238E27FC236}">
                <a16:creationId xmlns:a16="http://schemas.microsoft.com/office/drawing/2014/main" id="{C9589647-6D47-4FAA-A0B7-CD6F637D108B}"/>
              </a:ext>
            </a:extLst>
          </p:cNvPr>
          <p:cNvSpPr txBox="1"/>
          <p:nvPr/>
        </p:nvSpPr>
        <p:spPr>
          <a:xfrm>
            <a:off x="10042786" y="39592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Michael Phelps</a:t>
            </a:r>
          </a:p>
        </p:txBody>
      </p:sp>
      <p:pic>
        <p:nvPicPr>
          <p:cNvPr id="21" name="Picture 21" descr="A picture containing person, clothing, swimsuit&#10;&#10;Description automatically generated">
            <a:extLst>
              <a:ext uri="{FF2B5EF4-FFF2-40B4-BE49-F238E27FC236}">
                <a16:creationId xmlns:a16="http://schemas.microsoft.com/office/drawing/2014/main" id="{978DC5DC-3D6C-4263-B1C2-6AFA0CAC5EB2}"/>
              </a:ext>
            </a:extLst>
          </p:cNvPr>
          <p:cNvPicPr>
            <a:picLocks noChangeAspect="1"/>
          </p:cNvPicPr>
          <p:nvPr/>
        </p:nvPicPr>
        <p:blipFill>
          <a:blip r:embed="rId10"/>
          <a:stretch>
            <a:fillRect/>
          </a:stretch>
        </p:blipFill>
        <p:spPr>
          <a:xfrm>
            <a:off x="9996331" y="1657116"/>
            <a:ext cx="1743075" cy="2307080"/>
          </a:xfrm>
          <a:prstGeom prst="rect">
            <a:avLst/>
          </a:prstGeom>
        </p:spPr>
      </p:pic>
    </p:spTree>
    <p:extLst>
      <p:ext uri="{BB962C8B-B14F-4D97-AF65-F5344CB8AC3E}">
        <p14:creationId xmlns:p14="http://schemas.microsoft.com/office/powerpoint/2010/main" val="2721161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6C01E-33EE-4811-A93D-E72A04D11468}"/>
              </a:ext>
            </a:extLst>
          </p:cNvPr>
          <p:cNvSpPr>
            <a:spLocks noGrp="1"/>
          </p:cNvSpPr>
          <p:nvPr>
            <p:ph type="title"/>
          </p:nvPr>
        </p:nvSpPr>
        <p:spPr>
          <a:xfrm>
            <a:off x="6094105" y="802955"/>
            <a:ext cx="4977976" cy="1454051"/>
          </a:xfrm>
        </p:spPr>
        <p:txBody>
          <a:bodyPr>
            <a:normAutofit/>
          </a:bodyPr>
          <a:lstStyle/>
          <a:p>
            <a:r>
              <a:rPr lang="en-US" b="1">
                <a:solidFill>
                  <a:schemeClr val="bg1"/>
                </a:solidFill>
                <a:cs typeface="Calibri Light"/>
              </a:rPr>
              <a:t>Raising Awareness</a:t>
            </a:r>
          </a:p>
        </p:txBody>
      </p:sp>
      <p:sp>
        <p:nvSpPr>
          <p:cNvPr id="3" name="Content Placeholder 2">
            <a:extLst>
              <a:ext uri="{FF2B5EF4-FFF2-40B4-BE49-F238E27FC236}">
                <a16:creationId xmlns:a16="http://schemas.microsoft.com/office/drawing/2014/main" id="{26042A13-F119-4957-B403-AC460CDDF69B}"/>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2000">
                <a:solidFill>
                  <a:schemeClr val="bg1"/>
                </a:solidFill>
                <a:cs typeface="Calibri"/>
              </a:rPr>
              <a:t>As a young age, it is important to acknowledge that children are curious about differences among individuals and are likely to ask questions.</a:t>
            </a:r>
          </a:p>
          <a:p>
            <a:r>
              <a:rPr lang="en-US" sz="2000">
                <a:solidFill>
                  <a:schemeClr val="bg1"/>
                </a:solidFill>
                <a:cs typeface="Calibri"/>
              </a:rPr>
              <a:t>It is vital that we begin introducing disabilities at a young age in order to contribute to more positive attitudes latter on. (Lindsay &amp; Edwards, 2013) </a:t>
            </a:r>
          </a:p>
        </p:txBody>
      </p:sp>
      <p:pic>
        <p:nvPicPr>
          <p:cNvPr id="4" name="Picture 4" descr="Text&#10;&#10;Description automatically generated">
            <a:extLst>
              <a:ext uri="{FF2B5EF4-FFF2-40B4-BE49-F238E27FC236}">
                <a16:creationId xmlns:a16="http://schemas.microsoft.com/office/drawing/2014/main" id="{D01D8E17-278C-4347-878E-BAEA315A9D3A}"/>
              </a:ext>
            </a:extLst>
          </p:cNvPr>
          <p:cNvPicPr>
            <a:picLocks noChangeAspect="1"/>
          </p:cNvPicPr>
          <p:nvPr/>
        </p:nvPicPr>
        <p:blipFill rotWithShape="1">
          <a:blip r:embed="rId2">
            <a:alphaModFix/>
          </a:blip>
          <a:srcRect l="20409" r="22265"/>
          <a:stretch/>
        </p:blipFill>
        <p:spPr>
          <a:xfrm>
            <a:off x="59551" y="1371575"/>
            <a:ext cx="4373677" cy="4575581"/>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306442F2-FC52-4DE5-9D96-1C54BBD6C990}"/>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cs typeface="Calibri"/>
              </a:rPr>
              <a:t>Emma</a:t>
            </a:r>
          </a:p>
        </p:txBody>
      </p:sp>
    </p:spTree>
    <p:extLst>
      <p:ext uri="{BB962C8B-B14F-4D97-AF65-F5344CB8AC3E}">
        <p14:creationId xmlns:p14="http://schemas.microsoft.com/office/powerpoint/2010/main" val="37717163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45A6BF0-D8B2-448C-94C3-1A2E0BCA638F}"/>
              </a:ext>
            </a:extLst>
          </p:cNvPr>
          <p:cNvSpPr>
            <a:spLocks noGrp="1"/>
          </p:cNvSpPr>
          <p:nvPr>
            <p:ph type="title"/>
          </p:nvPr>
        </p:nvSpPr>
        <p:spPr>
          <a:xfrm>
            <a:off x="685800" y="1066163"/>
            <a:ext cx="3306744" cy="5148371"/>
          </a:xfrm>
        </p:spPr>
        <p:txBody>
          <a:bodyPr>
            <a:normAutofit/>
          </a:bodyPr>
          <a:lstStyle/>
          <a:p>
            <a:r>
              <a:rPr lang="en-GB" sz="3400">
                <a:solidFill>
                  <a:schemeClr val="bg1"/>
                </a:solidFill>
              </a:rPr>
              <a:t>Conclusion</a:t>
            </a:r>
          </a:p>
        </p:txBody>
      </p:sp>
      <p:graphicFrame>
        <p:nvGraphicFramePr>
          <p:cNvPr id="5" name="Content Placeholder 2">
            <a:extLst>
              <a:ext uri="{FF2B5EF4-FFF2-40B4-BE49-F238E27FC236}">
                <a16:creationId xmlns:a16="http://schemas.microsoft.com/office/drawing/2014/main" id="{4915E381-2828-4BCE-888C-D2C8589CF4F4}"/>
              </a:ext>
            </a:extLst>
          </p:cNvPr>
          <p:cNvGraphicFramePr>
            <a:graphicFrameLocks noGrp="1"/>
          </p:cNvGraphicFramePr>
          <p:nvPr>
            <p:ph idx="1"/>
            <p:extLst>
              <p:ext uri="{D42A27DB-BD31-4B8C-83A1-F6EECF244321}">
                <p14:modId xmlns:p14="http://schemas.microsoft.com/office/powerpoint/2010/main" val="211483236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93C12C81-708B-47AA-A492-EF08E3157D0C}"/>
              </a:ext>
            </a:extLst>
          </p:cNvPr>
          <p:cNvSpPr txBox="1"/>
          <p:nvPr/>
        </p:nvSpPr>
        <p:spPr>
          <a:xfrm>
            <a:off x="11421513" y="6389655"/>
            <a:ext cx="770467" cy="276999"/>
          </a:xfrm>
          <a:prstGeom prst="rect">
            <a:avLst/>
          </a:prstGeom>
          <a:noFill/>
        </p:spPr>
        <p:txBody>
          <a:bodyPr wrap="square" rtlCol="0">
            <a:spAutoFit/>
          </a:bodyPr>
          <a:lstStyle/>
          <a:p>
            <a:r>
              <a:rPr lang="en-GB" sz="1200">
                <a:solidFill>
                  <a:schemeClr val="bg1"/>
                </a:solidFill>
              </a:rPr>
              <a:t>Vicky</a:t>
            </a:r>
          </a:p>
        </p:txBody>
      </p:sp>
    </p:spTree>
    <p:extLst>
      <p:ext uri="{BB962C8B-B14F-4D97-AF65-F5344CB8AC3E}">
        <p14:creationId xmlns:p14="http://schemas.microsoft.com/office/powerpoint/2010/main" val="22757655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DCE01-236C-4591-A64C-B99A76F72BA7}"/>
              </a:ext>
            </a:extLst>
          </p:cNvPr>
          <p:cNvSpPr>
            <a:spLocks noGrp="1"/>
          </p:cNvSpPr>
          <p:nvPr>
            <p:ph type="title"/>
          </p:nvPr>
        </p:nvSpPr>
        <p:spPr>
          <a:xfrm>
            <a:off x="4090507" y="764373"/>
            <a:ext cx="7434070" cy="1474330"/>
          </a:xfrm>
        </p:spPr>
        <p:txBody>
          <a:bodyPr>
            <a:normAutofit/>
          </a:bodyPr>
          <a:lstStyle/>
          <a:p>
            <a:r>
              <a:rPr lang="en-US">
                <a:cs typeface="Calibri Light"/>
              </a:rPr>
              <a:t>Support Services</a:t>
            </a:r>
            <a:endParaRPr lang="en-US"/>
          </a:p>
        </p:txBody>
      </p:sp>
      <p:sp>
        <p:nvSpPr>
          <p:cNvPr id="6"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11">
            <a:extLst>
              <a:ext uri="{FF2B5EF4-FFF2-40B4-BE49-F238E27FC236}">
                <a16:creationId xmlns:a16="http://schemas.microsoft.com/office/drawing/2014/main" id="{D050A49F-C54B-4F93-97E6-5B81ED5DC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a:extLst>
              <a:ext uri="{FF2B5EF4-FFF2-40B4-BE49-F238E27FC236}">
                <a16:creationId xmlns:a16="http://schemas.microsoft.com/office/drawing/2014/main" id="{C39A75A8-97DA-4AC7-8E65-50BF7C759129}"/>
              </a:ext>
            </a:extLst>
          </p:cNvPr>
          <p:cNvSpPr>
            <a:spLocks noGrp="1"/>
          </p:cNvSpPr>
          <p:nvPr>
            <p:ph idx="1"/>
          </p:nvPr>
        </p:nvSpPr>
        <p:spPr>
          <a:xfrm>
            <a:off x="4090507" y="2628900"/>
            <a:ext cx="7454077" cy="3589785"/>
          </a:xfrm>
        </p:spPr>
        <p:txBody>
          <a:bodyPr vert="horz" lIns="91440" tIns="45720" rIns="91440" bIns="45720" rtlCol="0" anchor="t">
            <a:normAutofit/>
          </a:bodyPr>
          <a:lstStyle/>
          <a:p>
            <a:r>
              <a:rPr lang="en-US" sz="1700" b="1">
                <a:ea typeface="+mn-lt"/>
                <a:cs typeface="+mn-lt"/>
              </a:rPr>
              <a:t>ADDISS </a:t>
            </a:r>
            <a:r>
              <a:rPr lang="en-US" sz="1700">
                <a:ea typeface="+mn-lt"/>
                <a:cs typeface="+mn-lt"/>
              </a:rPr>
              <a:t>(The National Attention Deficit Disorder Information and Support Service) </a:t>
            </a:r>
            <a:r>
              <a:rPr lang="en-US" sz="1700" b="1">
                <a:ea typeface="+mn-lt"/>
                <a:cs typeface="+mn-lt"/>
              </a:rPr>
              <a:t>- </a:t>
            </a:r>
            <a:r>
              <a:rPr lang="en-US" sz="1700">
                <a:ea typeface="+mn-lt"/>
                <a:cs typeface="+mn-lt"/>
              </a:rPr>
              <a:t>Provides information and resources about ADHD and the variety of approaches that can help.</a:t>
            </a:r>
          </a:p>
          <a:p>
            <a:r>
              <a:rPr lang="en-US" sz="1700" b="1">
                <a:ea typeface="+mn-lt"/>
                <a:cs typeface="+mn-lt"/>
              </a:rPr>
              <a:t>Hyperactive Children’s Support Group – </a:t>
            </a:r>
            <a:r>
              <a:rPr lang="en-US" sz="1700">
                <a:ea typeface="+mn-lt"/>
                <a:cs typeface="+mn-lt"/>
              </a:rPr>
              <a:t>Helps children with ADHD and their family by providing information regarding ADHD and diet.</a:t>
            </a:r>
            <a:endParaRPr lang="en-US" sz="1700" b="1">
              <a:cs typeface="Calibri"/>
            </a:endParaRPr>
          </a:p>
          <a:p>
            <a:r>
              <a:rPr lang="en-US" sz="1700" b="1" err="1">
                <a:cs typeface="Calibri"/>
              </a:rPr>
              <a:t>YoungSibs</a:t>
            </a:r>
            <a:r>
              <a:rPr lang="en-US" sz="1700" b="1">
                <a:cs typeface="Calibri"/>
              </a:rPr>
              <a:t> – </a:t>
            </a:r>
            <a:r>
              <a:rPr lang="en-US" sz="1700">
                <a:cs typeface="Calibri"/>
              </a:rPr>
              <a:t>Support services for siblings under 18 years who have a sibling who has additional learning needs like ADHD.</a:t>
            </a:r>
            <a:endParaRPr lang="en-US" sz="1700" b="1">
              <a:cs typeface="Calibri"/>
            </a:endParaRPr>
          </a:p>
          <a:p>
            <a:r>
              <a:rPr lang="en-US" sz="1700" b="1">
                <a:cs typeface="Calibri"/>
              </a:rPr>
              <a:t>Youth Wellbeing Directory – </a:t>
            </a:r>
            <a:r>
              <a:rPr lang="en-US" sz="1700">
                <a:cs typeface="Calibri"/>
              </a:rPr>
              <a:t>website with list of local services for young people.</a:t>
            </a:r>
            <a:endParaRPr lang="en-US" sz="1700" b="1">
              <a:cs typeface="Calibri"/>
            </a:endParaRPr>
          </a:p>
          <a:p>
            <a:r>
              <a:rPr lang="en-US" sz="1700" b="1" err="1">
                <a:cs typeface="Calibri"/>
              </a:rPr>
              <a:t>MindEd</a:t>
            </a:r>
            <a:r>
              <a:rPr lang="en-US" sz="1700" b="1">
                <a:cs typeface="Calibri"/>
              </a:rPr>
              <a:t> for Families – </a:t>
            </a:r>
            <a:r>
              <a:rPr lang="en-US" sz="1700">
                <a:cs typeface="Calibri"/>
              </a:rPr>
              <a:t>website for parents to talk about their experiences. </a:t>
            </a:r>
          </a:p>
          <a:p>
            <a:pPr marL="0" indent="0">
              <a:buNone/>
            </a:pPr>
            <a:r>
              <a:rPr lang="en-US" sz="1700">
                <a:ea typeface="+mn-lt"/>
                <a:cs typeface="+mn-lt"/>
              </a:rPr>
              <a:t>(Supporting Your Child With ADHD, 2021)</a:t>
            </a:r>
            <a:endParaRPr lang="en-US"/>
          </a:p>
          <a:p>
            <a:endParaRPr lang="en-US" sz="1700">
              <a:cs typeface="Calibri"/>
            </a:endParaRPr>
          </a:p>
          <a:p>
            <a:pPr marL="0" indent="0">
              <a:buNone/>
            </a:pPr>
            <a:endParaRPr lang="en-US" sz="1700">
              <a:cs typeface="Calibri"/>
            </a:endParaRPr>
          </a:p>
        </p:txBody>
      </p:sp>
      <p:sp>
        <p:nvSpPr>
          <p:cNvPr id="4" name="TextBox 3">
            <a:extLst>
              <a:ext uri="{FF2B5EF4-FFF2-40B4-BE49-F238E27FC236}">
                <a16:creationId xmlns:a16="http://schemas.microsoft.com/office/drawing/2014/main" id="{7E72E4F1-EB8A-43DE-A3DF-7F8F69066700}"/>
              </a:ext>
            </a:extLst>
          </p:cNvPr>
          <p:cNvSpPr txBox="1"/>
          <p:nvPr/>
        </p:nvSpPr>
        <p:spPr>
          <a:xfrm>
            <a:off x="9224962" y="622458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cs typeface="Calibri"/>
              </a:rPr>
              <a:t>Emma</a:t>
            </a:r>
          </a:p>
        </p:txBody>
      </p:sp>
    </p:spTree>
    <p:extLst>
      <p:ext uri="{BB962C8B-B14F-4D97-AF65-F5344CB8AC3E}">
        <p14:creationId xmlns:p14="http://schemas.microsoft.com/office/powerpoint/2010/main" val="1367433310"/>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5" name="Picture 34">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7" name="Rectangle 36">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54D53-F4D9-4015-A722-D0837ED29547}"/>
              </a:ext>
            </a:extLst>
          </p:cNvPr>
          <p:cNvSpPr>
            <a:spLocks noGrp="1"/>
          </p:cNvSpPr>
          <p:nvPr>
            <p:ph type="title"/>
          </p:nvPr>
        </p:nvSpPr>
        <p:spPr>
          <a:xfrm>
            <a:off x="4752475" y="731047"/>
            <a:ext cx="6394497" cy="5054209"/>
          </a:xfrm>
        </p:spPr>
        <p:txBody>
          <a:bodyPr vert="horz" lIns="91440" tIns="45720" rIns="91440" bIns="45720" rtlCol="0" anchor="ctr">
            <a:normAutofit/>
          </a:bodyPr>
          <a:lstStyle/>
          <a:p>
            <a:pPr algn="l"/>
            <a:r>
              <a:rPr lang="en-US" sz="4200">
                <a:effectLst/>
              </a:rPr>
              <a:t>Sometimes, just making a minor adjustment to the classroom can have a major impact on a pupils learning journey.</a:t>
            </a:r>
            <a:r>
              <a:rPr lang="en-US" sz="4200"/>
              <a:t> </a:t>
            </a:r>
          </a:p>
        </p:txBody>
      </p:sp>
      <p:cxnSp>
        <p:nvCxnSpPr>
          <p:cNvPr id="39" name="Straight Connector 38">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1" name="TextBox 20">
            <a:extLst>
              <a:ext uri="{FF2B5EF4-FFF2-40B4-BE49-F238E27FC236}">
                <a16:creationId xmlns:a16="http://schemas.microsoft.com/office/drawing/2014/main" id="{DD9CF27B-0126-47F1-B231-32ADA5CFF511}"/>
              </a:ext>
            </a:extLst>
          </p:cNvPr>
          <p:cNvSpPr txBox="1"/>
          <p:nvPr/>
        </p:nvSpPr>
        <p:spPr>
          <a:xfrm>
            <a:off x="11421513" y="6389655"/>
            <a:ext cx="770467" cy="276999"/>
          </a:xfrm>
          <a:prstGeom prst="rect">
            <a:avLst/>
          </a:prstGeom>
          <a:noFill/>
        </p:spPr>
        <p:txBody>
          <a:bodyPr wrap="square" rtlCol="0">
            <a:spAutoFit/>
          </a:bodyPr>
          <a:lstStyle/>
          <a:p>
            <a:r>
              <a:rPr lang="en-GB" sz="1200"/>
              <a:t>Vicky</a:t>
            </a:r>
          </a:p>
        </p:txBody>
      </p:sp>
    </p:spTree>
    <p:extLst>
      <p:ext uri="{BB962C8B-B14F-4D97-AF65-F5344CB8AC3E}">
        <p14:creationId xmlns:p14="http://schemas.microsoft.com/office/powerpoint/2010/main" val="36847014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12CB5-1F02-4605-9740-D32D4FA5C6EE}"/>
              </a:ext>
            </a:extLst>
          </p:cNvPr>
          <p:cNvSpPr>
            <a:spLocks noGrp="1"/>
          </p:cNvSpPr>
          <p:nvPr>
            <p:ph type="title"/>
          </p:nvPr>
        </p:nvSpPr>
        <p:spPr/>
        <p:txBody>
          <a:bodyPr/>
          <a:lstStyle/>
          <a:p>
            <a:r>
              <a:rPr lang="en-GB" err="1">
                <a:solidFill>
                  <a:schemeClr val="bg1"/>
                </a:solidFill>
              </a:rPr>
              <a:t>Carys</a:t>
            </a:r>
            <a:r>
              <a:rPr lang="en-GB">
                <a:solidFill>
                  <a:schemeClr val="bg1"/>
                </a:solidFill>
              </a:rPr>
              <a:t> Reference List</a:t>
            </a:r>
          </a:p>
        </p:txBody>
      </p:sp>
      <p:sp>
        <p:nvSpPr>
          <p:cNvPr id="3" name="Content Placeholder 2">
            <a:extLst>
              <a:ext uri="{FF2B5EF4-FFF2-40B4-BE49-F238E27FC236}">
                <a16:creationId xmlns:a16="http://schemas.microsoft.com/office/drawing/2014/main" id="{379E5681-55F1-480E-8438-7F5EFE16B120}"/>
              </a:ext>
            </a:extLst>
          </p:cNvPr>
          <p:cNvSpPr>
            <a:spLocks noGrp="1"/>
          </p:cNvSpPr>
          <p:nvPr>
            <p:ph idx="1"/>
          </p:nvPr>
        </p:nvSpPr>
        <p:spPr/>
        <p:txBody>
          <a:bodyPr vert="horz" lIns="91440" tIns="45720" rIns="91440" bIns="45720" rtlCol="0" anchor="t">
            <a:noAutofit/>
          </a:bodyPr>
          <a:lstStyle/>
          <a:p>
            <a:pPr>
              <a:buNone/>
            </a:pPr>
            <a:r>
              <a:rPr lang="en-GB" sz="1100">
                <a:solidFill>
                  <a:schemeClr val="bg1"/>
                </a:solidFill>
                <a:ea typeface="+mn-lt"/>
                <a:cs typeface="+mn-lt"/>
              </a:rPr>
              <a:t>Antrop, I., Buysse, A., Roeyers, H. and Van Oost, P., 2005. Activity in children with ADHD during waiting situations in the classroom: A pilot study. </a:t>
            </a:r>
            <a:r>
              <a:rPr lang="en-GB" sz="1100" i="1">
                <a:solidFill>
                  <a:schemeClr val="bg1"/>
                </a:solidFill>
                <a:ea typeface="+mn-lt"/>
                <a:cs typeface="+mn-lt"/>
              </a:rPr>
              <a:t>British Journal of Educational Psychology</a:t>
            </a:r>
            <a:r>
              <a:rPr lang="en-GB" sz="1100">
                <a:solidFill>
                  <a:schemeClr val="bg1"/>
                </a:solidFill>
                <a:ea typeface="+mn-lt"/>
                <a:cs typeface="+mn-lt"/>
              </a:rPr>
              <a:t>, </a:t>
            </a:r>
            <a:r>
              <a:rPr lang="en-GB" sz="1100" i="1">
                <a:solidFill>
                  <a:schemeClr val="bg1"/>
                </a:solidFill>
                <a:ea typeface="+mn-lt"/>
                <a:cs typeface="+mn-lt"/>
              </a:rPr>
              <a:t>75</a:t>
            </a:r>
            <a:r>
              <a:rPr lang="en-GB" sz="1100">
                <a:solidFill>
                  <a:schemeClr val="bg1"/>
                </a:solidFill>
                <a:ea typeface="+mn-lt"/>
                <a:cs typeface="+mn-lt"/>
              </a:rPr>
              <a:t>(1), pp.51-69. Available at: </a:t>
            </a:r>
            <a:r>
              <a:rPr lang="en-GB" sz="1100">
                <a:solidFill>
                  <a:schemeClr val="bg1"/>
                </a:solidFill>
                <a:ea typeface="+mn-lt"/>
                <a:cs typeface="+mn-lt"/>
                <a:hlinkClick r:id="rId2">
                  <a:extLst>
                    <a:ext uri="{A12FA001-AC4F-418D-AE19-62706E023703}">
                      <ahyp:hlinkClr xmlns:ahyp="http://schemas.microsoft.com/office/drawing/2018/hyperlinkcolor" val="tx"/>
                    </a:ext>
                  </a:extLst>
                </a:hlinkClick>
              </a:rPr>
              <a:t>https://bpspsychub.onlinelibrary.wiley.com/doi/pdfdirect/10.1348/000709905X36100?casa_token=4p3RYbNGQ1cAAAAA:zQSgkzmoYgMwEvj0OSWHEcJy00qUSREQUq5zB2KECalEInscrNwsjlGl2DAuC49u7NyQfDd7CHEQvBA_</a:t>
            </a:r>
            <a:endParaRPr lang="en-US" sz="1100">
              <a:solidFill>
                <a:schemeClr val="bg1"/>
              </a:solidFill>
              <a:ea typeface="+mn-lt"/>
              <a:cs typeface="+mn-lt"/>
            </a:endParaRPr>
          </a:p>
          <a:p>
            <a:pPr>
              <a:buNone/>
            </a:pPr>
            <a:r>
              <a:rPr lang="en-GB" sz="1100">
                <a:solidFill>
                  <a:schemeClr val="bg1"/>
                </a:solidFill>
                <a:ea typeface="+mn-lt"/>
                <a:cs typeface="+mn-lt"/>
              </a:rPr>
              <a:t>Baird, J., Stevenson, J.C. and Williams, D.C., 2000. The evolution of ADHD: a disorder of communication?. </a:t>
            </a:r>
            <a:r>
              <a:rPr lang="en-GB" sz="1100" i="1">
                <a:solidFill>
                  <a:schemeClr val="bg1"/>
                </a:solidFill>
                <a:ea typeface="+mn-lt"/>
                <a:cs typeface="+mn-lt"/>
              </a:rPr>
              <a:t>The Quarterly Review of Biology</a:t>
            </a:r>
            <a:r>
              <a:rPr lang="en-GB" sz="1100">
                <a:solidFill>
                  <a:schemeClr val="bg1"/>
                </a:solidFill>
                <a:ea typeface="+mn-lt"/>
                <a:cs typeface="+mn-lt"/>
              </a:rPr>
              <a:t>, </a:t>
            </a:r>
            <a:r>
              <a:rPr lang="en-GB" sz="1100" i="1">
                <a:solidFill>
                  <a:schemeClr val="bg1"/>
                </a:solidFill>
                <a:ea typeface="+mn-lt"/>
                <a:cs typeface="+mn-lt"/>
              </a:rPr>
              <a:t>75</a:t>
            </a:r>
            <a:r>
              <a:rPr lang="en-GB" sz="1100">
                <a:solidFill>
                  <a:schemeClr val="bg1"/>
                </a:solidFill>
                <a:ea typeface="+mn-lt"/>
                <a:cs typeface="+mn-lt"/>
              </a:rPr>
              <a:t>(1), pp.17-35.</a:t>
            </a:r>
            <a:endParaRPr lang="en-US" sz="1100">
              <a:solidFill>
                <a:schemeClr val="bg1"/>
              </a:solidFill>
              <a:ea typeface="+mn-lt"/>
              <a:cs typeface="+mn-lt"/>
            </a:endParaRPr>
          </a:p>
          <a:p>
            <a:pPr>
              <a:buNone/>
            </a:pPr>
            <a:r>
              <a:rPr lang="en-GB" sz="1100">
                <a:solidFill>
                  <a:schemeClr val="bg1"/>
                </a:solidFill>
                <a:ea typeface="+mn-lt"/>
                <a:cs typeface="+mn-lt"/>
              </a:rPr>
              <a:t>Cooper, A., 2015. Nature and the Outdoor Learning Environment: The Forgotten Resource in Early Childhood Education. </a:t>
            </a:r>
            <a:r>
              <a:rPr lang="en-GB" sz="1100" i="1">
                <a:solidFill>
                  <a:schemeClr val="bg1"/>
                </a:solidFill>
                <a:ea typeface="+mn-lt"/>
                <a:cs typeface="+mn-lt"/>
              </a:rPr>
              <a:t>International Journal of Early Childhood Environmental Education</a:t>
            </a:r>
            <a:r>
              <a:rPr lang="en-GB" sz="1100">
                <a:solidFill>
                  <a:schemeClr val="bg1"/>
                </a:solidFill>
                <a:ea typeface="+mn-lt"/>
                <a:cs typeface="+mn-lt"/>
              </a:rPr>
              <a:t>, </a:t>
            </a:r>
            <a:r>
              <a:rPr lang="en-GB" sz="1100" i="1">
                <a:solidFill>
                  <a:schemeClr val="bg1"/>
                </a:solidFill>
                <a:ea typeface="+mn-lt"/>
                <a:cs typeface="+mn-lt"/>
              </a:rPr>
              <a:t>3</a:t>
            </a:r>
            <a:r>
              <a:rPr lang="en-GB" sz="1100">
                <a:solidFill>
                  <a:schemeClr val="bg1"/>
                </a:solidFill>
                <a:ea typeface="+mn-lt"/>
                <a:cs typeface="+mn-lt"/>
              </a:rPr>
              <a:t>(1), pp.85-97. Available at: </a:t>
            </a:r>
            <a:r>
              <a:rPr lang="en-GB" sz="1100">
                <a:solidFill>
                  <a:schemeClr val="bg1"/>
                </a:solidFill>
                <a:ea typeface="+mn-lt"/>
                <a:cs typeface="+mn-lt"/>
                <a:hlinkClick r:id="rId3">
                  <a:extLst>
                    <a:ext uri="{A12FA001-AC4F-418D-AE19-62706E023703}">
                      <ahyp:hlinkClr xmlns:ahyp="http://schemas.microsoft.com/office/drawing/2018/hyperlinkcolor" val="tx"/>
                    </a:ext>
                  </a:extLst>
                </a:hlinkClick>
              </a:rPr>
              <a:t>https://files.eric.ed.gov/fulltext/EJ1108430.pdf</a:t>
            </a:r>
            <a:endParaRPr lang="en-GB" sz="1100">
              <a:solidFill>
                <a:schemeClr val="bg1"/>
              </a:solidFill>
              <a:cs typeface="Calibri"/>
            </a:endParaRPr>
          </a:p>
          <a:p>
            <a:pPr>
              <a:buNone/>
            </a:pPr>
            <a:r>
              <a:rPr lang="en-GB" sz="1100">
                <a:solidFill>
                  <a:schemeClr val="bg1"/>
                </a:solidFill>
                <a:ea typeface="+mn-lt"/>
                <a:cs typeface="+mn-lt"/>
              </a:rPr>
              <a:t>Fabiano, G.A. and Pelham Jr, W.E., 2003. Improving the effectiveness of behavioural classroom interventions for attention-deficit/hyperactivity disorder: A case study. </a:t>
            </a:r>
            <a:r>
              <a:rPr lang="en-GB" sz="1100" i="1">
                <a:solidFill>
                  <a:schemeClr val="bg1"/>
                </a:solidFill>
                <a:ea typeface="+mn-lt"/>
                <a:cs typeface="+mn-lt"/>
              </a:rPr>
              <a:t>Journal of Emotional and Behavioural disorders</a:t>
            </a:r>
            <a:r>
              <a:rPr lang="en-GB" sz="1100">
                <a:solidFill>
                  <a:schemeClr val="bg1"/>
                </a:solidFill>
                <a:ea typeface="+mn-lt"/>
                <a:cs typeface="+mn-lt"/>
              </a:rPr>
              <a:t>, </a:t>
            </a:r>
            <a:r>
              <a:rPr lang="en-GB" sz="1100" i="1">
                <a:solidFill>
                  <a:schemeClr val="bg1"/>
                </a:solidFill>
                <a:ea typeface="+mn-lt"/>
                <a:cs typeface="+mn-lt"/>
              </a:rPr>
              <a:t>11</a:t>
            </a:r>
            <a:r>
              <a:rPr lang="en-GB" sz="1100">
                <a:solidFill>
                  <a:schemeClr val="bg1"/>
                </a:solidFill>
                <a:ea typeface="+mn-lt"/>
                <a:cs typeface="+mn-lt"/>
              </a:rPr>
              <a:t>(2), pp.122-128.</a:t>
            </a:r>
            <a:endParaRPr lang="en-US" sz="1100">
              <a:solidFill>
                <a:schemeClr val="bg1"/>
              </a:solidFill>
              <a:cs typeface="Calibri"/>
            </a:endParaRPr>
          </a:p>
          <a:p>
            <a:pPr>
              <a:buNone/>
            </a:pPr>
            <a:r>
              <a:rPr lang="en-GB" sz="1100">
                <a:solidFill>
                  <a:schemeClr val="bg1"/>
                </a:solidFill>
                <a:ea typeface="+mn-lt"/>
                <a:cs typeface="+mn-lt"/>
              </a:rPr>
              <a:t>Hawkins, E., Gathercole, S., Astle, D., Holmes, J. and CALM Team, 2016. Language problems and ADHD symptoms: how specific are the links?. </a:t>
            </a:r>
            <a:r>
              <a:rPr lang="en-GB" sz="1100" i="1">
                <a:solidFill>
                  <a:schemeClr val="bg1"/>
                </a:solidFill>
                <a:ea typeface="+mn-lt"/>
                <a:cs typeface="+mn-lt"/>
              </a:rPr>
              <a:t>Brain sciences</a:t>
            </a:r>
            <a:r>
              <a:rPr lang="en-GB" sz="1100">
                <a:solidFill>
                  <a:schemeClr val="bg1"/>
                </a:solidFill>
                <a:ea typeface="+mn-lt"/>
                <a:cs typeface="+mn-lt"/>
              </a:rPr>
              <a:t>, </a:t>
            </a:r>
            <a:r>
              <a:rPr lang="en-GB" sz="1100" i="1">
                <a:solidFill>
                  <a:schemeClr val="bg1"/>
                </a:solidFill>
                <a:ea typeface="+mn-lt"/>
                <a:cs typeface="+mn-lt"/>
              </a:rPr>
              <a:t>6</a:t>
            </a:r>
            <a:r>
              <a:rPr lang="en-GB" sz="1100">
                <a:solidFill>
                  <a:schemeClr val="bg1"/>
                </a:solidFill>
                <a:ea typeface="+mn-lt"/>
                <a:cs typeface="+mn-lt"/>
              </a:rPr>
              <a:t>(4), p.50.</a:t>
            </a:r>
            <a:endParaRPr lang="en-GB" sz="1100">
              <a:solidFill>
                <a:schemeClr val="bg1"/>
              </a:solidFill>
            </a:endParaRPr>
          </a:p>
          <a:p>
            <a:pPr>
              <a:buNone/>
            </a:pPr>
            <a:r>
              <a:rPr lang="en-GB" sz="1100">
                <a:solidFill>
                  <a:schemeClr val="bg1"/>
                </a:solidFill>
                <a:ea typeface="+mn-lt"/>
                <a:cs typeface="+mn-lt"/>
              </a:rPr>
              <a:t>Harpin, V. A. 2005. The effect of ADHD on the life of an individual, their family, and community from preschool to adult life. </a:t>
            </a:r>
            <a:r>
              <a:rPr lang="en-GB" sz="1100" i="1">
                <a:solidFill>
                  <a:schemeClr val="bg1"/>
                </a:solidFill>
                <a:ea typeface="+mn-lt"/>
                <a:cs typeface="+mn-lt"/>
              </a:rPr>
              <a:t>Archives of Disease in Childhood.</a:t>
            </a:r>
            <a:endParaRPr lang="en-GB" sz="1100">
              <a:solidFill>
                <a:schemeClr val="bg1"/>
              </a:solidFill>
            </a:endParaRPr>
          </a:p>
          <a:p>
            <a:pPr>
              <a:buNone/>
            </a:pPr>
            <a:r>
              <a:rPr lang="en-GB" sz="1100">
                <a:solidFill>
                  <a:schemeClr val="bg1"/>
                </a:solidFill>
                <a:ea typeface="+mn-lt"/>
                <a:cs typeface="+mn-lt"/>
              </a:rPr>
              <a:t>Help Guide. 2020. ADHD in Children. Available at: </a:t>
            </a:r>
            <a:r>
              <a:rPr lang="en-GB" sz="1100">
                <a:ea typeface="+mn-lt"/>
                <a:cs typeface="+mn-lt"/>
                <a:hlinkClick r:id="rId4"/>
              </a:rPr>
              <a:t>https://www.helpguide.org/articles/add-adhd/attention-deficit-disorder-adhd-in-children.htm</a:t>
            </a:r>
            <a:endParaRPr lang="en-GB" sz="1100" i="1">
              <a:solidFill>
                <a:schemeClr val="bg1"/>
              </a:solidFill>
              <a:ea typeface="+mn-lt"/>
              <a:cs typeface="+mn-lt"/>
            </a:endParaRPr>
          </a:p>
          <a:p>
            <a:pPr>
              <a:buNone/>
            </a:pPr>
            <a:r>
              <a:rPr lang="en-GB" sz="1100">
                <a:solidFill>
                  <a:schemeClr val="bg1"/>
                </a:solidFill>
                <a:ea typeface="+mn-lt"/>
                <a:cs typeface="+mn-lt"/>
              </a:rPr>
              <a:t>Kewley GD. Attention deficit hyperactivity disorder: Recognition, reality and resolution. London: David Fulton Publishers, 1999. </a:t>
            </a:r>
            <a:endParaRPr lang="en-GB" sz="1100">
              <a:solidFill>
                <a:schemeClr val="bg1"/>
              </a:solidFill>
            </a:endParaRPr>
          </a:p>
          <a:p>
            <a:pPr>
              <a:buNone/>
            </a:pPr>
            <a:r>
              <a:rPr lang="en-GB" sz="1100">
                <a:solidFill>
                  <a:schemeClr val="bg1"/>
                </a:solidFill>
                <a:ea typeface="+mn-lt"/>
                <a:cs typeface="+mn-lt"/>
              </a:rPr>
              <a:t>Kim, O.H. and Kaiser, A.P., 2000. Language characteristics of children with ADHD. </a:t>
            </a:r>
            <a:r>
              <a:rPr lang="en-GB" sz="1100" i="1">
                <a:solidFill>
                  <a:schemeClr val="bg1"/>
                </a:solidFill>
                <a:ea typeface="+mn-lt"/>
                <a:cs typeface="+mn-lt"/>
              </a:rPr>
              <a:t>Communication disorders quarterly</a:t>
            </a:r>
            <a:r>
              <a:rPr lang="en-GB" sz="1100">
                <a:solidFill>
                  <a:schemeClr val="bg1"/>
                </a:solidFill>
                <a:ea typeface="+mn-lt"/>
                <a:cs typeface="+mn-lt"/>
              </a:rPr>
              <a:t>, </a:t>
            </a:r>
            <a:r>
              <a:rPr lang="en-GB" sz="1100" i="1">
                <a:solidFill>
                  <a:schemeClr val="bg1"/>
                </a:solidFill>
                <a:ea typeface="+mn-lt"/>
                <a:cs typeface="+mn-lt"/>
              </a:rPr>
              <a:t>21</a:t>
            </a:r>
            <a:r>
              <a:rPr lang="en-GB" sz="1100">
                <a:solidFill>
                  <a:schemeClr val="bg1"/>
                </a:solidFill>
                <a:ea typeface="+mn-lt"/>
                <a:cs typeface="+mn-lt"/>
              </a:rPr>
              <a:t>(3), pp.154-165.</a:t>
            </a:r>
            <a:endParaRPr lang="en-GB" sz="1100">
              <a:solidFill>
                <a:schemeClr val="bg1"/>
              </a:solidFill>
            </a:endParaRPr>
          </a:p>
          <a:p>
            <a:pPr>
              <a:buNone/>
            </a:pPr>
            <a:r>
              <a:rPr lang="en-GB" sz="1100">
                <a:solidFill>
                  <a:schemeClr val="bg1"/>
                </a:solidFill>
                <a:ea typeface="+mn-lt"/>
                <a:cs typeface="+mn-lt"/>
              </a:rPr>
              <a:t>Kumari Sahoo, S. and Senapati, A., 2014. Effect of sensory diet through outdoor play on functional behaviour in children with ADHD. </a:t>
            </a:r>
            <a:r>
              <a:rPr lang="en-GB" sz="1100" i="1">
                <a:solidFill>
                  <a:schemeClr val="bg1"/>
                </a:solidFill>
                <a:ea typeface="+mn-lt"/>
                <a:cs typeface="+mn-lt"/>
              </a:rPr>
              <a:t>Indian Journal of Occupational Therapy (Indian Journal of Occupational Therapy)</a:t>
            </a:r>
            <a:r>
              <a:rPr lang="en-GB" sz="1100">
                <a:solidFill>
                  <a:schemeClr val="bg1"/>
                </a:solidFill>
                <a:ea typeface="+mn-lt"/>
                <a:cs typeface="+mn-lt"/>
              </a:rPr>
              <a:t>, </a:t>
            </a:r>
            <a:r>
              <a:rPr lang="en-GB" sz="1100" i="1">
                <a:solidFill>
                  <a:schemeClr val="bg1"/>
                </a:solidFill>
                <a:ea typeface="+mn-lt"/>
                <a:cs typeface="+mn-lt"/>
              </a:rPr>
              <a:t>46</a:t>
            </a:r>
            <a:r>
              <a:rPr lang="en-GB" sz="1100">
                <a:solidFill>
                  <a:schemeClr val="bg1"/>
                </a:solidFill>
                <a:ea typeface="+mn-lt"/>
                <a:cs typeface="+mn-lt"/>
              </a:rPr>
              <a:t>(2). Available at: </a:t>
            </a:r>
            <a:r>
              <a:rPr lang="en-GB" sz="1100">
                <a:solidFill>
                  <a:schemeClr val="bg1"/>
                </a:solidFill>
                <a:ea typeface="+mn-lt"/>
                <a:cs typeface="+mn-lt"/>
                <a:hlinkClick r:id="rId5">
                  <a:extLst>
                    <a:ext uri="{A12FA001-AC4F-418D-AE19-62706E023703}">
                      <ahyp:hlinkClr xmlns:ahyp="http://schemas.microsoft.com/office/drawing/2018/hyperlinkcolor" val="tx"/>
                    </a:ext>
                  </a:extLst>
                </a:hlinkClick>
              </a:rPr>
              <a:t>https://www.aiota.org/temp/ijotpdf/ibat14i2p49.pdf</a:t>
            </a:r>
            <a:endParaRPr lang="en-GB" sz="1100">
              <a:solidFill>
                <a:schemeClr val="bg1"/>
              </a:solidFill>
            </a:endParaRPr>
          </a:p>
          <a:p>
            <a:pPr>
              <a:buNone/>
            </a:pPr>
            <a:r>
              <a:rPr lang="en-GB" sz="1100">
                <a:solidFill>
                  <a:schemeClr val="bg1"/>
                </a:solidFill>
                <a:ea typeface="+mn-lt"/>
                <a:cs typeface="+mn-lt"/>
              </a:rPr>
              <a:t>Myers, P. 2014. Communication Strategies for Parents of Children with ADHD. </a:t>
            </a:r>
            <a:r>
              <a:rPr lang="en-GB" sz="1100" i="1">
                <a:solidFill>
                  <a:schemeClr val="bg1"/>
                </a:solidFill>
                <a:ea typeface="+mn-lt"/>
                <a:cs typeface="+mn-lt"/>
              </a:rPr>
              <a:t>Child Development Institute</a:t>
            </a:r>
            <a:r>
              <a:rPr lang="en-GB" sz="1100">
                <a:solidFill>
                  <a:schemeClr val="bg1"/>
                </a:solidFill>
                <a:ea typeface="+mn-lt"/>
                <a:cs typeface="+mn-lt"/>
              </a:rPr>
              <a:t>. Available at: </a:t>
            </a:r>
            <a:r>
              <a:rPr lang="en-GB" sz="1100">
                <a:solidFill>
                  <a:schemeClr val="bg1"/>
                </a:solidFill>
                <a:ea typeface="+mn-lt"/>
                <a:cs typeface="+mn-lt"/>
                <a:hlinkClick r:id="rId6">
                  <a:extLst>
                    <a:ext uri="{A12FA001-AC4F-418D-AE19-62706E023703}">
                      <ahyp:hlinkClr xmlns:ahyp="http://schemas.microsoft.com/office/drawing/2018/hyperlinkcolor" val="tx"/>
                    </a:ext>
                  </a:extLst>
                </a:hlinkClick>
              </a:rPr>
              <a:t>https://childdevelopmentinfo.com/psychology/adhd-add/communication-strategies-parents-children-adhd/#gs.0vnmr6</a:t>
            </a:r>
            <a:endParaRPr lang="en-GB" sz="1100">
              <a:solidFill>
                <a:schemeClr val="bg1"/>
              </a:solidFill>
            </a:endParaRPr>
          </a:p>
          <a:p>
            <a:pPr marL="0" indent="0">
              <a:buNone/>
            </a:pPr>
            <a:r>
              <a:rPr lang="en-GB" sz="1100">
                <a:solidFill>
                  <a:schemeClr val="bg1"/>
                </a:solidFill>
                <a:ea typeface="+mn-lt"/>
                <a:cs typeface="+mn-lt"/>
              </a:rPr>
              <a:t>NHS. 2018. Attention Deficit Hyperactivity Disorder (ADHD). Available at: </a:t>
            </a:r>
            <a:r>
              <a:rPr lang="en-GB" sz="1100">
                <a:solidFill>
                  <a:schemeClr val="bg1"/>
                </a:solidFill>
                <a:ea typeface="+mn-lt"/>
                <a:cs typeface="+mn-lt"/>
                <a:hlinkClick r:id="rId7">
                  <a:extLst>
                    <a:ext uri="{A12FA001-AC4F-418D-AE19-62706E023703}">
                      <ahyp:hlinkClr xmlns:ahyp="http://schemas.microsoft.com/office/drawing/2018/hyperlinkcolor" val="tx"/>
                    </a:ext>
                  </a:extLst>
                </a:hlinkClick>
              </a:rPr>
              <a:t>https://www.nhs.uk/conditions/attention-deficit-hyperactivity-disorder-adhd/symptoms/</a:t>
            </a:r>
            <a:endParaRPr lang="en-GB" sz="1100">
              <a:solidFill>
                <a:schemeClr val="bg1"/>
              </a:solidFill>
            </a:endParaRPr>
          </a:p>
        </p:txBody>
      </p:sp>
    </p:spTree>
    <p:extLst>
      <p:ext uri="{BB962C8B-B14F-4D97-AF65-F5344CB8AC3E}">
        <p14:creationId xmlns:p14="http://schemas.microsoft.com/office/powerpoint/2010/main" val="2379673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60945-ED78-4773-AC45-767925C77AF7}"/>
              </a:ext>
            </a:extLst>
          </p:cNvPr>
          <p:cNvSpPr>
            <a:spLocks noGrp="1"/>
          </p:cNvSpPr>
          <p:nvPr>
            <p:ph type="title"/>
          </p:nvPr>
        </p:nvSpPr>
        <p:spPr>
          <a:xfrm>
            <a:off x="838200" y="77450"/>
            <a:ext cx="10515600" cy="315912"/>
          </a:xfrm>
        </p:spPr>
        <p:txBody>
          <a:bodyPr>
            <a:normAutofit/>
          </a:bodyPr>
          <a:lstStyle/>
          <a:p>
            <a:r>
              <a:rPr lang="en-GB" sz="1400" b="1" u="sng">
                <a:solidFill>
                  <a:schemeClr val="bg1"/>
                </a:solidFill>
              </a:rPr>
              <a:t>Vicky Reference List</a:t>
            </a:r>
          </a:p>
        </p:txBody>
      </p:sp>
      <p:sp>
        <p:nvSpPr>
          <p:cNvPr id="3" name="Content Placeholder 2">
            <a:extLst>
              <a:ext uri="{FF2B5EF4-FFF2-40B4-BE49-F238E27FC236}">
                <a16:creationId xmlns:a16="http://schemas.microsoft.com/office/drawing/2014/main" id="{854A68B3-37D8-4826-A516-BDEE1809BCCA}"/>
              </a:ext>
            </a:extLst>
          </p:cNvPr>
          <p:cNvSpPr>
            <a:spLocks noGrp="1"/>
          </p:cNvSpPr>
          <p:nvPr>
            <p:ph idx="1"/>
          </p:nvPr>
        </p:nvSpPr>
        <p:spPr>
          <a:xfrm>
            <a:off x="232899" y="77450"/>
            <a:ext cx="11726202" cy="6369976"/>
          </a:xfrm>
        </p:spPr>
        <p:txBody>
          <a:bodyPr vert="horz" lIns="91440" tIns="45720" rIns="91440" bIns="45720" rtlCol="0" anchor="t">
            <a:noAutofit/>
          </a:bodyPr>
          <a:lstStyle/>
          <a:p>
            <a:pPr marL="0" indent="0">
              <a:buNone/>
            </a:pPr>
            <a:r>
              <a:rPr lang="en-GB" sz="350">
                <a:solidFill>
                  <a:schemeClr val="bg1"/>
                </a:solidFill>
              </a:rPr>
              <a:t>ADDITUDE MAG (2016) Distracted Boy. Available at: </a:t>
            </a:r>
            <a:r>
              <a:rPr lang="en-GB" sz="350">
                <a:hlinkClick r:id="rId2"/>
              </a:rPr>
              <a:t>153_6_Diagnose_Kids_Things-I-Wish-I-knew_SS_153_Class-clown.jpg (480×270) (wp.com)</a:t>
            </a:r>
            <a:r>
              <a:rPr lang="en-GB" sz="350"/>
              <a:t> </a:t>
            </a:r>
            <a:r>
              <a:rPr lang="en-GB" sz="350">
                <a:solidFill>
                  <a:schemeClr val="bg1"/>
                </a:solidFill>
              </a:rPr>
              <a:t>(accessed at: 27</a:t>
            </a:r>
            <a:r>
              <a:rPr lang="en-GB" sz="350" baseline="30000">
                <a:solidFill>
                  <a:schemeClr val="bg1"/>
                </a:solidFill>
              </a:rPr>
              <a:t>th</a:t>
            </a:r>
            <a:r>
              <a:rPr lang="en-GB" sz="350">
                <a:solidFill>
                  <a:schemeClr val="bg1"/>
                </a:solidFill>
              </a:rPr>
              <a:t> April 2021). </a:t>
            </a:r>
          </a:p>
          <a:p>
            <a:pPr marL="0" indent="0">
              <a:buNone/>
            </a:pPr>
            <a:r>
              <a:rPr lang="en-GB" sz="350">
                <a:solidFill>
                  <a:schemeClr val="bg1"/>
                </a:solidFill>
              </a:rPr>
              <a:t>ADHD Foundation (2018) </a:t>
            </a:r>
            <a:r>
              <a:rPr lang="en-GB" sz="350" i="1">
                <a:solidFill>
                  <a:schemeClr val="bg1"/>
                </a:solidFill>
              </a:rPr>
              <a:t>Primary Strategies for Schools. </a:t>
            </a:r>
            <a:r>
              <a:rPr lang="en-GB" sz="350">
                <a:solidFill>
                  <a:schemeClr val="bg1"/>
                </a:solidFill>
              </a:rPr>
              <a:t>Available at: </a:t>
            </a:r>
            <a:r>
              <a:rPr lang="en-GB" sz="350">
                <a:hlinkClick r:id="rId3"/>
              </a:rPr>
              <a:t>PRIMARY STRATEGIES FOR SCHOOLS (adhdfoundation.org.uk)</a:t>
            </a:r>
            <a:r>
              <a:rPr lang="en-GB" sz="350"/>
              <a:t> </a:t>
            </a:r>
            <a:r>
              <a:rPr lang="en-GB" sz="350">
                <a:solidFill>
                  <a:schemeClr val="bg1"/>
                </a:solidFill>
              </a:rPr>
              <a:t>(accessed: 26</a:t>
            </a:r>
            <a:r>
              <a:rPr lang="en-GB" sz="350" baseline="30000">
                <a:solidFill>
                  <a:schemeClr val="bg1"/>
                </a:solidFill>
              </a:rPr>
              <a:t>th</a:t>
            </a:r>
            <a:r>
              <a:rPr lang="en-GB" sz="350">
                <a:solidFill>
                  <a:schemeClr val="bg1"/>
                </a:solidFill>
              </a:rPr>
              <a:t> April 2021). </a:t>
            </a:r>
          </a:p>
          <a:p>
            <a:pPr marL="0" indent="0">
              <a:buNone/>
            </a:pPr>
            <a:r>
              <a:rPr lang="en-GB" sz="350">
                <a:solidFill>
                  <a:schemeClr val="bg1"/>
                </a:solidFill>
              </a:rPr>
              <a:t>ADHD Foundation (2018) </a:t>
            </a:r>
            <a:r>
              <a:rPr lang="en-GB" sz="350" i="1">
                <a:solidFill>
                  <a:schemeClr val="bg1"/>
                </a:solidFill>
              </a:rPr>
              <a:t>Teaching and Managing Students with ADHD: Systems, Strategies, Solutions</a:t>
            </a:r>
            <a:r>
              <a:rPr lang="en-GB" sz="350">
                <a:solidFill>
                  <a:schemeClr val="bg1"/>
                </a:solidFill>
              </a:rPr>
              <a:t>. Available at: </a:t>
            </a:r>
            <a:r>
              <a:rPr lang="en-GB" sz="350">
                <a:hlinkClick r:id="rId4"/>
              </a:rPr>
              <a:t>Teaching-and-Managing-Students_FINAL.pdf (adhdfoundation.org.uk)</a:t>
            </a:r>
            <a:r>
              <a:rPr lang="en-GB" sz="350"/>
              <a:t> </a:t>
            </a:r>
            <a:r>
              <a:rPr lang="en-GB" sz="350">
                <a:solidFill>
                  <a:schemeClr val="bg1"/>
                </a:solidFill>
              </a:rPr>
              <a:t>(accessed: 01</a:t>
            </a:r>
            <a:r>
              <a:rPr lang="en-GB" sz="350" baseline="30000">
                <a:solidFill>
                  <a:schemeClr val="bg1"/>
                </a:solidFill>
              </a:rPr>
              <a:t>st</a:t>
            </a:r>
            <a:r>
              <a:rPr lang="en-GB" sz="350">
                <a:solidFill>
                  <a:schemeClr val="bg1"/>
                </a:solidFill>
              </a:rPr>
              <a:t> May 2021).</a:t>
            </a:r>
            <a:r>
              <a:rPr lang="en-GB" sz="350"/>
              <a:t> </a:t>
            </a:r>
            <a:endParaRPr lang="en-GB" sz="350">
              <a:solidFill>
                <a:schemeClr val="bg1"/>
              </a:solidFill>
            </a:endParaRPr>
          </a:p>
          <a:p>
            <a:pPr marL="0" indent="0">
              <a:buNone/>
            </a:pPr>
            <a:r>
              <a:rPr lang="en-GB" sz="350">
                <a:solidFill>
                  <a:schemeClr val="bg1"/>
                </a:solidFill>
              </a:rPr>
              <a:t>Barkley, R.A (1997</a:t>
            </a:r>
            <a:r>
              <a:rPr lang="en-GB" sz="350" i="1">
                <a:solidFill>
                  <a:schemeClr val="bg1"/>
                </a:solidFill>
              </a:rPr>
              <a:t>) Defiant Children: A Clinician’s Manual for Assessment and Parent Training</a:t>
            </a:r>
            <a:r>
              <a:rPr lang="en-GB" sz="350">
                <a:solidFill>
                  <a:schemeClr val="bg1"/>
                </a:solidFill>
              </a:rPr>
              <a:t>. 2</a:t>
            </a:r>
            <a:r>
              <a:rPr lang="en-GB" sz="350" baseline="30000">
                <a:solidFill>
                  <a:schemeClr val="bg1"/>
                </a:solidFill>
              </a:rPr>
              <a:t>nd</a:t>
            </a:r>
            <a:r>
              <a:rPr lang="en-GB" sz="350">
                <a:solidFill>
                  <a:schemeClr val="bg1"/>
                </a:solidFill>
              </a:rPr>
              <a:t> Ed. New York: Guildford Press.</a:t>
            </a:r>
          </a:p>
          <a:p>
            <a:pPr marL="0" indent="0">
              <a:buNone/>
            </a:pPr>
            <a:r>
              <a:rPr lang="en-GB" sz="350">
                <a:solidFill>
                  <a:schemeClr val="bg1"/>
                </a:solidFill>
              </a:rPr>
              <a:t>Barkley, R.A (2008) </a:t>
            </a:r>
            <a:r>
              <a:rPr lang="en-GB" sz="350" i="1">
                <a:solidFill>
                  <a:schemeClr val="bg1"/>
                </a:solidFill>
              </a:rPr>
              <a:t>Classroom Accommodations for Children with ADHD</a:t>
            </a:r>
            <a:r>
              <a:rPr lang="en-GB" sz="350">
                <a:solidFill>
                  <a:schemeClr val="bg1"/>
                </a:solidFill>
              </a:rPr>
              <a:t>. Available at: </a:t>
            </a:r>
            <a:r>
              <a:rPr lang="en-GB" sz="350">
                <a:hlinkClick r:id="rId5"/>
              </a:rPr>
              <a:t>16(4).</a:t>
            </a:r>
            <a:r>
              <a:rPr lang="en-GB" sz="350" err="1">
                <a:hlinkClick r:id="rId5"/>
              </a:rPr>
              <a:t>vp</a:t>
            </a:r>
            <a:r>
              <a:rPr lang="en-GB" sz="350">
                <a:hlinkClick r:id="rId5"/>
              </a:rPr>
              <a:t> (russellbarkley.org)</a:t>
            </a:r>
            <a:r>
              <a:rPr lang="en-GB" sz="350"/>
              <a:t> </a:t>
            </a:r>
            <a:r>
              <a:rPr lang="en-GB" sz="350">
                <a:solidFill>
                  <a:schemeClr val="bg1"/>
                </a:solidFill>
              </a:rPr>
              <a:t>(accessed: 29</a:t>
            </a:r>
            <a:r>
              <a:rPr lang="en-GB" sz="350" baseline="30000">
                <a:solidFill>
                  <a:schemeClr val="bg1"/>
                </a:solidFill>
              </a:rPr>
              <a:t>th</a:t>
            </a:r>
            <a:r>
              <a:rPr lang="en-GB" sz="350">
                <a:solidFill>
                  <a:schemeClr val="bg1"/>
                </a:solidFill>
              </a:rPr>
              <a:t> April 2021).</a:t>
            </a:r>
          </a:p>
          <a:p>
            <a:pPr marL="0" indent="0">
              <a:buNone/>
            </a:pPr>
            <a:r>
              <a:rPr lang="en-GB" sz="350">
                <a:solidFill>
                  <a:schemeClr val="bg1"/>
                </a:solidFill>
              </a:rPr>
              <a:t>Bates, B (2019) </a:t>
            </a:r>
            <a:r>
              <a:rPr lang="en-GB" sz="350" i="1">
                <a:solidFill>
                  <a:schemeClr val="bg1"/>
                </a:solidFill>
              </a:rPr>
              <a:t>Learning Theories Simplified</a:t>
            </a:r>
            <a:r>
              <a:rPr lang="en-GB" sz="350">
                <a:solidFill>
                  <a:schemeClr val="bg1"/>
                </a:solidFill>
              </a:rPr>
              <a:t>. 2</a:t>
            </a:r>
            <a:r>
              <a:rPr lang="en-GB" sz="350" baseline="30000">
                <a:solidFill>
                  <a:schemeClr val="bg1"/>
                </a:solidFill>
              </a:rPr>
              <a:t>nd</a:t>
            </a:r>
            <a:r>
              <a:rPr lang="en-GB" sz="350">
                <a:solidFill>
                  <a:schemeClr val="bg1"/>
                </a:solidFill>
              </a:rPr>
              <a:t> Ed. London: Sage Publications Ltd.</a:t>
            </a:r>
          </a:p>
          <a:p>
            <a:pPr marL="0" indent="0">
              <a:buNone/>
            </a:pPr>
            <a:r>
              <a:rPr lang="en-GB" sz="350" err="1">
                <a:solidFill>
                  <a:schemeClr val="bg1"/>
                </a:solidFill>
              </a:rPr>
              <a:t>ComRes</a:t>
            </a:r>
            <a:r>
              <a:rPr lang="en-GB" sz="350">
                <a:solidFill>
                  <a:schemeClr val="bg1"/>
                </a:solidFill>
              </a:rPr>
              <a:t> (2017) </a:t>
            </a:r>
            <a:r>
              <a:rPr lang="en-GB" sz="350" i="1">
                <a:solidFill>
                  <a:schemeClr val="bg1"/>
                </a:solidFill>
              </a:rPr>
              <a:t>Shire: Primary and Secondary School Teachers Survey</a:t>
            </a:r>
            <a:r>
              <a:rPr lang="en-GB" sz="350">
                <a:solidFill>
                  <a:schemeClr val="bg1"/>
                </a:solidFill>
              </a:rPr>
              <a:t>. ADHD Foundation. Available at: </a:t>
            </a:r>
            <a:r>
              <a:rPr lang="en-GB" sz="350">
                <a:solidFill>
                  <a:schemeClr val="bg1"/>
                </a:solidFill>
                <a:hlinkClick r:id="rId6">
                  <a:extLst>
                    <a:ext uri="{A12FA001-AC4F-418D-AE19-62706E023703}">
                      <ahyp:hlinkClr xmlns:ahyp="http://schemas.microsoft.com/office/drawing/2018/hyperlinkcolor" val="tx"/>
                    </a:ext>
                  </a:extLst>
                </a:hlinkClick>
              </a:rPr>
              <a:t>Teacher-Survey-MHCP-Draft-press-release-14-09-17.pdf (adhdfoundation.org.uk)</a:t>
            </a:r>
            <a:r>
              <a:rPr lang="en-GB" sz="350">
                <a:solidFill>
                  <a:schemeClr val="bg1"/>
                </a:solidFill>
              </a:rPr>
              <a:t> (accessed: 21</a:t>
            </a:r>
            <a:r>
              <a:rPr lang="en-GB" sz="350" baseline="30000">
                <a:solidFill>
                  <a:schemeClr val="bg1"/>
                </a:solidFill>
              </a:rPr>
              <a:t>st</a:t>
            </a:r>
            <a:r>
              <a:rPr lang="en-GB" sz="350">
                <a:solidFill>
                  <a:schemeClr val="bg1"/>
                </a:solidFill>
              </a:rPr>
              <a:t> April 2021). </a:t>
            </a:r>
          </a:p>
          <a:p>
            <a:pPr marL="0" indent="0">
              <a:buNone/>
            </a:pPr>
            <a:r>
              <a:rPr lang="en-GB" sz="350">
                <a:solidFill>
                  <a:schemeClr val="bg1"/>
                </a:solidFill>
              </a:rPr>
              <a:t>Cooper, P and </a:t>
            </a:r>
            <a:r>
              <a:rPr lang="en-GB" sz="350" err="1">
                <a:solidFill>
                  <a:schemeClr val="bg1"/>
                </a:solidFill>
              </a:rPr>
              <a:t>Ideus</a:t>
            </a:r>
            <a:r>
              <a:rPr lang="en-GB" sz="350">
                <a:solidFill>
                  <a:schemeClr val="bg1"/>
                </a:solidFill>
              </a:rPr>
              <a:t>, K (1996) </a:t>
            </a:r>
            <a:r>
              <a:rPr lang="en-GB" sz="350" i="1">
                <a:solidFill>
                  <a:schemeClr val="bg1"/>
                </a:solidFill>
              </a:rPr>
              <a:t>Attention Deficit/Hyperactivity Disorder: A Practical Guide for Teachers</a:t>
            </a:r>
            <a:r>
              <a:rPr lang="en-GB" sz="350">
                <a:solidFill>
                  <a:schemeClr val="bg1"/>
                </a:solidFill>
              </a:rPr>
              <a:t>. London: David Fulton</a:t>
            </a:r>
          </a:p>
          <a:p>
            <a:pPr marL="0" indent="0">
              <a:buNone/>
            </a:pPr>
            <a:r>
              <a:rPr lang="en-GB" sz="350">
                <a:solidFill>
                  <a:schemeClr val="bg1"/>
                </a:solidFill>
              </a:rPr>
              <a:t>Cowley, S (2006) </a:t>
            </a:r>
            <a:r>
              <a:rPr lang="en-GB" sz="350" i="1">
                <a:solidFill>
                  <a:schemeClr val="bg1"/>
                </a:solidFill>
              </a:rPr>
              <a:t>Getting the Buggers to Behave</a:t>
            </a:r>
            <a:r>
              <a:rPr lang="en-GB" sz="350">
                <a:solidFill>
                  <a:schemeClr val="bg1"/>
                </a:solidFill>
              </a:rPr>
              <a:t>. 3</a:t>
            </a:r>
            <a:r>
              <a:rPr lang="en-GB" sz="350" baseline="30000">
                <a:solidFill>
                  <a:schemeClr val="bg1"/>
                </a:solidFill>
              </a:rPr>
              <a:t>rd</a:t>
            </a:r>
            <a:r>
              <a:rPr lang="en-GB" sz="350">
                <a:solidFill>
                  <a:schemeClr val="bg1"/>
                </a:solidFill>
              </a:rPr>
              <a:t> Ed. London: Continuum International Publishing Group. </a:t>
            </a:r>
          </a:p>
          <a:p>
            <a:pPr marL="0" indent="0">
              <a:buNone/>
            </a:pPr>
            <a:r>
              <a:rPr lang="en-GB" sz="350" b="0" i="0" err="1">
                <a:solidFill>
                  <a:schemeClr val="bg1"/>
                </a:solidFill>
                <a:effectLst/>
              </a:rPr>
              <a:t>DuPaul</a:t>
            </a:r>
            <a:r>
              <a:rPr lang="en-GB" sz="350" b="0" i="0">
                <a:solidFill>
                  <a:schemeClr val="bg1"/>
                </a:solidFill>
                <a:effectLst/>
              </a:rPr>
              <a:t>, G.J., </a:t>
            </a:r>
            <a:r>
              <a:rPr lang="en-GB" sz="350" b="0" i="0" err="1">
                <a:solidFill>
                  <a:schemeClr val="bg1"/>
                </a:solidFill>
                <a:effectLst/>
              </a:rPr>
              <a:t>Weyandt</a:t>
            </a:r>
            <a:r>
              <a:rPr lang="en-GB" sz="350" b="0" i="0">
                <a:solidFill>
                  <a:schemeClr val="bg1"/>
                </a:solidFill>
                <a:effectLst/>
              </a:rPr>
              <a:t>, L.L and </a:t>
            </a:r>
            <a:r>
              <a:rPr lang="en-GB" sz="350" b="0" i="0" err="1">
                <a:solidFill>
                  <a:schemeClr val="bg1"/>
                </a:solidFill>
                <a:effectLst/>
              </a:rPr>
              <a:t>Janusus</a:t>
            </a:r>
            <a:r>
              <a:rPr lang="en-GB" sz="350" b="0" i="0">
                <a:solidFill>
                  <a:schemeClr val="bg1"/>
                </a:solidFill>
                <a:effectLst/>
              </a:rPr>
              <a:t>, G.M (2011) ‘ADHD in the Classroom: Effecti</a:t>
            </a:r>
            <a:r>
              <a:rPr lang="en-GB" sz="350">
                <a:solidFill>
                  <a:schemeClr val="bg1"/>
                </a:solidFill>
              </a:rPr>
              <a:t>ve Intervention Strategies’, </a:t>
            </a:r>
            <a:r>
              <a:rPr lang="en-GB" sz="350" i="1">
                <a:solidFill>
                  <a:schemeClr val="bg1"/>
                </a:solidFill>
              </a:rPr>
              <a:t>Theory into Practice</a:t>
            </a:r>
            <a:r>
              <a:rPr lang="en-GB" sz="350">
                <a:solidFill>
                  <a:schemeClr val="bg1"/>
                </a:solidFill>
              </a:rPr>
              <a:t>, 50(1), pp. 35-42. Available at: </a:t>
            </a:r>
            <a:r>
              <a:rPr lang="en-GB" sz="350">
                <a:solidFill>
                  <a:schemeClr val="bg1"/>
                </a:solidFill>
                <a:hlinkClick r:id="rId7">
                  <a:extLst>
                    <a:ext uri="{A12FA001-AC4F-418D-AE19-62706E023703}">
                      <ahyp:hlinkClr xmlns:ahyp="http://schemas.microsoft.com/office/drawing/2018/hyperlinkcolor" val="tx"/>
                    </a:ext>
                  </a:extLst>
                </a:hlinkClick>
              </a:rPr>
              <a:t>ADHD in the Classroom: Effective Intervention Strategies: EBSCOhost (uwtsd.ac.uk)</a:t>
            </a:r>
            <a:r>
              <a:rPr lang="en-GB" sz="350">
                <a:solidFill>
                  <a:schemeClr val="bg1"/>
                </a:solidFill>
              </a:rPr>
              <a:t> (accessed: 07</a:t>
            </a:r>
            <a:r>
              <a:rPr lang="en-GB" sz="350" baseline="30000">
                <a:solidFill>
                  <a:schemeClr val="bg1"/>
                </a:solidFill>
              </a:rPr>
              <a:t>th</a:t>
            </a:r>
            <a:r>
              <a:rPr lang="en-GB" sz="350">
                <a:solidFill>
                  <a:schemeClr val="bg1"/>
                </a:solidFill>
              </a:rPr>
              <a:t> May 2021). </a:t>
            </a:r>
          </a:p>
          <a:p>
            <a:pPr marL="0" indent="0">
              <a:buNone/>
            </a:pPr>
            <a:r>
              <a:rPr lang="en-GB" sz="350" b="0" i="0" err="1">
                <a:solidFill>
                  <a:schemeClr val="bg1"/>
                </a:solidFill>
                <a:effectLst/>
              </a:rPr>
              <a:t>Ebay</a:t>
            </a:r>
            <a:r>
              <a:rPr lang="en-GB" sz="350" b="0" i="0">
                <a:solidFill>
                  <a:schemeClr val="bg1"/>
                </a:solidFill>
                <a:effectLst/>
              </a:rPr>
              <a:t> (no date) </a:t>
            </a:r>
            <a:r>
              <a:rPr lang="en-GB" sz="350" b="0" i="1">
                <a:solidFill>
                  <a:schemeClr val="bg1"/>
                </a:solidFill>
                <a:effectLst/>
              </a:rPr>
              <a:t>Multicoloured Books. </a:t>
            </a:r>
            <a:r>
              <a:rPr lang="en-GB" sz="350" b="0" i="0">
                <a:solidFill>
                  <a:schemeClr val="bg1"/>
                </a:solidFill>
                <a:effectLst/>
              </a:rPr>
              <a:t>Available at</a:t>
            </a:r>
            <a:r>
              <a:rPr lang="en-GB" sz="350">
                <a:solidFill>
                  <a:schemeClr val="bg1"/>
                </a:solidFill>
              </a:rPr>
              <a:t>: </a:t>
            </a:r>
            <a:r>
              <a:rPr lang="en-GB" sz="350" u="sng" err="1">
                <a:solidFill>
                  <a:srgbClr val="0000FF"/>
                </a:solidFill>
                <a:effectLst/>
                <a:ea typeface="Calibri" panose="020F0502020204030204" pitchFamily="34" charset="0"/>
                <a:cs typeface="Times New Roman" panose="02020603050405020304" pitchFamily="18" charset="0"/>
                <a:hlinkClick r:id="rId8"/>
              </a:rPr>
              <a:t>Silvine</a:t>
            </a:r>
            <a:r>
              <a:rPr lang="en-GB" sz="350" u="sng">
                <a:solidFill>
                  <a:srgbClr val="0000FF"/>
                </a:solidFill>
                <a:effectLst/>
                <a:ea typeface="Calibri" panose="020F0502020204030204" pitchFamily="34" charset="0"/>
                <a:cs typeface="Times New Roman" panose="02020603050405020304" pitchFamily="18" charset="0"/>
                <a:hlinkClick r:id="rId8"/>
              </a:rPr>
              <a:t> A4 Colour Essentials Laminated Cover Wipe Clean Exercise Books -10 Pack | eBay</a:t>
            </a:r>
            <a:r>
              <a:rPr lang="en-GB" sz="350" u="sng">
                <a:solidFill>
                  <a:srgbClr val="0000FF"/>
                </a:solidFill>
                <a:effectLst/>
                <a:ea typeface="Calibri" panose="020F0502020204030204" pitchFamily="34" charset="0"/>
                <a:cs typeface="Times New Roman" panose="02020603050405020304" pitchFamily="18" charset="0"/>
              </a:rPr>
              <a:t> </a:t>
            </a:r>
            <a:r>
              <a:rPr lang="en-GB" sz="350">
                <a:solidFill>
                  <a:schemeClr val="bg1"/>
                </a:solidFill>
                <a:ea typeface="Calibri" panose="020F0502020204030204" pitchFamily="34" charset="0"/>
                <a:cs typeface="Times New Roman" panose="02020603050405020304" pitchFamily="18" charset="0"/>
              </a:rPr>
              <a:t> (accessed:  02</a:t>
            </a:r>
            <a:r>
              <a:rPr lang="en-GB" sz="350" baseline="30000">
                <a:solidFill>
                  <a:schemeClr val="bg1"/>
                </a:solidFill>
                <a:ea typeface="Calibri" panose="020F0502020204030204" pitchFamily="34" charset="0"/>
                <a:cs typeface="Times New Roman" panose="02020603050405020304" pitchFamily="18" charset="0"/>
              </a:rPr>
              <a:t>nd</a:t>
            </a:r>
            <a:r>
              <a:rPr lang="en-GB" sz="350">
                <a:solidFill>
                  <a:schemeClr val="bg1"/>
                </a:solidFill>
                <a:ea typeface="Calibri" panose="020F0502020204030204" pitchFamily="34" charset="0"/>
                <a:cs typeface="Times New Roman" panose="02020603050405020304" pitchFamily="18" charset="0"/>
              </a:rPr>
              <a:t> May 2021). </a:t>
            </a:r>
            <a:endParaRPr lang="en-GB" sz="350" b="0" i="0">
              <a:solidFill>
                <a:schemeClr val="bg1"/>
              </a:solidFill>
              <a:effectLst/>
            </a:endParaRPr>
          </a:p>
          <a:p>
            <a:pPr marL="0" indent="0">
              <a:buNone/>
            </a:pPr>
            <a:r>
              <a:rPr lang="en-GB" sz="350" b="0" i="0">
                <a:solidFill>
                  <a:schemeClr val="bg1"/>
                </a:solidFill>
                <a:effectLst/>
              </a:rPr>
              <a:t>Gaastra, G.F., Groen, Y., </a:t>
            </a:r>
            <a:r>
              <a:rPr lang="en-GB" sz="350" b="0" i="0" err="1">
                <a:solidFill>
                  <a:schemeClr val="bg1"/>
                </a:solidFill>
                <a:effectLst/>
              </a:rPr>
              <a:t>Tucha</a:t>
            </a:r>
            <a:r>
              <a:rPr lang="en-GB" sz="350" b="0" i="0">
                <a:solidFill>
                  <a:schemeClr val="bg1"/>
                </a:solidFill>
                <a:effectLst/>
              </a:rPr>
              <a:t>, L. and </a:t>
            </a:r>
            <a:r>
              <a:rPr lang="en-GB" sz="350" b="0" i="0" err="1">
                <a:solidFill>
                  <a:schemeClr val="bg1"/>
                </a:solidFill>
                <a:effectLst/>
              </a:rPr>
              <a:t>Tucha</a:t>
            </a:r>
            <a:r>
              <a:rPr lang="en-GB" sz="350" b="0" i="0">
                <a:solidFill>
                  <a:schemeClr val="bg1"/>
                </a:solidFill>
                <a:effectLst/>
              </a:rPr>
              <a:t>, O (2020) ‘Unknown, Unloved? Teachers’ Reported Use and Effectiveness of Classroom Management Strategies for Students with Symptoms of ADHD’. </a:t>
            </a:r>
            <a:r>
              <a:rPr lang="en-GB" sz="350" b="0" i="1">
                <a:solidFill>
                  <a:schemeClr val="bg1"/>
                </a:solidFill>
                <a:effectLst/>
              </a:rPr>
              <a:t>Child &amp; Youth Care Forum, </a:t>
            </a:r>
            <a:r>
              <a:rPr lang="en-GB" sz="350" b="1" i="0">
                <a:solidFill>
                  <a:schemeClr val="bg1"/>
                </a:solidFill>
                <a:effectLst/>
              </a:rPr>
              <a:t>49</a:t>
            </a:r>
            <a:r>
              <a:rPr lang="en-GB" sz="350" b="0" i="0">
                <a:solidFill>
                  <a:schemeClr val="bg1"/>
                </a:solidFill>
                <a:effectLst/>
              </a:rPr>
              <a:t>(1), pp. 1-22. Available at: </a:t>
            </a:r>
            <a:r>
              <a:rPr lang="en-GB" sz="350">
                <a:solidFill>
                  <a:schemeClr val="bg1"/>
                </a:solidFill>
                <a:hlinkClick r:id="rId9">
                  <a:extLst>
                    <a:ext uri="{A12FA001-AC4F-418D-AE19-62706E023703}">
                      <ahyp:hlinkClr xmlns:ahyp="http://schemas.microsoft.com/office/drawing/2018/hyperlinkcolor" val="tx"/>
                    </a:ext>
                  </a:extLst>
                </a:hlinkClick>
              </a:rPr>
              <a:t>Unknown, Unloved? Teachers’ Reported Use and Effectiveness of Classroom Management Strategies for Students with Symptoms of ADHD - ProQuest (uwtsd.ac.uk)</a:t>
            </a:r>
            <a:r>
              <a:rPr lang="en-GB" sz="350">
                <a:solidFill>
                  <a:schemeClr val="bg1"/>
                </a:solidFill>
              </a:rPr>
              <a:t> (accessed: 28</a:t>
            </a:r>
            <a:r>
              <a:rPr lang="en-GB" sz="350" baseline="30000">
                <a:solidFill>
                  <a:schemeClr val="bg1"/>
                </a:solidFill>
              </a:rPr>
              <a:t>th</a:t>
            </a:r>
            <a:r>
              <a:rPr lang="en-GB" sz="350">
                <a:solidFill>
                  <a:schemeClr val="bg1"/>
                </a:solidFill>
              </a:rPr>
              <a:t> April 2021). </a:t>
            </a:r>
          </a:p>
          <a:p>
            <a:pPr marL="0" indent="0">
              <a:buNone/>
            </a:pPr>
            <a:r>
              <a:rPr lang="en-GB" sz="350" err="1">
                <a:solidFill>
                  <a:schemeClr val="bg1"/>
                </a:solidFill>
              </a:rPr>
              <a:t>Glazzard</a:t>
            </a:r>
            <a:r>
              <a:rPr lang="en-GB" sz="350">
                <a:solidFill>
                  <a:schemeClr val="bg1"/>
                </a:solidFill>
              </a:rPr>
              <a:t>, J., </a:t>
            </a:r>
            <a:r>
              <a:rPr lang="en-GB" sz="350" err="1">
                <a:solidFill>
                  <a:schemeClr val="bg1"/>
                </a:solidFill>
              </a:rPr>
              <a:t>Stokoe</a:t>
            </a:r>
            <a:r>
              <a:rPr lang="en-GB" sz="350">
                <a:solidFill>
                  <a:schemeClr val="bg1"/>
                </a:solidFill>
              </a:rPr>
              <a:t>, J., Hughes, A., Netherwood, A and Neve, L (2015) </a:t>
            </a:r>
            <a:r>
              <a:rPr lang="en-GB" sz="350" i="1">
                <a:solidFill>
                  <a:schemeClr val="bg1"/>
                </a:solidFill>
              </a:rPr>
              <a:t>Teaching and Supporting Children with Special Educational Needs and Disabilities in Primary Schools</a:t>
            </a:r>
            <a:r>
              <a:rPr lang="en-GB" sz="350">
                <a:solidFill>
                  <a:schemeClr val="bg1"/>
                </a:solidFill>
              </a:rPr>
              <a:t>. 2</a:t>
            </a:r>
            <a:r>
              <a:rPr lang="en-GB" sz="350" baseline="30000">
                <a:solidFill>
                  <a:schemeClr val="bg1"/>
                </a:solidFill>
              </a:rPr>
              <a:t>nd</a:t>
            </a:r>
            <a:r>
              <a:rPr lang="en-GB" sz="350">
                <a:solidFill>
                  <a:schemeClr val="bg1"/>
                </a:solidFill>
              </a:rPr>
              <a:t> Ed. London: Sage Publications Ltd. </a:t>
            </a:r>
          </a:p>
          <a:p>
            <a:pPr marL="0" indent="0">
              <a:buNone/>
            </a:pPr>
            <a:r>
              <a:rPr lang="en-GB" sz="350">
                <a:solidFill>
                  <a:schemeClr val="bg1"/>
                </a:solidFill>
              </a:rPr>
              <a:t>Harvey, W., Wilkinson, S., Presse, C., </a:t>
            </a:r>
            <a:r>
              <a:rPr lang="en-GB" sz="350" err="1">
                <a:solidFill>
                  <a:schemeClr val="bg1"/>
                </a:solidFill>
              </a:rPr>
              <a:t>Joober</a:t>
            </a:r>
            <a:r>
              <a:rPr lang="en-GB" sz="350">
                <a:solidFill>
                  <a:schemeClr val="bg1"/>
                </a:solidFill>
              </a:rPr>
              <a:t>, R and </a:t>
            </a:r>
            <a:r>
              <a:rPr lang="en-GB" sz="350" err="1">
                <a:solidFill>
                  <a:schemeClr val="bg1"/>
                </a:solidFill>
              </a:rPr>
              <a:t>Grizenko</a:t>
            </a:r>
            <a:r>
              <a:rPr lang="en-GB" sz="350">
                <a:solidFill>
                  <a:schemeClr val="bg1"/>
                </a:solidFill>
              </a:rPr>
              <a:t>, N (2013) ‘ Children Say the Darndest Things: Physical Activity and Children with Attention-Deficit Hyperactivity Disorder’, </a:t>
            </a:r>
            <a:r>
              <a:rPr lang="en-GB" sz="350" i="1">
                <a:solidFill>
                  <a:schemeClr val="bg1"/>
                </a:solidFill>
              </a:rPr>
              <a:t>Physical Education and Sport Pedagogy</a:t>
            </a:r>
            <a:r>
              <a:rPr lang="en-GB" sz="350">
                <a:solidFill>
                  <a:schemeClr val="bg1"/>
                </a:solidFill>
              </a:rPr>
              <a:t>, 19(2), pp 205-220. Available at: </a:t>
            </a:r>
            <a:r>
              <a:rPr lang="en-GB" sz="350">
                <a:hlinkClick r:id="rId10"/>
              </a:rPr>
              <a:t>Full article: Children say the darndest things: physical activity and children with attention-deficit hyperactivity disorder (uwtsd.ac.uk)</a:t>
            </a:r>
            <a:r>
              <a:rPr lang="en-GB" sz="350"/>
              <a:t> (</a:t>
            </a:r>
            <a:r>
              <a:rPr lang="en-GB" sz="350">
                <a:solidFill>
                  <a:schemeClr val="bg1"/>
                </a:solidFill>
              </a:rPr>
              <a:t>accessed: 07</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Henry, K (2016) </a:t>
            </a:r>
            <a:r>
              <a:rPr lang="en-GB" sz="350" i="1">
                <a:solidFill>
                  <a:schemeClr val="bg1"/>
                </a:solidFill>
              </a:rPr>
              <a:t>Physical Education , Art  and Music: Teachers’ Lived Experiences with Students who have ADHD or ADHD Symptoms</a:t>
            </a:r>
            <a:r>
              <a:rPr lang="en-GB" sz="350">
                <a:solidFill>
                  <a:schemeClr val="bg1"/>
                </a:solidFill>
              </a:rPr>
              <a:t>. Liberty University. Available at: </a:t>
            </a:r>
            <a:r>
              <a:rPr lang="en-GB" sz="350">
                <a:hlinkClick r:id="rId11"/>
              </a:rPr>
              <a:t>Physical education, art, and music teachers' lived experiences with students who have ADHD or ADHD symptoms - ProQuest (uwtsd.ac.uk)</a:t>
            </a:r>
            <a:r>
              <a:rPr lang="en-GB" sz="350"/>
              <a:t> </a:t>
            </a:r>
            <a:r>
              <a:rPr lang="en-GB" sz="350">
                <a:solidFill>
                  <a:schemeClr val="bg1"/>
                </a:solidFill>
              </a:rPr>
              <a:t>(accessed@ 07</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Higgins, A.K., </a:t>
            </a:r>
            <a:r>
              <a:rPr lang="en-GB" sz="350" err="1">
                <a:solidFill>
                  <a:schemeClr val="bg1"/>
                </a:solidFill>
              </a:rPr>
              <a:t>Sluder</a:t>
            </a:r>
            <a:r>
              <a:rPr lang="en-GB" sz="350">
                <a:solidFill>
                  <a:schemeClr val="bg1"/>
                </a:solidFill>
              </a:rPr>
              <a:t>, J., Grimes, J and Buchanan, A (2018) ‘A New and Improved Physical Education Setting for Children with ADHD’. Strategies. 31, pp. 26-32. Available at: </a:t>
            </a:r>
            <a:r>
              <a:rPr lang="en-GB" sz="350">
                <a:solidFill>
                  <a:schemeClr val="bg1"/>
                </a:solidFill>
                <a:hlinkClick r:id="rId12">
                  <a:extLst>
                    <a:ext uri="{A12FA001-AC4F-418D-AE19-62706E023703}">
                      <ahyp:hlinkClr xmlns:ahyp="http://schemas.microsoft.com/office/drawing/2018/hyperlinkcolor" val="tx"/>
                    </a:ext>
                  </a:extLst>
                </a:hlinkClick>
              </a:rPr>
              <a:t>(PDF) A New and Improved Physical Education Setting for Children with ADHD (researchgate.net)</a:t>
            </a:r>
            <a:r>
              <a:rPr lang="en-GB" sz="350">
                <a:solidFill>
                  <a:schemeClr val="bg1"/>
                </a:solidFill>
              </a:rPr>
              <a:t> (accessed: 05</a:t>
            </a:r>
            <a:r>
              <a:rPr lang="en-GB" sz="350" baseline="30000">
                <a:solidFill>
                  <a:schemeClr val="bg1"/>
                </a:solidFill>
              </a:rPr>
              <a:t>th</a:t>
            </a:r>
            <a:r>
              <a:rPr lang="en-GB" sz="350">
                <a:solidFill>
                  <a:schemeClr val="bg1"/>
                </a:solidFill>
              </a:rPr>
              <a:t> Many 2021). </a:t>
            </a:r>
          </a:p>
          <a:p>
            <a:pPr marL="0" indent="0">
              <a:buNone/>
            </a:pPr>
            <a:r>
              <a:rPr lang="en-GB" sz="350">
                <a:solidFill>
                  <a:schemeClr val="bg1"/>
                </a:solidFill>
              </a:rPr>
              <a:t>HM Government (2018) </a:t>
            </a:r>
            <a:r>
              <a:rPr lang="en-GB" sz="350" i="1">
                <a:solidFill>
                  <a:schemeClr val="bg1"/>
                </a:solidFill>
              </a:rPr>
              <a:t>Working Together to Safeguard Children</a:t>
            </a:r>
            <a:r>
              <a:rPr lang="en-GB" sz="350">
                <a:solidFill>
                  <a:schemeClr val="bg1"/>
                </a:solidFill>
              </a:rPr>
              <a:t>. Available at: </a:t>
            </a:r>
            <a:r>
              <a:rPr lang="en-GB" sz="350">
                <a:solidFill>
                  <a:srgbClr val="FB4AB6"/>
                </a:solidFill>
                <a:hlinkClick r:id="rId13">
                  <a:extLst>
                    <a:ext uri="{A12FA001-AC4F-418D-AE19-62706E023703}">
                      <ahyp:hlinkClr xmlns:ahyp="http://schemas.microsoft.com/office/drawing/2018/hyperlinkcolor" val="tx"/>
                    </a:ext>
                  </a:extLst>
                </a:hlinkClick>
              </a:rPr>
              <a:t>Working Together to Safeguard Children 2018 (publishing.service.gov.uk</a:t>
            </a:r>
            <a:r>
              <a:rPr lang="en-GB" sz="350">
                <a:solidFill>
                  <a:schemeClr val="bg1"/>
                </a:solidFill>
                <a:hlinkClick r:id="rId13">
                  <a:extLst>
                    <a:ext uri="{A12FA001-AC4F-418D-AE19-62706E023703}">
                      <ahyp:hlinkClr xmlns:ahyp="http://schemas.microsoft.com/office/drawing/2018/hyperlinkcolor" val="tx"/>
                    </a:ext>
                  </a:extLst>
                </a:hlinkClick>
              </a:rPr>
              <a:t>)</a:t>
            </a:r>
            <a:r>
              <a:rPr lang="en-GB" sz="350">
                <a:solidFill>
                  <a:schemeClr val="bg1"/>
                </a:solidFill>
              </a:rPr>
              <a:t> (accessed: 06</a:t>
            </a:r>
            <a:r>
              <a:rPr lang="en-GB" sz="350" baseline="30000">
                <a:solidFill>
                  <a:schemeClr val="bg1"/>
                </a:solidFill>
              </a:rPr>
              <a:t>th</a:t>
            </a:r>
            <a:r>
              <a:rPr lang="en-GB" sz="350">
                <a:solidFill>
                  <a:schemeClr val="bg1"/>
                </a:solidFill>
              </a:rPr>
              <a:t> May 2021).</a:t>
            </a:r>
          </a:p>
          <a:p>
            <a:pPr marL="0" indent="0">
              <a:buNone/>
            </a:pPr>
            <a:r>
              <a:rPr lang="en-GB" sz="350">
                <a:solidFill>
                  <a:schemeClr val="bg1"/>
                </a:solidFill>
              </a:rPr>
              <a:t>Janssen (2019) </a:t>
            </a:r>
            <a:r>
              <a:rPr lang="en-GB" sz="350" i="1">
                <a:solidFill>
                  <a:schemeClr val="bg1"/>
                </a:solidFill>
              </a:rPr>
              <a:t>ADHD: A Guide for UK Teachers</a:t>
            </a:r>
            <a:r>
              <a:rPr lang="en-GB" sz="350">
                <a:solidFill>
                  <a:schemeClr val="bg1"/>
                </a:solidFill>
              </a:rPr>
              <a:t>. Available at: </a:t>
            </a:r>
            <a:r>
              <a:rPr lang="en-GB" sz="350">
                <a:solidFill>
                  <a:schemeClr val="bg1"/>
                </a:solidFill>
                <a:hlinkClick r:id="rId14">
                  <a:extLst>
                    <a:ext uri="{A12FA001-AC4F-418D-AE19-62706E023703}">
                      <ahyp:hlinkClr xmlns:ahyp="http://schemas.microsoft.com/office/drawing/2018/hyperlinkcolor" val="tx"/>
                    </a:ext>
                  </a:extLst>
                </a:hlinkClick>
              </a:rPr>
              <a:t>P003_Teachers_ADHD- A Guide for Teachers PHGBCON03140016b - reapproval.pdf (livingwithadhd.co.uk)</a:t>
            </a:r>
            <a:r>
              <a:rPr lang="en-GB" sz="350">
                <a:solidFill>
                  <a:schemeClr val="bg1"/>
                </a:solidFill>
              </a:rPr>
              <a:t> (accessed: 26</a:t>
            </a:r>
            <a:r>
              <a:rPr lang="en-GB" sz="350" baseline="30000">
                <a:solidFill>
                  <a:schemeClr val="bg1"/>
                </a:solidFill>
              </a:rPr>
              <a:t>th</a:t>
            </a:r>
            <a:r>
              <a:rPr lang="en-GB" sz="350">
                <a:solidFill>
                  <a:schemeClr val="bg1"/>
                </a:solidFill>
              </a:rPr>
              <a:t> April 2021).</a:t>
            </a:r>
          </a:p>
          <a:p>
            <a:pPr marL="0" indent="0">
              <a:buNone/>
            </a:pPr>
            <a:r>
              <a:rPr lang="en-GB" sz="350" err="1">
                <a:solidFill>
                  <a:schemeClr val="bg1"/>
                </a:solidFill>
              </a:rPr>
              <a:t>LANCUk</a:t>
            </a:r>
            <a:r>
              <a:rPr lang="en-GB" sz="350">
                <a:solidFill>
                  <a:schemeClr val="bg1"/>
                </a:solidFill>
              </a:rPr>
              <a:t> (2016) Classroom Strategies. ADHD at School. Available at: </a:t>
            </a:r>
            <a:r>
              <a:rPr lang="en-GB" sz="350">
                <a:solidFill>
                  <a:schemeClr val="bg1"/>
                </a:solidFill>
                <a:hlinkClick r:id="rId15">
                  <a:extLst>
                    <a:ext uri="{A12FA001-AC4F-418D-AE19-62706E023703}">
                      <ahyp:hlinkClr xmlns:ahyp="http://schemas.microsoft.com/office/drawing/2018/hyperlinkcolor" val="tx"/>
                    </a:ext>
                  </a:extLst>
                </a:hlinkClick>
              </a:rPr>
              <a:t>Classroom Strategies - </a:t>
            </a:r>
            <a:r>
              <a:rPr lang="en-GB" sz="350" err="1">
                <a:solidFill>
                  <a:schemeClr val="bg1"/>
                </a:solidFill>
                <a:hlinkClick r:id="rId15">
                  <a:extLst>
                    <a:ext uri="{A12FA001-AC4F-418D-AE19-62706E023703}">
                      <ahyp:hlinkClr xmlns:ahyp="http://schemas.microsoft.com/office/drawing/2018/hyperlinkcolor" val="tx"/>
                    </a:ext>
                  </a:extLst>
                </a:hlinkClick>
              </a:rPr>
              <a:t>Lanc</a:t>
            </a:r>
            <a:r>
              <a:rPr lang="en-GB" sz="350">
                <a:solidFill>
                  <a:schemeClr val="bg1"/>
                </a:solidFill>
                <a:hlinkClick r:id="rId15">
                  <a:extLst>
                    <a:ext uri="{A12FA001-AC4F-418D-AE19-62706E023703}">
                      <ahyp:hlinkClr xmlns:ahyp="http://schemas.microsoft.com/office/drawing/2018/hyperlinkcolor" val="tx"/>
                    </a:ext>
                  </a:extLst>
                </a:hlinkClick>
              </a:rPr>
              <a:t> UK</a:t>
            </a:r>
            <a:r>
              <a:rPr lang="en-GB" sz="350">
                <a:solidFill>
                  <a:schemeClr val="bg1"/>
                </a:solidFill>
              </a:rPr>
              <a:t> (accessed: 29</a:t>
            </a:r>
            <a:r>
              <a:rPr lang="en-GB" sz="350" baseline="30000">
                <a:solidFill>
                  <a:schemeClr val="bg1"/>
                </a:solidFill>
              </a:rPr>
              <a:t>th</a:t>
            </a:r>
            <a:r>
              <a:rPr lang="en-GB" sz="350">
                <a:solidFill>
                  <a:schemeClr val="bg1"/>
                </a:solidFill>
              </a:rPr>
              <a:t> April 2021). </a:t>
            </a:r>
          </a:p>
          <a:p>
            <a:pPr marL="0" indent="0">
              <a:buNone/>
            </a:pPr>
            <a:r>
              <a:rPr lang="en-GB" sz="350">
                <a:solidFill>
                  <a:schemeClr val="bg1"/>
                </a:solidFill>
              </a:rPr>
              <a:t>Lara, M (2018) </a:t>
            </a:r>
            <a:r>
              <a:rPr lang="en-GB" sz="350" i="1">
                <a:solidFill>
                  <a:schemeClr val="bg1"/>
                </a:solidFill>
              </a:rPr>
              <a:t>The Exercise Prescription</a:t>
            </a:r>
            <a:r>
              <a:rPr lang="en-GB" sz="350">
                <a:solidFill>
                  <a:schemeClr val="bg1"/>
                </a:solidFill>
              </a:rPr>
              <a:t>. CHADD. Available at: </a:t>
            </a:r>
            <a:r>
              <a:rPr lang="sv-SE" sz="350">
                <a:solidFill>
                  <a:schemeClr val="bg1"/>
                </a:solidFill>
                <a:hlinkClick r:id="rId16">
                  <a:extLst>
                    <a:ext uri="{A12FA001-AC4F-418D-AE19-62706E023703}">
                      <ahyp:hlinkClr xmlns:ahyp="http://schemas.microsoft.com/office/drawing/2018/hyperlinkcolor" val="tx"/>
                    </a:ext>
                  </a:extLst>
                </a:hlinkClick>
              </a:rPr>
              <a:t>ATTN_06_12_Exercise.pdf (chadd.org)</a:t>
            </a:r>
            <a:r>
              <a:rPr lang="sv-SE" sz="350">
                <a:solidFill>
                  <a:schemeClr val="bg1"/>
                </a:solidFill>
              </a:rPr>
              <a:t> (accessed: 02nd May 2021). </a:t>
            </a:r>
          </a:p>
          <a:p>
            <a:pPr marL="0" indent="0">
              <a:buNone/>
            </a:pPr>
            <a:r>
              <a:rPr lang="sv-SE" sz="350">
                <a:solidFill>
                  <a:schemeClr val="bg1"/>
                </a:solidFill>
              </a:rPr>
              <a:t>Living with ADHD (no date) </a:t>
            </a:r>
            <a:r>
              <a:rPr lang="sv-SE" sz="350" i="1">
                <a:solidFill>
                  <a:schemeClr val="bg1"/>
                </a:solidFill>
              </a:rPr>
              <a:t>Mood Diary</a:t>
            </a:r>
            <a:r>
              <a:rPr lang="sv-SE" sz="350">
                <a:solidFill>
                  <a:schemeClr val="bg1"/>
                </a:solidFill>
              </a:rPr>
              <a:t>, Available at: </a:t>
            </a:r>
            <a:r>
              <a:rPr lang="en-GB" sz="350">
                <a:hlinkClick r:id="rId17"/>
              </a:rPr>
              <a:t>Mood Diary, livingwithadhd.co.uk</a:t>
            </a:r>
            <a:r>
              <a:rPr lang="en-GB" sz="350"/>
              <a:t> </a:t>
            </a:r>
            <a:r>
              <a:rPr lang="en-GB" sz="350">
                <a:solidFill>
                  <a:schemeClr val="bg1"/>
                </a:solidFill>
              </a:rPr>
              <a:t>(accessed: 27</a:t>
            </a:r>
            <a:r>
              <a:rPr lang="en-GB" sz="350" baseline="30000">
                <a:solidFill>
                  <a:schemeClr val="bg1"/>
                </a:solidFill>
              </a:rPr>
              <a:t>th</a:t>
            </a:r>
            <a:r>
              <a:rPr lang="en-GB" sz="350">
                <a:solidFill>
                  <a:schemeClr val="bg1"/>
                </a:solidFill>
              </a:rPr>
              <a:t> April 2021). </a:t>
            </a:r>
            <a:endParaRPr lang="sv-SE" sz="350">
              <a:solidFill>
                <a:schemeClr val="bg1"/>
              </a:solidFill>
            </a:endParaRPr>
          </a:p>
          <a:p>
            <a:pPr marL="0" indent="0">
              <a:buNone/>
            </a:pPr>
            <a:r>
              <a:rPr lang="sv-SE" sz="350">
                <a:solidFill>
                  <a:schemeClr val="bg1"/>
                </a:solidFill>
              </a:rPr>
              <a:t>Mulrine, C.F., Prater, M and Jenkins, A (2008) ’The Active Classroom: Supporting Students with Attention Defecit Hyperactivity Disorder Through Exercise</a:t>
            </a:r>
            <a:r>
              <a:rPr lang="sv-SE" sz="350" i="1">
                <a:solidFill>
                  <a:schemeClr val="bg1"/>
                </a:solidFill>
              </a:rPr>
              <a:t>’, Teaching Exceptional Children</a:t>
            </a:r>
            <a:r>
              <a:rPr lang="sv-SE" sz="350">
                <a:solidFill>
                  <a:schemeClr val="bg1"/>
                </a:solidFill>
              </a:rPr>
              <a:t>, 40(5), pp. 16-22. Available at: </a:t>
            </a:r>
            <a:r>
              <a:rPr lang="en-GB" sz="350">
                <a:hlinkClick r:id="rId18"/>
              </a:rPr>
              <a:t>The Active Classroom: Supporting Students With Attention Deficit Hyperactivity Disorder Through Exercise - ProQuest (uwtsd.ac.uk)</a:t>
            </a:r>
            <a:r>
              <a:rPr lang="en-GB" sz="350"/>
              <a:t> </a:t>
            </a:r>
            <a:r>
              <a:rPr lang="en-GB" sz="350">
                <a:solidFill>
                  <a:schemeClr val="bg1"/>
                </a:solidFill>
              </a:rPr>
              <a:t>(accessed: 08</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National Institute for Health and Clinical Excellence (2009) </a:t>
            </a:r>
            <a:r>
              <a:rPr lang="en-GB" sz="350" i="1">
                <a:solidFill>
                  <a:schemeClr val="bg1"/>
                </a:solidFill>
              </a:rPr>
              <a:t>Attention Deficit Hyperactivity Disorder</a:t>
            </a:r>
            <a:r>
              <a:rPr lang="en-GB" sz="350">
                <a:solidFill>
                  <a:schemeClr val="bg1"/>
                </a:solidFill>
              </a:rPr>
              <a:t>. Available at: </a:t>
            </a:r>
            <a:r>
              <a:rPr lang="en-GB" sz="350">
                <a:solidFill>
                  <a:schemeClr val="bg1"/>
                </a:solidFill>
                <a:hlinkClick r:id="rId19">
                  <a:extLst>
                    <a:ext uri="{A12FA001-AC4F-418D-AE19-62706E023703}">
                      <ahyp:hlinkClr xmlns:ahyp="http://schemas.microsoft.com/office/drawing/2018/hyperlinkcolor" val="tx"/>
                    </a:ext>
                  </a:extLst>
                </a:hlinkClick>
              </a:rPr>
              <a:t>*Attention Deficit Hyperactivity Disorder (nice.org.uk)</a:t>
            </a:r>
            <a:r>
              <a:rPr lang="en-GB" sz="350">
                <a:solidFill>
                  <a:schemeClr val="bg1"/>
                </a:solidFill>
              </a:rPr>
              <a:t> (accessed: 01</a:t>
            </a:r>
            <a:r>
              <a:rPr lang="en-GB" sz="350" baseline="30000">
                <a:solidFill>
                  <a:schemeClr val="bg1"/>
                </a:solidFill>
              </a:rPr>
              <a:t>st</a:t>
            </a:r>
            <a:r>
              <a:rPr lang="en-GB" sz="350">
                <a:solidFill>
                  <a:schemeClr val="bg1"/>
                </a:solidFill>
              </a:rPr>
              <a:t> May 2021). </a:t>
            </a:r>
          </a:p>
          <a:p>
            <a:pPr marL="0" indent="0">
              <a:buNone/>
            </a:pPr>
            <a:r>
              <a:rPr lang="en-GB" sz="350">
                <a:solidFill>
                  <a:schemeClr val="bg1"/>
                </a:solidFill>
              </a:rPr>
              <a:t>NHS (2018) </a:t>
            </a:r>
            <a:r>
              <a:rPr lang="en-GB" sz="350" i="1">
                <a:solidFill>
                  <a:schemeClr val="bg1"/>
                </a:solidFill>
              </a:rPr>
              <a:t>Attention Deficit Hyperactivity Disorder</a:t>
            </a:r>
            <a:r>
              <a:rPr lang="en-GB" sz="350">
                <a:solidFill>
                  <a:schemeClr val="bg1"/>
                </a:solidFill>
              </a:rPr>
              <a:t>. Available at: </a:t>
            </a:r>
            <a:r>
              <a:rPr lang="en-GB" sz="350">
                <a:solidFill>
                  <a:schemeClr val="bg1"/>
                </a:solidFill>
                <a:hlinkClick r:id="rId20">
                  <a:extLst>
                    <a:ext uri="{A12FA001-AC4F-418D-AE19-62706E023703}">
                      <ahyp:hlinkClr xmlns:ahyp="http://schemas.microsoft.com/office/drawing/2018/hyperlinkcolor" val="tx"/>
                    </a:ext>
                  </a:extLst>
                </a:hlinkClick>
              </a:rPr>
              <a:t>Attention deficit hyperactivity disorder (ADHD) - NHS (www.nhs.uk)</a:t>
            </a:r>
            <a:r>
              <a:rPr lang="en-GB" sz="350">
                <a:solidFill>
                  <a:schemeClr val="bg1"/>
                </a:solidFill>
              </a:rPr>
              <a:t> (accessed: 21</a:t>
            </a:r>
            <a:r>
              <a:rPr lang="en-GB" sz="350" baseline="30000">
                <a:solidFill>
                  <a:schemeClr val="bg1"/>
                </a:solidFill>
              </a:rPr>
              <a:t>st</a:t>
            </a:r>
            <a:r>
              <a:rPr lang="en-GB" sz="350">
                <a:solidFill>
                  <a:schemeClr val="bg1"/>
                </a:solidFill>
              </a:rPr>
              <a:t> April 2021). </a:t>
            </a:r>
          </a:p>
          <a:p>
            <a:pPr marL="0" indent="0">
              <a:buNone/>
            </a:pPr>
            <a:r>
              <a:rPr lang="en-GB" sz="350" err="1">
                <a:solidFill>
                  <a:schemeClr val="bg1"/>
                </a:solidFill>
              </a:rPr>
              <a:t>ParperZIp</a:t>
            </a:r>
            <a:r>
              <a:rPr lang="en-GB" sz="350">
                <a:solidFill>
                  <a:schemeClr val="bg1"/>
                </a:solidFill>
              </a:rPr>
              <a:t> (no date) </a:t>
            </a:r>
            <a:r>
              <a:rPr lang="en-GB" sz="350" i="1">
                <a:solidFill>
                  <a:schemeClr val="bg1"/>
                </a:solidFill>
              </a:rPr>
              <a:t>Monopoly Money</a:t>
            </a:r>
            <a:r>
              <a:rPr lang="en-GB" sz="350">
                <a:solidFill>
                  <a:schemeClr val="bg1"/>
                </a:solidFill>
              </a:rPr>
              <a:t>. Available at: </a:t>
            </a:r>
            <a:r>
              <a:rPr lang="en-GB" sz="350">
                <a:hlinkClick r:id="rId21"/>
              </a:rPr>
              <a:t>Monopoly Money – PAPERZIP</a:t>
            </a:r>
            <a:r>
              <a:rPr lang="en-GB" sz="350"/>
              <a:t> </a:t>
            </a:r>
            <a:r>
              <a:rPr lang="en-GB" sz="350">
                <a:solidFill>
                  <a:schemeClr val="bg1"/>
                </a:solidFill>
              </a:rPr>
              <a:t>(accessed: 02</a:t>
            </a:r>
            <a:r>
              <a:rPr lang="en-GB" sz="350" baseline="30000">
                <a:solidFill>
                  <a:schemeClr val="bg1"/>
                </a:solidFill>
              </a:rPr>
              <a:t>nd</a:t>
            </a:r>
            <a:r>
              <a:rPr lang="en-GB" sz="350">
                <a:solidFill>
                  <a:schemeClr val="bg1"/>
                </a:solidFill>
              </a:rPr>
              <a:t> May 2021). </a:t>
            </a:r>
          </a:p>
          <a:p>
            <a:pPr marL="0" indent="0">
              <a:buNone/>
            </a:pPr>
            <a:r>
              <a:rPr lang="en-GB" sz="350" err="1">
                <a:solidFill>
                  <a:schemeClr val="bg1"/>
                </a:solidFill>
              </a:rPr>
              <a:t>Paulas</a:t>
            </a:r>
            <a:r>
              <a:rPr lang="en-GB" sz="350">
                <a:solidFill>
                  <a:schemeClr val="bg1"/>
                </a:solidFill>
              </a:rPr>
              <a:t> Perusals (2019) Kids Exercising. Available at: </a:t>
            </a:r>
            <a:r>
              <a:rPr lang="en-GB" sz="350">
                <a:hlinkClick r:id="rId22"/>
              </a:rPr>
              <a:t>kids-exercise.jpg (1200×800) (paulasperusals.net)</a:t>
            </a:r>
            <a:r>
              <a:rPr lang="en-GB" sz="350"/>
              <a:t> </a:t>
            </a:r>
            <a:r>
              <a:rPr lang="en-GB" sz="350">
                <a:solidFill>
                  <a:schemeClr val="bg1"/>
                </a:solidFill>
              </a:rPr>
              <a:t>(accessed: 09</a:t>
            </a:r>
            <a:r>
              <a:rPr lang="en-GB" sz="350" baseline="30000">
                <a:solidFill>
                  <a:schemeClr val="bg1"/>
                </a:solidFill>
              </a:rPr>
              <a:t>th</a:t>
            </a:r>
            <a:r>
              <a:rPr lang="en-GB" sz="350">
                <a:solidFill>
                  <a:schemeClr val="bg1"/>
                </a:solidFill>
              </a:rPr>
              <a:t> May 2021).</a:t>
            </a:r>
          </a:p>
          <a:p>
            <a:pPr marL="0" indent="0">
              <a:buNone/>
            </a:pPr>
            <a:r>
              <a:rPr lang="en-GB" sz="350">
                <a:solidFill>
                  <a:schemeClr val="bg1"/>
                </a:solidFill>
              </a:rPr>
              <a:t>Primary Resources (no date) </a:t>
            </a:r>
            <a:r>
              <a:rPr lang="en-GB" sz="350" i="1">
                <a:solidFill>
                  <a:schemeClr val="bg1"/>
                </a:solidFill>
              </a:rPr>
              <a:t>P.E 7 Circuits</a:t>
            </a:r>
            <a:r>
              <a:rPr lang="en-GB" sz="350">
                <a:solidFill>
                  <a:schemeClr val="bg1"/>
                </a:solidFill>
              </a:rPr>
              <a:t>. Available at: </a:t>
            </a:r>
            <a:r>
              <a:rPr lang="en-GB" sz="350">
                <a:solidFill>
                  <a:srgbClr val="FB4AB6"/>
                </a:solidFill>
                <a:hlinkClick r:id="rId23">
                  <a:extLst>
                    <a:ext uri="{A12FA001-AC4F-418D-AE19-62706E023703}">
                      <ahyp:hlinkClr xmlns:ahyp="http://schemas.microsoft.com/office/drawing/2018/hyperlinkcolor" val="tx"/>
                    </a:ext>
                  </a:extLst>
                </a:hlinkClick>
              </a:rPr>
              <a:t>Circuit.PDF (primaryresources.co.uk</a:t>
            </a:r>
            <a:r>
              <a:rPr lang="en-GB" sz="350">
                <a:solidFill>
                  <a:schemeClr val="bg1"/>
                </a:solidFill>
                <a:hlinkClick r:id="rId23">
                  <a:extLst>
                    <a:ext uri="{A12FA001-AC4F-418D-AE19-62706E023703}">
                      <ahyp:hlinkClr xmlns:ahyp="http://schemas.microsoft.com/office/drawing/2018/hyperlinkcolor" val="tx"/>
                    </a:ext>
                  </a:extLst>
                </a:hlinkClick>
              </a:rPr>
              <a:t>)</a:t>
            </a:r>
            <a:r>
              <a:rPr lang="en-GB" sz="350">
                <a:solidFill>
                  <a:schemeClr val="bg1"/>
                </a:solidFill>
              </a:rPr>
              <a:t> (accessed: 08</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Roan123 (2019) ‘KS2 Football Plan’. </a:t>
            </a:r>
            <a:r>
              <a:rPr lang="en-GB" sz="350" i="1">
                <a:solidFill>
                  <a:schemeClr val="bg1"/>
                </a:solidFill>
              </a:rPr>
              <a:t>TES</a:t>
            </a:r>
            <a:r>
              <a:rPr lang="en-GB" sz="350">
                <a:solidFill>
                  <a:schemeClr val="bg1"/>
                </a:solidFill>
              </a:rPr>
              <a:t>. Available at: </a:t>
            </a:r>
            <a:r>
              <a:rPr lang="en-GB" sz="350">
                <a:hlinkClick r:id="rId24"/>
              </a:rPr>
              <a:t>KS2 Football plans. | Teaching Resources (tes.com)</a:t>
            </a:r>
            <a:r>
              <a:rPr lang="en-GB" sz="350"/>
              <a:t> </a:t>
            </a:r>
            <a:r>
              <a:rPr lang="en-GB" sz="350">
                <a:solidFill>
                  <a:schemeClr val="bg1"/>
                </a:solidFill>
              </a:rPr>
              <a:t>(accessed: 08</a:t>
            </a:r>
            <a:r>
              <a:rPr lang="en-GB" sz="350" baseline="30000">
                <a:solidFill>
                  <a:schemeClr val="bg1"/>
                </a:solidFill>
              </a:rPr>
              <a:t>th</a:t>
            </a:r>
            <a:r>
              <a:rPr lang="en-GB" sz="350">
                <a:solidFill>
                  <a:schemeClr val="bg1"/>
                </a:solidFill>
              </a:rPr>
              <a:t> May 2021).</a:t>
            </a:r>
          </a:p>
          <a:p>
            <a:pPr marL="0" indent="0">
              <a:buNone/>
            </a:pPr>
            <a:r>
              <a:rPr lang="en-GB" sz="350" err="1">
                <a:solidFill>
                  <a:schemeClr val="bg1"/>
                </a:solidFill>
              </a:rPr>
              <a:t>Rytter</a:t>
            </a:r>
            <a:r>
              <a:rPr lang="en-GB" sz="350">
                <a:solidFill>
                  <a:schemeClr val="bg1"/>
                </a:solidFill>
              </a:rPr>
              <a:t>, M.J.H., Andersen, L.B.B., </a:t>
            </a:r>
            <a:r>
              <a:rPr lang="en-GB" sz="350" err="1">
                <a:solidFill>
                  <a:schemeClr val="bg1"/>
                </a:solidFill>
              </a:rPr>
              <a:t>Houmann</a:t>
            </a:r>
            <a:r>
              <a:rPr lang="en-GB" sz="350">
                <a:solidFill>
                  <a:schemeClr val="bg1"/>
                </a:solidFill>
              </a:rPr>
              <a:t>, T., </a:t>
            </a:r>
            <a:r>
              <a:rPr lang="en-GB" sz="350" err="1">
                <a:solidFill>
                  <a:schemeClr val="bg1"/>
                </a:solidFill>
              </a:rPr>
              <a:t>Bilenberg</a:t>
            </a:r>
            <a:r>
              <a:rPr lang="en-GB" sz="350">
                <a:solidFill>
                  <a:schemeClr val="bg1"/>
                </a:solidFill>
              </a:rPr>
              <a:t>, N., </a:t>
            </a:r>
            <a:r>
              <a:rPr lang="en-GB" sz="350" err="1">
                <a:solidFill>
                  <a:schemeClr val="bg1"/>
                </a:solidFill>
              </a:rPr>
              <a:t>Molgaard</a:t>
            </a:r>
            <a:r>
              <a:rPr lang="en-GB" sz="350">
                <a:solidFill>
                  <a:schemeClr val="bg1"/>
                </a:solidFill>
              </a:rPr>
              <a:t>, C., </a:t>
            </a:r>
            <a:r>
              <a:rPr lang="en-GB" sz="350" err="1">
                <a:solidFill>
                  <a:schemeClr val="bg1"/>
                </a:solidFill>
              </a:rPr>
              <a:t>Micaelsen</a:t>
            </a:r>
            <a:r>
              <a:rPr lang="en-GB" sz="350">
                <a:solidFill>
                  <a:schemeClr val="bg1"/>
                </a:solidFill>
              </a:rPr>
              <a:t>, K.F. and Lauritzen, L (2014) ‘Diet in the Treatment of ADHD in Children – A Systematic Review of the Literature’. </a:t>
            </a:r>
            <a:r>
              <a:rPr lang="en-GB" sz="350" i="1">
                <a:solidFill>
                  <a:schemeClr val="bg1"/>
                </a:solidFill>
              </a:rPr>
              <a:t>Nordic Journal of Psychiatry</a:t>
            </a:r>
            <a:r>
              <a:rPr lang="en-GB" sz="350">
                <a:solidFill>
                  <a:schemeClr val="bg1"/>
                </a:solidFill>
              </a:rPr>
              <a:t>, 69(1), pp. 1-18. Available at: </a:t>
            </a:r>
            <a:r>
              <a:rPr lang="en-GB" sz="350">
                <a:solidFill>
                  <a:schemeClr val="bg1"/>
                </a:solidFill>
                <a:hlinkClick r:id="rId25">
                  <a:extLst>
                    <a:ext uri="{A12FA001-AC4F-418D-AE19-62706E023703}">
                      <ahyp:hlinkClr xmlns:ahyp="http://schemas.microsoft.com/office/drawing/2018/hyperlinkcolor" val="tx"/>
                    </a:ext>
                  </a:extLst>
                </a:hlinkClick>
              </a:rPr>
              <a:t>(PDF) Diet in the treatment of ADHD in children-A systematic review of the literature (researchgate.net)</a:t>
            </a:r>
            <a:r>
              <a:rPr lang="en-GB" sz="350">
                <a:solidFill>
                  <a:schemeClr val="bg1"/>
                </a:solidFill>
              </a:rPr>
              <a:t> (accessed: 03</a:t>
            </a:r>
            <a:r>
              <a:rPr lang="en-GB" sz="350" baseline="30000">
                <a:solidFill>
                  <a:schemeClr val="bg1"/>
                </a:solidFill>
              </a:rPr>
              <a:t>rd</a:t>
            </a:r>
            <a:r>
              <a:rPr lang="en-GB" sz="350">
                <a:solidFill>
                  <a:schemeClr val="bg1"/>
                </a:solidFill>
              </a:rPr>
              <a:t> May 2021). </a:t>
            </a:r>
          </a:p>
          <a:p>
            <a:pPr marL="0" indent="0">
              <a:buNone/>
            </a:pPr>
            <a:r>
              <a:rPr lang="en-GB" sz="350">
                <a:solidFill>
                  <a:schemeClr val="bg1"/>
                </a:solidFill>
              </a:rPr>
              <a:t>Siegel, D.J and Bryson, T.P (2012) </a:t>
            </a:r>
            <a:r>
              <a:rPr lang="en-GB" sz="350" i="1">
                <a:solidFill>
                  <a:schemeClr val="bg1"/>
                </a:solidFill>
              </a:rPr>
              <a:t>The Whole-Brain Child.</a:t>
            </a:r>
            <a:r>
              <a:rPr lang="en-GB" sz="350">
                <a:solidFill>
                  <a:schemeClr val="bg1"/>
                </a:solidFill>
              </a:rPr>
              <a:t> London: Robinson</a:t>
            </a:r>
          </a:p>
          <a:p>
            <a:pPr marL="0" indent="0">
              <a:buNone/>
            </a:pPr>
            <a:r>
              <a:rPr lang="en-GB" sz="350" b="0" i="0">
                <a:solidFill>
                  <a:schemeClr val="bg1"/>
                </a:solidFill>
                <a:effectLst/>
                <a:cs typeface="Calibri"/>
              </a:rPr>
              <a:t>Silva, A.P., Prado, S.O., </a:t>
            </a:r>
            <a:r>
              <a:rPr lang="en-GB" sz="350" b="0" i="0" err="1">
                <a:solidFill>
                  <a:schemeClr val="bg1"/>
                </a:solidFill>
                <a:effectLst/>
                <a:cs typeface="Calibri"/>
              </a:rPr>
              <a:t>Scardovelli</a:t>
            </a:r>
            <a:r>
              <a:rPr lang="en-GB" sz="350" b="0" i="0">
                <a:solidFill>
                  <a:schemeClr val="bg1"/>
                </a:solidFill>
                <a:effectLst/>
                <a:cs typeface="Calibri"/>
              </a:rPr>
              <a:t>, T.A., </a:t>
            </a:r>
            <a:r>
              <a:rPr lang="en-GB" sz="350" b="0" i="0" err="1">
                <a:solidFill>
                  <a:schemeClr val="bg1"/>
                </a:solidFill>
                <a:effectLst/>
                <a:cs typeface="Calibri"/>
              </a:rPr>
              <a:t>Boschi</a:t>
            </a:r>
            <a:r>
              <a:rPr lang="en-GB" sz="350" b="0" i="0">
                <a:solidFill>
                  <a:schemeClr val="bg1"/>
                </a:solidFill>
                <a:effectLst/>
                <a:cs typeface="Calibri"/>
              </a:rPr>
              <a:t>, S.R., Campos, L.C., Frère, A.F. (2015) ‘Measurement of the effect of physical exercise on the concentration of individuals with ADHD’. </a:t>
            </a:r>
            <a:r>
              <a:rPr lang="en-GB" sz="350" b="0" i="1" err="1">
                <a:solidFill>
                  <a:schemeClr val="bg1"/>
                </a:solidFill>
                <a:effectLst/>
                <a:cs typeface="Calibri"/>
              </a:rPr>
              <a:t>PLoS</a:t>
            </a:r>
            <a:r>
              <a:rPr lang="en-GB" sz="350" b="0" i="1">
                <a:solidFill>
                  <a:schemeClr val="bg1"/>
                </a:solidFill>
                <a:effectLst/>
                <a:cs typeface="Calibri"/>
              </a:rPr>
              <a:t> One</a:t>
            </a:r>
            <a:r>
              <a:rPr lang="en-GB" sz="350" b="0" i="0">
                <a:solidFill>
                  <a:schemeClr val="bg1"/>
                </a:solidFill>
                <a:effectLst/>
                <a:cs typeface="Calibri"/>
              </a:rPr>
              <a:t>. 10(3) Available at: </a:t>
            </a:r>
            <a:r>
              <a:rPr lang="en-GB" sz="350">
                <a:solidFill>
                  <a:schemeClr val="bg1"/>
                </a:solidFill>
                <a:hlinkClick r:id="rId26">
                  <a:extLst>
                    <a:ext uri="{A12FA001-AC4F-418D-AE19-62706E023703}">
                      <ahyp:hlinkClr xmlns:ahyp="http://schemas.microsoft.com/office/drawing/2018/hyperlinkcolor" val="tx"/>
                    </a:ext>
                  </a:extLst>
                </a:hlinkClick>
              </a:rPr>
              <a:t>Measurement of the effect of physical exercise on the concentration of individuals with ADHD - PubMed (nih.gov)</a:t>
            </a:r>
            <a:r>
              <a:rPr lang="en-GB" sz="350">
                <a:solidFill>
                  <a:schemeClr val="bg1"/>
                </a:solidFill>
              </a:rPr>
              <a:t> (accessed: 06</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Taylor, A., Novo, D and Foreman, D (2019) ‘An Exercise Program Designed for Children with Attention Deficit/Hyperactivity Disorder for Use in School Physical Education: Feasibility and Utility’. </a:t>
            </a:r>
            <a:r>
              <a:rPr lang="en-GB" sz="350" i="1">
                <a:solidFill>
                  <a:schemeClr val="bg1"/>
                </a:solidFill>
              </a:rPr>
              <a:t>Healthcare</a:t>
            </a:r>
            <a:r>
              <a:rPr lang="en-GB" sz="350">
                <a:solidFill>
                  <a:schemeClr val="bg1"/>
                </a:solidFill>
              </a:rPr>
              <a:t>. (7(3). Available at: </a:t>
            </a:r>
            <a:r>
              <a:rPr lang="en-GB" sz="350">
                <a:hlinkClick r:id="rId18"/>
              </a:rPr>
              <a:t>The Active Classroom: Supporting Students With Attention Deficit Hyperactivity Disorder Through Exercise - ProQuest (uwtsd.ac.uk)</a:t>
            </a:r>
            <a:r>
              <a:rPr lang="en-GB" sz="350"/>
              <a:t> </a:t>
            </a:r>
            <a:r>
              <a:rPr lang="en-GB" sz="350">
                <a:solidFill>
                  <a:schemeClr val="bg1"/>
                </a:solidFill>
              </a:rPr>
              <a:t>(accessed: 06</a:t>
            </a:r>
            <a:r>
              <a:rPr lang="en-GB" sz="350" baseline="30000">
                <a:solidFill>
                  <a:schemeClr val="bg1"/>
                </a:solidFill>
              </a:rPr>
              <a:t>th</a:t>
            </a:r>
            <a:r>
              <a:rPr lang="en-GB" sz="350">
                <a:solidFill>
                  <a:schemeClr val="bg1"/>
                </a:solidFill>
              </a:rPr>
              <a:t> May 2021). </a:t>
            </a:r>
          </a:p>
          <a:p>
            <a:pPr marL="0" indent="0">
              <a:buNone/>
            </a:pPr>
            <a:r>
              <a:rPr lang="en-GB" sz="350">
                <a:solidFill>
                  <a:schemeClr val="bg1"/>
                </a:solidFill>
              </a:rPr>
              <a:t>Thapar, A., Cooper, M., Eyre, O and Langley, K (2012) ‘Practitioner Review: What Have we Learnt about the Causes of ADHD?’ </a:t>
            </a:r>
            <a:r>
              <a:rPr lang="en-GB" sz="350" i="1">
                <a:solidFill>
                  <a:schemeClr val="bg1"/>
                </a:solidFill>
              </a:rPr>
              <a:t>The Journal of Child Psychology and Psychiatry</a:t>
            </a:r>
            <a:r>
              <a:rPr lang="en-GB" sz="350">
                <a:solidFill>
                  <a:schemeClr val="bg1"/>
                </a:solidFill>
              </a:rPr>
              <a:t>, 51(1), pp. 3-16. Available at: </a:t>
            </a:r>
            <a:r>
              <a:rPr lang="en-GB" sz="350">
                <a:solidFill>
                  <a:schemeClr val="bg1"/>
                </a:solidFill>
                <a:hlinkClick r:id="rId27">
                  <a:extLst>
                    <a:ext uri="{A12FA001-AC4F-418D-AE19-62706E023703}">
                      <ahyp:hlinkClr xmlns:ahyp="http://schemas.microsoft.com/office/drawing/2018/hyperlinkcolor" val="tx"/>
                    </a:ext>
                  </a:extLst>
                </a:hlinkClick>
              </a:rPr>
              <a:t>Practitioner Review: What have we learnt about the causes of ADHD? - Thapar - 2013 - Journal of Child Psychology and Psychiatry - Wiley Online Library</a:t>
            </a:r>
            <a:r>
              <a:rPr lang="en-GB" sz="350">
                <a:solidFill>
                  <a:schemeClr val="bg1"/>
                </a:solidFill>
              </a:rPr>
              <a:t> (accessed 05</a:t>
            </a:r>
            <a:r>
              <a:rPr lang="en-GB" sz="350" baseline="30000">
                <a:solidFill>
                  <a:schemeClr val="bg1"/>
                </a:solidFill>
              </a:rPr>
              <a:t>th</a:t>
            </a:r>
            <a:r>
              <a:rPr lang="en-GB" sz="350">
                <a:solidFill>
                  <a:schemeClr val="bg1"/>
                </a:solidFill>
              </a:rPr>
              <a:t> May 2021). </a:t>
            </a:r>
          </a:p>
          <a:p>
            <a:pPr marL="0" indent="0">
              <a:buNone/>
            </a:pPr>
            <a:r>
              <a:rPr lang="en-GB" sz="350" err="1">
                <a:solidFill>
                  <a:schemeClr val="bg1"/>
                </a:solidFill>
              </a:rPr>
              <a:t>Tilston</a:t>
            </a:r>
            <a:r>
              <a:rPr lang="en-GB" sz="350">
                <a:solidFill>
                  <a:schemeClr val="bg1"/>
                </a:solidFill>
              </a:rPr>
              <a:t>, C and Layton, L (2004) </a:t>
            </a:r>
            <a:r>
              <a:rPr lang="en-GB" sz="350" i="1">
                <a:solidFill>
                  <a:schemeClr val="bg1"/>
                </a:solidFill>
              </a:rPr>
              <a:t>Child Development and Teaching Pupils with Special Educational Needs</a:t>
            </a:r>
            <a:r>
              <a:rPr lang="en-GB" sz="350">
                <a:solidFill>
                  <a:schemeClr val="bg1"/>
                </a:solidFill>
              </a:rPr>
              <a:t>. London: Routledge Falmer</a:t>
            </a:r>
          </a:p>
          <a:p>
            <a:pPr marL="0" indent="0">
              <a:buNone/>
            </a:pPr>
            <a:r>
              <a:rPr lang="en-GB" sz="350" err="1">
                <a:solidFill>
                  <a:schemeClr val="bg1"/>
                </a:solidFill>
              </a:rPr>
              <a:t>Wolraich</a:t>
            </a:r>
            <a:r>
              <a:rPr lang="en-GB" sz="350">
                <a:solidFill>
                  <a:schemeClr val="bg1"/>
                </a:solidFill>
              </a:rPr>
              <a:t>, M.L., Lambert, E.W., </a:t>
            </a:r>
            <a:r>
              <a:rPr lang="en-GB" sz="350" err="1">
                <a:solidFill>
                  <a:schemeClr val="bg1"/>
                </a:solidFill>
              </a:rPr>
              <a:t>Baumgaertel</a:t>
            </a:r>
            <a:r>
              <a:rPr lang="en-GB" sz="350">
                <a:solidFill>
                  <a:schemeClr val="bg1"/>
                </a:solidFill>
              </a:rPr>
              <a:t>, A., </a:t>
            </a:r>
            <a:r>
              <a:rPr lang="en-GB" sz="350" err="1">
                <a:solidFill>
                  <a:schemeClr val="bg1"/>
                </a:solidFill>
              </a:rPr>
              <a:t>Garicia-Tornel</a:t>
            </a:r>
            <a:r>
              <a:rPr lang="en-GB" sz="350">
                <a:solidFill>
                  <a:schemeClr val="bg1"/>
                </a:solidFill>
              </a:rPr>
              <a:t>, S., </a:t>
            </a:r>
            <a:r>
              <a:rPr lang="en-GB" sz="350" err="1">
                <a:solidFill>
                  <a:schemeClr val="bg1"/>
                </a:solidFill>
              </a:rPr>
              <a:t>Feurer</a:t>
            </a:r>
            <a:r>
              <a:rPr lang="en-GB" sz="350">
                <a:solidFill>
                  <a:schemeClr val="bg1"/>
                </a:solidFill>
              </a:rPr>
              <a:t>, I.D., Bickman, L and Doffing, M.A. (2003) ‘Teachers’ Screening for Attention Deficit/Hyperactivity Disorder: Comparing Multinational Samples on Teacher Ratings of ADHD’. </a:t>
            </a:r>
            <a:r>
              <a:rPr lang="en-GB" sz="350" i="1">
                <a:solidFill>
                  <a:schemeClr val="bg1"/>
                </a:solidFill>
              </a:rPr>
              <a:t>Journal of Abnormal Child Psychology</a:t>
            </a:r>
            <a:r>
              <a:rPr lang="en-GB" sz="350">
                <a:solidFill>
                  <a:schemeClr val="bg1"/>
                </a:solidFill>
              </a:rPr>
              <a:t>, 31, 445–455. Available at: </a:t>
            </a:r>
            <a:r>
              <a:rPr lang="en-GB" sz="350">
                <a:solidFill>
                  <a:schemeClr val="bg1"/>
                </a:solidFill>
                <a:hlinkClick r:id="rId28">
                  <a:extLst>
                    <a:ext uri="{A12FA001-AC4F-418D-AE19-62706E023703}">
                      <ahyp:hlinkClr xmlns:ahyp="http://schemas.microsoft.com/office/drawing/2018/hyperlinkcolor" val="tx"/>
                    </a:ext>
                  </a:extLst>
                </a:hlinkClick>
              </a:rPr>
              <a:t>Teachers' Screening for Attention Deficit/Hyperactivity Disorder: Comparing Multinational Samples on Teacher Ratings of ADHD | SpringerLink</a:t>
            </a:r>
            <a:r>
              <a:rPr lang="en-GB" sz="350">
                <a:solidFill>
                  <a:schemeClr val="bg1"/>
                </a:solidFill>
              </a:rPr>
              <a:t> (accessed: 08</a:t>
            </a:r>
            <a:r>
              <a:rPr lang="en-GB" sz="350" baseline="30000">
                <a:solidFill>
                  <a:schemeClr val="bg1"/>
                </a:solidFill>
              </a:rPr>
              <a:t>th</a:t>
            </a:r>
            <a:r>
              <a:rPr lang="en-GB" sz="350">
                <a:solidFill>
                  <a:schemeClr val="bg1"/>
                </a:solidFill>
              </a:rPr>
              <a:t> May 2021).</a:t>
            </a:r>
          </a:p>
          <a:p>
            <a:pPr marL="0" indent="0">
              <a:buNone/>
            </a:pPr>
            <a:r>
              <a:rPr lang="en-GB" sz="350">
                <a:solidFill>
                  <a:schemeClr val="bg1"/>
                </a:solidFill>
              </a:rPr>
              <a:t>Welsh Government (2020) ‘Reports of Special Educational Needs (SEN) by Sector and Type of Need’. </a:t>
            </a:r>
            <a:r>
              <a:rPr lang="en-GB" sz="350" i="1">
                <a:solidFill>
                  <a:schemeClr val="bg1"/>
                </a:solidFill>
              </a:rPr>
              <a:t>Stats Wales</a:t>
            </a:r>
            <a:r>
              <a:rPr lang="en-GB" sz="350">
                <a:solidFill>
                  <a:schemeClr val="bg1"/>
                </a:solidFill>
              </a:rPr>
              <a:t>. Available at: </a:t>
            </a:r>
            <a:r>
              <a:rPr lang="en-GB" sz="350">
                <a:solidFill>
                  <a:schemeClr val="bg1"/>
                </a:solidFill>
                <a:hlinkClick r:id="rId29">
                  <a:extLst>
                    <a:ext uri="{A12FA001-AC4F-418D-AE19-62706E023703}">
                      <ahyp:hlinkClr xmlns:ahyp="http://schemas.microsoft.com/office/drawing/2018/hyperlinkcolor" val="tx"/>
                    </a:ext>
                  </a:extLst>
                </a:hlinkClick>
              </a:rPr>
              <a:t>Reports of Special Educational Needs (SEN) by sector and type of need. (</a:t>
            </a:r>
            <a:r>
              <a:rPr lang="en-GB" sz="350" err="1">
                <a:solidFill>
                  <a:schemeClr val="bg1"/>
                </a:solidFill>
                <a:hlinkClick r:id="rId29">
                  <a:extLst>
                    <a:ext uri="{A12FA001-AC4F-418D-AE19-62706E023703}">
                      <ahyp:hlinkClr xmlns:ahyp="http://schemas.microsoft.com/office/drawing/2018/hyperlinkcolor" val="tx"/>
                    </a:ext>
                  </a:extLst>
                </a:hlinkClick>
              </a:rPr>
              <a:t>gov.wales</a:t>
            </a:r>
            <a:r>
              <a:rPr lang="en-GB" sz="350">
                <a:solidFill>
                  <a:schemeClr val="bg1"/>
                </a:solidFill>
                <a:hlinkClick r:id="rId29">
                  <a:extLst>
                    <a:ext uri="{A12FA001-AC4F-418D-AE19-62706E023703}">
                      <ahyp:hlinkClr xmlns:ahyp="http://schemas.microsoft.com/office/drawing/2018/hyperlinkcolor" val="tx"/>
                    </a:ext>
                  </a:extLst>
                </a:hlinkClick>
              </a:rPr>
              <a:t>)</a:t>
            </a:r>
            <a:r>
              <a:rPr lang="en-GB" sz="350">
                <a:solidFill>
                  <a:schemeClr val="bg1"/>
                </a:solidFill>
              </a:rPr>
              <a:t> (accessed: 21</a:t>
            </a:r>
            <a:r>
              <a:rPr lang="en-GB" sz="350" baseline="30000">
                <a:solidFill>
                  <a:schemeClr val="bg1"/>
                </a:solidFill>
              </a:rPr>
              <a:t>st</a:t>
            </a:r>
            <a:r>
              <a:rPr lang="en-GB" sz="350">
                <a:solidFill>
                  <a:schemeClr val="bg1"/>
                </a:solidFill>
              </a:rPr>
              <a:t> April 2021). </a:t>
            </a:r>
          </a:p>
          <a:p>
            <a:pPr marL="0" indent="0">
              <a:buNone/>
            </a:pPr>
            <a:r>
              <a:rPr lang="en-GB" sz="350">
                <a:solidFill>
                  <a:schemeClr val="bg1"/>
                </a:solidFill>
              </a:rPr>
              <a:t>Welsh Government (2019) </a:t>
            </a:r>
            <a:r>
              <a:rPr lang="en-GB" sz="350" i="1">
                <a:solidFill>
                  <a:schemeClr val="bg1"/>
                </a:solidFill>
              </a:rPr>
              <a:t>Support for Children and Young People with Attention Deficit Hyperactivity Disorder (ADHD) in Educational Settings</a:t>
            </a:r>
            <a:r>
              <a:rPr lang="en-GB" sz="350">
                <a:solidFill>
                  <a:schemeClr val="bg1"/>
                </a:solidFill>
              </a:rPr>
              <a:t>. Available at: </a:t>
            </a:r>
            <a:r>
              <a:rPr lang="en-GB" sz="350">
                <a:solidFill>
                  <a:schemeClr val="bg1"/>
                </a:solidFill>
                <a:hlinkClick r:id="rId30">
                  <a:extLst>
                    <a:ext uri="{A12FA001-AC4F-418D-AE19-62706E023703}">
                      <ahyp:hlinkClr xmlns:ahyp="http://schemas.microsoft.com/office/drawing/2018/hyperlinkcolor" val="tx"/>
                    </a:ext>
                  </a:extLst>
                </a:hlinkClick>
              </a:rPr>
              <a:t>ways-of-supporting-learners-with-attention-deficit-hyperactivity-disorder-adhd.pdf (</a:t>
            </a:r>
            <a:r>
              <a:rPr lang="en-GB" sz="350" err="1">
                <a:solidFill>
                  <a:schemeClr val="bg1"/>
                </a:solidFill>
                <a:hlinkClick r:id="rId30">
                  <a:extLst>
                    <a:ext uri="{A12FA001-AC4F-418D-AE19-62706E023703}">
                      <ahyp:hlinkClr xmlns:ahyp="http://schemas.microsoft.com/office/drawing/2018/hyperlinkcolor" val="tx"/>
                    </a:ext>
                  </a:extLst>
                </a:hlinkClick>
              </a:rPr>
              <a:t>gov.wales</a:t>
            </a:r>
            <a:r>
              <a:rPr lang="en-GB" sz="350">
                <a:solidFill>
                  <a:schemeClr val="bg1"/>
                </a:solidFill>
                <a:hlinkClick r:id="rId30">
                  <a:extLst>
                    <a:ext uri="{A12FA001-AC4F-418D-AE19-62706E023703}">
                      <ahyp:hlinkClr xmlns:ahyp="http://schemas.microsoft.com/office/drawing/2018/hyperlinkcolor" val="tx"/>
                    </a:ext>
                  </a:extLst>
                </a:hlinkClick>
              </a:rPr>
              <a:t>)</a:t>
            </a:r>
            <a:r>
              <a:rPr lang="en-GB" sz="350">
                <a:solidFill>
                  <a:schemeClr val="bg1"/>
                </a:solidFill>
              </a:rPr>
              <a:t> (accessed: 26</a:t>
            </a:r>
            <a:r>
              <a:rPr lang="en-GB" sz="350" baseline="30000">
                <a:solidFill>
                  <a:schemeClr val="bg1"/>
                </a:solidFill>
              </a:rPr>
              <a:t>th</a:t>
            </a:r>
            <a:r>
              <a:rPr lang="en-GB" sz="350">
                <a:solidFill>
                  <a:schemeClr val="bg1"/>
                </a:solidFill>
              </a:rPr>
              <a:t> April 2021). </a:t>
            </a:r>
          </a:p>
          <a:p>
            <a:pPr marL="0" indent="0">
              <a:buNone/>
            </a:pPr>
            <a:r>
              <a:rPr lang="en-GB" sz="350" err="1">
                <a:solidFill>
                  <a:schemeClr val="bg1"/>
                </a:solidFill>
              </a:rPr>
              <a:t>Weslh</a:t>
            </a:r>
            <a:r>
              <a:rPr lang="en-GB" sz="350">
                <a:solidFill>
                  <a:schemeClr val="bg1"/>
                </a:solidFill>
              </a:rPr>
              <a:t> Government (2015) </a:t>
            </a:r>
            <a:r>
              <a:rPr lang="en-GB" sz="350" i="1">
                <a:solidFill>
                  <a:schemeClr val="bg1"/>
                </a:solidFill>
              </a:rPr>
              <a:t>Specific Learning Difficulties Framework</a:t>
            </a:r>
            <a:r>
              <a:rPr lang="en-GB" sz="350">
                <a:solidFill>
                  <a:schemeClr val="bg1"/>
                </a:solidFill>
              </a:rPr>
              <a:t>. Available at: </a:t>
            </a:r>
            <a:r>
              <a:rPr lang="en-GB" sz="350">
                <a:hlinkClick r:id="rId31"/>
              </a:rPr>
              <a:t>School Development Plans Guidance Document (</a:t>
            </a:r>
            <a:r>
              <a:rPr lang="en-GB" sz="350" err="1">
                <a:hlinkClick r:id="rId31"/>
              </a:rPr>
              <a:t>gov.wales</a:t>
            </a:r>
            <a:r>
              <a:rPr lang="en-GB" sz="350">
                <a:hlinkClick r:id="rId31"/>
              </a:rPr>
              <a:t>)</a:t>
            </a:r>
            <a:r>
              <a:rPr lang="en-GB" sz="350"/>
              <a:t> </a:t>
            </a:r>
            <a:r>
              <a:rPr lang="en-GB" sz="350">
                <a:solidFill>
                  <a:schemeClr val="bg1"/>
                </a:solidFill>
              </a:rPr>
              <a:t>(accessed: 30</a:t>
            </a:r>
            <a:r>
              <a:rPr lang="en-GB" sz="350" baseline="30000">
                <a:solidFill>
                  <a:schemeClr val="bg1"/>
                </a:solidFill>
              </a:rPr>
              <a:t>th</a:t>
            </a:r>
            <a:r>
              <a:rPr lang="en-GB" sz="350">
                <a:solidFill>
                  <a:schemeClr val="bg1"/>
                </a:solidFill>
              </a:rPr>
              <a:t> April 2021) .</a:t>
            </a:r>
          </a:p>
          <a:p>
            <a:pPr marL="0" indent="0">
              <a:buNone/>
            </a:pPr>
            <a:r>
              <a:rPr lang="en-GB" sz="350">
                <a:solidFill>
                  <a:schemeClr val="bg1"/>
                </a:solidFill>
              </a:rPr>
              <a:t>Wright, C (2006) ‘ADHD in the Classroom’, </a:t>
            </a:r>
            <a:r>
              <a:rPr lang="en-GB" sz="350" i="1">
                <a:solidFill>
                  <a:schemeClr val="bg1"/>
                </a:solidFill>
              </a:rPr>
              <a:t>Special Education Perspectives</a:t>
            </a:r>
            <a:r>
              <a:rPr lang="en-GB" sz="350">
                <a:solidFill>
                  <a:schemeClr val="bg1"/>
                </a:solidFill>
              </a:rPr>
              <a:t>, 15(2), pp. 3-8. Available at: </a:t>
            </a:r>
            <a:r>
              <a:rPr lang="en-GB" sz="350">
                <a:solidFill>
                  <a:schemeClr val="bg1"/>
                </a:solidFill>
                <a:hlinkClick r:id="rId32">
                  <a:extLst>
                    <a:ext uri="{A12FA001-AC4F-418D-AE19-62706E023703}">
                      <ahyp:hlinkClr xmlns:ahyp="http://schemas.microsoft.com/office/drawing/2018/hyperlinkcolor" val="tx"/>
                    </a:ext>
                  </a:extLst>
                </a:hlinkClick>
              </a:rPr>
              <a:t>practically_speaking_adhd_in_the_classroom.pdf (understandingminds.com.au)</a:t>
            </a:r>
            <a:r>
              <a:rPr lang="en-GB" sz="350">
                <a:solidFill>
                  <a:schemeClr val="bg1"/>
                </a:solidFill>
              </a:rPr>
              <a:t> (accessed: 04</a:t>
            </a:r>
            <a:r>
              <a:rPr lang="en-GB" sz="350" baseline="30000">
                <a:solidFill>
                  <a:schemeClr val="bg1"/>
                </a:solidFill>
              </a:rPr>
              <a:t>th</a:t>
            </a:r>
            <a:r>
              <a:rPr lang="en-GB" sz="350">
                <a:solidFill>
                  <a:schemeClr val="bg1"/>
                </a:solidFill>
              </a:rPr>
              <a:t> May 2021</a:t>
            </a:r>
            <a:r>
              <a:rPr lang="en-GB" sz="350"/>
              <a:t>). </a:t>
            </a:r>
          </a:p>
        </p:txBody>
      </p:sp>
    </p:spTree>
    <p:extLst>
      <p:ext uri="{BB962C8B-B14F-4D97-AF65-F5344CB8AC3E}">
        <p14:creationId xmlns:p14="http://schemas.microsoft.com/office/powerpoint/2010/main" val="30711469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7CF3C-4FE2-47C4-AF4D-5AFB83008397}"/>
              </a:ext>
            </a:extLst>
          </p:cNvPr>
          <p:cNvSpPr>
            <a:spLocks noGrp="1"/>
          </p:cNvSpPr>
          <p:nvPr>
            <p:ph type="title"/>
          </p:nvPr>
        </p:nvSpPr>
        <p:spPr>
          <a:xfrm>
            <a:off x="838200" y="-217"/>
            <a:ext cx="10515600" cy="1325563"/>
          </a:xfrm>
        </p:spPr>
        <p:txBody>
          <a:bodyPr/>
          <a:lstStyle/>
          <a:p>
            <a:r>
              <a:rPr lang="en-GB">
                <a:solidFill>
                  <a:schemeClr val="bg1"/>
                </a:solidFill>
              </a:rPr>
              <a:t>Emma Reference List</a:t>
            </a:r>
          </a:p>
        </p:txBody>
      </p:sp>
      <p:sp>
        <p:nvSpPr>
          <p:cNvPr id="3" name="Content Placeholder 2">
            <a:extLst>
              <a:ext uri="{FF2B5EF4-FFF2-40B4-BE49-F238E27FC236}">
                <a16:creationId xmlns:a16="http://schemas.microsoft.com/office/drawing/2014/main" id="{503BCF5C-9A98-4E27-9947-6FC8A0198589}"/>
              </a:ext>
            </a:extLst>
          </p:cNvPr>
          <p:cNvSpPr>
            <a:spLocks noGrp="1"/>
          </p:cNvSpPr>
          <p:nvPr>
            <p:ph idx="1"/>
          </p:nvPr>
        </p:nvSpPr>
        <p:spPr>
          <a:xfrm>
            <a:off x="838200" y="1105379"/>
            <a:ext cx="10515600" cy="5071584"/>
          </a:xfrm>
        </p:spPr>
        <p:txBody>
          <a:bodyPr vert="horz" lIns="91440" tIns="45720" rIns="91440" bIns="45720" rtlCol="0" anchor="t">
            <a:normAutofit fontScale="25000" lnSpcReduction="20000"/>
          </a:bodyPr>
          <a:lstStyle/>
          <a:p>
            <a:r>
              <a:rPr lang="en-GB">
                <a:solidFill>
                  <a:schemeClr val="bg1"/>
                </a:solidFill>
                <a:ea typeface="+mn-lt"/>
                <a:cs typeface="+mn-lt"/>
              </a:rPr>
              <a:t>NHS (2018), </a:t>
            </a:r>
            <a:r>
              <a:rPr lang="en-GB" i="1">
                <a:solidFill>
                  <a:schemeClr val="bg1"/>
                </a:solidFill>
                <a:ea typeface="+mn-lt"/>
                <a:cs typeface="+mn-lt"/>
              </a:rPr>
              <a:t>“Attention Deficit Hyperactivity Disorder (ADHD)", </a:t>
            </a:r>
            <a:r>
              <a:rPr lang="en-GB">
                <a:solidFill>
                  <a:schemeClr val="bg1"/>
                </a:solidFill>
                <a:ea typeface="+mn-lt"/>
                <a:cs typeface="+mn-lt"/>
              </a:rPr>
              <a:t>Available at: </a:t>
            </a:r>
            <a:r>
              <a:rPr lang="en-GB">
                <a:solidFill>
                  <a:schemeClr val="bg1"/>
                </a:solidFill>
                <a:ea typeface="+mn-lt"/>
                <a:cs typeface="+mn-lt"/>
                <a:hlinkClick r:id="rId2">
                  <a:extLst>
                    <a:ext uri="{A12FA001-AC4F-418D-AE19-62706E023703}">
                      <ahyp:hlinkClr xmlns:ahyp="http://schemas.microsoft.com/office/drawing/2018/hyperlinkcolor" val="tx"/>
                    </a:ext>
                  </a:extLst>
                </a:hlinkClick>
              </a:rPr>
              <a:t>https://www.nhs.uk/conditions/attention-deficit-hyperactivity-disorder-adhd/symptoms/</a:t>
            </a:r>
            <a:r>
              <a:rPr lang="en-GB">
                <a:solidFill>
                  <a:schemeClr val="bg1"/>
                </a:solidFill>
                <a:ea typeface="+mn-lt"/>
                <a:cs typeface="+mn-lt"/>
              </a:rPr>
              <a:t> , Accessed: 24</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cs typeface="Calibri" panose="020F0502020204030204"/>
            </a:endParaRPr>
          </a:p>
          <a:p>
            <a:r>
              <a:rPr lang="en-GB">
                <a:solidFill>
                  <a:schemeClr val="bg1"/>
                </a:solidFill>
                <a:ea typeface="+mn-lt"/>
                <a:cs typeface="+mn-lt"/>
              </a:rPr>
              <a:t>Centers for Disease Control and Prevention (2021), </a:t>
            </a:r>
            <a:r>
              <a:rPr lang="en-GB" i="1">
                <a:solidFill>
                  <a:schemeClr val="bg1"/>
                </a:solidFill>
                <a:ea typeface="+mn-lt"/>
                <a:cs typeface="+mn-lt"/>
              </a:rPr>
              <a:t>“Attention-Deficit/ Hyperactivity Disorder (ADHD), </a:t>
            </a:r>
            <a:r>
              <a:rPr lang="en-GB">
                <a:solidFill>
                  <a:schemeClr val="bg1"/>
                </a:solidFill>
                <a:ea typeface="+mn-lt"/>
                <a:cs typeface="+mn-lt"/>
              </a:rPr>
              <a:t>Available at: </a:t>
            </a:r>
            <a:r>
              <a:rPr lang="en-GB">
                <a:solidFill>
                  <a:schemeClr val="bg1"/>
                </a:solidFill>
                <a:ea typeface="+mn-lt"/>
                <a:cs typeface="+mn-lt"/>
                <a:hlinkClick r:id="rId3">
                  <a:extLst>
                    <a:ext uri="{A12FA001-AC4F-418D-AE19-62706E023703}">
                      <ahyp:hlinkClr xmlns:ahyp="http://schemas.microsoft.com/office/drawing/2018/hyperlinkcolor" val="tx"/>
                    </a:ext>
                  </a:extLst>
                </a:hlinkClick>
              </a:rPr>
              <a:t>https://www.cdc.gov/ncbddd/adhd/facts.html</a:t>
            </a:r>
            <a:r>
              <a:rPr lang="en-GB">
                <a:solidFill>
                  <a:schemeClr val="bg1"/>
                </a:solidFill>
                <a:ea typeface="+mn-lt"/>
                <a:cs typeface="+mn-lt"/>
              </a:rPr>
              <a:t>, Accessed: 245</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Segal. J, Smith. M (2020), </a:t>
            </a:r>
            <a:r>
              <a:rPr lang="en-GB" i="1">
                <a:solidFill>
                  <a:schemeClr val="bg1"/>
                </a:solidFill>
                <a:ea typeface="+mn-lt"/>
                <a:cs typeface="+mn-lt"/>
              </a:rPr>
              <a:t>“Teaching Students with ADHD”, </a:t>
            </a:r>
            <a:r>
              <a:rPr lang="en-GB">
                <a:solidFill>
                  <a:schemeClr val="bg1"/>
                </a:solidFill>
                <a:ea typeface="+mn-lt"/>
                <a:cs typeface="+mn-lt"/>
              </a:rPr>
              <a:t>Available at: </a:t>
            </a:r>
            <a:r>
              <a:rPr lang="en-GB">
                <a:solidFill>
                  <a:schemeClr val="bg1"/>
                </a:solidFill>
                <a:ea typeface="+mn-lt"/>
                <a:cs typeface="+mn-lt"/>
                <a:hlinkClick r:id="rId4">
                  <a:extLst>
                    <a:ext uri="{A12FA001-AC4F-418D-AE19-62706E023703}">
                      <ahyp:hlinkClr xmlns:ahyp="http://schemas.microsoft.com/office/drawing/2018/hyperlinkcolor" val="tx"/>
                    </a:ext>
                  </a:extLst>
                </a:hlinkClick>
              </a:rPr>
              <a:t>https://www.helpguide.org/articles/add-adhd/teaching-students-with-adhd-attention-deficit-disorder.htm</a:t>
            </a:r>
            <a:r>
              <a:rPr lang="en-GB">
                <a:solidFill>
                  <a:schemeClr val="bg1"/>
                </a:solidFill>
                <a:ea typeface="+mn-lt"/>
                <a:cs typeface="+mn-lt"/>
              </a:rPr>
              <a:t> , Accessed: 24</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err="1">
                <a:solidFill>
                  <a:schemeClr val="bg1"/>
                </a:solidFill>
                <a:ea typeface="+mn-lt"/>
                <a:cs typeface="+mn-lt"/>
              </a:rPr>
              <a:t>FastBrain</a:t>
            </a:r>
            <a:r>
              <a:rPr lang="en-GB">
                <a:solidFill>
                  <a:schemeClr val="bg1"/>
                </a:solidFill>
                <a:ea typeface="+mn-lt"/>
                <a:cs typeface="+mn-lt"/>
              </a:rPr>
              <a:t> (2017), </a:t>
            </a:r>
            <a:r>
              <a:rPr lang="en-GB" i="1">
                <a:solidFill>
                  <a:schemeClr val="bg1"/>
                </a:solidFill>
                <a:ea typeface="+mn-lt"/>
                <a:cs typeface="+mn-lt"/>
              </a:rPr>
              <a:t>“5 Strategies For Dealing With ADHD And Impulsive Control In Your Child”, </a:t>
            </a:r>
            <a:r>
              <a:rPr lang="en-GB">
                <a:solidFill>
                  <a:schemeClr val="bg1"/>
                </a:solidFill>
                <a:ea typeface="+mn-lt"/>
                <a:cs typeface="+mn-lt"/>
              </a:rPr>
              <a:t>11</a:t>
            </a:r>
            <a:r>
              <a:rPr lang="en-GB" baseline="30000">
                <a:solidFill>
                  <a:schemeClr val="bg1"/>
                </a:solidFill>
                <a:ea typeface="+mn-lt"/>
                <a:cs typeface="+mn-lt"/>
              </a:rPr>
              <a:t>th</a:t>
            </a:r>
            <a:r>
              <a:rPr lang="en-GB">
                <a:solidFill>
                  <a:schemeClr val="bg1"/>
                </a:solidFill>
                <a:ea typeface="+mn-lt"/>
                <a:cs typeface="+mn-lt"/>
              </a:rPr>
              <a:t> February, [blog],  Available at: </a:t>
            </a:r>
            <a:r>
              <a:rPr lang="en-GB">
                <a:solidFill>
                  <a:schemeClr val="bg1"/>
                </a:solidFill>
                <a:ea typeface="+mn-lt"/>
                <a:cs typeface="+mn-lt"/>
                <a:hlinkClick r:id="rId5">
                  <a:extLst>
                    <a:ext uri="{A12FA001-AC4F-418D-AE19-62706E023703}">
                      <ahyp:hlinkClr xmlns:ahyp="http://schemas.microsoft.com/office/drawing/2018/hyperlinkcolor" val="tx"/>
                    </a:ext>
                  </a:extLst>
                </a:hlinkClick>
              </a:rPr>
              <a:t>https://blog.fastbraiin.com/blog/strategies-adhd-impulse-control#:~:text=A%20lack%20of%20impulse%20control,build%20your%20child%27s%20impulse%20control</a:t>
            </a:r>
            <a:r>
              <a:rPr lang="en-GB">
                <a:solidFill>
                  <a:schemeClr val="bg1"/>
                </a:solidFill>
                <a:ea typeface="+mn-lt"/>
                <a:cs typeface="+mn-lt"/>
              </a:rPr>
              <a:t>. , Accessed: 24</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Attitude (2020), </a:t>
            </a:r>
            <a:r>
              <a:rPr lang="en-GB" i="1">
                <a:solidFill>
                  <a:schemeClr val="bg1"/>
                </a:solidFill>
                <a:ea typeface="+mn-lt"/>
                <a:cs typeface="+mn-lt"/>
              </a:rPr>
              <a:t>“Impulse Control Strategies for School and Home”, </a:t>
            </a:r>
            <a:r>
              <a:rPr lang="en-GB">
                <a:solidFill>
                  <a:schemeClr val="bg1"/>
                </a:solidFill>
                <a:ea typeface="+mn-lt"/>
                <a:cs typeface="+mn-lt"/>
              </a:rPr>
              <a:t>18</a:t>
            </a:r>
            <a:r>
              <a:rPr lang="en-GB" baseline="30000">
                <a:solidFill>
                  <a:schemeClr val="bg1"/>
                </a:solidFill>
                <a:ea typeface="+mn-lt"/>
                <a:cs typeface="+mn-lt"/>
              </a:rPr>
              <a:t>th</a:t>
            </a:r>
            <a:r>
              <a:rPr lang="en-GB">
                <a:solidFill>
                  <a:schemeClr val="bg1"/>
                </a:solidFill>
                <a:ea typeface="+mn-lt"/>
                <a:cs typeface="+mn-lt"/>
              </a:rPr>
              <a:t> June, Available at: </a:t>
            </a:r>
            <a:r>
              <a:rPr lang="en-GB">
                <a:solidFill>
                  <a:schemeClr val="bg1"/>
                </a:solidFill>
                <a:ea typeface="+mn-lt"/>
                <a:cs typeface="+mn-lt"/>
                <a:hlinkClick r:id="rId6">
                  <a:extLst>
                    <a:ext uri="{A12FA001-AC4F-418D-AE19-62706E023703}">
                      <ahyp:hlinkClr xmlns:ahyp="http://schemas.microsoft.com/office/drawing/2018/hyperlinkcolor" val="tx"/>
                    </a:ext>
                  </a:extLst>
                </a:hlinkClick>
              </a:rPr>
              <a:t>https://www.additudemag.com/impulse-control-strategies-adhd-students/</a:t>
            </a:r>
            <a:r>
              <a:rPr lang="en-GB">
                <a:solidFill>
                  <a:schemeClr val="bg1"/>
                </a:solidFill>
                <a:ea typeface="+mn-lt"/>
                <a:cs typeface="+mn-lt"/>
              </a:rPr>
              <a:t> , Accessed: 26</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Tartakovsky , M. (2021), </a:t>
            </a:r>
            <a:r>
              <a:rPr lang="en-GB" i="1">
                <a:solidFill>
                  <a:schemeClr val="bg1"/>
                </a:solidFill>
                <a:ea typeface="+mn-lt"/>
                <a:cs typeface="+mn-lt"/>
              </a:rPr>
              <a:t>“ADHD Impulse Control: 5 Tips To Help You Manage”, </a:t>
            </a:r>
            <a:r>
              <a:rPr lang="en-GB">
                <a:solidFill>
                  <a:schemeClr val="bg1"/>
                </a:solidFill>
                <a:ea typeface="+mn-lt"/>
                <a:cs typeface="+mn-lt"/>
              </a:rPr>
              <a:t>1</a:t>
            </a:r>
            <a:r>
              <a:rPr lang="en-GB" baseline="30000">
                <a:solidFill>
                  <a:schemeClr val="bg1"/>
                </a:solidFill>
                <a:ea typeface="+mn-lt"/>
                <a:cs typeface="+mn-lt"/>
              </a:rPr>
              <a:t>st</a:t>
            </a:r>
            <a:r>
              <a:rPr lang="en-GB">
                <a:solidFill>
                  <a:schemeClr val="bg1"/>
                </a:solidFill>
                <a:ea typeface="+mn-lt"/>
                <a:cs typeface="+mn-lt"/>
              </a:rPr>
              <a:t> March, Available at: </a:t>
            </a:r>
            <a:r>
              <a:rPr lang="en-GB">
                <a:solidFill>
                  <a:schemeClr val="bg1"/>
                </a:solidFill>
                <a:ea typeface="+mn-lt"/>
                <a:cs typeface="+mn-lt"/>
                <a:hlinkClick r:id="rId7">
                  <a:extLst>
                    <a:ext uri="{A12FA001-AC4F-418D-AE19-62706E023703}">
                      <ahyp:hlinkClr xmlns:ahyp="http://schemas.microsoft.com/office/drawing/2018/hyperlinkcolor" val="tx"/>
                    </a:ext>
                  </a:extLst>
                </a:hlinkClick>
              </a:rPr>
              <a:t>https://psychcentral.com/adhd/adhd-in-adults-5-tips-for-taming-impulsivity</a:t>
            </a:r>
            <a:r>
              <a:rPr lang="en-GB">
                <a:solidFill>
                  <a:schemeClr val="bg1"/>
                </a:solidFill>
                <a:ea typeface="+mn-lt"/>
                <a:cs typeface="+mn-lt"/>
              </a:rPr>
              <a:t> , Accessed: 26</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Hasan , S. (2017), </a:t>
            </a:r>
            <a:r>
              <a:rPr lang="en-GB" i="1">
                <a:solidFill>
                  <a:schemeClr val="bg1"/>
                </a:solidFill>
                <a:ea typeface="+mn-lt"/>
                <a:cs typeface="+mn-lt"/>
              </a:rPr>
              <a:t>“ADHD and School”, </a:t>
            </a:r>
            <a:r>
              <a:rPr lang="en-GB">
                <a:solidFill>
                  <a:schemeClr val="bg1"/>
                </a:solidFill>
                <a:ea typeface="+mn-lt"/>
                <a:cs typeface="+mn-lt"/>
              </a:rPr>
              <a:t>November, Available at: </a:t>
            </a:r>
            <a:r>
              <a:rPr lang="en-GB">
                <a:solidFill>
                  <a:schemeClr val="bg1"/>
                </a:solidFill>
                <a:ea typeface="+mn-lt"/>
                <a:cs typeface="+mn-lt"/>
                <a:hlinkClick r:id="rId8">
                  <a:extLst>
                    <a:ext uri="{A12FA001-AC4F-418D-AE19-62706E023703}">
                      <ahyp:hlinkClr xmlns:ahyp="http://schemas.microsoft.com/office/drawing/2018/hyperlinkcolor" val="tx"/>
                    </a:ext>
                  </a:extLst>
                </a:hlinkClick>
              </a:rPr>
              <a:t>https://kidshealth.org/en/parents/adhd-school.html#:~:text=How%20Can%20ADHD%20Affect%20Kids,to%20have%20problems%20in%20school</a:t>
            </a:r>
            <a:r>
              <a:rPr lang="en-GB">
                <a:solidFill>
                  <a:schemeClr val="bg1"/>
                </a:solidFill>
                <a:ea typeface="+mn-lt"/>
                <a:cs typeface="+mn-lt"/>
              </a:rPr>
              <a:t>. , Accessed: 27</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err="1">
                <a:solidFill>
                  <a:schemeClr val="bg1"/>
                </a:solidFill>
                <a:ea typeface="+mn-lt"/>
                <a:cs typeface="+mn-lt"/>
              </a:rPr>
              <a:t>ADDitude</a:t>
            </a:r>
            <a:r>
              <a:rPr lang="en-GB">
                <a:solidFill>
                  <a:schemeClr val="bg1"/>
                </a:solidFill>
                <a:ea typeface="+mn-lt"/>
                <a:cs typeface="+mn-lt"/>
              </a:rPr>
              <a:t> Editors (No Date), </a:t>
            </a:r>
            <a:r>
              <a:rPr lang="en-GB" i="1">
                <a:solidFill>
                  <a:schemeClr val="bg1"/>
                </a:solidFill>
                <a:ea typeface="+mn-lt"/>
                <a:cs typeface="+mn-lt"/>
              </a:rPr>
              <a:t>“In This House, We Don’t Tolerate Bullying”, </a:t>
            </a:r>
            <a:r>
              <a:rPr lang="en-GB">
                <a:solidFill>
                  <a:schemeClr val="bg1"/>
                </a:solidFill>
                <a:ea typeface="+mn-lt"/>
                <a:cs typeface="+mn-lt"/>
              </a:rPr>
              <a:t>[Article], Available at: </a:t>
            </a:r>
            <a:r>
              <a:rPr lang="en-GB">
                <a:solidFill>
                  <a:schemeClr val="bg1"/>
                </a:solidFill>
                <a:ea typeface="+mn-lt"/>
                <a:cs typeface="+mn-lt"/>
                <a:hlinkClick r:id="rId9">
                  <a:extLst>
                    <a:ext uri="{A12FA001-AC4F-418D-AE19-62706E023703}">
                      <ahyp:hlinkClr xmlns:ahyp="http://schemas.microsoft.com/office/drawing/2018/hyperlinkcolor" val="tx"/>
                    </a:ext>
                  </a:extLst>
                </a:hlinkClick>
              </a:rPr>
              <a:t>https://www.additudemag.com/slideshows/no-more-bullying-strategies-for-adhd-kids/</a:t>
            </a:r>
            <a:r>
              <a:rPr lang="en-GB">
                <a:solidFill>
                  <a:schemeClr val="bg1"/>
                </a:solidFill>
                <a:ea typeface="+mn-lt"/>
                <a:cs typeface="+mn-lt"/>
              </a:rPr>
              <a:t> , Accessed: 27</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Hutton. L (No Date), </a:t>
            </a:r>
            <a:r>
              <a:rPr lang="en-GB" i="1">
                <a:solidFill>
                  <a:schemeClr val="bg1"/>
                </a:solidFill>
                <a:ea typeface="+mn-lt"/>
                <a:cs typeface="+mn-lt"/>
              </a:rPr>
              <a:t>“6 Tips to Talk to Your Kids About Disabilities”, </a:t>
            </a:r>
            <a:r>
              <a:rPr lang="en-GB">
                <a:solidFill>
                  <a:schemeClr val="bg1"/>
                </a:solidFill>
                <a:ea typeface="+mn-lt"/>
                <a:cs typeface="+mn-lt"/>
              </a:rPr>
              <a:t>Available at: </a:t>
            </a:r>
            <a:r>
              <a:rPr lang="en-GB">
                <a:solidFill>
                  <a:schemeClr val="bg1"/>
                </a:solidFill>
                <a:ea typeface="+mn-lt"/>
                <a:cs typeface="+mn-lt"/>
                <a:hlinkClick r:id="rId10">
                  <a:extLst>
                    <a:ext uri="{A12FA001-AC4F-418D-AE19-62706E023703}">
                      <ahyp:hlinkClr xmlns:ahyp="http://schemas.microsoft.com/office/drawing/2018/hyperlinkcolor" val="tx"/>
                    </a:ext>
                  </a:extLst>
                </a:hlinkClick>
              </a:rPr>
              <a:t>https://www.familyeducation.com/life/empathy/6-tips-talk-your-kids-about-disabilities?slide=2#fen-gallery</a:t>
            </a:r>
            <a:r>
              <a:rPr lang="en-GB">
                <a:solidFill>
                  <a:schemeClr val="bg1"/>
                </a:solidFill>
                <a:ea typeface="+mn-lt"/>
                <a:cs typeface="+mn-lt"/>
              </a:rPr>
              <a:t> , Accessed: 29</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McMahon. P (2020), </a:t>
            </a:r>
            <a:r>
              <a:rPr lang="en-GB" i="1">
                <a:solidFill>
                  <a:schemeClr val="bg1"/>
                </a:solidFill>
                <a:ea typeface="+mn-lt"/>
                <a:cs typeface="+mn-lt"/>
              </a:rPr>
              <a:t>“Why It’s Important to Raise Awareness Around Disabilities”, </a:t>
            </a:r>
            <a:r>
              <a:rPr lang="en-GB">
                <a:solidFill>
                  <a:schemeClr val="bg1"/>
                </a:solidFill>
                <a:ea typeface="+mn-lt"/>
                <a:cs typeface="+mn-lt"/>
              </a:rPr>
              <a:t>[Article], Available at: </a:t>
            </a:r>
            <a:r>
              <a:rPr lang="en-GB">
                <a:solidFill>
                  <a:schemeClr val="bg1"/>
                </a:solidFill>
                <a:ea typeface="+mn-lt"/>
                <a:cs typeface="+mn-lt"/>
                <a:hlinkClick r:id="rId11">
                  <a:extLst>
                    <a:ext uri="{A12FA001-AC4F-418D-AE19-62706E023703}">
                      <ahyp:hlinkClr xmlns:ahyp="http://schemas.microsoft.com/office/drawing/2018/hyperlinkcolor" val="tx"/>
                    </a:ext>
                  </a:extLst>
                </a:hlinkClick>
              </a:rPr>
              <a:t>https://www.ihuschangingplaces.com/why-its-important-to-raise-awareness-around-disabilities/#:~:text=Raising%20awareness%20of%20different%20types,for%20somebody%20with%20a%20disability.&amp;text=Good%20education%20and%20awareness%20are,society%20more%20accessible%20for%20all</a:t>
            </a:r>
            <a:r>
              <a:rPr lang="en-GB">
                <a:solidFill>
                  <a:schemeClr val="bg1"/>
                </a:solidFill>
                <a:ea typeface="+mn-lt"/>
                <a:cs typeface="+mn-lt"/>
              </a:rPr>
              <a:t>. , Accessed: 29</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Williamson. C (2014), </a:t>
            </a:r>
            <a:r>
              <a:rPr lang="en-GB" i="1">
                <a:solidFill>
                  <a:schemeClr val="bg1"/>
                </a:solidFill>
                <a:ea typeface="+mn-lt"/>
                <a:cs typeface="+mn-lt"/>
              </a:rPr>
              <a:t>“Effects of Disability Awareness Educational Programs on an Inclusive Classroom”, </a:t>
            </a:r>
            <a:r>
              <a:rPr lang="en-GB">
                <a:solidFill>
                  <a:schemeClr val="bg1"/>
                </a:solidFill>
                <a:ea typeface="+mn-lt"/>
                <a:cs typeface="+mn-lt"/>
              </a:rPr>
              <a:t>Spring, Available at: </a:t>
            </a:r>
            <a:r>
              <a:rPr lang="en-GB">
                <a:solidFill>
                  <a:schemeClr val="bg1"/>
                </a:solidFill>
                <a:ea typeface="+mn-lt"/>
                <a:cs typeface="+mn-lt"/>
                <a:hlinkClick r:id="rId12">
                  <a:extLst>
                    <a:ext uri="{A12FA001-AC4F-418D-AE19-62706E023703}">
                      <ahyp:hlinkClr xmlns:ahyp="http://schemas.microsoft.com/office/drawing/2018/hyperlinkcolor" val="tx"/>
                    </a:ext>
                  </a:extLst>
                </a:hlinkClick>
              </a:rPr>
              <a:t>https://scholarworks.bgsu.edu/cgi/viewcontent.cgi?article=1138&amp;context=honorsprojects</a:t>
            </a:r>
            <a:r>
              <a:rPr lang="en-GB">
                <a:solidFill>
                  <a:schemeClr val="bg1"/>
                </a:solidFill>
                <a:ea typeface="+mn-lt"/>
                <a:cs typeface="+mn-lt"/>
              </a:rPr>
              <a:t> , Accessed: 29</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Ramirez. V. P (2018), </a:t>
            </a:r>
            <a:r>
              <a:rPr lang="en-GB" i="1">
                <a:solidFill>
                  <a:schemeClr val="bg1"/>
                </a:solidFill>
                <a:ea typeface="+mn-lt"/>
                <a:cs typeface="+mn-lt"/>
              </a:rPr>
              <a:t>“Teaching Disability Awareness to School-Aged Children”,</a:t>
            </a:r>
            <a:r>
              <a:rPr lang="en-GB">
                <a:solidFill>
                  <a:schemeClr val="bg1"/>
                </a:solidFill>
                <a:ea typeface="+mn-lt"/>
                <a:cs typeface="+mn-lt"/>
              </a:rPr>
              <a:t> May, Available at: </a:t>
            </a:r>
            <a:r>
              <a:rPr lang="en-GB">
                <a:solidFill>
                  <a:schemeClr val="bg1"/>
                </a:solidFill>
                <a:ea typeface="+mn-lt"/>
                <a:cs typeface="+mn-lt"/>
                <a:hlinkClick r:id="rId13">
                  <a:extLst>
                    <a:ext uri="{A12FA001-AC4F-418D-AE19-62706E023703}">
                      <ahyp:hlinkClr xmlns:ahyp="http://schemas.microsoft.com/office/drawing/2018/hyperlinkcolor" val="tx"/>
                    </a:ext>
                  </a:extLst>
                </a:hlinkClick>
              </a:rPr>
              <a:t>https://digitalcommons.csumb.edu/cgi/viewcontent.cgi?article=1246&amp;context=caps_thes_all</a:t>
            </a:r>
            <a:r>
              <a:rPr lang="en-GB">
                <a:solidFill>
                  <a:schemeClr val="bg1"/>
                </a:solidFill>
                <a:ea typeface="+mn-lt"/>
                <a:cs typeface="+mn-lt"/>
              </a:rPr>
              <a:t> , Accessed: 29</a:t>
            </a:r>
            <a:r>
              <a:rPr lang="en-GB" baseline="30000">
                <a:solidFill>
                  <a:schemeClr val="bg1"/>
                </a:solidFill>
                <a:ea typeface="+mn-lt"/>
                <a:cs typeface="+mn-lt"/>
              </a:rPr>
              <a:t>th</a:t>
            </a:r>
            <a:r>
              <a:rPr lang="en-GB">
                <a:solidFill>
                  <a:schemeClr val="bg1"/>
                </a:solidFill>
                <a:ea typeface="+mn-lt"/>
                <a:cs typeface="+mn-lt"/>
              </a:rPr>
              <a:t> April 2021 </a:t>
            </a:r>
            <a:endParaRPr lang="en-GB">
              <a:solidFill>
                <a:schemeClr val="bg1"/>
              </a:solidFill>
            </a:endParaRPr>
          </a:p>
          <a:p>
            <a:r>
              <a:rPr lang="en-GB">
                <a:solidFill>
                  <a:schemeClr val="bg1"/>
                </a:solidFill>
                <a:ea typeface="+mn-lt"/>
                <a:cs typeface="+mn-lt"/>
              </a:rPr>
              <a:t>Nall, R (2021), </a:t>
            </a:r>
            <a:r>
              <a:rPr lang="en-GB" i="1">
                <a:solidFill>
                  <a:schemeClr val="bg1"/>
                </a:solidFill>
                <a:ea typeface="+mn-lt"/>
                <a:cs typeface="+mn-lt"/>
              </a:rPr>
              <a:t>“The Benefits of ADHD”, </a:t>
            </a:r>
            <a:r>
              <a:rPr lang="en-GB">
                <a:solidFill>
                  <a:schemeClr val="bg1"/>
                </a:solidFill>
                <a:ea typeface="+mn-lt"/>
                <a:cs typeface="+mn-lt"/>
              </a:rPr>
              <a:t>19</a:t>
            </a:r>
            <a:r>
              <a:rPr lang="en-GB" baseline="30000">
                <a:solidFill>
                  <a:schemeClr val="bg1"/>
                </a:solidFill>
                <a:ea typeface="+mn-lt"/>
                <a:cs typeface="+mn-lt"/>
              </a:rPr>
              <a:t>TH</a:t>
            </a:r>
            <a:r>
              <a:rPr lang="en-GB">
                <a:solidFill>
                  <a:schemeClr val="bg1"/>
                </a:solidFill>
                <a:ea typeface="+mn-lt"/>
                <a:cs typeface="+mn-lt"/>
              </a:rPr>
              <a:t> January, Available at: </a:t>
            </a:r>
            <a:r>
              <a:rPr lang="en-GB">
                <a:solidFill>
                  <a:schemeClr val="bg1"/>
                </a:solidFill>
                <a:ea typeface="+mn-lt"/>
                <a:cs typeface="+mn-lt"/>
                <a:hlinkClick r:id="rId14">
                  <a:extLst>
                    <a:ext uri="{A12FA001-AC4F-418D-AE19-62706E023703}">
                      <ahyp:hlinkClr xmlns:ahyp="http://schemas.microsoft.com/office/drawing/2018/hyperlinkcolor" val="tx"/>
                    </a:ext>
                  </a:extLst>
                </a:hlinkClick>
              </a:rPr>
              <a:t>https://www.healthline.com/health/adhd/benefits-of-adhd</a:t>
            </a:r>
            <a:r>
              <a:rPr lang="en-GB">
                <a:solidFill>
                  <a:schemeClr val="bg1"/>
                </a:solidFill>
                <a:ea typeface="+mn-lt"/>
                <a:cs typeface="+mn-lt"/>
              </a:rPr>
              <a:t> , Accessed: 1</a:t>
            </a:r>
            <a:r>
              <a:rPr lang="en-GB" baseline="30000">
                <a:solidFill>
                  <a:schemeClr val="bg1"/>
                </a:solidFill>
                <a:ea typeface="+mn-lt"/>
                <a:cs typeface="+mn-lt"/>
              </a:rPr>
              <a:t>st</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University of Rochester (2016), </a:t>
            </a:r>
            <a:r>
              <a:rPr lang="en-GB" i="1">
                <a:solidFill>
                  <a:schemeClr val="bg1"/>
                </a:solidFill>
                <a:ea typeface="+mn-lt"/>
                <a:cs typeface="+mn-lt"/>
              </a:rPr>
              <a:t>“Disability Awareness Campaign Spreads understanding of differences, resources”, </a:t>
            </a:r>
            <a:r>
              <a:rPr lang="en-GB">
                <a:solidFill>
                  <a:schemeClr val="bg1"/>
                </a:solidFill>
                <a:ea typeface="+mn-lt"/>
                <a:cs typeface="+mn-lt"/>
              </a:rPr>
              <a:t>1</a:t>
            </a:r>
            <a:r>
              <a:rPr lang="en-GB" baseline="30000">
                <a:solidFill>
                  <a:schemeClr val="bg1"/>
                </a:solidFill>
                <a:ea typeface="+mn-lt"/>
                <a:cs typeface="+mn-lt"/>
              </a:rPr>
              <a:t>st</a:t>
            </a:r>
            <a:r>
              <a:rPr lang="en-GB">
                <a:solidFill>
                  <a:schemeClr val="bg1"/>
                </a:solidFill>
                <a:ea typeface="+mn-lt"/>
                <a:cs typeface="+mn-lt"/>
              </a:rPr>
              <a:t> November, Available at: </a:t>
            </a:r>
            <a:r>
              <a:rPr lang="en-GB">
                <a:solidFill>
                  <a:schemeClr val="bg1"/>
                </a:solidFill>
                <a:ea typeface="+mn-lt"/>
                <a:cs typeface="+mn-lt"/>
                <a:hlinkClick r:id="rId15">
                  <a:extLst>
                    <a:ext uri="{A12FA001-AC4F-418D-AE19-62706E023703}">
                      <ahyp:hlinkClr xmlns:ahyp="http://schemas.microsoft.com/office/drawing/2018/hyperlinkcolor" val="tx"/>
                    </a:ext>
                  </a:extLst>
                </a:hlinkClick>
              </a:rPr>
              <a:t>https://www.rochester.edu/newscenter/disability-awareness-campaign-spreads-understanding-of-differences-resources/</a:t>
            </a:r>
            <a:r>
              <a:rPr lang="en-GB">
                <a:solidFill>
                  <a:schemeClr val="bg1"/>
                </a:solidFill>
                <a:ea typeface="+mn-lt"/>
                <a:cs typeface="+mn-lt"/>
              </a:rPr>
              <a:t> , Accessed: 1</a:t>
            </a:r>
            <a:r>
              <a:rPr lang="en-GB" baseline="30000">
                <a:solidFill>
                  <a:schemeClr val="bg1"/>
                </a:solidFill>
                <a:ea typeface="+mn-lt"/>
                <a:cs typeface="+mn-lt"/>
              </a:rPr>
              <a:t>st</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Centers for Disease Control and Prevention (2020), </a:t>
            </a:r>
            <a:r>
              <a:rPr lang="en-GB" i="1">
                <a:solidFill>
                  <a:schemeClr val="bg1"/>
                </a:solidFill>
                <a:ea typeface="+mn-lt"/>
                <a:cs typeface="+mn-lt"/>
              </a:rPr>
              <a:t>“ADHD In The Classroom”, </a:t>
            </a:r>
            <a:r>
              <a:rPr lang="en-GB">
                <a:solidFill>
                  <a:schemeClr val="bg1"/>
                </a:solidFill>
                <a:ea typeface="+mn-lt"/>
                <a:cs typeface="+mn-lt"/>
              </a:rPr>
              <a:t>Available at: </a:t>
            </a:r>
            <a:r>
              <a:rPr lang="en-GB">
                <a:solidFill>
                  <a:schemeClr val="bg1"/>
                </a:solidFill>
                <a:ea typeface="+mn-lt"/>
                <a:cs typeface="+mn-lt"/>
                <a:hlinkClick r:id="rId16">
                  <a:extLst>
                    <a:ext uri="{A12FA001-AC4F-418D-AE19-62706E023703}">
                      <ahyp:hlinkClr xmlns:ahyp="http://schemas.microsoft.com/office/drawing/2018/hyperlinkcolor" val="tx"/>
                    </a:ext>
                  </a:extLst>
                </a:hlinkClick>
              </a:rPr>
              <a:t>https://www.cdc.gov/ncbddd/adhd/school-success.html</a:t>
            </a:r>
            <a:r>
              <a:rPr lang="en-GB">
                <a:solidFill>
                  <a:schemeClr val="bg1"/>
                </a:solidFill>
                <a:ea typeface="+mn-lt"/>
                <a:cs typeface="+mn-lt"/>
              </a:rPr>
              <a:t> , Accessed: 3</a:t>
            </a:r>
            <a:r>
              <a:rPr lang="en-GB" baseline="30000">
                <a:solidFill>
                  <a:schemeClr val="bg1"/>
                </a:solidFill>
                <a:ea typeface="+mn-lt"/>
                <a:cs typeface="+mn-lt"/>
              </a:rPr>
              <a:t>rd</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Lucid Content Team (No Date), </a:t>
            </a:r>
            <a:r>
              <a:rPr lang="en-GB" i="1">
                <a:solidFill>
                  <a:schemeClr val="bg1"/>
                </a:solidFill>
                <a:ea typeface="+mn-lt"/>
                <a:cs typeface="+mn-lt"/>
              </a:rPr>
              <a:t>“Why Giving Feedback Matters to Your Employees”, </a:t>
            </a:r>
            <a:r>
              <a:rPr lang="en-GB">
                <a:solidFill>
                  <a:schemeClr val="bg1"/>
                </a:solidFill>
                <a:ea typeface="+mn-lt"/>
                <a:cs typeface="+mn-lt"/>
              </a:rPr>
              <a:t>[blog], Available at: </a:t>
            </a:r>
            <a:r>
              <a:rPr lang="en-GB">
                <a:solidFill>
                  <a:schemeClr val="bg1"/>
                </a:solidFill>
                <a:ea typeface="+mn-lt"/>
                <a:cs typeface="+mn-lt"/>
                <a:hlinkClick r:id="rId17">
                  <a:extLst>
                    <a:ext uri="{A12FA001-AC4F-418D-AE19-62706E023703}">
                      <ahyp:hlinkClr xmlns:ahyp="http://schemas.microsoft.com/office/drawing/2018/hyperlinkcolor" val="tx"/>
                    </a:ext>
                  </a:extLst>
                </a:hlinkClick>
              </a:rPr>
              <a:t>https://www.lucidchart.com/blog/how-to-give-feedback</a:t>
            </a:r>
            <a:r>
              <a:rPr lang="en-GB">
                <a:solidFill>
                  <a:schemeClr val="bg1"/>
                </a:solidFill>
                <a:ea typeface="+mn-lt"/>
                <a:cs typeface="+mn-lt"/>
              </a:rPr>
              <a:t> , Accessed: 5</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Morin A. (No Date), </a:t>
            </a:r>
            <a:r>
              <a:rPr lang="en-GB" i="1">
                <a:solidFill>
                  <a:schemeClr val="bg1"/>
                </a:solidFill>
                <a:ea typeface="+mn-lt"/>
                <a:cs typeface="+mn-lt"/>
              </a:rPr>
              <a:t>“5 ways ADHD can affect social skills”, </a:t>
            </a:r>
            <a:r>
              <a:rPr lang="en-GB">
                <a:solidFill>
                  <a:schemeClr val="bg1"/>
                </a:solidFill>
                <a:ea typeface="+mn-lt"/>
                <a:cs typeface="+mn-lt"/>
              </a:rPr>
              <a:t>[blog], Available at: </a:t>
            </a:r>
            <a:r>
              <a:rPr lang="en-GB">
                <a:solidFill>
                  <a:schemeClr val="bg1"/>
                </a:solidFill>
                <a:ea typeface="+mn-lt"/>
                <a:cs typeface="+mn-lt"/>
                <a:hlinkClick r:id="rId18">
                  <a:extLst>
                    <a:ext uri="{A12FA001-AC4F-418D-AE19-62706E023703}">
                      <ahyp:hlinkClr xmlns:ahyp="http://schemas.microsoft.com/office/drawing/2018/hyperlinkcolor" val="tx"/>
                    </a:ext>
                  </a:extLst>
                </a:hlinkClick>
              </a:rPr>
              <a:t>https://www.understood.org/en/learning-thinking-differences/child-learning-disabilities/add-adhd/5-ways-adhd-can-affect-social-skills</a:t>
            </a:r>
            <a:r>
              <a:rPr lang="en-GB">
                <a:solidFill>
                  <a:schemeClr val="bg1"/>
                </a:solidFill>
                <a:ea typeface="+mn-lt"/>
                <a:cs typeface="+mn-lt"/>
              </a:rPr>
              <a:t> , Accessed: 5</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Patino, E. (No Date), </a:t>
            </a:r>
            <a:r>
              <a:rPr lang="en-GB" i="1">
                <a:solidFill>
                  <a:schemeClr val="bg1"/>
                </a:solidFill>
                <a:ea typeface="+mn-lt"/>
                <a:cs typeface="+mn-lt"/>
              </a:rPr>
              <a:t>“FAQs about social skills groups”, </a:t>
            </a:r>
            <a:r>
              <a:rPr lang="en-GB">
                <a:solidFill>
                  <a:schemeClr val="bg1"/>
                </a:solidFill>
                <a:ea typeface="+mn-lt"/>
                <a:cs typeface="+mn-lt"/>
              </a:rPr>
              <a:t>[blog], Available at: </a:t>
            </a:r>
            <a:r>
              <a:rPr lang="en-GB">
                <a:solidFill>
                  <a:schemeClr val="bg1"/>
                </a:solidFill>
                <a:ea typeface="+mn-lt"/>
                <a:cs typeface="+mn-lt"/>
                <a:hlinkClick r:id="rId19">
                  <a:extLst>
                    <a:ext uri="{A12FA001-AC4F-418D-AE19-62706E023703}">
                      <ahyp:hlinkClr xmlns:ahyp="http://schemas.microsoft.com/office/drawing/2018/hyperlinkcolor" val="tx"/>
                    </a:ext>
                  </a:extLst>
                </a:hlinkClick>
              </a:rPr>
              <a:t>https://www.understood.org/en/learning-thinking-differences/treatments-approaches/therapies/faqs-about-social-skills-groups</a:t>
            </a:r>
            <a:r>
              <a:rPr lang="en-GB">
                <a:solidFill>
                  <a:schemeClr val="bg1"/>
                </a:solidFill>
                <a:ea typeface="+mn-lt"/>
                <a:cs typeface="+mn-lt"/>
              </a:rPr>
              <a:t> , Accessed: 5</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Wise. R (2014), </a:t>
            </a:r>
            <a:r>
              <a:rPr lang="en-GB" i="1">
                <a:solidFill>
                  <a:schemeClr val="bg1"/>
                </a:solidFill>
                <a:ea typeface="+mn-lt"/>
                <a:cs typeface="+mn-lt"/>
              </a:rPr>
              <a:t>“Try these 5 great activities with your social skills group”, </a:t>
            </a:r>
            <a:r>
              <a:rPr lang="en-GB">
                <a:solidFill>
                  <a:schemeClr val="bg1"/>
                </a:solidFill>
                <a:ea typeface="+mn-lt"/>
                <a:cs typeface="+mn-lt"/>
              </a:rPr>
              <a:t>Available at: </a:t>
            </a:r>
            <a:r>
              <a:rPr lang="en-GB">
                <a:solidFill>
                  <a:schemeClr val="bg1"/>
                </a:solidFill>
                <a:ea typeface="+mn-lt"/>
                <a:cs typeface="+mn-lt"/>
                <a:hlinkClick r:id="rId20">
                  <a:extLst>
                    <a:ext uri="{A12FA001-AC4F-418D-AE19-62706E023703}">
                      <ahyp:hlinkClr xmlns:ahyp="http://schemas.microsoft.com/office/drawing/2018/hyperlinkcolor" val="tx"/>
                    </a:ext>
                  </a:extLst>
                </a:hlinkClick>
              </a:rPr>
              <a:t>https://educationandbehavior.com/social-skills-activities-for-elementary-students/</a:t>
            </a:r>
            <a:r>
              <a:rPr lang="en-GB">
                <a:solidFill>
                  <a:schemeClr val="bg1"/>
                </a:solidFill>
                <a:ea typeface="+mn-lt"/>
                <a:cs typeface="+mn-lt"/>
              </a:rPr>
              <a:t> , 5</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The Children’s Attention Project (No Date), </a:t>
            </a:r>
            <a:r>
              <a:rPr lang="en-GB" i="1">
                <a:solidFill>
                  <a:schemeClr val="bg1"/>
                </a:solidFill>
                <a:ea typeface="+mn-lt"/>
                <a:cs typeface="+mn-lt"/>
              </a:rPr>
              <a:t>“Tips for Managing ADHD in the Classroom”, </a:t>
            </a:r>
            <a:r>
              <a:rPr lang="en-GB">
                <a:solidFill>
                  <a:schemeClr val="bg1"/>
                </a:solidFill>
                <a:ea typeface="+mn-lt"/>
                <a:cs typeface="+mn-lt"/>
              </a:rPr>
              <a:t>Available at: </a:t>
            </a:r>
            <a:r>
              <a:rPr lang="en-GB">
                <a:solidFill>
                  <a:schemeClr val="bg1"/>
                </a:solidFill>
                <a:ea typeface="+mn-lt"/>
                <a:cs typeface="+mn-lt"/>
                <a:hlinkClick r:id="rId21">
                  <a:extLst>
                    <a:ext uri="{A12FA001-AC4F-418D-AE19-62706E023703}">
                      <ahyp:hlinkClr xmlns:ahyp="http://schemas.microsoft.com/office/drawing/2018/hyperlinkcolor" val="tx"/>
                    </a:ext>
                  </a:extLst>
                </a:hlinkClick>
              </a:rPr>
              <a:t>https://www.education.vic.gov.au/Documents/school/principals/participation/tipsmanagingadhdinclass.pdf</a:t>
            </a:r>
            <a:r>
              <a:rPr lang="en-GB">
                <a:solidFill>
                  <a:schemeClr val="bg1"/>
                </a:solidFill>
                <a:ea typeface="+mn-lt"/>
                <a:cs typeface="+mn-lt"/>
              </a:rPr>
              <a:t> , Accessed: 7</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Staake, J. (2019), </a:t>
            </a:r>
            <a:r>
              <a:rPr lang="en-GB" i="1">
                <a:solidFill>
                  <a:schemeClr val="bg1"/>
                </a:solidFill>
                <a:ea typeface="+mn-lt"/>
                <a:cs typeface="+mn-lt"/>
              </a:rPr>
              <a:t>“5 Classroom Noise Monitor Apps to Help Calm the Chaos”, </a:t>
            </a:r>
            <a:r>
              <a:rPr lang="en-GB">
                <a:solidFill>
                  <a:schemeClr val="bg1"/>
                </a:solidFill>
                <a:ea typeface="+mn-lt"/>
                <a:cs typeface="+mn-lt"/>
              </a:rPr>
              <a:t>[blog], 1</a:t>
            </a:r>
            <a:r>
              <a:rPr lang="en-GB" baseline="30000">
                <a:solidFill>
                  <a:schemeClr val="bg1"/>
                </a:solidFill>
                <a:ea typeface="+mn-lt"/>
                <a:cs typeface="+mn-lt"/>
              </a:rPr>
              <a:t>st</a:t>
            </a:r>
            <a:r>
              <a:rPr lang="en-GB">
                <a:solidFill>
                  <a:schemeClr val="bg1"/>
                </a:solidFill>
                <a:ea typeface="+mn-lt"/>
                <a:cs typeface="+mn-lt"/>
              </a:rPr>
              <a:t> November, Available at: </a:t>
            </a:r>
            <a:r>
              <a:rPr lang="en-GB">
                <a:solidFill>
                  <a:schemeClr val="bg1"/>
                </a:solidFill>
                <a:ea typeface="+mn-lt"/>
                <a:cs typeface="+mn-lt"/>
                <a:hlinkClick r:id="rId22">
                  <a:extLst>
                    <a:ext uri="{A12FA001-AC4F-418D-AE19-62706E023703}">
                      <ahyp:hlinkClr xmlns:ahyp="http://schemas.microsoft.com/office/drawing/2018/hyperlinkcolor" val="tx"/>
                    </a:ext>
                  </a:extLst>
                </a:hlinkClick>
              </a:rPr>
              <a:t>https://www.weareteachers.com/classroom-noise-monitor-apps/</a:t>
            </a:r>
            <a:r>
              <a:rPr lang="en-GB">
                <a:solidFill>
                  <a:schemeClr val="bg1"/>
                </a:solidFill>
                <a:ea typeface="+mn-lt"/>
                <a:cs typeface="+mn-lt"/>
              </a:rPr>
              <a:t> , Accessed: 6</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Twinkle (No Date), </a:t>
            </a:r>
            <a:r>
              <a:rPr lang="en-GB" i="1">
                <a:solidFill>
                  <a:schemeClr val="bg1"/>
                </a:solidFill>
                <a:ea typeface="+mn-lt"/>
                <a:cs typeface="+mn-lt"/>
              </a:rPr>
              <a:t>“Should I Say It or Not?</a:t>
            </a:r>
            <a:r>
              <a:rPr lang="en-GB">
                <a:solidFill>
                  <a:schemeClr val="bg1"/>
                </a:solidFill>
                <a:ea typeface="+mn-lt"/>
                <a:cs typeface="+mn-lt"/>
              </a:rPr>
              <a:t>”, Available: </a:t>
            </a:r>
            <a:r>
              <a:rPr lang="en-GB">
                <a:solidFill>
                  <a:schemeClr val="bg1"/>
                </a:solidFill>
                <a:ea typeface="+mn-lt"/>
                <a:cs typeface="+mn-lt"/>
                <a:hlinkClick r:id="rId23">
                  <a:extLst>
                    <a:ext uri="{A12FA001-AC4F-418D-AE19-62706E023703}">
                      <ahyp:hlinkClr xmlns:ahyp="http://schemas.microsoft.com/office/drawing/2018/hyperlinkcolor" val="tx"/>
                    </a:ext>
                  </a:extLst>
                </a:hlinkClick>
              </a:rPr>
              <a:t>https://www.twinkl.co.uk/resource/t-c-2549260-should-i-say-it-or-not-activity-sheet</a:t>
            </a:r>
            <a:r>
              <a:rPr lang="en-GB">
                <a:solidFill>
                  <a:schemeClr val="bg1"/>
                </a:solidFill>
                <a:ea typeface="+mn-lt"/>
                <a:cs typeface="+mn-lt"/>
              </a:rPr>
              <a:t> , Accessed: 6</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Twinkle (No Date), </a:t>
            </a:r>
            <a:r>
              <a:rPr lang="en-GB" i="1">
                <a:solidFill>
                  <a:schemeClr val="bg1"/>
                </a:solidFill>
                <a:ea typeface="+mn-lt"/>
                <a:cs typeface="+mn-lt"/>
              </a:rPr>
              <a:t>“Getting to Know You Board Game</a:t>
            </a:r>
            <a:r>
              <a:rPr lang="en-GB">
                <a:solidFill>
                  <a:schemeClr val="bg1"/>
                </a:solidFill>
                <a:ea typeface="+mn-lt"/>
                <a:cs typeface="+mn-lt"/>
              </a:rPr>
              <a:t>”, Available: </a:t>
            </a:r>
            <a:r>
              <a:rPr lang="en-GB">
                <a:solidFill>
                  <a:schemeClr val="bg1"/>
                </a:solidFill>
                <a:ea typeface="+mn-lt"/>
                <a:cs typeface="+mn-lt"/>
                <a:hlinkClick r:id="rId24">
                  <a:extLst>
                    <a:ext uri="{A12FA001-AC4F-418D-AE19-62706E023703}">
                      <ahyp:hlinkClr xmlns:ahyp="http://schemas.microsoft.com/office/drawing/2018/hyperlinkcolor" val="tx"/>
                    </a:ext>
                  </a:extLst>
                </a:hlinkClick>
              </a:rPr>
              <a:t>https://www.twinkl.co.uk/resource/us-c-23-getting-to-know-you-board-game</a:t>
            </a:r>
            <a:r>
              <a:rPr lang="en-GB">
                <a:solidFill>
                  <a:schemeClr val="bg1"/>
                </a:solidFill>
                <a:ea typeface="+mn-lt"/>
                <a:cs typeface="+mn-lt"/>
              </a:rPr>
              <a:t> , Accessed: 6</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Twinkle (No Date), </a:t>
            </a:r>
            <a:r>
              <a:rPr lang="en-GB" i="1">
                <a:solidFill>
                  <a:schemeClr val="bg1"/>
                </a:solidFill>
                <a:ea typeface="+mn-lt"/>
                <a:cs typeface="+mn-lt"/>
              </a:rPr>
              <a:t>“What if Everyone Did That?</a:t>
            </a:r>
            <a:r>
              <a:rPr lang="en-GB">
                <a:solidFill>
                  <a:schemeClr val="bg1"/>
                </a:solidFill>
                <a:ea typeface="+mn-lt"/>
                <a:cs typeface="+mn-lt"/>
              </a:rPr>
              <a:t>”, Available: </a:t>
            </a:r>
            <a:r>
              <a:rPr lang="en-GB">
                <a:solidFill>
                  <a:schemeClr val="bg1"/>
                </a:solidFill>
                <a:ea typeface="+mn-lt"/>
                <a:cs typeface="+mn-lt"/>
                <a:hlinkClick r:id="rId25">
                  <a:extLst>
                    <a:ext uri="{A12FA001-AC4F-418D-AE19-62706E023703}">
                      <ahyp:hlinkClr xmlns:ahyp="http://schemas.microsoft.com/office/drawing/2018/hyperlinkcolor" val="tx"/>
                    </a:ext>
                  </a:extLst>
                </a:hlinkClick>
              </a:rPr>
              <a:t>https://www.twinkl.co.uk/resource/t-s-1319-what-if-everyone-did-that</a:t>
            </a:r>
            <a:r>
              <a:rPr lang="en-GB">
                <a:solidFill>
                  <a:schemeClr val="bg1"/>
                </a:solidFill>
                <a:ea typeface="+mn-lt"/>
                <a:cs typeface="+mn-lt"/>
              </a:rPr>
              <a:t> , Accessed: 6</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ndParaRPr>
          </a:p>
          <a:p>
            <a:r>
              <a:rPr lang="en-GB">
                <a:solidFill>
                  <a:schemeClr val="bg1"/>
                </a:solidFill>
                <a:ea typeface="+mn-lt"/>
                <a:cs typeface="+mn-lt"/>
              </a:rPr>
              <a:t>Twinkle (No Date), </a:t>
            </a:r>
            <a:r>
              <a:rPr lang="en-GB" i="1">
                <a:solidFill>
                  <a:schemeClr val="bg1"/>
                </a:solidFill>
                <a:ea typeface="+mn-lt"/>
                <a:cs typeface="+mn-lt"/>
              </a:rPr>
              <a:t>“Facts about ADHD A4 Display Poster</a:t>
            </a:r>
            <a:r>
              <a:rPr lang="en-GB">
                <a:solidFill>
                  <a:schemeClr val="bg1"/>
                </a:solidFill>
                <a:ea typeface="+mn-lt"/>
                <a:cs typeface="+mn-lt"/>
              </a:rPr>
              <a:t>”, Available at: </a:t>
            </a:r>
            <a:r>
              <a:rPr lang="en-GB">
                <a:solidFill>
                  <a:schemeClr val="bg1"/>
                </a:solidFill>
                <a:ea typeface="+mn-lt"/>
                <a:cs typeface="+mn-lt"/>
                <a:hlinkClick r:id="rId26">
                  <a:extLst>
                    <a:ext uri="{A12FA001-AC4F-418D-AE19-62706E023703}">
                      <ahyp:hlinkClr xmlns:ahyp="http://schemas.microsoft.com/office/drawing/2018/hyperlinkcolor" val="tx"/>
                    </a:ext>
                  </a:extLst>
                </a:hlinkClick>
              </a:rPr>
              <a:t>https://www.twinkl.co.uk/resource/t-s-2546852-facts-about-adhd-a4-display-poster</a:t>
            </a:r>
            <a:r>
              <a:rPr lang="en-GB">
                <a:solidFill>
                  <a:schemeClr val="bg1"/>
                </a:solidFill>
                <a:ea typeface="+mn-lt"/>
                <a:cs typeface="+mn-lt"/>
              </a:rPr>
              <a:t> , Accessed: 6</a:t>
            </a:r>
            <a:r>
              <a:rPr lang="en-GB" baseline="30000">
                <a:solidFill>
                  <a:schemeClr val="bg1"/>
                </a:solidFill>
                <a:ea typeface="+mn-lt"/>
                <a:cs typeface="+mn-lt"/>
              </a:rPr>
              <a:t>th</a:t>
            </a:r>
            <a:r>
              <a:rPr lang="en-GB">
                <a:solidFill>
                  <a:schemeClr val="bg1"/>
                </a:solidFill>
                <a:ea typeface="+mn-lt"/>
                <a:cs typeface="+mn-lt"/>
              </a:rPr>
              <a:t> May 2021 </a:t>
            </a:r>
            <a:endParaRPr lang="en-GB">
              <a:solidFill>
                <a:schemeClr val="bg1"/>
              </a:solidFill>
              <a:ea typeface="+mn-lt"/>
              <a:cs typeface="Calibri" panose="020F0502020204030204"/>
            </a:endParaRPr>
          </a:p>
          <a:p>
            <a:r>
              <a:rPr lang="en-GB" err="1">
                <a:solidFill>
                  <a:schemeClr val="bg1"/>
                </a:solidFill>
                <a:ea typeface="+mn-lt"/>
                <a:cs typeface="+mn-lt"/>
              </a:rPr>
              <a:t>YoungMinds</a:t>
            </a:r>
            <a:r>
              <a:rPr lang="en-GB">
                <a:solidFill>
                  <a:schemeClr val="bg1"/>
                </a:solidFill>
                <a:ea typeface="+mn-lt"/>
                <a:cs typeface="+mn-lt"/>
              </a:rPr>
              <a:t>. (2021). "</a:t>
            </a:r>
            <a:r>
              <a:rPr lang="en-GB" i="1">
                <a:solidFill>
                  <a:schemeClr val="bg1"/>
                </a:solidFill>
                <a:ea typeface="+mn-lt"/>
                <a:cs typeface="+mn-lt"/>
              </a:rPr>
              <a:t>Supporting Your Child With ADHD"</a:t>
            </a:r>
            <a:r>
              <a:rPr lang="en-GB">
                <a:solidFill>
                  <a:schemeClr val="bg1"/>
                </a:solidFill>
                <a:ea typeface="+mn-lt"/>
                <a:cs typeface="+mn-lt"/>
              </a:rPr>
              <a:t>. [online] Available at: </a:t>
            </a:r>
            <a:r>
              <a:rPr lang="en-GB">
                <a:solidFill>
                  <a:schemeClr val="bg1"/>
                </a:solidFill>
                <a:ea typeface="+mn-lt"/>
                <a:cs typeface="+mn-lt"/>
                <a:hlinkClick r:id="rId27">
                  <a:extLst>
                    <a:ext uri="{A12FA001-AC4F-418D-AE19-62706E023703}">
                      <ahyp:hlinkClr xmlns:ahyp="http://schemas.microsoft.com/office/drawing/2018/hyperlinkcolor" val="tx"/>
                    </a:ext>
                  </a:extLst>
                </a:hlinkClick>
              </a:rPr>
              <a:t>https://youngminds.org.uk/find-help/for-parents/parents-guide-to-support-a-z/parents-guide-to-support-adhd</a:t>
            </a:r>
            <a:r>
              <a:rPr lang="en-GB">
                <a:solidFill>
                  <a:schemeClr val="bg1"/>
                </a:solidFill>
                <a:ea typeface="+mn-lt"/>
                <a:cs typeface="+mn-lt"/>
              </a:rPr>
              <a:t> ,Accessed 8 May 2021].</a:t>
            </a:r>
          </a:p>
          <a:p>
            <a:r>
              <a:rPr lang="en-GB">
                <a:solidFill>
                  <a:schemeClr val="bg1"/>
                </a:solidFill>
                <a:ea typeface="+mn-lt"/>
                <a:cs typeface="+mn-lt"/>
              </a:rPr>
              <a:t>Family Medicine Forum (2016), </a:t>
            </a:r>
            <a:r>
              <a:rPr lang="en-GB" i="1">
                <a:solidFill>
                  <a:schemeClr val="bg1"/>
                </a:solidFill>
                <a:ea typeface="+mn-lt"/>
                <a:cs typeface="+mn-lt"/>
              </a:rPr>
              <a:t>“Best Practices For ADHD Across The Lifespan”, </a:t>
            </a:r>
            <a:r>
              <a:rPr lang="en-GB">
                <a:solidFill>
                  <a:schemeClr val="bg1"/>
                </a:solidFill>
                <a:ea typeface="+mn-lt"/>
                <a:cs typeface="+mn-lt"/>
              </a:rPr>
              <a:t>November, Available at: </a:t>
            </a:r>
            <a:r>
              <a:rPr lang="en-GB">
                <a:solidFill>
                  <a:schemeClr val="bg1"/>
                </a:solidFill>
                <a:ea typeface="+mn-lt"/>
                <a:cs typeface="+mn-lt"/>
                <a:hlinkClick r:id="rId28">
                  <a:extLst>
                    <a:ext uri="{A12FA001-AC4F-418D-AE19-62706E023703}">
                      <ahyp:hlinkClr xmlns:ahyp="http://schemas.microsoft.com/office/drawing/2018/hyperlinkcolor" val="tx"/>
                    </a:ext>
                  </a:extLst>
                </a:hlinkClick>
              </a:rPr>
              <a:t>https://fmf.cfpc.ca/wp-content/uploads/2016/11/S133451_Best-Practices-for-ADHD-Across-the-Lifespan.pdf</a:t>
            </a:r>
            <a:r>
              <a:rPr lang="en-GB">
                <a:solidFill>
                  <a:schemeClr val="bg1"/>
                </a:solidFill>
                <a:ea typeface="+mn-lt"/>
                <a:cs typeface="+mn-lt"/>
              </a:rPr>
              <a:t> , Accessed: 8</a:t>
            </a:r>
            <a:r>
              <a:rPr lang="en-GB" baseline="30000">
                <a:solidFill>
                  <a:schemeClr val="bg1"/>
                </a:solidFill>
                <a:ea typeface="+mn-lt"/>
                <a:cs typeface="+mn-lt"/>
              </a:rPr>
              <a:t>th</a:t>
            </a:r>
            <a:r>
              <a:rPr lang="en-GB">
                <a:solidFill>
                  <a:schemeClr val="bg1"/>
                </a:solidFill>
                <a:ea typeface="+mn-lt"/>
                <a:cs typeface="+mn-lt"/>
              </a:rPr>
              <a:t> May 2021</a:t>
            </a:r>
            <a:endParaRPr lang="en-GB">
              <a:solidFill>
                <a:schemeClr val="bg1"/>
              </a:solidFill>
            </a:endParaRPr>
          </a:p>
        </p:txBody>
      </p:sp>
    </p:spTree>
    <p:extLst>
      <p:ext uri="{BB962C8B-B14F-4D97-AF65-F5344CB8AC3E}">
        <p14:creationId xmlns:p14="http://schemas.microsoft.com/office/powerpoint/2010/main" val="12797271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4F5C-AAB4-4D41-A34E-A4DCE929F5DC}"/>
              </a:ext>
            </a:extLst>
          </p:cNvPr>
          <p:cNvSpPr>
            <a:spLocks noGrp="1"/>
          </p:cNvSpPr>
          <p:nvPr>
            <p:ph type="title"/>
          </p:nvPr>
        </p:nvSpPr>
        <p:spPr>
          <a:xfrm>
            <a:off x="2599038" y="87098"/>
            <a:ext cx="10515600" cy="1325563"/>
          </a:xfrm>
        </p:spPr>
        <p:txBody>
          <a:bodyPr/>
          <a:lstStyle/>
          <a:p>
            <a:pPr algn="ctr"/>
            <a:r>
              <a:rPr lang="en-GB" sz="3200" err="1">
                <a:solidFill>
                  <a:schemeClr val="bg1"/>
                </a:solidFill>
              </a:rPr>
              <a:t>Sinèad's</a:t>
            </a:r>
            <a:r>
              <a:rPr lang="en-GB" sz="3200">
                <a:solidFill>
                  <a:schemeClr val="bg1"/>
                </a:solidFill>
              </a:rPr>
              <a:t> Reference List</a:t>
            </a:r>
            <a:endParaRPr lang="en-US" sz="3200">
              <a:solidFill>
                <a:schemeClr val="bg1"/>
              </a:solidFill>
            </a:endParaRPr>
          </a:p>
        </p:txBody>
      </p:sp>
      <p:sp>
        <p:nvSpPr>
          <p:cNvPr id="3" name="Content Placeholder 2">
            <a:extLst>
              <a:ext uri="{FF2B5EF4-FFF2-40B4-BE49-F238E27FC236}">
                <a16:creationId xmlns:a16="http://schemas.microsoft.com/office/drawing/2014/main" id="{7EA0EC55-7312-4BF8-9085-B2EC5CA373A1}"/>
              </a:ext>
            </a:extLst>
          </p:cNvPr>
          <p:cNvSpPr>
            <a:spLocks noGrp="1"/>
          </p:cNvSpPr>
          <p:nvPr>
            <p:ph idx="1"/>
          </p:nvPr>
        </p:nvSpPr>
        <p:spPr>
          <a:xfrm>
            <a:off x="86498" y="1104815"/>
            <a:ext cx="12101382" cy="6163661"/>
          </a:xfrm>
        </p:spPr>
        <p:txBody>
          <a:bodyPr vert="horz" lIns="91440" tIns="45720" rIns="91440" bIns="45720" rtlCol="0" anchor="t">
            <a:normAutofit fontScale="47500" lnSpcReduction="20000"/>
          </a:bodyPr>
          <a:lstStyle/>
          <a:p>
            <a:pPr>
              <a:buNone/>
            </a:pPr>
            <a:r>
              <a:rPr lang="en-GB">
                <a:solidFill>
                  <a:schemeClr val="bg1"/>
                </a:solidFill>
                <a:ea typeface="+mn-lt"/>
                <a:cs typeface="+mn-lt"/>
              </a:rPr>
              <a:t>Davis, D. and Hayes, J. (2011).  What Are the Benefits of Mindfulness? A Practice Review of Psychotherapy-Related Research. Psychotherapy Theory Research Practice Training, [online] Volume 48(2), pp. 198-208. Available at: </a:t>
            </a:r>
            <a:r>
              <a:rPr lang="en-GB">
                <a:solidFill>
                  <a:schemeClr val="bg1"/>
                </a:solidFill>
                <a:ea typeface="+mn-lt"/>
                <a:cs typeface="+mn-lt"/>
                <a:hlinkClick r:id="rId2">
                  <a:extLst>
                    <a:ext uri="{A12FA001-AC4F-418D-AE19-62706E023703}">
                      <ahyp:hlinkClr xmlns:ahyp="http://schemas.microsoft.com/office/drawing/2018/hyperlinkcolor" val="tx"/>
                    </a:ext>
                  </a:extLst>
                </a:hlinkClick>
              </a:rPr>
              <a:t>https://www.researchgate.net/publication/51189995_What_Are_the_Benefits_of_Mindfulness_A_Practice_Review_of_Psychotherapy-Related_Research</a:t>
            </a:r>
            <a:r>
              <a:rPr lang="en-GB">
                <a:solidFill>
                  <a:schemeClr val="bg1"/>
                </a:solidFill>
                <a:ea typeface="+mn-lt"/>
                <a:cs typeface="+mn-lt"/>
              </a:rPr>
              <a:t> [Accessed 01 May. 2021]. </a:t>
            </a:r>
            <a:endParaRPr lang="en-US">
              <a:solidFill>
                <a:schemeClr val="bg1"/>
              </a:solidFill>
            </a:endParaRPr>
          </a:p>
          <a:p>
            <a:pPr>
              <a:buNone/>
            </a:pPr>
            <a:r>
              <a:rPr lang="en-GB">
                <a:solidFill>
                  <a:schemeClr val="bg1"/>
                </a:solidFill>
                <a:ea typeface="+mn-lt"/>
                <a:cs typeface="+mn-lt"/>
              </a:rPr>
              <a:t>Faraone, S. and Graham, P. (2018). Attention Deficit Hyperactivity Disorder Diagnosis and management of ADHD in children, young people and adults. 72</a:t>
            </a:r>
            <a:r>
              <a:rPr lang="en-GB" baseline="30000">
                <a:solidFill>
                  <a:schemeClr val="bg1"/>
                </a:solidFill>
                <a:ea typeface="+mn-lt"/>
                <a:cs typeface="+mn-lt"/>
              </a:rPr>
              <a:t>nd</a:t>
            </a:r>
            <a:r>
              <a:rPr lang="en-GB">
                <a:solidFill>
                  <a:schemeClr val="bg1"/>
                </a:solidFill>
                <a:ea typeface="+mn-lt"/>
                <a:cs typeface="+mn-lt"/>
              </a:rPr>
              <a:t> ed. [pdf] Leicester: The British Psychological Society, pp. 15-38. Available at: </a:t>
            </a:r>
            <a:r>
              <a:rPr lang="en-GB">
                <a:solidFill>
                  <a:schemeClr val="bg1"/>
                </a:solidFill>
                <a:ea typeface="+mn-lt"/>
                <a:cs typeface="+mn-lt"/>
                <a:hlinkClick r:id="rId3">
                  <a:extLst>
                    <a:ext uri="{A12FA001-AC4F-418D-AE19-62706E023703}">
                      <ahyp:hlinkClr xmlns:ahyp="http://schemas.microsoft.com/office/drawing/2018/hyperlinkcolor" val="tx"/>
                    </a:ext>
                  </a:extLst>
                </a:hlinkClick>
              </a:rPr>
              <a:t>https://www.nice.org.uk/guidance/ng87/evidence/full-guideline-pdf-4783651311</a:t>
            </a:r>
            <a:r>
              <a:rPr lang="en-GB">
                <a:solidFill>
                  <a:schemeClr val="bg1"/>
                </a:solidFill>
                <a:ea typeface="+mn-lt"/>
                <a:cs typeface="+mn-lt"/>
              </a:rPr>
              <a:t> [Accessed 27 Apr. 2021]. </a:t>
            </a:r>
            <a:endParaRPr lang="en-GB">
              <a:solidFill>
                <a:schemeClr val="bg1"/>
              </a:solidFill>
            </a:endParaRPr>
          </a:p>
          <a:p>
            <a:pPr>
              <a:buNone/>
            </a:pPr>
            <a:r>
              <a:rPr lang="en-GB">
                <a:solidFill>
                  <a:schemeClr val="bg1"/>
                </a:solidFill>
                <a:ea typeface="+mn-lt"/>
                <a:cs typeface="+mn-lt"/>
              </a:rPr>
              <a:t>Iannelli, V. (2020). History and Medication Timeline of ADHD. [image] Available at: </a:t>
            </a:r>
            <a:r>
              <a:rPr lang="en-GB">
                <a:solidFill>
                  <a:schemeClr val="bg1"/>
                </a:solidFill>
                <a:ea typeface="+mn-lt"/>
                <a:cs typeface="+mn-lt"/>
                <a:hlinkClick r:id="rId4">
                  <a:extLst>
                    <a:ext uri="{A12FA001-AC4F-418D-AE19-62706E023703}">
                      <ahyp:hlinkClr xmlns:ahyp="http://schemas.microsoft.com/office/drawing/2018/hyperlinkcolor" val="tx"/>
                    </a:ext>
                  </a:extLst>
                </a:hlinkClick>
              </a:rPr>
              <a:t>https://www.verywellmind.com/adhd-history-of-adhd-2633127</a:t>
            </a:r>
            <a:r>
              <a:rPr lang="en-GB">
                <a:solidFill>
                  <a:schemeClr val="bg1"/>
                </a:solidFill>
                <a:ea typeface="+mn-lt"/>
                <a:cs typeface="+mn-lt"/>
              </a:rPr>
              <a:t> [Accessed 06 May. 2021]. </a:t>
            </a:r>
            <a:endParaRPr lang="en-GB">
              <a:solidFill>
                <a:schemeClr val="bg1"/>
              </a:solidFill>
            </a:endParaRPr>
          </a:p>
          <a:p>
            <a:pPr>
              <a:buNone/>
            </a:pPr>
            <a:r>
              <a:rPr lang="en-GB">
                <a:solidFill>
                  <a:schemeClr val="bg1"/>
                </a:solidFill>
                <a:ea typeface="+mn-lt"/>
                <a:cs typeface="+mn-lt"/>
              </a:rPr>
              <a:t>Kaur, D. (2018). The Mindful Child – An Interactive Workshop for Adults. [image] Available at: </a:t>
            </a:r>
            <a:r>
              <a:rPr lang="en-GB">
                <a:solidFill>
                  <a:schemeClr val="bg1"/>
                </a:solidFill>
                <a:ea typeface="+mn-lt"/>
                <a:cs typeface="+mn-lt"/>
                <a:hlinkClick r:id="rId5">
                  <a:extLst>
                    <a:ext uri="{A12FA001-AC4F-418D-AE19-62706E023703}">
                      <ahyp:hlinkClr xmlns:ahyp="http://schemas.microsoft.com/office/drawing/2018/hyperlinkcolor" val="tx"/>
                    </a:ext>
                  </a:extLst>
                </a:hlinkClick>
              </a:rPr>
              <a:t>http://pranashanti.com/services/mindful-child-ottawa/</a:t>
            </a:r>
            <a:r>
              <a:rPr lang="en-GB">
                <a:solidFill>
                  <a:schemeClr val="bg1"/>
                </a:solidFill>
                <a:ea typeface="+mn-lt"/>
                <a:cs typeface="+mn-lt"/>
              </a:rPr>
              <a:t> [Accessed 06 May. 2021]. </a:t>
            </a:r>
            <a:endParaRPr lang="en-GB">
              <a:solidFill>
                <a:schemeClr val="bg1"/>
              </a:solidFill>
            </a:endParaRPr>
          </a:p>
          <a:p>
            <a:pPr>
              <a:buNone/>
            </a:pPr>
            <a:r>
              <a:rPr lang="en-GB">
                <a:solidFill>
                  <a:schemeClr val="bg1"/>
                </a:solidFill>
                <a:ea typeface="+mn-lt"/>
                <a:cs typeface="+mn-lt"/>
              </a:rPr>
              <a:t>King, K., Alexander, D. and </a:t>
            </a:r>
            <a:r>
              <a:rPr lang="en-GB" err="1">
                <a:solidFill>
                  <a:schemeClr val="bg1"/>
                </a:solidFill>
                <a:ea typeface="+mn-lt"/>
                <a:cs typeface="+mn-lt"/>
              </a:rPr>
              <a:t>Seabi</a:t>
            </a:r>
            <a:r>
              <a:rPr lang="en-GB">
                <a:solidFill>
                  <a:schemeClr val="bg1"/>
                </a:solidFill>
                <a:ea typeface="+mn-lt"/>
                <a:cs typeface="+mn-lt"/>
              </a:rPr>
              <a:t>, J. (2016). Siblings’ Perceptions of Their ADHD-Diagnosed Sibling’s Impact on the Family System. International Journal Environmental Research and Public Health, [online] Volume 13(9), pp. 1-10. Available at: </a:t>
            </a:r>
            <a:r>
              <a:rPr lang="en-GB">
                <a:solidFill>
                  <a:schemeClr val="bg1"/>
                </a:solidFill>
                <a:ea typeface="+mn-lt"/>
                <a:cs typeface="+mn-lt"/>
                <a:hlinkClick r:id="rId6">
                  <a:extLst>
                    <a:ext uri="{A12FA001-AC4F-418D-AE19-62706E023703}">
                      <ahyp:hlinkClr xmlns:ahyp="http://schemas.microsoft.com/office/drawing/2018/hyperlinkcolor" val="tx"/>
                    </a:ext>
                  </a:extLst>
                </a:hlinkClick>
              </a:rPr>
              <a:t>https://www.mdpi.com/1660-4601/13/9/910/htm</a:t>
            </a:r>
            <a:r>
              <a:rPr lang="en-GB">
                <a:solidFill>
                  <a:schemeClr val="bg1"/>
                </a:solidFill>
                <a:ea typeface="+mn-lt"/>
                <a:cs typeface="+mn-lt"/>
              </a:rPr>
              <a:t> [Accessed 29 Apr. 2021]. </a:t>
            </a:r>
            <a:endParaRPr lang="en-GB">
              <a:solidFill>
                <a:schemeClr val="bg1"/>
              </a:solidFill>
            </a:endParaRPr>
          </a:p>
          <a:p>
            <a:pPr>
              <a:buNone/>
            </a:pPr>
            <a:r>
              <a:rPr lang="en-GB">
                <a:solidFill>
                  <a:schemeClr val="bg1"/>
                </a:solidFill>
                <a:ea typeface="+mn-lt"/>
                <a:cs typeface="+mn-lt"/>
              </a:rPr>
              <a:t>Lloyd, T. and Dickens, T. (2020). Understanding and supporting your child’s ADHD. [pdf] Liverpool: ADHD Foundation, pp. 1-19. Available at: </a:t>
            </a:r>
            <a:r>
              <a:rPr lang="en-GB">
                <a:solidFill>
                  <a:schemeClr val="bg1"/>
                </a:solidFill>
                <a:ea typeface="+mn-lt"/>
                <a:cs typeface="+mn-lt"/>
                <a:hlinkClick r:id="rId7">
                  <a:extLst>
                    <a:ext uri="{A12FA001-AC4F-418D-AE19-62706E023703}">
                      <ahyp:hlinkClr xmlns:ahyp="http://schemas.microsoft.com/office/drawing/2018/hyperlinkcolor" val="tx"/>
                    </a:ext>
                  </a:extLst>
                </a:hlinkClick>
              </a:rPr>
              <a:t>https://www.adhdfoundation.org.uk/wp-content/uploads/2020/07/WEBSITE_ParentCarer-Booklet.pdf</a:t>
            </a:r>
            <a:r>
              <a:rPr lang="en-GB">
                <a:solidFill>
                  <a:schemeClr val="bg1"/>
                </a:solidFill>
                <a:ea typeface="+mn-lt"/>
                <a:cs typeface="+mn-lt"/>
              </a:rPr>
              <a:t> [Accessed 26 Apr. 2021]. </a:t>
            </a:r>
            <a:endParaRPr lang="en-GB">
              <a:solidFill>
                <a:schemeClr val="bg1"/>
              </a:solidFill>
            </a:endParaRPr>
          </a:p>
          <a:p>
            <a:pPr>
              <a:buNone/>
            </a:pPr>
            <a:r>
              <a:rPr lang="en-GB">
                <a:solidFill>
                  <a:schemeClr val="bg1"/>
                </a:solidFill>
                <a:ea typeface="+mn-lt"/>
                <a:cs typeface="+mn-lt"/>
              </a:rPr>
              <a:t>Mautone, J., Lefler, E. and Power, T. (2011). Promoting Family and School Success for Children With ADHD: Strengthening Relationships While Building Skills. Theory Into Practice, [online] Volume 50(1), pp. 43-51. Available at: </a:t>
            </a:r>
            <a:r>
              <a:rPr lang="en-GB">
                <a:solidFill>
                  <a:schemeClr val="bg1"/>
                </a:solidFill>
                <a:ea typeface="+mn-lt"/>
                <a:cs typeface="+mn-lt"/>
                <a:hlinkClick r:id="rId8">
                  <a:extLst>
                    <a:ext uri="{A12FA001-AC4F-418D-AE19-62706E023703}">
                      <ahyp:hlinkClr xmlns:ahyp="http://schemas.microsoft.com/office/drawing/2018/hyperlinkcolor" val="tx"/>
                    </a:ext>
                  </a:extLst>
                </a:hlinkClick>
              </a:rPr>
              <a:t>https://www.tandfonline.com/doi/pdf/10.1080/00405841.2010.534937</a:t>
            </a:r>
            <a:r>
              <a:rPr lang="en-GB">
                <a:solidFill>
                  <a:schemeClr val="bg1"/>
                </a:solidFill>
                <a:ea typeface="+mn-lt"/>
                <a:cs typeface="+mn-lt"/>
              </a:rPr>
              <a:t> [Accessed 28 Apr. 2021]. </a:t>
            </a:r>
            <a:endParaRPr lang="en-GB">
              <a:solidFill>
                <a:schemeClr val="bg1"/>
              </a:solidFill>
            </a:endParaRPr>
          </a:p>
          <a:p>
            <a:pPr>
              <a:buNone/>
            </a:pPr>
            <a:r>
              <a:rPr lang="en-GB">
                <a:solidFill>
                  <a:schemeClr val="bg1"/>
                </a:solidFill>
                <a:ea typeface="+mn-lt"/>
                <a:cs typeface="+mn-lt"/>
              </a:rPr>
              <a:t>Mental Health Foundation, (2000). All About ADHD. [pdf] London: Mental Health Foundation, pp. 2-21. Available at: </a:t>
            </a:r>
            <a:r>
              <a:rPr lang="en-GB">
                <a:solidFill>
                  <a:schemeClr val="bg1"/>
                </a:solidFill>
                <a:ea typeface="+mn-lt"/>
                <a:cs typeface="+mn-lt"/>
                <a:hlinkClick r:id="rId9">
                  <a:extLst>
                    <a:ext uri="{A12FA001-AC4F-418D-AE19-62706E023703}">
                      <ahyp:hlinkClr xmlns:ahyp="http://schemas.microsoft.com/office/drawing/2018/hyperlinkcolor" val="tx"/>
                    </a:ext>
                  </a:extLst>
                </a:hlinkClick>
              </a:rPr>
              <a:t>https://www.mentalhealth.org.uk/sites/default/files/all_about_adhd.pdf</a:t>
            </a:r>
            <a:r>
              <a:rPr lang="en-GB">
                <a:solidFill>
                  <a:schemeClr val="bg1"/>
                </a:solidFill>
                <a:ea typeface="+mn-lt"/>
                <a:cs typeface="+mn-lt"/>
              </a:rPr>
              <a:t> [Accessed 28 Apr. 2021]. </a:t>
            </a:r>
            <a:endParaRPr lang="en-GB">
              <a:solidFill>
                <a:schemeClr val="bg1"/>
              </a:solidFill>
            </a:endParaRPr>
          </a:p>
          <a:p>
            <a:pPr>
              <a:buNone/>
            </a:pPr>
            <a:r>
              <a:rPr lang="en-GB">
                <a:solidFill>
                  <a:schemeClr val="bg1"/>
                </a:solidFill>
                <a:ea typeface="+mn-lt"/>
                <a:cs typeface="+mn-lt"/>
              </a:rPr>
              <a:t>NHS, (2021). Diagnosis-Attention deficit hyperactivity disorder (ADHD). [online] Available at: </a:t>
            </a:r>
            <a:r>
              <a:rPr lang="en-GB">
                <a:solidFill>
                  <a:schemeClr val="bg1"/>
                </a:solidFill>
                <a:ea typeface="+mn-lt"/>
                <a:cs typeface="+mn-lt"/>
                <a:hlinkClick r:id="rId10">
                  <a:extLst>
                    <a:ext uri="{A12FA001-AC4F-418D-AE19-62706E023703}">
                      <ahyp:hlinkClr xmlns:ahyp="http://schemas.microsoft.com/office/drawing/2018/hyperlinkcolor" val="tx"/>
                    </a:ext>
                  </a:extLst>
                </a:hlinkClick>
              </a:rPr>
              <a:t>https://www.nhs.uk/conditions/attention-deficit-hyperactivity-disorder-adhd/diagnosis/</a:t>
            </a:r>
            <a:r>
              <a:rPr lang="en-GB">
                <a:solidFill>
                  <a:schemeClr val="bg1"/>
                </a:solidFill>
                <a:ea typeface="+mn-lt"/>
                <a:cs typeface="+mn-lt"/>
              </a:rPr>
              <a:t> [Accessed 28 Apr. 2021]. </a:t>
            </a:r>
            <a:endParaRPr lang="en-GB">
              <a:solidFill>
                <a:schemeClr val="bg1"/>
              </a:solidFill>
            </a:endParaRPr>
          </a:p>
          <a:p>
            <a:pPr>
              <a:buNone/>
            </a:pPr>
            <a:r>
              <a:rPr lang="en-GB">
                <a:solidFill>
                  <a:schemeClr val="bg1"/>
                </a:solidFill>
                <a:ea typeface="+mn-lt"/>
                <a:cs typeface="+mn-lt"/>
              </a:rPr>
              <a:t>O’Regan, F. (2019). Teaching and managing students with ADHD. [pdf] London: Shire, pp. 4-34. Available at: </a:t>
            </a:r>
            <a:r>
              <a:rPr lang="en-GB">
                <a:solidFill>
                  <a:schemeClr val="bg1"/>
                </a:solidFill>
                <a:ea typeface="+mn-lt"/>
                <a:cs typeface="+mn-lt"/>
                <a:hlinkClick r:id="rId11">
                  <a:extLst>
                    <a:ext uri="{A12FA001-AC4F-418D-AE19-62706E023703}">
                      <ahyp:hlinkClr xmlns:ahyp="http://schemas.microsoft.com/office/drawing/2018/hyperlinkcolor" val="tx"/>
                    </a:ext>
                  </a:extLst>
                </a:hlinkClick>
              </a:rPr>
              <a:t>https://www.adhdfoundation.org.uk/wp-content/uploads/2019/01/Teaching-and-Managing-Students_FINAL.pdf</a:t>
            </a:r>
            <a:r>
              <a:rPr lang="en-GB">
                <a:solidFill>
                  <a:schemeClr val="bg1"/>
                </a:solidFill>
                <a:ea typeface="+mn-lt"/>
                <a:cs typeface="+mn-lt"/>
              </a:rPr>
              <a:t> [Accessed 28 Apr. 2021]. </a:t>
            </a:r>
            <a:endParaRPr lang="en-GB">
              <a:solidFill>
                <a:schemeClr val="bg1"/>
              </a:solidFill>
            </a:endParaRPr>
          </a:p>
          <a:p>
            <a:pPr>
              <a:buNone/>
            </a:pPr>
            <a:r>
              <a:rPr lang="en-GB">
                <a:solidFill>
                  <a:schemeClr val="bg1"/>
                </a:solidFill>
                <a:ea typeface="+mn-lt"/>
                <a:cs typeface="+mn-lt"/>
              </a:rPr>
              <a:t>Selander, D. (2019). Rainbow Meditation for Kids. [online] DawnSelander. Available at:</a:t>
            </a:r>
            <a:r>
              <a:rPr lang="en-GB">
                <a:ea typeface="+mn-lt"/>
                <a:cs typeface="+mn-lt"/>
              </a:rPr>
              <a:t> </a:t>
            </a:r>
            <a:r>
              <a:rPr lang="en-GB">
                <a:ea typeface="+mn-lt"/>
                <a:cs typeface="+mn-lt"/>
                <a:hlinkClick r:id="rId12"/>
              </a:rPr>
              <a:t>https://dawnselander.com/rainbow-meditation-for-kids/</a:t>
            </a:r>
            <a:r>
              <a:rPr lang="en-GB">
                <a:ea typeface="+mn-lt"/>
                <a:cs typeface="+mn-lt"/>
              </a:rPr>
              <a:t> [</a:t>
            </a:r>
            <a:r>
              <a:rPr lang="en-GB">
                <a:solidFill>
                  <a:schemeClr val="bg1"/>
                </a:solidFill>
                <a:ea typeface="+mn-lt"/>
                <a:cs typeface="+mn-lt"/>
              </a:rPr>
              <a:t>Accessed 02 May. 2021]. </a:t>
            </a:r>
          </a:p>
          <a:p>
            <a:pPr>
              <a:buNone/>
            </a:pPr>
            <a:r>
              <a:rPr lang="en-GB">
                <a:solidFill>
                  <a:schemeClr val="bg1"/>
                </a:solidFill>
                <a:ea typeface="+mn-lt"/>
                <a:cs typeface="+mn-lt"/>
              </a:rPr>
              <a:t>Sherman, C. and Zylowska, L. (2018).  Mindful Meditation for ADHD. [pdf] New York: </a:t>
            </a:r>
            <a:r>
              <a:rPr lang="en-GB" err="1">
                <a:solidFill>
                  <a:schemeClr val="bg1"/>
                </a:solidFill>
                <a:ea typeface="+mn-lt"/>
                <a:cs typeface="+mn-lt"/>
              </a:rPr>
              <a:t>ADDitude</a:t>
            </a:r>
            <a:r>
              <a:rPr lang="en-GB">
                <a:solidFill>
                  <a:schemeClr val="bg1"/>
                </a:solidFill>
                <a:ea typeface="+mn-lt"/>
                <a:cs typeface="+mn-lt"/>
              </a:rPr>
              <a:t>, pp. 3-8. Available at: </a:t>
            </a:r>
            <a:r>
              <a:rPr lang="en-GB">
                <a:solidFill>
                  <a:schemeClr val="bg1"/>
                </a:solidFill>
                <a:ea typeface="+mn-lt"/>
                <a:cs typeface="+mn-lt"/>
                <a:hlinkClick r:id="rId13">
                  <a:extLst>
                    <a:ext uri="{A12FA001-AC4F-418D-AE19-62706E023703}">
                      <ahyp:hlinkClr xmlns:ahyp="http://schemas.microsoft.com/office/drawing/2018/hyperlinkcolor" val="tx"/>
                    </a:ext>
                  </a:extLst>
                </a:hlinkClick>
              </a:rPr>
              <a:t>https://www.scribd.com/document/495439501/Mindful-Meditation-for-ADHD</a:t>
            </a:r>
            <a:r>
              <a:rPr lang="en-GB">
                <a:solidFill>
                  <a:schemeClr val="bg1"/>
                </a:solidFill>
                <a:ea typeface="+mn-lt"/>
                <a:cs typeface="+mn-lt"/>
              </a:rPr>
              <a:t> [Accessed 01 May. 2021]. </a:t>
            </a:r>
            <a:endParaRPr lang="en-GB">
              <a:solidFill>
                <a:schemeClr val="bg1"/>
              </a:solidFill>
            </a:endParaRPr>
          </a:p>
          <a:p>
            <a:pPr>
              <a:buNone/>
            </a:pPr>
            <a:r>
              <a:rPr lang="en-GB">
                <a:solidFill>
                  <a:schemeClr val="bg1"/>
                </a:solidFill>
                <a:ea typeface="+mn-lt"/>
                <a:cs typeface="+mn-lt"/>
              </a:rPr>
              <a:t>Srikumar, S. (2016). Here is why Teachers and Parents have to redesign to expectations! [image] Available at: </a:t>
            </a:r>
            <a:r>
              <a:rPr lang="en-GB">
                <a:solidFill>
                  <a:schemeClr val="bg1"/>
                </a:solidFill>
                <a:ea typeface="+mn-lt"/>
                <a:cs typeface="+mn-lt"/>
                <a:hlinkClick r:id="rId14">
                  <a:extLst>
                    <a:ext uri="{A12FA001-AC4F-418D-AE19-62706E023703}">
                      <ahyp:hlinkClr xmlns:ahyp="http://schemas.microsoft.com/office/drawing/2018/hyperlinkcolor" val="tx"/>
                    </a:ext>
                  </a:extLst>
                </a:hlinkClick>
              </a:rPr>
              <a:t>http://www.penpencileraser.com/blog/here-is-why-teachers-and-parents-have-to-redesign-to-expectations/</a:t>
            </a:r>
            <a:r>
              <a:rPr lang="en-GB">
                <a:solidFill>
                  <a:schemeClr val="bg1"/>
                </a:solidFill>
                <a:ea typeface="+mn-lt"/>
                <a:cs typeface="+mn-lt"/>
              </a:rPr>
              <a:t> [Accessed 05 May. 2021]. </a:t>
            </a:r>
            <a:endParaRPr lang="en-GB">
              <a:solidFill>
                <a:schemeClr val="bg1"/>
              </a:solidFill>
            </a:endParaRPr>
          </a:p>
          <a:p>
            <a:pPr>
              <a:buNone/>
            </a:pPr>
            <a:r>
              <a:rPr lang="en-GB">
                <a:solidFill>
                  <a:schemeClr val="bg1"/>
                </a:solidFill>
                <a:ea typeface="+mn-lt"/>
                <a:cs typeface="+mn-lt"/>
              </a:rPr>
              <a:t>Thapar, A., Cooper, M., Jefferies, R. and </a:t>
            </a:r>
            <a:r>
              <a:rPr lang="en-GB" err="1">
                <a:solidFill>
                  <a:schemeClr val="bg1"/>
                </a:solidFill>
                <a:ea typeface="+mn-lt"/>
                <a:cs typeface="+mn-lt"/>
              </a:rPr>
              <a:t>Stergiakouli</a:t>
            </a:r>
            <a:r>
              <a:rPr lang="en-GB">
                <a:solidFill>
                  <a:schemeClr val="bg1"/>
                </a:solidFill>
                <a:ea typeface="+mn-lt"/>
                <a:cs typeface="+mn-lt"/>
              </a:rPr>
              <a:t>, E. (2011). What causes attention deficit hyperactivity disorder? Archives of Disease in Childhood, [online] Volume 97(3), pp. 260 –265. Available at: </a:t>
            </a:r>
            <a:r>
              <a:rPr lang="en-GB">
                <a:solidFill>
                  <a:schemeClr val="bg1"/>
                </a:solidFill>
                <a:ea typeface="+mn-lt"/>
                <a:cs typeface="+mn-lt"/>
                <a:hlinkClick r:id="rId15">
                  <a:extLst>
                    <a:ext uri="{A12FA001-AC4F-418D-AE19-62706E023703}">
                      <ahyp:hlinkClr xmlns:ahyp="http://schemas.microsoft.com/office/drawing/2018/hyperlinkcolor" val="tx"/>
                    </a:ext>
                  </a:extLst>
                </a:hlinkClick>
              </a:rPr>
              <a:t>https://www.researchgate.net/publication/51629407_What_causes_attention_deficit_hyperactivity_disorder</a:t>
            </a:r>
            <a:r>
              <a:rPr lang="en-GB">
                <a:solidFill>
                  <a:schemeClr val="bg1"/>
                </a:solidFill>
                <a:ea typeface="+mn-lt"/>
                <a:cs typeface="+mn-lt"/>
              </a:rPr>
              <a:t> [Accessed 27 Apr. 2021]. </a:t>
            </a:r>
            <a:endParaRPr lang="en-GB">
              <a:solidFill>
                <a:schemeClr val="bg1"/>
              </a:solidFill>
            </a:endParaRPr>
          </a:p>
          <a:p>
            <a:pPr>
              <a:buNone/>
            </a:pPr>
            <a:r>
              <a:rPr lang="en-GB">
                <a:solidFill>
                  <a:schemeClr val="bg1"/>
                </a:solidFill>
                <a:ea typeface="+mn-lt"/>
                <a:cs typeface="+mn-lt"/>
              </a:rPr>
              <a:t>Understood, (2021). Understanding ADHD in your child. [image] Available at: </a:t>
            </a:r>
            <a:r>
              <a:rPr lang="en-GB">
                <a:solidFill>
                  <a:schemeClr val="bg1"/>
                </a:solidFill>
                <a:ea typeface="+mn-lt"/>
                <a:cs typeface="+mn-lt"/>
                <a:hlinkClick r:id="rId16">
                  <a:extLst>
                    <a:ext uri="{A12FA001-AC4F-418D-AE19-62706E023703}">
                      <ahyp:hlinkClr xmlns:ahyp="http://schemas.microsoft.com/office/drawing/2018/hyperlinkcolor" val="tx"/>
                    </a:ext>
                  </a:extLst>
                </a:hlinkClick>
              </a:rPr>
              <a:t>https://www.understood.org/en/learning-thinking-differences/child-learning-disabilities/add-adhd/adhd-in-children</a:t>
            </a:r>
            <a:r>
              <a:rPr lang="en-GB">
                <a:solidFill>
                  <a:schemeClr val="bg1"/>
                </a:solidFill>
                <a:ea typeface="+mn-lt"/>
                <a:cs typeface="+mn-lt"/>
              </a:rPr>
              <a:t> [Accessed 06 May. 2021]. </a:t>
            </a:r>
            <a:endParaRPr lang="en-GB">
              <a:solidFill>
                <a:schemeClr val="bg1"/>
              </a:solidFill>
            </a:endParaRPr>
          </a:p>
          <a:p>
            <a:pPr>
              <a:buNone/>
            </a:pPr>
            <a:r>
              <a:rPr lang="en-GB">
                <a:solidFill>
                  <a:schemeClr val="bg1"/>
                </a:solidFill>
                <a:ea typeface="+mn-lt"/>
                <a:cs typeface="+mn-lt"/>
              </a:rPr>
              <a:t>Visser, S., </a:t>
            </a:r>
            <a:r>
              <a:rPr lang="en-GB" err="1">
                <a:solidFill>
                  <a:schemeClr val="bg1"/>
                </a:solidFill>
                <a:ea typeface="+mn-lt"/>
                <a:cs typeface="+mn-lt"/>
              </a:rPr>
              <a:t>Zablotsky</a:t>
            </a:r>
            <a:r>
              <a:rPr lang="en-GB">
                <a:solidFill>
                  <a:schemeClr val="bg1"/>
                </a:solidFill>
                <a:ea typeface="+mn-lt"/>
                <a:cs typeface="+mn-lt"/>
              </a:rPr>
              <a:t>, B., Holbrook, J. Danielson, M. and Bitsko, R. (2015). Diagnostic Experiences of Children With Attention-Deficit/Hyperactivity Disorder. 82</a:t>
            </a:r>
            <a:r>
              <a:rPr lang="en-GB" baseline="30000">
                <a:solidFill>
                  <a:schemeClr val="bg1"/>
                </a:solidFill>
                <a:ea typeface="+mn-lt"/>
                <a:cs typeface="+mn-lt"/>
              </a:rPr>
              <a:t>nd</a:t>
            </a:r>
            <a:r>
              <a:rPr lang="en-GB">
                <a:solidFill>
                  <a:schemeClr val="bg1"/>
                </a:solidFill>
                <a:ea typeface="+mn-lt"/>
                <a:cs typeface="+mn-lt"/>
              </a:rPr>
              <a:t> ed. [pdf] Hyattsville: National Health Statistics Reports, pp. 1-6. Available at: </a:t>
            </a:r>
            <a:r>
              <a:rPr lang="en-GB">
                <a:solidFill>
                  <a:schemeClr val="bg1"/>
                </a:solidFill>
                <a:ea typeface="+mn-lt"/>
                <a:cs typeface="+mn-lt"/>
                <a:hlinkClick r:id="rId17">
                  <a:extLst>
                    <a:ext uri="{A12FA001-AC4F-418D-AE19-62706E023703}">
                      <ahyp:hlinkClr xmlns:ahyp="http://schemas.microsoft.com/office/drawing/2018/hyperlinkcolor" val="tx"/>
                    </a:ext>
                  </a:extLst>
                </a:hlinkClick>
              </a:rPr>
              <a:t>https://www.cdc.gov/nchs/data/nhsr/nhsr081.pdf</a:t>
            </a:r>
            <a:r>
              <a:rPr lang="en-GB">
                <a:solidFill>
                  <a:schemeClr val="bg1"/>
                </a:solidFill>
                <a:ea typeface="+mn-lt"/>
                <a:cs typeface="+mn-lt"/>
              </a:rPr>
              <a:t> [Accessed 27 Apr. 2021]. </a:t>
            </a:r>
            <a:endParaRPr lang="en-GB">
              <a:solidFill>
                <a:schemeClr val="bg1"/>
              </a:solidFill>
            </a:endParaRPr>
          </a:p>
          <a:p>
            <a:pPr>
              <a:buNone/>
            </a:pPr>
            <a:r>
              <a:rPr lang="en-GB">
                <a:solidFill>
                  <a:schemeClr val="bg1"/>
                </a:solidFill>
                <a:ea typeface="+mn-lt"/>
                <a:cs typeface="+mn-lt"/>
              </a:rPr>
              <a:t>Weiss, M. and </a:t>
            </a:r>
            <a:r>
              <a:rPr lang="en-GB" err="1">
                <a:solidFill>
                  <a:schemeClr val="bg1"/>
                </a:solidFill>
                <a:ea typeface="+mn-lt"/>
                <a:cs typeface="+mn-lt"/>
              </a:rPr>
              <a:t>Salpekar</a:t>
            </a:r>
            <a:r>
              <a:rPr lang="en-GB">
                <a:solidFill>
                  <a:schemeClr val="bg1"/>
                </a:solidFill>
                <a:ea typeface="+mn-lt"/>
                <a:cs typeface="+mn-lt"/>
              </a:rPr>
              <a:t>, J. (2010). Sleep Problems in the Child </a:t>
            </a:r>
            <a:r>
              <a:rPr lang="en-GB" err="1">
                <a:solidFill>
                  <a:schemeClr val="bg1"/>
                </a:solidFill>
                <a:ea typeface="+mn-lt"/>
                <a:cs typeface="+mn-lt"/>
              </a:rPr>
              <a:t>withAttention</a:t>
            </a:r>
            <a:r>
              <a:rPr lang="en-GB">
                <a:solidFill>
                  <a:schemeClr val="bg1"/>
                </a:solidFill>
                <a:ea typeface="+mn-lt"/>
                <a:cs typeface="+mn-lt"/>
              </a:rPr>
              <a:t>-Deficit Hyperactivity Disorder. CNS Drugs, [online]  Volume 24(10), pp. 1-18. Available at: </a:t>
            </a:r>
            <a:r>
              <a:rPr lang="en-GB">
                <a:solidFill>
                  <a:schemeClr val="bg1"/>
                </a:solidFill>
                <a:ea typeface="+mn-lt"/>
                <a:cs typeface="+mn-lt"/>
                <a:hlinkClick r:id="rId18">
                  <a:extLst>
                    <a:ext uri="{A12FA001-AC4F-418D-AE19-62706E023703}">
                      <ahyp:hlinkClr xmlns:ahyp="http://schemas.microsoft.com/office/drawing/2018/hyperlinkcolor" val="tx"/>
                    </a:ext>
                  </a:extLst>
                </a:hlinkClick>
              </a:rPr>
              <a:t>https://www.researchgate.net/publication/46271690_Sleep_Problems_in_the_Child_with_Attention-Deficit_Hyperactivity_Disorder</a:t>
            </a:r>
            <a:r>
              <a:rPr lang="en-GB">
                <a:solidFill>
                  <a:schemeClr val="bg1"/>
                </a:solidFill>
                <a:ea typeface="+mn-lt"/>
                <a:cs typeface="+mn-lt"/>
              </a:rPr>
              <a:t> [Accessed 29 Apr. 2021]. </a:t>
            </a:r>
            <a:endParaRPr lang="en-GB">
              <a:solidFill>
                <a:schemeClr val="bg1"/>
              </a:solidFill>
            </a:endParaRPr>
          </a:p>
          <a:p>
            <a:pPr marL="0" indent="0">
              <a:buNone/>
            </a:pPr>
            <a:endParaRPr lang="en-GB">
              <a:cs typeface="Calibri"/>
            </a:endParaRPr>
          </a:p>
        </p:txBody>
      </p:sp>
    </p:spTree>
    <p:extLst>
      <p:ext uri="{BB962C8B-B14F-4D97-AF65-F5344CB8AC3E}">
        <p14:creationId xmlns:p14="http://schemas.microsoft.com/office/powerpoint/2010/main" val="147201055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43</Slides>
  <Notes>9</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Vapor Trail</vt:lpstr>
      <vt:lpstr>Best Practice for Inclusivity for Children with ADHD</vt:lpstr>
      <vt:lpstr>PowerPoint Presentation</vt:lpstr>
      <vt:lpstr>PowerPoint Presentation</vt:lpstr>
      <vt:lpstr>What is ADHD?</vt:lpstr>
      <vt:lpstr>Excessive Inattentiveness</vt:lpstr>
      <vt:lpstr>Hyperactivity</vt:lpstr>
      <vt:lpstr>Poor Impulse Control</vt:lpstr>
      <vt:lpstr>Traffic light System</vt:lpstr>
      <vt:lpstr>Diagnosis/medication</vt:lpstr>
      <vt:lpstr>Can you Think of the positives for children with ADHD?</vt:lpstr>
      <vt:lpstr>Positives of ADHD</vt:lpstr>
      <vt:lpstr>Effects on the home/ school relations</vt:lpstr>
      <vt:lpstr>The effect of ADHD on a child</vt:lpstr>
      <vt:lpstr>ADHD and Communication</vt:lpstr>
      <vt:lpstr>ADHD and Communication</vt:lpstr>
      <vt:lpstr>Communication Board</vt:lpstr>
      <vt:lpstr>PowerPoint Presentation</vt:lpstr>
      <vt:lpstr>Teaching Children with ADHD</vt:lpstr>
      <vt:lpstr>PowerPoint Presentation</vt:lpstr>
      <vt:lpstr>Strategies to encourage positive behaviour</vt:lpstr>
      <vt:lpstr>Strategies to encourage positive behaviour</vt:lpstr>
      <vt:lpstr>ADHD in the Classroom</vt:lpstr>
      <vt:lpstr>Inclusion and Academics</vt:lpstr>
      <vt:lpstr>Barriers in Education</vt:lpstr>
      <vt:lpstr>Case Study- JOe</vt:lpstr>
      <vt:lpstr>Outdoor Learning</vt:lpstr>
      <vt:lpstr>Case Study - Thomas</vt:lpstr>
      <vt:lpstr>Physical Education</vt:lpstr>
      <vt:lpstr>Case Study  - Nancy</vt:lpstr>
      <vt:lpstr>Circle time activity</vt:lpstr>
      <vt:lpstr>Case Study  - Bella</vt:lpstr>
      <vt:lpstr>Mindfulness activity</vt:lpstr>
      <vt:lpstr>PowerPoint Presentation</vt:lpstr>
      <vt:lpstr>Effect on attainment </vt:lpstr>
      <vt:lpstr>Famous people with adhd</vt:lpstr>
      <vt:lpstr>Raising Awareness</vt:lpstr>
      <vt:lpstr>Conclusion</vt:lpstr>
      <vt:lpstr>Support Services</vt:lpstr>
      <vt:lpstr>Sometimes, just making a minor adjustment to the classroom can have a major impact on a pupils learning journey. </vt:lpstr>
      <vt:lpstr>Carys Reference List</vt:lpstr>
      <vt:lpstr>Vicky Reference List</vt:lpstr>
      <vt:lpstr>Emma Reference List</vt:lpstr>
      <vt:lpstr>Sinèad's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Lee (1903949)</dc:creator>
  <cp:revision>2</cp:revision>
  <dcterms:created xsi:type="dcterms:W3CDTF">2021-04-19T10:29:07Z</dcterms:created>
  <dcterms:modified xsi:type="dcterms:W3CDTF">2021-05-11T10:44:17Z</dcterms:modified>
</cp:coreProperties>
</file>