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2" r:id="rId5"/>
    <p:sldId id="263" r:id="rId6"/>
    <p:sldId id="264" r:id="rId7"/>
    <p:sldId id="260" r:id="rId8"/>
    <p:sldId id="261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22" d="100"/>
          <a:sy n="122" d="100"/>
        </p:scale>
        <p:origin x="96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D3F16-29CD-4273-9BDD-610A1CD5D1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AC47E1-51F1-4D6C-A8E4-FD8C71BB93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9BC4F4-3959-49B7-B6D7-B36C21203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90B39-2BA1-4C7C-8D5B-FBC39033A681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BFCA91-65CF-4461-AD08-C44A1AFB0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26AF89-3EC9-4F8C-A400-4F425914F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62EA5-E0EE-4E45-BE01-C57242DEEC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8442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C6B56D-8315-4294-B8B8-120B60A9B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E23574-F1A3-4258-AD5F-F986F8BA2F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DAA76C-3948-4E1B-AD3D-F834C57BC3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90B39-2BA1-4C7C-8D5B-FBC39033A681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383D99-484F-4876-B4FE-42A01AA3FB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3A250B-CB61-4CD9-9B2B-436CE3D243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62EA5-E0EE-4E45-BE01-C57242DEEC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61362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0FF572-DF86-431C-ADAA-41CEED5DA9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945817-966A-4C5C-A321-F94743EF02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6BC48C-AD25-4697-AFB8-25979059E9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90B39-2BA1-4C7C-8D5B-FBC39033A681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58FA52-C4EE-4429-9776-D6A9839D45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DEBD78-953B-491C-9857-0797D11821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62EA5-E0EE-4E45-BE01-C57242DEEC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0119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79CAEE-9DF9-41D6-95F3-D784198364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72C07E-8F84-4F20-B5C9-175D4CCCB12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42EA58-C214-4184-BFE6-EE01DBDD28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567F0B-1354-49EE-8533-E783AC55C0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90B39-2BA1-4C7C-8D5B-FBC39033A681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96B1BD-BBEC-4E67-869E-30A0948FE9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EE53BA-D546-4EC7-B050-C495119A8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62EA5-E0EE-4E45-BE01-C57242DEEC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25509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7100F5-D86E-4368-AEB9-17A80B09AF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F0FFF9-9B3F-43EC-A220-3C2C9990AE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A89DD8-6E22-4D6D-B873-02A7512FB5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A04B359-D539-478A-A2F7-D99EEA03EB0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68DBAB3-E207-4C1B-985B-305FE29203B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4F897C2-6AA9-4D8D-B118-04CB92ADC3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90B39-2BA1-4C7C-8D5B-FBC39033A681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B95BC37-629E-48CA-AEA6-FE19F6CF25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43B9D-24FC-4AF3-925F-B1F2A7092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62EA5-E0EE-4E45-BE01-C57242DEEC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04929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42CD22-CB92-41C8-89F5-75C8EE6B7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51A726-4356-44E3-BF82-AC6FD9831C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90B39-2BA1-4C7C-8D5B-FBC39033A681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920F659-FC30-453B-843F-536650E80B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2345EE4-5BF3-4069-916E-60D19461C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62EA5-E0EE-4E45-BE01-C57242DEEC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2468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1091AAC-0277-4BB7-88F9-5F9778C7E4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90B39-2BA1-4C7C-8D5B-FBC39033A681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447CA25-A4DE-4ADA-A673-46A1AFBD04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3CB53F-23A4-48E4-9D96-F4D74AAF83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62EA5-E0EE-4E45-BE01-C57242DEEC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34196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7E1F06-50DC-433B-9AE0-F8CBE225A1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12B202-D6EC-4E9E-AA02-EF2CE5780F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4A5454-4D59-49EA-8EF0-298E682BC6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3422DA-2AED-41EF-8D9B-E5B308B834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90B39-2BA1-4C7C-8D5B-FBC39033A681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757A17-95F4-45BB-AA32-CAAFEBEABE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FFEB1E-DAC4-451C-A5F9-543CD38832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62EA5-E0EE-4E45-BE01-C57242DEEC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93466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6B57FF-9DAC-4B36-B982-D1397F2DFD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010FAF4-59B0-4065-B64D-FE042EF505D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AEF4AC-BA6D-4F46-976E-FBF493CE28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BB6921-51DF-4C3E-9AAD-3BDEE248B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90B39-2BA1-4C7C-8D5B-FBC39033A681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E0BF14-6164-4717-8FA4-1B7DCF3D0A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F802AB-3FAA-4979-AC35-44259A6012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62EA5-E0EE-4E45-BE01-C57242DEEC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6046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0CD5E1-87F3-4333-BA0F-61F093B18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96CABD-9771-44A0-A000-974764F072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BA5B3A-5F0C-4F6B-931E-A249D824A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90B39-2BA1-4C7C-8D5B-FBC39033A681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49326E-799D-4FA1-9ADC-C41C8899D7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FA08E9-7727-447F-99F6-C1C197CEBD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62EA5-E0EE-4E45-BE01-C57242DEEC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863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1C5613A-6E15-4B76-ACCB-EAF575B298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02EE00-0487-4FBD-A897-6E2F2CB831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2D6A44-C99A-4B88-8679-6CC9A0C7CD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90B39-2BA1-4C7C-8D5B-FBC39033A681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7D3513-749E-4E27-B71F-94C196820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7A571B-FE6F-4373-9199-F27DF7C6E4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D62EA5-E0EE-4E45-BE01-C57242DEEC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8730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67D870A-FE9F-4AC6-A69C-00DBE59B5A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2E1E53-963E-47DD-A093-7F578B1EBE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CC5B42-13E2-4E10-B5CC-743E9302DA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C90B39-2BA1-4C7C-8D5B-FBC39033A681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07DBAB-4B4C-42EF-B37F-651CD453B6E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5B1BD8-84F5-4DED-888C-EC82D3CFFA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D62EA5-E0EE-4E45-BE01-C57242DEEC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9049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D0BE04-2D8E-4564-BE97-8DFD396347C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Working with multiple shader programs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E9410A-32EB-432C-9422-481519A42EB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54944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0316C5-1C00-4342-A4F4-3FF043F6B9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Shader loading ,compiling, linking and use workflow.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28436A-BF71-45CA-B9BF-8B6897C000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/>
              <a:t>We already know how to load shaders from .</a:t>
            </a:r>
            <a:r>
              <a:rPr lang="en-GB" dirty="0" err="1"/>
              <a:t>glsl</a:t>
            </a:r>
            <a:r>
              <a:rPr lang="en-GB" dirty="0"/>
              <a:t> text files.</a:t>
            </a:r>
          </a:p>
          <a:p>
            <a:pPr marL="0" indent="0">
              <a:buNone/>
            </a:pPr>
            <a:r>
              <a:rPr lang="en-GB" dirty="0"/>
              <a:t>Our utility function  </a:t>
            </a:r>
            <a:r>
              <a:rPr lang="en-GB" sz="1800" dirty="0" err="1">
                <a:solidFill>
                  <a:srgbClr val="000000"/>
                </a:solidFill>
                <a:latin typeface="Consolas" panose="020B0609020204030204" pitchFamily="49" charset="0"/>
              </a:rPr>
              <a:t>createShaderProgram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() </a:t>
            </a:r>
            <a:r>
              <a:rPr lang="en-GB" dirty="0"/>
              <a:t>we developed in class does this for us.</a:t>
            </a:r>
          </a:p>
          <a:p>
            <a:pPr marL="0" indent="0">
              <a:buNone/>
            </a:pPr>
            <a:r>
              <a:rPr lang="en-GB" dirty="0"/>
              <a:t>Example usage:-</a:t>
            </a:r>
          </a:p>
          <a:p>
            <a:pPr marL="0" indent="0">
              <a:buNone/>
            </a:pPr>
            <a:r>
              <a:rPr lang="en-GB" sz="1800" dirty="0" err="1">
                <a:solidFill>
                  <a:srgbClr val="000000"/>
                </a:solidFill>
                <a:latin typeface="Consolas" panose="020B0609020204030204" pitchFamily="49" charset="0"/>
              </a:rPr>
              <a:t>Gluint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renderingProgram1, renderingProgram2;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renderingProgram1 = </a:t>
            </a:r>
            <a:r>
              <a:rPr lang="en-GB" sz="1800" dirty="0" err="1">
                <a:solidFill>
                  <a:srgbClr val="000000"/>
                </a:solidFill>
                <a:latin typeface="Consolas" panose="020B0609020204030204" pitchFamily="49" charset="0"/>
              </a:rPr>
              <a:t>createShaderProgram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(</a:t>
            </a:r>
            <a:r>
              <a:rPr lang="en-GB" sz="1800" dirty="0">
                <a:solidFill>
                  <a:srgbClr val="A31515"/>
                </a:solidFill>
                <a:latin typeface="Consolas" panose="020B0609020204030204" pitchFamily="49" charset="0"/>
              </a:rPr>
              <a:t>"</a:t>
            </a:r>
            <a:r>
              <a:rPr lang="en-GB" sz="1800" dirty="0" err="1">
                <a:solidFill>
                  <a:srgbClr val="A31515"/>
                </a:solidFill>
                <a:latin typeface="Consolas" panose="020B0609020204030204" pitchFamily="49" charset="0"/>
              </a:rPr>
              <a:t>vertShader.glsl</a:t>
            </a:r>
            <a:r>
              <a:rPr lang="en-GB" sz="1800" dirty="0">
                <a:solidFill>
                  <a:srgbClr val="A31515"/>
                </a:solidFill>
                <a:latin typeface="Consolas" panose="020B0609020204030204" pitchFamily="49" charset="0"/>
              </a:rPr>
              <a:t>"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, </a:t>
            </a:r>
            <a:r>
              <a:rPr lang="en-GB" sz="1800" dirty="0">
                <a:solidFill>
                  <a:srgbClr val="A31515"/>
                </a:solidFill>
                <a:latin typeface="Consolas" panose="020B0609020204030204" pitchFamily="49" charset="0"/>
              </a:rPr>
              <a:t>"</a:t>
            </a:r>
            <a:r>
              <a:rPr lang="en-GB" sz="1800" dirty="0" err="1">
                <a:solidFill>
                  <a:srgbClr val="A31515"/>
                </a:solidFill>
                <a:latin typeface="Consolas" panose="020B0609020204030204" pitchFamily="49" charset="0"/>
              </a:rPr>
              <a:t>fragshader.glsl</a:t>
            </a:r>
            <a:r>
              <a:rPr lang="en-GB" sz="1800" dirty="0">
                <a:solidFill>
                  <a:srgbClr val="A31515"/>
                </a:solidFill>
                <a:latin typeface="Consolas" panose="020B0609020204030204" pitchFamily="49" charset="0"/>
              </a:rPr>
              <a:t>"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);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renderingProgram2 = </a:t>
            </a:r>
            <a:r>
              <a:rPr lang="en-GB" sz="1800" dirty="0" err="1">
                <a:solidFill>
                  <a:srgbClr val="000000"/>
                </a:solidFill>
                <a:latin typeface="Consolas" panose="020B0609020204030204" pitchFamily="49" charset="0"/>
              </a:rPr>
              <a:t>createShaderProgram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(</a:t>
            </a:r>
            <a:r>
              <a:rPr lang="en-GB" sz="1800" dirty="0">
                <a:solidFill>
                  <a:srgbClr val="A31515"/>
                </a:solidFill>
                <a:latin typeface="Consolas" panose="020B0609020204030204" pitchFamily="49" charset="0"/>
              </a:rPr>
              <a:t>"</a:t>
            </a:r>
            <a:r>
              <a:rPr lang="en-GB" sz="1800" dirty="0" err="1">
                <a:solidFill>
                  <a:srgbClr val="A31515"/>
                </a:solidFill>
                <a:latin typeface="Consolas" panose="020B0609020204030204" pitchFamily="49" charset="0"/>
              </a:rPr>
              <a:t>vertShader.glsl</a:t>
            </a:r>
            <a:r>
              <a:rPr lang="en-GB" sz="1800" dirty="0">
                <a:solidFill>
                  <a:srgbClr val="A31515"/>
                </a:solidFill>
                <a:latin typeface="Consolas" panose="020B0609020204030204" pitchFamily="49" charset="0"/>
              </a:rPr>
              <a:t>"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, </a:t>
            </a:r>
            <a:r>
              <a:rPr lang="en-GB" sz="1800" dirty="0">
                <a:solidFill>
                  <a:srgbClr val="A31515"/>
                </a:solidFill>
                <a:latin typeface="Consolas" panose="020B0609020204030204" pitchFamily="49" charset="0"/>
              </a:rPr>
              <a:t>"fragshader1.glsl"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);</a:t>
            </a:r>
            <a:r>
              <a:rPr lang="en-GB" sz="1800" dirty="0"/>
              <a:t> </a:t>
            </a:r>
          </a:p>
          <a:p>
            <a:r>
              <a:rPr lang="en-GB" sz="900" dirty="0"/>
              <a:t> </a:t>
            </a:r>
          </a:p>
          <a:p>
            <a:r>
              <a:rPr lang="en-GB" sz="900" dirty="0"/>
              <a:t> </a:t>
            </a:r>
          </a:p>
          <a:p>
            <a:r>
              <a:rPr lang="en-GB" sz="900" dirty="0"/>
              <a:t> </a:t>
            </a:r>
          </a:p>
          <a:p>
            <a:pPr marL="0" indent="0">
              <a:buNone/>
            </a:pPr>
            <a:r>
              <a:rPr lang="en-GB" sz="1800" dirty="0" err="1">
                <a:solidFill>
                  <a:srgbClr val="6F008A"/>
                </a:solidFill>
                <a:latin typeface="Consolas" panose="020B0609020204030204" pitchFamily="49" charset="0"/>
              </a:rPr>
              <a:t>glUseProgram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(renderingProgram1); </a:t>
            </a:r>
            <a:r>
              <a:rPr lang="en-GB" sz="1800" dirty="0">
                <a:solidFill>
                  <a:srgbClr val="008000"/>
                </a:solidFill>
                <a:latin typeface="Consolas" panose="020B0609020204030204" pitchFamily="49" charset="0"/>
              </a:rPr>
              <a:t>//specify linked program to use</a:t>
            </a:r>
          </a:p>
          <a:p>
            <a:r>
              <a:rPr lang="en-GB" sz="900" dirty="0">
                <a:solidFill>
                  <a:srgbClr val="008000"/>
                </a:solidFill>
                <a:latin typeface="Consolas" panose="020B0609020204030204" pitchFamily="49" charset="0"/>
              </a:rPr>
              <a:t> </a:t>
            </a:r>
          </a:p>
          <a:p>
            <a:r>
              <a:rPr lang="en-GB" sz="900" dirty="0">
                <a:solidFill>
                  <a:srgbClr val="008000"/>
                </a:solidFill>
                <a:latin typeface="Consolas" panose="020B0609020204030204" pitchFamily="49" charset="0"/>
              </a:rPr>
              <a:t> </a:t>
            </a:r>
          </a:p>
          <a:p>
            <a:pPr marL="0" indent="0">
              <a:buNone/>
            </a:pPr>
            <a:r>
              <a:rPr lang="en-GB" sz="1800" dirty="0" err="1">
                <a:solidFill>
                  <a:srgbClr val="6F008A"/>
                </a:solidFill>
                <a:latin typeface="Consolas" panose="020B0609020204030204" pitchFamily="49" charset="0"/>
              </a:rPr>
              <a:t>glUseProgram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(renderingProgram2); </a:t>
            </a:r>
            <a:r>
              <a:rPr lang="en-GB" sz="1800" dirty="0">
                <a:solidFill>
                  <a:srgbClr val="008000"/>
                </a:solidFill>
                <a:latin typeface="Consolas" panose="020B0609020204030204" pitchFamily="49" charset="0"/>
              </a:rPr>
              <a:t>//specify another linked program to use</a:t>
            </a:r>
          </a:p>
          <a:p>
            <a:r>
              <a:rPr lang="en-GB" sz="900" dirty="0">
                <a:solidFill>
                  <a:srgbClr val="008000"/>
                </a:solidFill>
                <a:latin typeface="Consolas" panose="020B0609020204030204" pitchFamily="49" charset="0"/>
              </a:rPr>
              <a:t> </a:t>
            </a:r>
          </a:p>
          <a:p>
            <a:r>
              <a:rPr lang="en-GB" sz="900" dirty="0">
                <a:solidFill>
                  <a:srgbClr val="008000"/>
                </a:solidFill>
                <a:latin typeface="Consolas" panose="020B0609020204030204" pitchFamily="49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959655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0316C5-1C00-4342-A4F4-3FF043F6B9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Shader loading ,compiling, linking and use workflow.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28436A-BF71-45CA-B9BF-8B6897C000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dirty="0"/>
              <a:t>Once loaded and attached we can swap between shaders simply by calling </a:t>
            </a:r>
            <a:r>
              <a:rPr lang="en-GB" sz="2800" dirty="0" err="1">
                <a:solidFill>
                  <a:srgbClr val="6F008A"/>
                </a:solidFill>
                <a:latin typeface="Consolas" panose="020B0609020204030204" pitchFamily="49" charset="0"/>
              </a:rPr>
              <a:t>glUseProgram</a:t>
            </a:r>
            <a:r>
              <a:rPr lang="en-GB" sz="2800" dirty="0">
                <a:solidFill>
                  <a:srgbClr val="000000"/>
                </a:solidFill>
                <a:latin typeface="Consolas" panose="020B0609020204030204" pitchFamily="49" charset="0"/>
              </a:rPr>
              <a:t>().</a:t>
            </a:r>
            <a:endParaRPr lang="en-GB" dirty="0"/>
          </a:p>
          <a:p>
            <a:r>
              <a:rPr lang="en-GB" sz="1100" dirty="0"/>
              <a:t> </a:t>
            </a:r>
          </a:p>
          <a:p>
            <a:pPr marL="0" indent="0">
              <a:buNone/>
            </a:pPr>
            <a:r>
              <a:rPr lang="en-GB" sz="1800" dirty="0" err="1">
                <a:solidFill>
                  <a:srgbClr val="6F008A"/>
                </a:solidFill>
                <a:latin typeface="Consolas" panose="020B0609020204030204" pitchFamily="49" charset="0"/>
              </a:rPr>
              <a:t>glUseProgram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(renderingProgram1); </a:t>
            </a:r>
            <a:r>
              <a:rPr lang="en-GB" sz="1800" dirty="0">
                <a:solidFill>
                  <a:srgbClr val="008000"/>
                </a:solidFill>
                <a:latin typeface="Consolas" panose="020B0609020204030204" pitchFamily="49" charset="0"/>
              </a:rPr>
              <a:t>//specify linked program to use</a:t>
            </a:r>
          </a:p>
          <a:p>
            <a:r>
              <a:rPr lang="en-GB" sz="1100" dirty="0">
                <a:solidFill>
                  <a:srgbClr val="008000"/>
                </a:solidFill>
                <a:latin typeface="Consolas" panose="020B0609020204030204" pitchFamily="49" charset="0"/>
              </a:rPr>
              <a:t> </a:t>
            </a:r>
          </a:p>
          <a:p>
            <a:r>
              <a:rPr lang="en-GB" sz="1100" dirty="0">
                <a:solidFill>
                  <a:srgbClr val="008000"/>
                </a:solidFill>
                <a:latin typeface="Consolas" panose="020B0609020204030204" pitchFamily="49" charset="0"/>
              </a:rPr>
              <a:t> </a:t>
            </a:r>
          </a:p>
          <a:p>
            <a:pPr marL="0" indent="0">
              <a:buNone/>
            </a:pPr>
            <a:r>
              <a:rPr lang="en-GB" sz="1800" dirty="0" err="1">
                <a:solidFill>
                  <a:srgbClr val="6F008A"/>
                </a:solidFill>
                <a:latin typeface="Consolas" panose="020B0609020204030204" pitchFamily="49" charset="0"/>
              </a:rPr>
              <a:t>glUseProgram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(renderingProgram2); </a:t>
            </a:r>
            <a:r>
              <a:rPr lang="en-GB" sz="1800" dirty="0">
                <a:solidFill>
                  <a:srgbClr val="008000"/>
                </a:solidFill>
                <a:latin typeface="Consolas" panose="020B0609020204030204" pitchFamily="49" charset="0"/>
              </a:rPr>
              <a:t>//specify another linked program to use</a:t>
            </a:r>
          </a:p>
          <a:p>
            <a:r>
              <a:rPr lang="en-GB" sz="1100" dirty="0">
                <a:solidFill>
                  <a:srgbClr val="008000"/>
                </a:solidFill>
                <a:latin typeface="Consolas" panose="020B0609020204030204" pitchFamily="49" charset="0"/>
              </a:rPr>
              <a:t> </a:t>
            </a:r>
          </a:p>
          <a:p>
            <a:r>
              <a:rPr lang="en-GB" sz="1100" dirty="0">
                <a:solidFill>
                  <a:srgbClr val="008000"/>
                </a:solidFill>
                <a:latin typeface="Consolas" panose="020B0609020204030204" pitchFamily="49" charset="0"/>
              </a:rPr>
              <a:t> </a:t>
            </a:r>
          </a:p>
          <a:p>
            <a:pPr marL="0" indent="0">
              <a:buNone/>
            </a:pPr>
            <a:r>
              <a:rPr lang="en-GB" dirty="0"/>
              <a:t>Be careful – you will need to  redefine any references to variables in your knew shader program.</a:t>
            </a:r>
          </a:p>
          <a:p>
            <a:pPr marL="0" indent="0">
              <a:buNone/>
            </a:pPr>
            <a:r>
              <a:rPr lang="en-GB" dirty="0"/>
              <a:t>For example… </a:t>
            </a:r>
          </a:p>
          <a:p>
            <a:r>
              <a:rPr lang="en-GB" sz="1800" dirty="0" err="1">
                <a:solidFill>
                  <a:srgbClr val="000000"/>
                </a:solidFill>
                <a:latin typeface="Consolas" panose="020B0609020204030204" pitchFamily="49" charset="0"/>
              </a:rPr>
              <a:t>mvLoc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= </a:t>
            </a:r>
            <a:r>
              <a:rPr lang="en-GB" sz="1800" dirty="0" err="1">
                <a:solidFill>
                  <a:srgbClr val="6F008A"/>
                </a:solidFill>
                <a:latin typeface="Consolas" panose="020B0609020204030204" pitchFamily="49" charset="0"/>
              </a:rPr>
              <a:t>glGetUniformLocation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(renderingProgram2, </a:t>
            </a:r>
            <a:r>
              <a:rPr lang="en-GB" sz="1800" dirty="0">
                <a:solidFill>
                  <a:srgbClr val="A31515"/>
                </a:solidFill>
                <a:latin typeface="Consolas" panose="020B0609020204030204" pitchFamily="49" charset="0"/>
              </a:rPr>
              <a:t>"</a:t>
            </a:r>
            <a:r>
              <a:rPr lang="en-GB" sz="1800" dirty="0" err="1">
                <a:solidFill>
                  <a:srgbClr val="A31515"/>
                </a:solidFill>
                <a:latin typeface="Consolas" panose="020B0609020204030204" pitchFamily="49" charset="0"/>
              </a:rPr>
              <a:t>mv_matrix</a:t>
            </a:r>
            <a:r>
              <a:rPr lang="en-GB" sz="1800" dirty="0">
                <a:solidFill>
                  <a:srgbClr val="A31515"/>
                </a:solidFill>
                <a:latin typeface="Consolas" panose="020B0609020204030204" pitchFamily="49" charset="0"/>
              </a:rPr>
              <a:t>"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);</a:t>
            </a:r>
          </a:p>
          <a:p>
            <a:r>
              <a:rPr lang="en-GB" sz="1800" dirty="0" err="1">
                <a:solidFill>
                  <a:srgbClr val="000000"/>
                </a:solidFill>
                <a:latin typeface="Consolas" panose="020B0609020204030204" pitchFamily="49" charset="0"/>
              </a:rPr>
              <a:t>projLoc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= </a:t>
            </a:r>
            <a:r>
              <a:rPr lang="en-GB" sz="1800" dirty="0" err="1">
                <a:solidFill>
                  <a:srgbClr val="6F008A"/>
                </a:solidFill>
                <a:latin typeface="Consolas" panose="020B0609020204030204" pitchFamily="49" charset="0"/>
              </a:rPr>
              <a:t>glGetUniformLocation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(renderingProgram2, </a:t>
            </a:r>
            <a:r>
              <a:rPr lang="en-GB" sz="1800" dirty="0">
                <a:solidFill>
                  <a:srgbClr val="A31515"/>
                </a:solidFill>
                <a:latin typeface="Consolas" panose="020B0609020204030204" pitchFamily="49" charset="0"/>
              </a:rPr>
              <a:t>"</a:t>
            </a:r>
            <a:r>
              <a:rPr lang="en-GB" sz="1800" dirty="0" err="1">
                <a:solidFill>
                  <a:srgbClr val="A31515"/>
                </a:solidFill>
                <a:latin typeface="Consolas" panose="020B0609020204030204" pitchFamily="49" charset="0"/>
              </a:rPr>
              <a:t>proj_matrix</a:t>
            </a:r>
            <a:r>
              <a:rPr lang="en-GB" sz="1800" dirty="0">
                <a:solidFill>
                  <a:srgbClr val="A31515"/>
                </a:solidFill>
                <a:latin typeface="Consolas" panose="020B0609020204030204" pitchFamily="49" charset="0"/>
              </a:rPr>
              <a:t>"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);</a:t>
            </a:r>
          </a:p>
          <a:p>
            <a:endParaRPr lang="en-GB" sz="18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r>
              <a:rPr lang="en-GB" sz="1800" dirty="0">
                <a:solidFill>
                  <a:srgbClr val="008000"/>
                </a:solidFill>
                <a:latin typeface="Consolas" panose="020B0609020204030204" pitchFamily="49" charset="0"/>
              </a:rPr>
              <a:t>// copy perspective and MV matrices to corresponding uniform variables</a:t>
            </a:r>
            <a:endParaRPr lang="en-GB" sz="18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r>
              <a:rPr lang="en-GB" sz="1800" dirty="0">
                <a:solidFill>
                  <a:srgbClr val="6F008A"/>
                </a:solidFill>
                <a:latin typeface="Consolas" panose="020B0609020204030204" pitchFamily="49" charset="0"/>
              </a:rPr>
              <a:t>glUniformMatrix4fv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(</a:t>
            </a:r>
            <a:r>
              <a:rPr lang="en-GB" sz="1800" dirty="0" err="1">
                <a:solidFill>
                  <a:srgbClr val="000000"/>
                </a:solidFill>
                <a:latin typeface="Consolas" panose="020B0609020204030204" pitchFamily="49" charset="0"/>
              </a:rPr>
              <a:t>mvLoc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, 1, </a:t>
            </a:r>
            <a:r>
              <a:rPr lang="en-GB" sz="1800" dirty="0">
                <a:solidFill>
                  <a:srgbClr val="6F008A"/>
                </a:solidFill>
                <a:latin typeface="Consolas" panose="020B0609020204030204" pitchFamily="49" charset="0"/>
              </a:rPr>
              <a:t>GL_FALSE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, </a:t>
            </a:r>
            <a:r>
              <a:rPr lang="en-GB" sz="1800" dirty="0" err="1">
                <a:solidFill>
                  <a:srgbClr val="000000"/>
                </a:solidFill>
                <a:latin typeface="Consolas" panose="020B0609020204030204" pitchFamily="49" charset="0"/>
              </a:rPr>
              <a:t>glm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::</a:t>
            </a:r>
            <a:r>
              <a:rPr lang="en-GB" sz="1800" dirty="0" err="1">
                <a:solidFill>
                  <a:srgbClr val="000000"/>
                </a:solidFill>
                <a:latin typeface="Consolas" panose="020B0609020204030204" pitchFamily="49" charset="0"/>
              </a:rPr>
              <a:t>value_ptr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(</a:t>
            </a:r>
            <a:r>
              <a:rPr lang="en-GB" sz="1800" dirty="0" err="1">
                <a:solidFill>
                  <a:srgbClr val="000000"/>
                </a:solidFill>
                <a:latin typeface="Consolas" panose="020B0609020204030204" pitchFamily="49" charset="0"/>
              </a:rPr>
              <a:t>mvMat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));</a:t>
            </a:r>
          </a:p>
          <a:p>
            <a:r>
              <a:rPr lang="en-GB" sz="1800" dirty="0">
                <a:solidFill>
                  <a:srgbClr val="6F008A"/>
                </a:solidFill>
                <a:latin typeface="Consolas" panose="020B0609020204030204" pitchFamily="49" charset="0"/>
              </a:rPr>
              <a:t>glUniformMatrix4fv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(</a:t>
            </a:r>
            <a:r>
              <a:rPr lang="en-GB" sz="1800" dirty="0" err="1">
                <a:solidFill>
                  <a:srgbClr val="000000"/>
                </a:solidFill>
                <a:latin typeface="Consolas" panose="020B0609020204030204" pitchFamily="49" charset="0"/>
              </a:rPr>
              <a:t>projLoc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, 1, </a:t>
            </a:r>
            <a:r>
              <a:rPr lang="en-GB" sz="1800" dirty="0">
                <a:solidFill>
                  <a:srgbClr val="6F008A"/>
                </a:solidFill>
                <a:latin typeface="Consolas" panose="020B0609020204030204" pitchFamily="49" charset="0"/>
              </a:rPr>
              <a:t>GL_FALSE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, </a:t>
            </a:r>
            <a:r>
              <a:rPr lang="en-GB" sz="1800" dirty="0" err="1">
                <a:solidFill>
                  <a:srgbClr val="000000"/>
                </a:solidFill>
                <a:latin typeface="Consolas" panose="020B0609020204030204" pitchFamily="49" charset="0"/>
              </a:rPr>
              <a:t>glm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::</a:t>
            </a:r>
            <a:r>
              <a:rPr lang="en-GB" sz="1800" dirty="0" err="1">
                <a:solidFill>
                  <a:srgbClr val="000000"/>
                </a:solidFill>
                <a:latin typeface="Consolas" panose="020B0609020204030204" pitchFamily="49" charset="0"/>
              </a:rPr>
              <a:t>value_ptr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(</a:t>
            </a:r>
            <a:r>
              <a:rPr lang="en-GB" sz="1800" dirty="0" err="1">
                <a:solidFill>
                  <a:srgbClr val="000000"/>
                </a:solidFill>
                <a:latin typeface="Consolas" panose="020B0609020204030204" pitchFamily="49" charset="0"/>
              </a:rPr>
              <a:t>pMat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));</a:t>
            </a:r>
          </a:p>
          <a:p>
            <a:r>
              <a:rPr lang="en-GB" sz="1800" dirty="0">
                <a:solidFill>
                  <a:srgbClr val="008000"/>
                </a:solidFill>
                <a:latin typeface="Consolas" panose="020B0609020204030204" pitchFamily="49" charset="0"/>
              </a:rPr>
              <a:t>// adjust OpenGL settings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93431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C7B258-920C-4486-90A0-73CC9877F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Exercise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B6FE2A-538D-48AD-BDE1-8E56885659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Create an OGL program that can change shaders based on a selection.</a:t>
            </a:r>
          </a:p>
          <a:p>
            <a:r>
              <a:rPr lang="en-GB" dirty="0"/>
              <a:t>Pressing the A key selects one post-processing effect.</a:t>
            </a:r>
          </a:p>
          <a:p>
            <a:r>
              <a:rPr lang="en-GB" dirty="0"/>
              <a:t>Pressing the S key selects another post-processing effect.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5522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B8C4CE-E103-4161-924D-F3EC844DA2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 achieve this you could, for example…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A7C439-6D88-4CC6-A4ED-DE3A274FA1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dirty="0"/>
              <a:t>1: Download PostProcEg2</a:t>
            </a:r>
          </a:p>
          <a:p>
            <a:pPr marL="0" indent="0">
              <a:buNone/>
            </a:pPr>
            <a:r>
              <a:rPr lang="en-GB" dirty="0"/>
              <a:t>3: Create a global variable to control your selection:-</a:t>
            </a:r>
          </a:p>
          <a:p>
            <a:pPr marL="0" indent="0">
              <a:buNone/>
            </a:pPr>
            <a:r>
              <a:rPr lang="en-GB" dirty="0"/>
              <a:t>        int choice=0;</a:t>
            </a:r>
          </a:p>
          <a:p>
            <a:pPr marL="0" indent="0">
              <a:buNone/>
            </a:pPr>
            <a:r>
              <a:rPr lang="en-GB" dirty="0"/>
              <a:t>2: Add </a:t>
            </a:r>
            <a:r>
              <a:rPr lang="en-GB" dirty="0" err="1"/>
              <a:t>glfw</a:t>
            </a:r>
            <a:r>
              <a:rPr lang="en-GB" dirty="0"/>
              <a:t> key </a:t>
            </a:r>
            <a:r>
              <a:rPr lang="en-GB" dirty="0" err="1"/>
              <a:t>callback</a:t>
            </a:r>
            <a:r>
              <a:rPr lang="en-GB" dirty="0"/>
              <a:t> to read keys: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static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void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Consolas" panose="020B0609020204030204" pitchFamily="49" charset="0"/>
              </a:rPr>
              <a:t>key_callback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(</a:t>
            </a:r>
            <a:r>
              <a:rPr lang="en-GB" sz="1800" dirty="0" err="1">
                <a:solidFill>
                  <a:srgbClr val="2B91AF"/>
                </a:solidFill>
                <a:latin typeface="Consolas" panose="020B0609020204030204" pitchFamily="49" charset="0"/>
              </a:rPr>
              <a:t>GLFWwindow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* 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window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, 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int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key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, 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int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err="1">
                <a:solidFill>
                  <a:srgbClr val="808080"/>
                </a:solidFill>
                <a:latin typeface="Consolas" panose="020B0609020204030204" pitchFamily="49" charset="0"/>
              </a:rPr>
              <a:t>scancode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, 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int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action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, 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int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mods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)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{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   static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int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last = 0;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   if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(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key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== </a:t>
            </a:r>
            <a:r>
              <a:rPr lang="en-GB" sz="1800" dirty="0">
                <a:solidFill>
                  <a:srgbClr val="6F008A"/>
                </a:solidFill>
                <a:latin typeface="Consolas" panose="020B0609020204030204" pitchFamily="49" charset="0"/>
              </a:rPr>
              <a:t>GLFW_KEY_A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)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  {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     </a:t>
            </a:r>
            <a:r>
              <a:rPr lang="en-GB" sz="1800" dirty="0" err="1">
                <a:solidFill>
                  <a:srgbClr val="000000"/>
                </a:solidFill>
                <a:latin typeface="Consolas" panose="020B0609020204030204" pitchFamily="49" charset="0"/>
              </a:rPr>
              <a:t>cout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008080"/>
                </a:solidFill>
                <a:latin typeface="Consolas" panose="020B0609020204030204" pitchFamily="49" charset="0"/>
              </a:rPr>
              <a:t>&lt;&lt;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A31515"/>
                </a:solidFill>
                <a:latin typeface="Consolas" panose="020B0609020204030204" pitchFamily="49" charset="0"/>
              </a:rPr>
              <a:t>"A pressed"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008080"/>
                </a:solidFill>
                <a:latin typeface="Consolas" panose="020B0609020204030204" pitchFamily="49" charset="0"/>
              </a:rPr>
              <a:t>&lt;&lt;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last </a:t>
            </a:r>
            <a:r>
              <a:rPr lang="en-GB" sz="1800" dirty="0">
                <a:solidFill>
                  <a:srgbClr val="008080"/>
                </a:solidFill>
                <a:latin typeface="Consolas" panose="020B0609020204030204" pitchFamily="49" charset="0"/>
              </a:rPr>
              <a:t>&lt;&lt;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Consolas" panose="020B0609020204030204" pitchFamily="49" charset="0"/>
              </a:rPr>
              <a:t>endl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;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     choice = 0;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  }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   if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(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key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== </a:t>
            </a:r>
            <a:r>
              <a:rPr lang="en-GB" sz="1800" dirty="0">
                <a:solidFill>
                  <a:srgbClr val="6F008A"/>
                </a:solidFill>
                <a:latin typeface="Consolas" panose="020B0609020204030204" pitchFamily="49" charset="0"/>
              </a:rPr>
              <a:t>GLFW_KEY_S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)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 {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    </a:t>
            </a:r>
            <a:r>
              <a:rPr lang="en-GB" sz="1800" dirty="0" err="1">
                <a:solidFill>
                  <a:srgbClr val="000000"/>
                </a:solidFill>
                <a:latin typeface="Consolas" panose="020B0609020204030204" pitchFamily="49" charset="0"/>
              </a:rPr>
              <a:t>cout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008080"/>
                </a:solidFill>
                <a:latin typeface="Consolas" panose="020B0609020204030204" pitchFamily="49" charset="0"/>
              </a:rPr>
              <a:t>&lt;&lt;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A31515"/>
                </a:solidFill>
                <a:latin typeface="Consolas" panose="020B0609020204030204" pitchFamily="49" charset="0"/>
              </a:rPr>
              <a:t>"S pressed"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008080"/>
                </a:solidFill>
                <a:latin typeface="Consolas" panose="020B0609020204030204" pitchFamily="49" charset="0"/>
              </a:rPr>
              <a:t>&lt;&lt;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last </a:t>
            </a:r>
            <a:r>
              <a:rPr lang="en-GB" sz="1800" dirty="0">
                <a:solidFill>
                  <a:srgbClr val="008080"/>
                </a:solidFill>
                <a:latin typeface="Consolas" panose="020B0609020204030204" pitchFamily="49" charset="0"/>
              </a:rPr>
              <a:t>&lt;&lt;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Consolas" panose="020B0609020204030204" pitchFamily="49" charset="0"/>
              </a:rPr>
              <a:t>endl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;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    choice = 1;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 }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}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29308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954ED4-6EB9-40B3-91D1-C0B7777866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3:Let glfw3 know the name of your </a:t>
            </a:r>
            <a:r>
              <a:rPr lang="en-GB" sz="1800" dirty="0" err="1">
                <a:solidFill>
                  <a:srgbClr val="000000"/>
                </a:solidFill>
                <a:latin typeface="Consolas" panose="020B0609020204030204" pitchFamily="49" charset="0"/>
              </a:rPr>
              <a:t>callback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.  Place 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 </a:t>
            </a:r>
            <a:r>
              <a:rPr lang="en-GB" sz="1800" dirty="0" err="1">
                <a:solidFill>
                  <a:srgbClr val="000000"/>
                </a:solidFill>
                <a:latin typeface="Consolas" panose="020B0609020204030204" pitchFamily="49" charset="0"/>
              </a:rPr>
              <a:t>glfwSetKeyCallback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(window, </a:t>
            </a:r>
            <a:r>
              <a:rPr lang="en-GB" sz="1800" dirty="0" err="1">
                <a:solidFill>
                  <a:srgbClr val="000000"/>
                </a:solidFill>
                <a:latin typeface="Consolas" panose="020B0609020204030204" pitchFamily="49" charset="0"/>
              </a:rPr>
              <a:t>key_callback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);</a:t>
            </a:r>
          </a:p>
          <a:p>
            <a:pPr marL="0" indent="0">
              <a:buNone/>
            </a:pPr>
            <a:endParaRPr lang="en-GB" sz="18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4: Just after the  line:-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err="1">
                <a:solidFill>
                  <a:srgbClr val="2B91AF"/>
                </a:solidFill>
                <a:latin typeface="Consolas" panose="020B0609020204030204" pitchFamily="49" charset="0"/>
              </a:rPr>
              <a:t>GLFWwindow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* window = </a:t>
            </a:r>
            <a:r>
              <a:rPr lang="en-GB" sz="1800" dirty="0" err="1">
                <a:solidFill>
                  <a:srgbClr val="000000"/>
                </a:solidFill>
                <a:latin typeface="Consolas" panose="020B0609020204030204" pitchFamily="49" charset="0"/>
              </a:rPr>
              <a:t>glfwCreateWindow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(600, 600, </a:t>
            </a:r>
            <a:r>
              <a:rPr lang="en-GB" sz="1800" dirty="0">
                <a:solidFill>
                  <a:srgbClr val="A31515"/>
                </a:solidFill>
                <a:latin typeface="Consolas" panose="020B0609020204030204" pitchFamily="49" charset="0"/>
              </a:rPr>
              <a:t>"</a:t>
            </a:r>
            <a:r>
              <a:rPr lang="en-GB" sz="1800" dirty="0" err="1">
                <a:solidFill>
                  <a:srgbClr val="A31515"/>
                </a:solidFill>
                <a:latin typeface="Consolas" panose="020B0609020204030204" pitchFamily="49" charset="0"/>
              </a:rPr>
              <a:t>glfw</a:t>
            </a:r>
            <a:r>
              <a:rPr lang="en-GB" sz="1800" dirty="0">
                <a:solidFill>
                  <a:srgbClr val="A31515"/>
                </a:solidFill>
                <a:latin typeface="Consolas" panose="020B0609020204030204" pitchFamily="49" charset="0"/>
              </a:rPr>
              <a:t> window"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, </a:t>
            </a:r>
            <a:r>
              <a:rPr lang="en-GB" sz="1800" dirty="0">
                <a:solidFill>
                  <a:srgbClr val="6F008A"/>
                </a:solidFill>
                <a:latin typeface="Consolas" panose="020B0609020204030204" pitchFamily="49" charset="0"/>
              </a:rPr>
              <a:t>NULL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, </a:t>
            </a:r>
            <a:r>
              <a:rPr lang="en-GB" sz="1800" dirty="0">
                <a:solidFill>
                  <a:srgbClr val="6F008A"/>
                </a:solidFill>
                <a:latin typeface="Consolas" panose="020B0609020204030204" pitchFamily="49" charset="0"/>
              </a:rPr>
              <a:t>NULL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);</a:t>
            </a:r>
          </a:p>
          <a:p>
            <a:pPr marL="0" indent="0">
              <a:buNone/>
            </a:pPr>
            <a:endParaRPr lang="en-GB" sz="18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5: Then, develop a suitable test based on the variable choice.</a:t>
            </a:r>
          </a:p>
          <a:p>
            <a:pPr marL="0" indent="0">
              <a:buNone/>
            </a:pPr>
            <a:endParaRPr lang="en-GB" sz="18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if (choice==0)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//assign shader program 1 here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else 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//assign shader program 2</a:t>
            </a:r>
          </a:p>
          <a:p>
            <a:pPr marL="0" indent="0">
              <a:buNone/>
            </a:pPr>
            <a:endParaRPr lang="en-GB" sz="1800" dirty="0">
              <a:solidFill>
                <a:srgbClr val="000000"/>
              </a:solidFill>
              <a:latin typeface="Consolas" panose="020B0609020204030204" pitchFamily="49" charset="0"/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27345012-6C07-4C81-958F-C2009BD996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7200"/>
            <a:ext cx="10515600" cy="1325563"/>
          </a:xfrm>
        </p:spPr>
        <p:txBody>
          <a:bodyPr/>
          <a:lstStyle/>
          <a:p>
            <a:r>
              <a:rPr lang="en-GB" dirty="0"/>
              <a:t>To achieve this you could, for example…</a:t>
            </a:r>
          </a:p>
        </p:txBody>
      </p:sp>
    </p:spTree>
    <p:extLst>
      <p:ext uri="{BB962C8B-B14F-4D97-AF65-F5344CB8AC3E}">
        <p14:creationId xmlns:p14="http://schemas.microsoft.com/office/powerpoint/2010/main" val="41961166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0316C5-1C00-4342-A4F4-3FF043F6B9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Exercise 2.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28436A-BF71-45CA-B9BF-8B6897C000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The previous exercise demonstrates how to swap shader programs.</a:t>
            </a:r>
          </a:p>
          <a:p>
            <a:pPr marL="0" indent="0">
              <a:buNone/>
            </a:pPr>
            <a:r>
              <a:rPr lang="en-GB" dirty="0"/>
              <a:t>Now see if you can create a program that applies one shader effect to one quad (made up of two triangles) and applies another shader effect to another quad.  Like this:- </a:t>
            </a:r>
          </a:p>
        </p:txBody>
      </p:sp>
    </p:spTree>
    <p:extLst>
      <p:ext uri="{BB962C8B-B14F-4D97-AF65-F5344CB8AC3E}">
        <p14:creationId xmlns:p14="http://schemas.microsoft.com/office/powerpoint/2010/main" val="7383381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0316C5-1C00-4342-A4F4-3FF043F6B9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Shader loading ,compiling, linking and use workflow.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28436A-BF71-45CA-B9BF-8B6897C000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2337" y="1624289"/>
            <a:ext cx="11694253" cy="8169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600" dirty="0"/>
              <a:t>The result might look like this – depending upon what effect your shader implements.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F73B50E-03A0-47BF-9AB5-6A86876FD0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4781" y="2111187"/>
            <a:ext cx="8742438" cy="4611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5528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575</Words>
  <Application>Microsoft Office PowerPoint</Application>
  <PresentationFormat>Widescreen</PresentationFormat>
  <Paragraphs>77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Consolas</vt:lpstr>
      <vt:lpstr>Office Theme</vt:lpstr>
      <vt:lpstr>Working with multiple shader programs</vt:lpstr>
      <vt:lpstr>Shader loading ,compiling, linking and use workflow.</vt:lpstr>
      <vt:lpstr>Shader loading ,compiling, linking and use workflow.</vt:lpstr>
      <vt:lpstr>Exercise</vt:lpstr>
      <vt:lpstr>To achieve this you could, for example…</vt:lpstr>
      <vt:lpstr>To achieve this you could, for example…</vt:lpstr>
      <vt:lpstr>Exercise 2.</vt:lpstr>
      <vt:lpstr>Shader loading ,compiling, linking and use workflow.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Working with multiple shader programs</dc:title>
  <dc:creator>Gordon Dickers</dc:creator>
  <cp:lastModifiedBy>Gordon Dickers</cp:lastModifiedBy>
  <cp:revision>5</cp:revision>
  <dcterms:created xsi:type="dcterms:W3CDTF">2022-02-16T12:38:31Z</dcterms:created>
  <dcterms:modified xsi:type="dcterms:W3CDTF">2022-02-17T12:16:40Z</dcterms:modified>
</cp:coreProperties>
</file>