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59" r:id="rId6"/>
    <p:sldId id="279" r:id="rId7"/>
    <p:sldId id="276" r:id="rId8"/>
    <p:sldId id="280" r:id="rId9"/>
    <p:sldId id="277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8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6971B2-9EF2-7211-A728-9737FAE255F8}" v="692" dt="2024-11-29T02:13:57.251"/>
    <p1510:client id="{3B06F198-715A-0C69-4CB3-A683223FAC7E}" v="516" dt="2024-11-28T04:27:28.155"/>
    <p1510:client id="{520BF88B-A00A-9EBB-1372-D4926284BF46}" v="6" dt="2024-11-28T12:06:01.529"/>
    <p1510:client id="{CD31A9B9-5E25-ACAB-7AE7-EC59A221F411}" v="21" dt="2024-11-28T00:16:40.191"/>
    <p1510:client id="{DFE1F97C-0335-FB65-A1DA-CB17BC72209F}" v="10" dt="2024-11-27T12:24:30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DB14DD-CA4B-4029-8942-A74776AEF418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A1D057-304E-472C-8BA8-DE45339BFFB4}">
      <dgm:prSet/>
      <dgm:spPr/>
      <dgm:t>
        <a:bodyPr/>
        <a:lstStyle/>
        <a:p>
          <a:r>
            <a:rPr lang="en-US"/>
            <a:t>Population in Newham is predominantly Asian - 148,187 people (42.2%).</a:t>
          </a:r>
        </a:p>
      </dgm:t>
    </dgm:pt>
    <dgm:pt modelId="{078B6CED-5DBE-4B23-BB48-8D6A54697DB4}" type="parTrans" cxnId="{9F37ECC7-37CC-4F53-A0E0-261BE2E1C1D9}">
      <dgm:prSet/>
      <dgm:spPr/>
      <dgm:t>
        <a:bodyPr/>
        <a:lstStyle/>
        <a:p>
          <a:endParaRPr lang="en-US"/>
        </a:p>
      </dgm:t>
    </dgm:pt>
    <dgm:pt modelId="{EC6A2960-0F34-4E8D-9773-A6C4B4A3BD8C}" type="sibTrans" cxnId="{9F37ECC7-37CC-4F53-A0E0-261BE2E1C1D9}">
      <dgm:prSet/>
      <dgm:spPr/>
      <dgm:t>
        <a:bodyPr/>
        <a:lstStyle/>
        <a:p>
          <a:endParaRPr lang="en-US"/>
        </a:p>
      </dgm:t>
    </dgm:pt>
    <dgm:pt modelId="{51789E50-BF96-4D69-AA44-7F4A29563399}">
      <dgm:prSet/>
      <dgm:spPr/>
      <dgm:t>
        <a:bodyPr/>
        <a:lstStyle/>
        <a:p>
          <a:r>
            <a:rPr lang="en-US"/>
            <a:t>White people in Newham accounting for 107,947 people (30.8% ) of the population.</a:t>
          </a:r>
        </a:p>
      </dgm:t>
    </dgm:pt>
    <dgm:pt modelId="{DE0E2430-7C0C-4A5F-968B-20F5DD8E3071}" type="parTrans" cxnId="{99607F64-1FFE-4D1F-9ACB-8527DA1BFE95}">
      <dgm:prSet/>
      <dgm:spPr/>
      <dgm:t>
        <a:bodyPr/>
        <a:lstStyle/>
        <a:p>
          <a:endParaRPr lang="en-US"/>
        </a:p>
      </dgm:t>
    </dgm:pt>
    <dgm:pt modelId="{96938B28-D04D-4B5E-A2B4-A2B64B1A843F}" type="sibTrans" cxnId="{99607F64-1FFE-4D1F-9ACB-8527DA1BFE95}">
      <dgm:prSet/>
      <dgm:spPr/>
      <dgm:t>
        <a:bodyPr/>
        <a:lstStyle/>
        <a:p>
          <a:endParaRPr lang="en-US"/>
        </a:p>
      </dgm:t>
    </dgm:pt>
    <dgm:pt modelId="{1DB8448E-5E2D-4809-A88B-B5E9D89C07EC}">
      <dgm:prSet/>
      <dgm:spPr/>
      <dgm:t>
        <a:bodyPr/>
        <a:lstStyle/>
        <a:p>
          <a:r>
            <a:rPr lang="en-US"/>
            <a:t>61,302 (17%) of the Newham population are black according to the latest 2021 census. </a:t>
          </a:r>
        </a:p>
      </dgm:t>
    </dgm:pt>
    <dgm:pt modelId="{04B0E700-B7E1-4BAE-9B16-71F7CD680F35}" type="parTrans" cxnId="{8A0C74B5-6AF3-49D4-99B8-A9756AA6EF3A}">
      <dgm:prSet/>
      <dgm:spPr/>
      <dgm:t>
        <a:bodyPr/>
        <a:lstStyle/>
        <a:p>
          <a:endParaRPr lang="en-US"/>
        </a:p>
      </dgm:t>
    </dgm:pt>
    <dgm:pt modelId="{4F00AD9C-96D3-4CFE-B942-A5678C4291EE}" type="sibTrans" cxnId="{8A0C74B5-6AF3-49D4-99B8-A9756AA6EF3A}">
      <dgm:prSet/>
      <dgm:spPr/>
      <dgm:t>
        <a:bodyPr/>
        <a:lstStyle/>
        <a:p>
          <a:endParaRPr lang="en-US"/>
        </a:p>
      </dgm:t>
    </dgm:pt>
    <dgm:pt modelId="{F311FC9A-5756-4143-B0A4-D458B377BB33}">
      <dgm:prSet/>
      <dgm:spPr/>
      <dgm:t>
        <a:bodyPr/>
        <a:lstStyle/>
        <a:p>
          <a:r>
            <a:rPr lang="en-US"/>
            <a:t>Other group - 17,175 people (4.9%).</a:t>
          </a:r>
        </a:p>
      </dgm:t>
    </dgm:pt>
    <dgm:pt modelId="{B2CBCC73-2E3E-4880-85F5-721EE356AE4F}" type="parTrans" cxnId="{ACEEA459-2FAF-42AE-B164-7AA790D2FA60}">
      <dgm:prSet/>
      <dgm:spPr/>
      <dgm:t>
        <a:bodyPr/>
        <a:lstStyle/>
        <a:p>
          <a:endParaRPr lang="en-US"/>
        </a:p>
      </dgm:t>
    </dgm:pt>
    <dgm:pt modelId="{B8E10E46-B9D0-41E2-9EF0-1D1B3867AC1E}" type="sibTrans" cxnId="{ACEEA459-2FAF-42AE-B164-7AA790D2FA60}">
      <dgm:prSet/>
      <dgm:spPr/>
      <dgm:t>
        <a:bodyPr/>
        <a:lstStyle/>
        <a:p>
          <a:endParaRPr lang="en-US"/>
        </a:p>
      </dgm:t>
    </dgm:pt>
    <dgm:pt modelId="{75290BA5-F8A4-41B4-A198-659BDB6D854B}">
      <dgm:prSet/>
      <dgm:spPr/>
      <dgm:t>
        <a:bodyPr/>
        <a:lstStyle/>
        <a:p>
          <a:r>
            <a:rPr lang="en-US"/>
            <a:t>Mixed - 16,419 people (4.7%).</a:t>
          </a:r>
        </a:p>
      </dgm:t>
    </dgm:pt>
    <dgm:pt modelId="{21CA36FC-5E38-4E82-B6A4-2ECB0D9A16A3}" type="parTrans" cxnId="{C1CF642D-0144-4E30-A2CF-26D9C1DD95B8}">
      <dgm:prSet/>
      <dgm:spPr/>
      <dgm:t>
        <a:bodyPr/>
        <a:lstStyle/>
        <a:p>
          <a:endParaRPr lang="en-US"/>
        </a:p>
      </dgm:t>
    </dgm:pt>
    <dgm:pt modelId="{656C8E25-A702-41DE-9AF4-D4F5FC421092}" type="sibTrans" cxnId="{C1CF642D-0144-4E30-A2CF-26D9C1DD95B8}">
      <dgm:prSet/>
      <dgm:spPr/>
      <dgm:t>
        <a:bodyPr/>
        <a:lstStyle/>
        <a:p>
          <a:endParaRPr lang="en-US"/>
        </a:p>
      </dgm:t>
    </dgm:pt>
    <dgm:pt modelId="{C5AA47BC-9562-444C-97A5-3E8E1C6F56CA}" type="pres">
      <dgm:prSet presAssocID="{78DB14DD-CA4B-4029-8942-A74776AEF418}" presName="compositeShape" presStyleCnt="0">
        <dgm:presLayoutVars>
          <dgm:chMax val="7"/>
          <dgm:dir/>
          <dgm:resizeHandles val="exact"/>
        </dgm:presLayoutVars>
      </dgm:prSet>
      <dgm:spPr/>
    </dgm:pt>
    <dgm:pt modelId="{B908245E-531B-4F9A-93F8-E89C4953A1A8}" type="pres">
      <dgm:prSet presAssocID="{78DB14DD-CA4B-4029-8942-A74776AEF418}" presName="wedge1" presStyleLbl="node1" presStyleIdx="0" presStyleCnt="5"/>
      <dgm:spPr/>
    </dgm:pt>
    <dgm:pt modelId="{59BAB05F-E9A4-4656-B2D1-5EE5814CCBB0}" type="pres">
      <dgm:prSet presAssocID="{78DB14DD-CA4B-4029-8942-A74776AEF418}" presName="dummy1a" presStyleCnt="0"/>
      <dgm:spPr/>
    </dgm:pt>
    <dgm:pt modelId="{B10DAE10-4C2A-44AA-A33F-01BC261326A4}" type="pres">
      <dgm:prSet presAssocID="{78DB14DD-CA4B-4029-8942-A74776AEF418}" presName="dummy1b" presStyleCnt="0"/>
      <dgm:spPr/>
    </dgm:pt>
    <dgm:pt modelId="{21EBA082-4EA8-4955-AF67-728C9D41EF53}" type="pres">
      <dgm:prSet presAssocID="{78DB14DD-CA4B-4029-8942-A74776AEF418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9BAD638-29AB-4AD5-B3BA-5B0DF10E0FC5}" type="pres">
      <dgm:prSet presAssocID="{78DB14DD-CA4B-4029-8942-A74776AEF418}" presName="wedge2" presStyleLbl="node1" presStyleIdx="1" presStyleCnt="5"/>
      <dgm:spPr/>
    </dgm:pt>
    <dgm:pt modelId="{8DAC47C1-0542-406B-83AE-EEC29EE2D380}" type="pres">
      <dgm:prSet presAssocID="{78DB14DD-CA4B-4029-8942-A74776AEF418}" presName="dummy2a" presStyleCnt="0"/>
      <dgm:spPr/>
    </dgm:pt>
    <dgm:pt modelId="{B1015572-68CE-428B-9F15-712DB72D39A0}" type="pres">
      <dgm:prSet presAssocID="{78DB14DD-CA4B-4029-8942-A74776AEF418}" presName="dummy2b" presStyleCnt="0"/>
      <dgm:spPr/>
    </dgm:pt>
    <dgm:pt modelId="{960B1CE6-4E34-4448-9283-A1B09E6B2081}" type="pres">
      <dgm:prSet presAssocID="{78DB14DD-CA4B-4029-8942-A74776AEF418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A8E4A18-651E-467B-B723-9FB3FC0E1D45}" type="pres">
      <dgm:prSet presAssocID="{78DB14DD-CA4B-4029-8942-A74776AEF418}" presName="wedge3" presStyleLbl="node1" presStyleIdx="2" presStyleCnt="5"/>
      <dgm:spPr/>
    </dgm:pt>
    <dgm:pt modelId="{5ADF79BD-1DDD-4C21-854C-A4893FED4F00}" type="pres">
      <dgm:prSet presAssocID="{78DB14DD-CA4B-4029-8942-A74776AEF418}" presName="dummy3a" presStyleCnt="0"/>
      <dgm:spPr/>
    </dgm:pt>
    <dgm:pt modelId="{6FF14ACA-0630-45E5-99F8-EF47D6B26FF2}" type="pres">
      <dgm:prSet presAssocID="{78DB14DD-CA4B-4029-8942-A74776AEF418}" presName="dummy3b" presStyleCnt="0"/>
      <dgm:spPr/>
    </dgm:pt>
    <dgm:pt modelId="{AC8D08D3-5041-4EC6-96B8-D53EB295F4D9}" type="pres">
      <dgm:prSet presAssocID="{78DB14DD-CA4B-4029-8942-A74776AEF418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E16AFFB2-AE08-441E-A775-AE9F318A2CBF}" type="pres">
      <dgm:prSet presAssocID="{78DB14DD-CA4B-4029-8942-A74776AEF418}" presName="wedge4" presStyleLbl="node1" presStyleIdx="3" presStyleCnt="5"/>
      <dgm:spPr/>
    </dgm:pt>
    <dgm:pt modelId="{98B0B9EB-0978-4FBD-A9D6-AD11002B8BB6}" type="pres">
      <dgm:prSet presAssocID="{78DB14DD-CA4B-4029-8942-A74776AEF418}" presName="dummy4a" presStyleCnt="0"/>
      <dgm:spPr/>
    </dgm:pt>
    <dgm:pt modelId="{1B5023E5-74AB-4926-B580-1F39472EC4E4}" type="pres">
      <dgm:prSet presAssocID="{78DB14DD-CA4B-4029-8942-A74776AEF418}" presName="dummy4b" presStyleCnt="0"/>
      <dgm:spPr/>
    </dgm:pt>
    <dgm:pt modelId="{F6786E7A-5BD2-4D04-B0C7-2DAE963D0B3C}" type="pres">
      <dgm:prSet presAssocID="{78DB14DD-CA4B-4029-8942-A74776AEF418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7EEF0EBA-3020-4FAF-B915-AC95EB15455F}" type="pres">
      <dgm:prSet presAssocID="{78DB14DD-CA4B-4029-8942-A74776AEF418}" presName="wedge5" presStyleLbl="node1" presStyleIdx="4" presStyleCnt="5"/>
      <dgm:spPr/>
    </dgm:pt>
    <dgm:pt modelId="{B6F55D44-9ED8-4E83-A61B-0A3E0E32B944}" type="pres">
      <dgm:prSet presAssocID="{78DB14DD-CA4B-4029-8942-A74776AEF418}" presName="dummy5a" presStyleCnt="0"/>
      <dgm:spPr/>
    </dgm:pt>
    <dgm:pt modelId="{FD6484C4-EF0E-4065-AE99-3BE9E698B5C7}" type="pres">
      <dgm:prSet presAssocID="{78DB14DD-CA4B-4029-8942-A74776AEF418}" presName="dummy5b" presStyleCnt="0"/>
      <dgm:spPr/>
    </dgm:pt>
    <dgm:pt modelId="{4DDF96A8-8709-4B8A-9682-D7117DA459A9}" type="pres">
      <dgm:prSet presAssocID="{78DB14DD-CA4B-4029-8942-A74776AEF418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27D8D1EE-A446-481B-8D8A-C8CD9BDFA16B}" type="pres">
      <dgm:prSet presAssocID="{EC6A2960-0F34-4E8D-9773-A6C4B4A3BD8C}" presName="arrowWedge1" presStyleLbl="fgSibTrans2D1" presStyleIdx="0" presStyleCnt="5"/>
      <dgm:spPr/>
    </dgm:pt>
    <dgm:pt modelId="{77D292CE-AEC7-4D32-A5C6-8DD4A6B96C0B}" type="pres">
      <dgm:prSet presAssocID="{96938B28-D04D-4B5E-A2B4-A2B64B1A843F}" presName="arrowWedge2" presStyleLbl="fgSibTrans2D1" presStyleIdx="1" presStyleCnt="5"/>
      <dgm:spPr/>
    </dgm:pt>
    <dgm:pt modelId="{0628F515-6C02-4114-B70C-16E1D4437195}" type="pres">
      <dgm:prSet presAssocID="{4F00AD9C-96D3-4CFE-B942-A5678C4291EE}" presName="arrowWedge3" presStyleLbl="fgSibTrans2D1" presStyleIdx="2" presStyleCnt="5"/>
      <dgm:spPr/>
    </dgm:pt>
    <dgm:pt modelId="{D1C58028-C700-4EAA-AF81-97785AA6E8A2}" type="pres">
      <dgm:prSet presAssocID="{B8E10E46-B9D0-41E2-9EF0-1D1B3867AC1E}" presName="arrowWedge4" presStyleLbl="fgSibTrans2D1" presStyleIdx="3" presStyleCnt="5"/>
      <dgm:spPr/>
    </dgm:pt>
    <dgm:pt modelId="{FA16A5C7-F691-4A8A-932F-D7906A589F02}" type="pres">
      <dgm:prSet presAssocID="{656C8E25-A702-41DE-9AF4-D4F5FC421092}" presName="arrowWedge5" presStyleLbl="fgSibTrans2D1" presStyleIdx="4" presStyleCnt="5"/>
      <dgm:spPr/>
    </dgm:pt>
  </dgm:ptLst>
  <dgm:cxnLst>
    <dgm:cxn modelId="{E4BCAE05-83D4-4DC0-9438-4B7E138B6FAF}" type="presOf" srcId="{8DA1D057-304E-472C-8BA8-DE45339BFFB4}" destId="{21EBA082-4EA8-4955-AF67-728C9D41EF53}" srcOrd="1" destOrd="0" presId="urn:microsoft.com/office/officeart/2005/8/layout/cycle8"/>
    <dgm:cxn modelId="{D939A825-2964-49CD-84B0-F0DFFC1F9CDE}" type="presOf" srcId="{8DA1D057-304E-472C-8BA8-DE45339BFFB4}" destId="{B908245E-531B-4F9A-93F8-E89C4953A1A8}" srcOrd="0" destOrd="0" presId="urn:microsoft.com/office/officeart/2005/8/layout/cycle8"/>
    <dgm:cxn modelId="{C1CF642D-0144-4E30-A2CF-26D9C1DD95B8}" srcId="{78DB14DD-CA4B-4029-8942-A74776AEF418}" destId="{75290BA5-F8A4-41B4-A198-659BDB6D854B}" srcOrd="4" destOrd="0" parTransId="{21CA36FC-5E38-4E82-B6A4-2ECB0D9A16A3}" sibTransId="{656C8E25-A702-41DE-9AF4-D4F5FC421092}"/>
    <dgm:cxn modelId="{5C62E735-75B3-49F9-A958-CFDDA4E56115}" type="presOf" srcId="{78DB14DD-CA4B-4029-8942-A74776AEF418}" destId="{C5AA47BC-9562-444C-97A5-3E8E1C6F56CA}" srcOrd="0" destOrd="0" presId="urn:microsoft.com/office/officeart/2005/8/layout/cycle8"/>
    <dgm:cxn modelId="{1E135C3D-11BB-484D-9558-1048B1BFC981}" type="presOf" srcId="{75290BA5-F8A4-41B4-A198-659BDB6D854B}" destId="{7EEF0EBA-3020-4FAF-B915-AC95EB15455F}" srcOrd="0" destOrd="0" presId="urn:microsoft.com/office/officeart/2005/8/layout/cycle8"/>
    <dgm:cxn modelId="{99607F64-1FFE-4D1F-9ACB-8527DA1BFE95}" srcId="{78DB14DD-CA4B-4029-8942-A74776AEF418}" destId="{51789E50-BF96-4D69-AA44-7F4A29563399}" srcOrd="1" destOrd="0" parTransId="{DE0E2430-7C0C-4A5F-968B-20F5DD8E3071}" sibTransId="{96938B28-D04D-4B5E-A2B4-A2B64B1A843F}"/>
    <dgm:cxn modelId="{BFF40865-0EAA-40E2-AB62-355D9C1D6097}" type="presOf" srcId="{1DB8448E-5E2D-4809-A88B-B5E9D89C07EC}" destId="{2A8E4A18-651E-467B-B723-9FB3FC0E1D45}" srcOrd="0" destOrd="0" presId="urn:microsoft.com/office/officeart/2005/8/layout/cycle8"/>
    <dgm:cxn modelId="{53162D70-16FF-4145-B220-18F9078C3B9D}" type="presOf" srcId="{51789E50-BF96-4D69-AA44-7F4A29563399}" destId="{49BAD638-29AB-4AD5-B3BA-5B0DF10E0FC5}" srcOrd="0" destOrd="0" presId="urn:microsoft.com/office/officeart/2005/8/layout/cycle8"/>
    <dgm:cxn modelId="{ACEEA459-2FAF-42AE-B164-7AA790D2FA60}" srcId="{78DB14DD-CA4B-4029-8942-A74776AEF418}" destId="{F311FC9A-5756-4143-B0A4-D458B377BB33}" srcOrd="3" destOrd="0" parTransId="{B2CBCC73-2E3E-4880-85F5-721EE356AE4F}" sibTransId="{B8E10E46-B9D0-41E2-9EF0-1D1B3867AC1E}"/>
    <dgm:cxn modelId="{1470F0AA-37D0-463A-B3BF-3D6B9542BF5A}" type="presOf" srcId="{F311FC9A-5756-4143-B0A4-D458B377BB33}" destId="{F6786E7A-5BD2-4D04-B0C7-2DAE963D0B3C}" srcOrd="1" destOrd="0" presId="urn:microsoft.com/office/officeart/2005/8/layout/cycle8"/>
    <dgm:cxn modelId="{06E1C0AB-3FFC-46CF-A741-E80A3C49CE98}" type="presOf" srcId="{51789E50-BF96-4D69-AA44-7F4A29563399}" destId="{960B1CE6-4E34-4448-9283-A1B09E6B2081}" srcOrd="1" destOrd="0" presId="urn:microsoft.com/office/officeart/2005/8/layout/cycle8"/>
    <dgm:cxn modelId="{8A0C74B5-6AF3-49D4-99B8-A9756AA6EF3A}" srcId="{78DB14DD-CA4B-4029-8942-A74776AEF418}" destId="{1DB8448E-5E2D-4809-A88B-B5E9D89C07EC}" srcOrd="2" destOrd="0" parTransId="{04B0E700-B7E1-4BAE-9B16-71F7CD680F35}" sibTransId="{4F00AD9C-96D3-4CFE-B942-A5678C4291EE}"/>
    <dgm:cxn modelId="{9F37ECC7-37CC-4F53-A0E0-261BE2E1C1D9}" srcId="{78DB14DD-CA4B-4029-8942-A74776AEF418}" destId="{8DA1D057-304E-472C-8BA8-DE45339BFFB4}" srcOrd="0" destOrd="0" parTransId="{078B6CED-5DBE-4B23-BB48-8D6A54697DB4}" sibTransId="{EC6A2960-0F34-4E8D-9773-A6C4B4A3BD8C}"/>
    <dgm:cxn modelId="{46B4DFCA-5DE3-4A78-AD1A-6A5C0825ECC4}" type="presOf" srcId="{1DB8448E-5E2D-4809-A88B-B5E9D89C07EC}" destId="{AC8D08D3-5041-4EC6-96B8-D53EB295F4D9}" srcOrd="1" destOrd="0" presId="urn:microsoft.com/office/officeart/2005/8/layout/cycle8"/>
    <dgm:cxn modelId="{8B7FF6EF-F1A8-4AD3-BBA7-1E45FEA2AE9B}" type="presOf" srcId="{F311FC9A-5756-4143-B0A4-D458B377BB33}" destId="{E16AFFB2-AE08-441E-A775-AE9F318A2CBF}" srcOrd="0" destOrd="0" presId="urn:microsoft.com/office/officeart/2005/8/layout/cycle8"/>
    <dgm:cxn modelId="{E2FFB9F3-F21A-4D62-BB69-A54509FB938B}" type="presOf" srcId="{75290BA5-F8A4-41B4-A198-659BDB6D854B}" destId="{4DDF96A8-8709-4B8A-9682-D7117DA459A9}" srcOrd="1" destOrd="0" presId="urn:microsoft.com/office/officeart/2005/8/layout/cycle8"/>
    <dgm:cxn modelId="{B57709E3-1B66-4346-8887-B3A25E3C1223}" type="presParOf" srcId="{C5AA47BC-9562-444C-97A5-3E8E1C6F56CA}" destId="{B908245E-531B-4F9A-93F8-E89C4953A1A8}" srcOrd="0" destOrd="0" presId="urn:microsoft.com/office/officeart/2005/8/layout/cycle8"/>
    <dgm:cxn modelId="{B6F06534-15CE-4144-A6F6-A5CEEB25E9EF}" type="presParOf" srcId="{C5AA47BC-9562-444C-97A5-3E8E1C6F56CA}" destId="{59BAB05F-E9A4-4656-B2D1-5EE5814CCBB0}" srcOrd="1" destOrd="0" presId="urn:microsoft.com/office/officeart/2005/8/layout/cycle8"/>
    <dgm:cxn modelId="{51B0CFE2-4984-4912-9981-1BFE9BEBBCEE}" type="presParOf" srcId="{C5AA47BC-9562-444C-97A5-3E8E1C6F56CA}" destId="{B10DAE10-4C2A-44AA-A33F-01BC261326A4}" srcOrd="2" destOrd="0" presId="urn:microsoft.com/office/officeart/2005/8/layout/cycle8"/>
    <dgm:cxn modelId="{CCE6D708-C405-46FD-B8B4-35960652B732}" type="presParOf" srcId="{C5AA47BC-9562-444C-97A5-3E8E1C6F56CA}" destId="{21EBA082-4EA8-4955-AF67-728C9D41EF53}" srcOrd="3" destOrd="0" presId="urn:microsoft.com/office/officeart/2005/8/layout/cycle8"/>
    <dgm:cxn modelId="{9F9BAC72-64A2-42B8-9DC1-6482DFFD9743}" type="presParOf" srcId="{C5AA47BC-9562-444C-97A5-3E8E1C6F56CA}" destId="{49BAD638-29AB-4AD5-B3BA-5B0DF10E0FC5}" srcOrd="4" destOrd="0" presId="urn:microsoft.com/office/officeart/2005/8/layout/cycle8"/>
    <dgm:cxn modelId="{55ADD298-92DE-4E7D-A27B-766F1800C57C}" type="presParOf" srcId="{C5AA47BC-9562-444C-97A5-3E8E1C6F56CA}" destId="{8DAC47C1-0542-406B-83AE-EEC29EE2D380}" srcOrd="5" destOrd="0" presId="urn:microsoft.com/office/officeart/2005/8/layout/cycle8"/>
    <dgm:cxn modelId="{80CFACC8-D635-421D-8C73-985DF2E4858E}" type="presParOf" srcId="{C5AA47BC-9562-444C-97A5-3E8E1C6F56CA}" destId="{B1015572-68CE-428B-9F15-712DB72D39A0}" srcOrd="6" destOrd="0" presId="urn:microsoft.com/office/officeart/2005/8/layout/cycle8"/>
    <dgm:cxn modelId="{9BBEEBEC-C91D-437B-9AA3-F3728ED17F1A}" type="presParOf" srcId="{C5AA47BC-9562-444C-97A5-3E8E1C6F56CA}" destId="{960B1CE6-4E34-4448-9283-A1B09E6B2081}" srcOrd="7" destOrd="0" presId="urn:microsoft.com/office/officeart/2005/8/layout/cycle8"/>
    <dgm:cxn modelId="{B9379207-1A9A-4895-835C-89C691C63F0A}" type="presParOf" srcId="{C5AA47BC-9562-444C-97A5-3E8E1C6F56CA}" destId="{2A8E4A18-651E-467B-B723-9FB3FC0E1D45}" srcOrd="8" destOrd="0" presId="urn:microsoft.com/office/officeart/2005/8/layout/cycle8"/>
    <dgm:cxn modelId="{6A057F88-C74E-491D-9799-F377D31C45F1}" type="presParOf" srcId="{C5AA47BC-9562-444C-97A5-3E8E1C6F56CA}" destId="{5ADF79BD-1DDD-4C21-854C-A4893FED4F00}" srcOrd="9" destOrd="0" presId="urn:microsoft.com/office/officeart/2005/8/layout/cycle8"/>
    <dgm:cxn modelId="{86BA4381-C5D5-4D16-A52F-8E8262788713}" type="presParOf" srcId="{C5AA47BC-9562-444C-97A5-3E8E1C6F56CA}" destId="{6FF14ACA-0630-45E5-99F8-EF47D6B26FF2}" srcOrd="10" destOrd="0" presId="urn:microsoft.com/office/officeart/2005/8/layout/cycle8"/>
    <dgm:cxn modelId="{34FD4096-A851-42FF-9248-D1520CCA872F}" type="presParOf" srcId="{C5AA47BC-9562-444C-97A5-3E8E1C6F56CA}" destId="{AC8D08D3-5041-4EC6-96B8-D53EB295F4D9}" srcOrd="11" destOrd="0" presId="urn:microsoft.com/office/officeart/2005/8/layout/cycle8"/>
    <dgm:cxn modelId="{A3E9E334-9503-4555-921F-A85070FE3407}" type="presParOf" srcId="{C5AA47BC-9562-444C-97A5-3E8E1C6F56CA}" destId="{E16AFFB2-AE08-441E-A775-AE9F318A2CBF}" srcOrd="12" destOrd="0" presId="urn:microsoft.com/office/officeart/2005/8/layout/cycle8"/>
    <dgm:cxn modelId="{16300EB7-A225-4A62-ABC6-01D32B9122E2}" type="presParOf" srcId="{C5AA47BC-9562-444C-97A5-3E8E1C6F56CA}" destId="{98B0B9EB-0978-4FBD-A9D6-AD11002B8BB6}" srcOrd="13" destOrd="0" presId="urn:microsoft.com/office/officeart/2005/8/layout/cycle8"/>
    <dgm:cxn modelId="{7C0E1B12-D699-4728-91BB-0E234F238E02}" type="presParOf" srcId="{C5AA47BC-9562-444C-97A5-3E8E1C6F56CA}" destId="{1B5023E5-74AB-4926-B580-1F39472EC4E4}" srcOrd="14" destOrd="0" presId="urn:microsoft.com/office/officeart/2005/8/layout/cycle8"/>
    <dgm:cxn modelId="{8DFD111D-5841-4AAB-8139-06A2DBB740AB}" type="presParOf" srcId="{C5AA47BC-9562-444C-97A5-3E8E1C6F56CA}" destId="{F6786E7A-5BD2-4D04-B0C7-2DAE963D0B3C}" srcOrd="15" destOrd="0" presId="urn:microsoft.com/office/officeart/2005/8/layout/cycle8"/>
    <dgm:cxn modelId="{EC9DC808-7E7F-43F4-807E-1B24E47931A3}" type="presParOf" srcId="{C5AA47BC-9562-444C-97A5-3E8E1C6F56CA}" destId="{7EEF0EBA-3020-4FAF-B915-AC95EB15455F}" srcOrd="16" destOrd="0" presId="urn:microsoft.com/office/officeart/2005/8/layout/cycle8"/>
    <dgm:cxn modelId="{7DB07539-451D-41F7-93C6-CED472B89A85}" type="presParOf" srcId="{C5AA47BC-9562-444C-97A5-3E8E1C6F56CA}" destId="{B6F55D44-9ED8-4E83-A61B-0A3E0E32B944}" srcOrd="17" destOrd="0" presId="urn:microsoft.com/office/officeart/2005/8/layout/cycle8"/>
    <dgm:cxn modelId="{43EA405E-9103-4913-AF9C-B96BD8860C28}" type="presParOf" srcId="{C5AA47BC-9562-444C-97A5-3E8E1C6F56CA}" destId="{FD6484C4-EF0E-4065-AE99-3BE9E698B5C7}" srcOrd="18" destOrd="0" presId="urn:microsoft.com/office/officeart/2005/8/layout/cycle8"/>
    <dgm:cxn modelId="{D7602EE4-AF43-4DBA-9AB1-28F606F70BF6}" type="presParOf" srcId="{C5AA47BC-9562-444C-97A5-3E8E1C6F56CA}" destId="{4DDF96A8-8709-4B8A-9682-D7117DA459A9}" srcOrd="19" destOrd="0" presId="urn:microsoft.com/office/officeart/2005/8/layout/cycle8"/>
    <dgm:cxn modelId="{0872ED07-5CB0-4EBA-A51F-DD733B5DA9B5}" type="presParOf" srcId="{C5AA47BC-9562-444C-97A5-3E8E1C6F56CA}" destId="{27D8D1EE-A446-481B-8D8A-C8CD9BDFA16B}" srcOrd="20" destOrd="0" presId="urn:microsoft.com/office/officeart/2005/8/layout/cycle8"/>
    <dgm:cxn modelId="{A2E7C09B-E482-4764-9B54-0397F110BF5B}" type="presParOf" srcId="{C5AA47BC-9562-444C-97A5-3E8E1C6F56CA}" destId="{77D292CE-AEC7-4D32-A5C6-8DD4A6B96C0B}" srcOrd="21" destOrd="0" presId="urn:microsoft.com/office/officeart/2005/8/layout/cycle8"/>
    <dgm:cxn modelId="{2A10EC18-DB0E-42F8-81C2-69582CD55321}" type="presParOf" srcId="{C5AA47BC-9562-444C-97A5-3E8E1C6F56CA}" destId="{0628F515-6C02-4114-B70C-16E1D4437195}" srcOrd="22" destOrd="0" presId="urn:microsoft.com/office/officeart/2005/8/layout/cycle8"/>
    <dgm:cxn modelId="{4B16B892-47AF-4AA7-AB24-3328C2A2CC20}" type="presParOf" srcId="{C5AA47BC-9562-444C-97A5-3E8E1C6F56CA}" destId="{D1C58028-C700-4EAA-AF81-97785AA6E8A2}" srcOrd="23" destOrd="0" presId="urn:microsoft.com/office/officeart/2005/8/layout/cycle8"/>
    <dgm:cxn modelId="{E59CE35C-445D-4877-A541-95E204D9DC86}" type="presParOf" srcId="{C5AA47BC-9562-444C-97A5-3E8E1C6F56CA}" destId="{FA16A5C7-F691-4A8A-932F-D7906A589F02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8245E-531B-4F9A-93F8-E89C4953A1A8}">
      <dsp:nvSpPr>
        <dsp:cNvPr id="0" name=""/>
        <dsp:cNvSpPr/>
      </dsp:nvSpPr>
      <dsp:spPr>
        <a:xfrm>
          <a:off x="814583" y="269347"/>
          <a:ext cx="3655123" cy="3655123"/>
        </a:xfrm>
        <a:prstGeom prst="pie">
          <a:avLst>
            <a:gd name="adj1" fmla="val 16200000"/>
            <a:gd name="adj2" fmla="val 205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Population in Newham is predominantly Asian - 148,187 people (42.2%).</a:t>
          </a:r>
        </a:p>
      </dsp:txBody>
      <dsp:txXfrm>
        <a:off x="2721340" y="883756"/>
        <a:ext cx="1174861" cy="783240"/>
      </dsp:txXfrm>
    </dsp:sp>
    <dsp:sp modelId="{49BAD638-29AB-4AD5-B3BA-5B0DF10E0FC5}">
      <dsp:nvSpPr>
        <dsp:cNvPr id="0" name=""/>
        <dsp:cNvSpPr/>
      </dsp:nvSpPr>
      <dsp:spPr>
        <a:xfrm>
          <a:off x="845913" y="366817"/>
          <a:ext cx="3655123" cy="3655123"/>
        </a:xfrm>
        <a:prstGeom prst="pie">
          <a:avLst>
            <a:gd name="adj1" fmla="val 20520000"/>
            <a:gd name="adj2" fmla="val 32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White people in Newham accounting for 107,947 people (30.8% ) of the population.</a:t>
          </a:r>
        </a:p>
      </dsp:txBody>
      <dsp:txXfrm>
        <a:off x="3199987" y="2036861"/>
        <a:ext cx="1087834" cy="870267"/>
      </dsp:txXfrm>
    </dsp:sp>
    <dsp:sp modelId="{2A8E4A18-651E-467B-B723-9FB3FC0E1D45}">
      <dsp:nvSpPr>
        <dsp:cNvPr id="0" name=""/>
        <dsp:cNvSpPr/>
      </dsp:nvSpPr>
      <dsp:spPr>
        <a:xfrm>
          <a:off x="763238" y="426866"/>
          <a:ext cx="3655123" cy="3655123"/>
        </a:xfrm>
        <a:prstGeom prst="pie">
          <a:avLst>
            <a:gd name="adj1" fmla="val 3240000"/>
            <a:gd name="adj2" fmla="val 756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61,302 (17%) of the Newham population are black according to the latest 2021 census. </a:t>
          </a:r>
        </a:p>
      </dsp:txBody>
      <dsp:txXfrm>
        <a:off x="2068639" y="2994155"/>
        <a:ext cx="1044321" cy="957294"/>
      </dsp:txXfrm>
    </dsp:sp>
    <dsp:sp modelId="{E16AFFB2-AE08-441E-A775-AE9F318A2CBF}">
      <dsp:nvSpPr>
        <dsp:cNvPr id="0" name=""/>
        <dsp:cNvSpPr/>
      </dsp:nvSpPr>
      <dsp:spPr>
        <a:xfrm>
          <a:off x="680562" y="366817"/>
          <a:ext cx="3655123" cy="3655123"/>
        </a:xfrm>
        <a:prstGeom prst="pie">
          <a:avLst>
            <a:gd name="adj1" fmla="val 7560000"/>
            <a:gd name="adj2" fmla="val 1188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Other group - 17,175 people (4.9%).</a:t>
          </a:r>
        </a:p>
      </dsp:txBody>
      <dsp:txXfrm>
        <a:off x="893778" y="2036861"/>
        <a:ext cx="1087834" cy="870267"/>
      </dsp:txXfrm>
    </dsp:sp>
    <dsp:sp modelId="{7EEF0EBA-3020-4FAF-B915-AC95EB15455F}">
      <dsp:nvSpPr>
        <dsp:cNvPr id="0" name=""/>
        <dsp:cNvSpPr/>
      </dsp:nvSpPr>
      <dsp:spPr>
        <a:xfrm>
          <a:off x="711892" y="269347"/>
          <a:ext cx="3655123" cy="3655123"/>
        </a:xfrm>
        <a:prstGeom prst="pie">
          <a:avLst>
            <a:gd name="adj1" fmla="val 1188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Mixed - 16,419 people (4.7%).</a:t>
          </a:r>
        </a:p>
      </dsp:txBody>
      <dsp:txXfrm>
        <a:off x="1285398" y="883756"/>
        <a:ext cx="1174861" cy="783240"/>
      </dsp:txXfrm>
    </dsp:sp>
    <dsp:sp modelId="{27D8D1EE-A446-481B-8D8A-C8CD9BDFA16B}">
      <dsp:nvSpPr>
        <dsp:cNvPr id="0" name=""/>
        <dsp:cNvSpPr/>
      </dsp:nvSpPr>
      <dsp:spPr>
        <a:xfrm>
          <a:off x="588142" y="43078"/>
          <a:ext cx="4107663" cy="4107663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292CE-AEC7-4D32-A5C6-8DD4A6B96C0B}">
      <dsp:nvSpPr>
        <dsp:cNvPr id="0" name=""/>
        <dsp:cNvSpPr/>
      </dsp:nvSpPr>
      <dsp:spPr>
        <a:xfrm>
          <a:off x="619896" y="140516"/>
          <a:ext cx="4107663" cy="4107663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8F515-6C02-4114-B70C-16E1D4437195}">
      <dsp:nvSpPr>
        <dsp:cNvPr id="0" name=""/>
        <dsp:cNvSpPr/>
      </dsp:nvSpPr>
      <dsp:spPr>
        <a:xfrm>
          <a:off x="536968" y="200748"/>
          <a:ext cx="4107663" cy="4107663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58028-C700-4EAA-AF81-97785AA6E8A2}">
      <dsp:nvSpPr>
        <dsp:cNvPr id="0" name=""/>
        <dsp:cNvSpPr/>
      </dsp:nvSpPr>
      <dsp:spPr>
        <a:xfrm>
          <a:off x="454040" y="140516"/>
          <a:ext cx="4107663" cy="4107663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16A5C7-F691-4A8A-932F-D7906A589F02}">
      <dsp:nvSpPr>
        <dsp:cNvPr id="0" name=""/>
        <dsp:cNvSpPr/>
      </dsp:nvSpPr>
      <dsp:spPr>
        <a:xfrm>
          <a:off x="485794" y="43078"/>
          <a:ext cx="4107663" cy="4107663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Assessment Component 1 </a:t>
            </a:r>
          </a:p>
          <a:p>
            <a:r>
              <a:rPr lang="en-US" sz="2800" b="1" kern="1200" dirty="0">
                <a:latin typeface="Times New Roman"/>
                <a:cs typeface="Times New Roman"/>
              </a:rPr>
              <a:t>Presentation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800"/>
          </a:p>
          <a:p>
            <a:r>
              <a:rPr lang="en-US" sz="2400" dirty="0">
                <a:latin typeface="Times New Roman"/>
                <a:cs typeface="Times New Roman"/>
              </a:rPr>
              <a:t>Module: Community Care and Development (BMHP6022)</a:t>
            </a:r>
          </a:p>
          <a:p>
            <a:r>
              <a:rPr lang="en-US" sz="2400" dirty="0">
                <a:latin typeface="Times New Roman"/>
                <a:cs typeface="Times New Roman"/>
              </a:rPr>
              <a:t>Student Name: Yoanna </a:t>
            </a:r>
            <a:r>
              <a:rPr lang="en-US" sz="2400" err="1">
                <a:latin typeface="Times New Roman"/>
                <a:cs typeface="Times New Roman"/>
              </a:rPr>
              <a:t>Uzunova</a:t>
            </a:r>
            <a:r>
              <a:rPr lang="en-US" sz="2400" dirty="0">
                <a:latin typeface="Times New Roman"/>
                <a:cs typeface="Times New Roman"/>
              </a:rPr>
              <a:t> </a:t>
            </a:r>
          </a:p>
          <a:p>
            <a:r>
              <a:rPr lang="en-US" sz="2400" dirty="0">
                <a:latin typeface="Times New Roman"/>
                <a:cs typeface="Times New Roman"/>
              </a:rPr>
              <a:t>Student Number: 2124312 </a:t>
            </a:r>
          </a:p>
          <a:p>
            <a:pPr marL="0"/>
            <a:r>
              <a:rPr lang="en-US" sz="2400" dirty="0">
                <a:latin typeface="Times New Roman"/>
                <a:cs typeface="Times New Roman"/>
              </a:rPr>
              <a:t>Lecturer: Jolly Nwankwo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40150685-EA73-9FF9-951C-716172D9C0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87738" y="1785965"/>
            <a:ext cx="5628018" cy="305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tanding in front of a map&#10;&#10;Description automatically generated">
            <a:extLst>
              <a:ext uri="{FF2B5EF4-FFF2-40B4-BE49-F238E27FC236}">
                <a16:creationId xmlns:a16="http://schemas.microsoft.com/office/drawing/2014/main" id="{0A1F9AD8-B226-50A0-A4F4-38FDC2B727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41053" y="1479467"/>
            <a:ext cx="4777381" cy="372635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3" name="Arc 22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32B76-C5B3-AEB2-55C2-895426F89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C6741-2779-736F-43A0-ADF22BE87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118" y="1815110"/>
            <a:ext cx="5839883" cy="503934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endParaRPr lang="en-US" sz="1800" dirty="0">
              <a:latin typeface="Times New Roman"/>
              <a:cs typeface="Times New Roman"/>
            </a:endParaRP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Community is a group of individuals connected to each other by one or more attributes.</a:t>
            </a:r>
            <a:endParaRPr lang="en-US" sz="2000" dirty="0">
              <a:latin typeface="Times New Roman"/>
              <a:cs typeface="Times New Roman"/>
            </a:endParaRPr>
          </a:p>
          <a:p>
            <a:pPr algn="just"/>
            <a:r>
              <a:rPr lang="en-US" sz="2000" dirty="0">
                <a:latin typeface="Times New Roman"/>
                <a:cs typeface="Times New Roman"/>
              </a:rPr>
              <a:t>A certain group of people who share something together. It can be geographical location, national identity, work, religion, hobby.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We are all members of many communities - family, work, neighborhood, and we constantly move in and out of them, depending on the situation. </a:t>
            </a:r>
            <a:endParaRPr lang="en-US" sz="2000" dirty="0">
              <a:latin typeface="Times New Roman"/>
              <a:cs typeface="Times New Roman"/>
            </a:endParaRPr>
          </a:p>
          <a:p>
            <a:pPr marL="0" indent="0" algn="just">
              <a:buNone/>
            </a:pPr>
            <a:r>
              <a:rPr lang="en-US" sz="2000" dirty="0">
                <a:latin typeface="Times New Roman"/>
                <a:cs typeface="Times New Roman"/>
              </a:rPr>
              <a:t>(Vocabulary.com, 2024)</a:t>
            </a:r>
          </a:p>
        </p:txBody>
      </p:sp>
    </p:spTree>
    <p:extLst>
      <p:ext uri="{BB962C8B-B14F-4D97-AF65-F5344CB8AC3E}">
        <p14:creationId xmlns:p14="http://schemas.microsoft.com/office/powerpoint/2010/main" val="3152802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" name="Rectangle 13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5" name="Arc 13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Content Placeholder 6" descr="A sign on a pole&#10;&#10;Description automatically generated">
            <a:extLst>
              <a:ext uri="{FF2B5EF4-FFF2-40B4-BE49-F238E27FC236}">
                <a16:creationId xmlns:a16="http://schemas.microsoft.com/office/drawing/2014/main" id="{51A498C6-A199-4D32-B9CE-47C6C1B4BDA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3182" y="1593637"/>
            <a:ext cx="4777381" cy="35009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C6E78-47A7-1DE9-E8B6-7F7AB831E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47111" y="1199697"/>
            <a:ext cx="5458838" cy="538669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800"/>
          </a:p>
          <a:p>
            <a:r>
              <a:rPr lang="en-US" sz="2000" dirty="0">
                <a:latin typeface="Times New Roman"/>
                <a:cs typeface="Times New Roman"/>
              </a:rPr>
              <a:t>Newham covers an area of 36 square kilometers (14 square miles)</a:t>
            </a:r>
          </a:p>
          <a:p>
            <a:r>
              <a:rPr lang="en-US" sz="2000" dirty="0">
                <a:latin typeface="Times New Roman"/>
                <a:cs typeface="Times New Roman"/>
              </a:rPr>
              <a:t>Population density - 9,907 people per square kilometers (km2)</a:t>
            </a:r>
          </a:p>
          <a:p>
            <a:pPr marL="0"/>
            <a:r>
              <a:rPr lang="en-US" sz="2000" dirty="0">
                <a:latin typeface="Times New Roman"/>
                <a:cs typeface="Times New Roman"/>
              </a:rPr>
              <a:t>(</a:t>
            </a:r>
            <a:r>
              <a:rPr lang="en-US" sz="2000" err="1">
                <a:latin typeface="Times New Roman"/>
                <a:cs typeface="Times New Roman"/>
              </a:rPr>
              <a:t>Varbes</a:t>
            </a:r>
            <a:r>
              <a:rPr lang="en-US" sz="2000" dirty="0">
                <a:latin typeface="Times New Roman"/>
                <a:cs typeface="Times New Roman"/>
              </a:rPr>
              <a:t>, 2024).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One of the UK's largest Borough and home to one of the highest ethnic minority and youth populations.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Situated in the Inner London part of East London.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Nearly all of Newham lies within the historic county of Essex and was established in 1965.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Westfield Stratford and Queen Elizabeth Olympic Park.  </a:t>
            </a:r>
          </a:p>
          <a:p>
            <a:endParaRPr lang="en-US" sz="2000" dirty="0"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703793-1901-FF8E-4460-6BFFAFC3B126}"/>
              </a:ext>
            </a:extLst>
          </p:cNvPr>
          <p:cNvSpPr txBox="1"/>
          <p:nvPr/>
        </p:nvSpPr>
        <p:spPr>
          <a:xfrm>
            <a:off x="1360039" y="66490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2800" b="1" dirty="0">
                <a:latin typeface="Times New Roman"/>
                <a:cs typeface="Times New Roman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91167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8" descr="A graph of people with age&#10;&#10;Description automatically generated">
            <a:extLst>
              <a:ext uri="{FF2B5EF4-FFF2-40B4-BE49-F238E27FC236}">
                <a16:creationId xmlns:a16="http://schemas.microsoft.com/office/drawing/2014/main" id="{6D5F3FD7-4B80-E9CA-1D8E-F59D8FCB23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41053" y="1754167"/>
            <a:ext cx="4777381" cy="317695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6" name="Arc 45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AAE94-17CC-996B-2176-FE08EFBCD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83DC5-7E87-896D-A27A-3455DE8B6A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719860"/>
            <a:ext cx="5257800" cy="502860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100"/>
          </a:p>
          <a:p>
            <a:r>
              <a:rPr lang="en-US" sz="2000" dirty="0">
                <a:latin typeface="Times New Roman"/>
                <a:cs typeface="Times New Roman"/>
              </a:rPr>
              <a:t>Population of 351,036 - the fourth highest of the London boroughs and 26th most populous district in England.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The median age is 32.7 years (mid-2020 ONS MYE)</a:t>
            </a:r>
          </a:p>
          <a:p>
            <a:r>
              <a:rPr lang="en-US" sz="2000" dirty="0">
                <a:latin typeface="Times New Roman"/>
                <a:cs typeface="Times New Roman"/>
              </a:rPr>
              <a:t>Females - 175,723</a:t>
            </a:r>
          </a:p>
          <a:p>
            <a:r>
              <a:rPr lang="en-US" sz="2000" dirty="0">
                <a:latin typeface="Times New Roman"/>
                <a:cs typeface="Times New Roman"/>
              </a:rPr>
              <a:t>Males - 175,313</a:t>
            </a:r>
          </a:p>
          <a:p>
            <a:r>
              <a:rPr lang="en-US" sz="2000" dirty="0">
                <a:latin typeface="Times New Roman"/>
                <a:cs typeface="Times New Roman"/>
              </a:rPr>
              <a:t>Population by age group - Newham (2021)</a:t>
            </a:r>
          </a:p>
          <a:p>
            <a:pPr lvl="1"/>
            <a:r>
              <a:rPr lang="en-US" sz="2000" dirty="0">
                <a:latin typeface="Times New Roman"/>
                <a:cs typeface="Times New Roman"/>
              </a:rPr>
              <a:t>Age 0-14 - 70,500    </a:t>
            </a:r>
          </a:p>
          <a:p>
            <a:pPr lvl="1"/>
            <a:r>
              <a:rPr lang="en-US" sz="2000" dirty="0">
                <a:latin typeface="Times New Roman"/>
                <a:cs typeface="Times New Roman"/>
              </a:rPr>
              <a:t>Age 15 - 64 - 255,400    </a:t>
            </a:r>
          </a:p>
          <a:p>
            <a:pPr lvl="1"/>
            <a:r>
              <a:rPr lang="en-US" sz="2000" dirty="0">
                <a:latin typeface="Times New Roman"/>
                <a:cs typeface="Times New Roman"/>
              </a:rPr>
              <a:t>Age 65 and over - 25,100    </a:t>
            </a:r>
          </a:p>
          <a:p>
            <a:pPr marL="0" indent="0">
              <a:buNone/>
            </a:pPr>
            <a:r>
              <a:rPr lang="en-US" sz="2000" dirty="0">
                <a:latin typeface="Times New Roman"/>
                <a:cs typeface="Times New Roman"/>
              </a:rPr>
              <a:t>(Census 2021)</a:t>
            </a:r>
          </a:p>
          <a:p>
            <a:endParaRPr lang="en-US" sz="2000" dirty="0">
              <a:latin typeface="Times New Roman"/>
              <a:cs typeface="Times New Roman"/>
            </a:endParaRPr>
          </a:p>
          <a:p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852728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B99A0-2E0F-7215-25A5-3DDF586BF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1663" y="399244"/>
            <a:ext cx="5340824" cy="779653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Ethnic Groups and Religion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F75C8F9-1C20-BD4C-E8A6-20E43A97B27D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CC99A-6235-9031-ECD9-332781966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5335" y="1825625"/>
            <a:ext cx="5238465" cy="466978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>
              <a:latin typeface="Times New Roman"/>
              <a:ea typeface="+mn-lt"/>
              <a:cs typeface="+mn-lt"/>
            </a:endParaRPr>
          </a:p>
          <a:p>
            <a:endParaRPr lang="en-US" sz="2000" dirty="0">
              <a:latin typeface="Times New Roman"/>
              <a:ea typeface="+mn-lt"/>
              <a:cs typeface="+mn-lt"/>
            </a:endParaRPr>
          </a:p>
          <a:p>
            <a:endParaRPr lang="en-US" sz="2000" dirty="0">
              <a:latin typeface="Times New Roman"/>
              <a:ea typeface="+mn-lt"/>
              <a:cs typeface="+mn-lt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Most populous religious group within Newham is Christians -  123,744 people (35.3%) of the population.</a:t>
            </a:r>
            <a:endParaRPr lang="en-US" sz="200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The Muslim population is 122,146 which is 34.8% of the population.</a:t>
            </a: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Hindu - 21,405 people (6.1%)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05CD3CA-0D67-72F2-3561-D3271BDAAF25}"/>
              </a:ext>
            </a:extLst>
          </p:cNvPr>
          <p:cNvSpPr txBox="1"/>
          <p:nvPr/>
        </p:nvSpPr>
        <p:spPr>
          <a:xfrm>
            <a:off x="6372748" y="5806171"/>
            <a:ext cx="2163171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Varbes</a:t>
            </a:r>
            <a:r>
              <a:rPr lang="en-US" dirty="0"/>
              <a:t>, 2024)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EC2E8059-B63A-5FD1-E5B1-80A07514A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75794" y="6310858"/>
            <a:ext cx="878006" cy="365125"/>
          </a:xfrm>
        </p:spPr>
        <p:txBody>
          <a:bodyPr/>
          <a:lstStyle/>
          <a:p>
            <a:fld id="{330EA680-D336-4FF7-8B7A-9848BB0A1C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177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46F7E-EF16-9957-9EDB-73B83750D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Community development...</a:t>
            </a:r>
            <a:endParaRPr lang="en-US" sz="2800" kern="1200">
              <a:latin typeface="Times New Roman"/>
              <a:cs typeface="Times New Roman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ADBD720D-D40A-8DA8-B85F-8726F7EA72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3182" y="1754563"/>
            <a:ext cx="4777381" cy="317912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14FE1-F163-0F9E-260B-84A4B63127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The collective actions of people in a community that lead to changes that are important to them.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Collective Action</a:t>
            </a:r>
          </a:p>
          <a:p>
            <a:r>
              <a:rPr lang="en-US" sz="2000" dirty="0">
                <a:latin typeface="Times New Roman"/>
                <a:cs typeface="Times New Roman"/>
              </a:rPr>
              <a:t>Social Justice</a:t>
            </a:r>
          </a:p>
          <a:p>
            <a:r>
              <a:rPr lang="en-US" sz="2000" dirty="0">
                <a:latin typeface="Times New Roman"/>
                <a:cs typeface="Times New Roman"/>
              </a:rPr>
              <a:t>Empowerment</a:t>
            </a:r>
          </a:p>
          <a:p>
            <a:r>
              <a:rPr lang="en-US" sz="2000" dirty="0">
                <a:latin typeface="Times New Roman"/>
                <a:cs typeface="Times New Roman"/>
              </a:rPr>
              <a:t>Inclusion</a:t>
            </a:r>
          </a:p>
          <a:p>
            <a:r>
              <a:rPr lang="en-US" sz="2000" dirty="0">
                <a:latin typeface="Times New Roman"/>
                <a:cs typeface="Times New Roman"/>
              </a:rPr>
              <a:t>Self-Determination</a:t>
            </a:r>
          </a:p>
          <a:p>
            <a:endParaRPr lang="en-US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000" dirty="0">
                <a:latin typeface="Times New Roman"/>
                <a:ea typeface="+mn-lt"/>
                <a:cs typeface="+mn-lt"/>
              </a:rPr>
              <a:t>(Community Development Practice Hub, 2021)</a:t>
            </a:r>
            <a:endParaRPr lang="en-US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56796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ADDBB-B691-DBED-7BD2-1D87B6911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6468" y="376499"/>
            <a:ext cx="2277123" cy="48395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Times New Roman"/>
                <a:cs typeface="Times New Roman"/>
              </a:rPr>
              <a:t> </a:t>
            </a:r>
            <a:r>
              <a:rPr lang="en-US" sz="2800" b="1" dirty="0">
                <a:latin typeface="Times New Roman"/>
                <a:cs typeface="Times New Roman"/>
              </a:rPr>
              <a:t>...and status</a:t>
            </a:r>
            <a:endParaRPr lang="en-US" sz="2800">
              <a:latin typeface="Times New Roman"/>
              <a:cs typeface="Times New Roman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759C0-1378-7EA4-037E-95E09130F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812" y="1200105"/>
            <a:ext cx="6644405" cy="565924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800" dirty="0">
              <a:latin typeface="Times New Roman"/>
              <a:ea typeface="+mn-lt"/>
              <a:cs typeface="+mn-lt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One of the most diverse boroughs in the UK, with more than 200 languages and dialects spoken. </a:t>
            </a:r>
            <a:endParaRPr lang="en-US" sz="200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National charity City of Sanctuary awards Newham Council with Borough of Sanctuary status. </a:t>
            </a:r>
            <a:endParaRPr lang="en-US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000" dirty="0">
                <a:latin typeface="Times New Roman"/>
                <a:ea typeface="+mn-lt"/>
                <a:cs typeface="+mn-lt"/>
              </a:rPr>
              <a:t>(Newham Council 2024).</a:t>
            </a:r>
            <a:endParaRPr lang="en-US" sz="2000" dirty="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Average net affordable, social and discounted housing completions (1085) - better compared to all London Boroughs (353). </a:t>
            </a:r>
          </a:p>
          <a:p>
            <a:r>
              <a:rPr lang="en-US" sz="2000" dirty="0">
                <a:latin typeface="Times New Roman"/>
                <a:cs typeface="Times New Roman"/>
              </a:rPr>
              <a:t>Pay inequality (80:20 ratio of earnings) is 2.39% - close to all London Boroughs ratio (2.5%).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Unemployment rate in Newham is 4.9% - close to all London Boroughs ratio (5.1%).</a:t>
            </a: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19-year-olds without level 3 qualifications are 29.3%. It is average compared to all London Boroughs (28.8%)</a:t>
            </a:r>
            <a:endParaRPr lang="en-US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000" dirty="0">
                <a:latin typeface="Times New Roman"/>
                <a:cs typeface="Times New Roman"/>
              </a:rPr>
              <a:t>(Trust for London, 2024).</a:t>
            </a:r>
          </a:p>
          <a:p>
            <a:pPr marL="0" indent="0">
              <a:buNone/>
            </a:pPr>
            <a:endParaRPr lang="en-US" sz="130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54E03EC-808D-5FB5-7514-DDD96A128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184" y="1848952"/>
            <a:ext cx="3781051" cy="251611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37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76FEA-CCC4-F72E-EAAF-6B0240F6E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640" y="915682"/>
            <a:ext cx="9984615" cy="630512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Community development and status continue</a:t>
            </a:r>
            <a:endParaRPr lang="en-US" sz="2800">
              <a:latin typeface="Times New Roman"/>
              <a:cs typeface="Times New Roman"/>
            </a:endParaRPr>
          </a:p>
        </p:txBody>
      </p:sp>
      <p:pic>
        <p:nvPicPr>
          <p:cNvPr id="5" name="Picture 4" descr="A group of children in a cafeteria&#10;&#10;Description automatically generated">
            <a:extLst>
              <a:ext uri="{FF2B5EF4-FFF2-40B4-BE49-F238E27FC236}">
                <a16:creationId xmlns:a16="http://schemas.microsoft.com/office/drawing/2014/main" id="{CB4BEE04-EF37-B759-6055-0B0C36431E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2390" y="3018327"/>
            <a:ext cx="2995918" cy="27281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6CC1C-4085-CF9D-CC8A-C536B446C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6604" y="1838219"/>
            <a:ext cx="5330077" cy="391100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 dirty="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The level of child poverty is worse than England with 19.8% of children aged under 16 years living in poverty. The rate of family homelessness is worse than the England average.</a:t>
            </a:r>
            <a:endParaRPr lang="en-US"/>
          </a:p>
          <a:p>
            <a:r>
              <a:rPr lang="en-US" sz="2000" dirty="0">
                <a:latin typeface="Times New Roman"/>
                <a:cs typeface="Times New Roman"/>
              </a:rPr>
              <a:t>5.0% of babies were born with a low birth weight (less than 2,500g) -  worse than England at all. </a:t>
            </a:r>
          </a:p>
          <a:p>
            <a:pPr marL="0" indent="0">
              <a:buNone/>
            </a:pPr>
            <a:r>
              <a:rPr lang="en-US" sz="2000" dirty="0">
                <a:latin typeface="Times New Roman"/>
                <a:cs typeface="Times New Roman"/>
              </a:rPr>
              <a:t>(Office for Health Improvement and Disparities 2023).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667281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E3B69-E7A6-BB86-B40E-FC99DCC9A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721747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Identifying the problem</a:t>
            </a:r>
            <a:endParaRPr lang="en-US" sz="280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F0B32-19E9-0348-321A-290FBDC10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550" y="2781207"/>
            <a:ext cx="5326562" cy="263660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dirty="0">
              <a:latin typeface="Times New Roman"/>
              <a:ea typeface="+mn-lt"/>
              <a:cs typeface="+mn-lt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Comparing local indicators with England averages, the health and wellbeing of children in Newham is worse. </a:t>
            </a:r>
            <a:endParaRPr lang="en-US" sz="200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Child poverty rate (44%) - worse compared to all London Boroughs (32%). </a:t>
            </a:r>
            <a:endParaRPr lang="en-US" sz="20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000" dirty="0">
                <a:latin typeface="Times New Roman"/>
                <a:ea typeface="+mn-lt"/>
                <a:cs typeface="+mn-lt"/>
              </a:rPr>
              <a:t>(Trust for London, 2024). 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child sitting at a table holding a plate&#10;&#10;Description automatically generated">
            <a:extLst>
              <a:ext uri="{FF2B5EF4-FFF2-40B4-BE49-F238E27FC236}">
                <a16:creationId xmlns:a16="http://schemas.microsoft.com/office/drawing/2014/main" id="{18AB0FEB-6067-F05F-0B09-84EC3F128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2277198"/>
            <a:ext cx="4170530" cy="233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291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6A9D9-8C9C-B4FA-D0F5-832F88002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5801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Project goals</a:t>
            </a:r>
          </a:p>
        </p:txBody>
      </p:sp>
      <p:cxnSp>
        <p:nvCxnSpPr>
          <p:cNvPr id="57" name="!!Straight Connector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B8438-D60B-B184-FE98-D9FF7A3BB9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End child poverty.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Shared Community Meals.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Free food locations.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+mn-lt"/>
              </a:rPr>
              <a:t>(</a:t>
            </a:r>
            <a:r>
              <a:rPr lang="en-US" sz="2000" dirty="0">
                <a:latin typeface="Times New Roman"/>
                <a:ea typeface="+mn-lt"/>
                <a:cs typeface="+mn-lt"/>
              </a:rPr>
              <a:t>Food Cycle, 2023).</a:t>
            </a:r>
            <a:endParaRPr lang="en-US" sz="2000" dirty="0">
              <a:latin typeface="Times New Roman"/>
              <a:cs typeface="Times New Roman"/>
            </a:endParaRPr>
          </a:p>
          <a:p>
            <a:endParaRPr lang="en-US" sz="2000" dirty="0">
              <a:solidFill>
                <a:srgbClr val="000000">
                  <a:alpha val="80000"/>
                </a:srgbClr>
              </a:solidFill>
              <a:latin typeface="Times New Roman"/>
              <a:cs typeface="Times New Roman"/>
            </a:endParaRPr>
          </a:p>
          <a:p>
            <a:endParaRPr lang="en-US" sz="2000">
              <a:solidFill>
                <a:srgbClr val="000000">
                  <a:alpha val="80000"/>
                </a:srgbClr>
              </a:solidFill>
            </a:endParaRPr>
          </a:p>
        </p:txBody>
      </p:sp>
      <p:pic>
        <p:nvPicPr>
          <p:cNvPr id="5" name="Content Placeholder 4" descr="A group of people standing outside a street market&#10;&#10;Description automatically generated">
            <a:extLst>
              <a:ext uri="{FF2B5EF4-FFF2-40B4-BE49-F238E27FC236}">
                <a16:creationId xmlns:a16="http://schemas.microsoft.com/office/drawing/2014/main" id="{1734A57E-C360-A61D-67AC-64019512F9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-2" b="-2"/>
          <a:stretch/>
        </p:blipFill>
        <p:spPr>
          <a:xfrm>
            <a:off x="7451965" y="1665519"/>
            <a:ext cx="4267645" cy="4267645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</p:spPr>
      </p:pic>
      <p:sp>
        <p:nvSpPr>
          <p:cNvPr id="58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!!circle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5296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47737-B14E-EFF7-F303-6145D086A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27422" cy="7254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The stakeholders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group of people standing in front of a blue background&#10;&#10;Description automatically generated">
            <a:extLst>
              <a:ext uri="{FF2B5EF4-FFF2-40B4-BE49-F238E27FC236}">
                <a16:creationId xmlns:a16="http://schemas.microsoft.com/office/drawing/2014/main" id="{4B5F8270-79B9-57D3-1983-59A4030196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5295" y="3297568"/>
            <a:ext cx="5150277" cy="21685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844EE-1ADF-51D0-1CF5-0FF82C4018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6429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Times New Roman"/>
                <a:cs typeface="Times New Roman"/>
              </a:rPr>
              <a:t>Local Council</a:t>
            </a:r>
          </a:p>
          <a:p>
            <a:r>
              <a:rPr lang="en-US" sz="2000" dirty="0">
                <a:latin typeface="Times New Roman"/>
                <a:cs typeface="Times New Roman"/>
              </a:rPr>
              <a:t>Social workers</a:t>
            </a: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Children centers</a:t>
            </a:r>
            <a:endParaRPr lang="en-US" sz="2000" dirty="0" err="1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Health visitors</a:t>
            </a:r>
          </a:p>
          <a:p>
            <a:r>
              <a:rPr lang="en-US" sz="2000" dirty="0">
                <a:latin typeface="Times New Roman"/>
                <a:cs typeface="Times New Roman"/>
              </a:rPr>
              <a:t>Citizens Advice </a:t>
            </a:r>
          </a:p>
          <a:p>
            <a:r>
              <a:rPr lang="en-US" sz="2000" dirty="0">
                <a:latin typeface="Times New Roman"/>
                <a:cs typeface="Times New Roman"/>
              </a:rPr>
              <a:t>Families</a:t>
            </a:r>
          </a:p>
          <a:p>
            <a:r>
              <a:rPr lang="en-US" sz="2000" dirty="0">
                <a:latin typeface="Times New Roman"/>
                <a:cs typeface="Times New Roman"/>
              </a:rPr>
              <a:t>The Community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496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595CA-33E4-47BD-74BF-ECD1AF9F6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718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Theory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0155C-2EC9-22E2-5506-56415F4111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661" y="2599509"/>
            <a:ext cx="4530898" cy="27750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/>
          </a:p>
          <a:p>
            <a:r>
              <a:rPr lang="en-US" sz="2000" dirty="0">
                <a:latin typeface="Times New Roman"/>
                <a:cs typeface="Times New Roman"/>
              </a:rPr>
              <a:t>Theory of child development.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Why is Important.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Bronfenbrenner’s Ecological Systems Theory.</a:t>
            </a:r>
          </a:p>
        </p:txBody>
      </p:sp>
      <p:pic>
        <p:nvPicPr>
          <p:cNvPr id="6" name="Content Placeholder 5" descr="A diagram of different types of organisms&#10;&#10;Description automatically generated">
            <a:extLst>
              <a:ext uri="{FF2B5EF4-FFF2-40B4-BE49-F238E27FC236}">
                <a16:creationId xmlns:a16="http://schemas.microsoft.com/office/drawing/2014/main" id="{E68B5701-5BD4-049F-6E4E-451E56FF78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244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829C7-1E6E-D717-A15E-12594F2F8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760" y="4826858"/>
            <a:ext cx="8232296" cy="723550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Digital media</a:t>
            </a:r>
          </a:p>
        </p:txBody>
      </p:sp>
      <p:pic>
        <p:nvPicPr>
          <p:cNvPr id="30" name="Picture 29" descr="A blue and yellow square with a white bird&#10;&#10;Description automatically generated">
            <a:extLst>
              <a:ext uri="{FF2B5EF4-FFF2-40B4-BE49-F238E27FC236}">
                <a16:creationId xmlns:a16="http://schemas.microsoft.com/office/drawing/2014/main" id="{20DF4A77-F8BC-BC2F-6B91-A04A37AFA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8523" y="3334994"/>
            <a:ext cx="6438644" cy="11433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1F676-9665-9426-5EA4-6E1D23B61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696" y="869071"/>
            <a:ext cx="4822863" cy="83213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endParaRPr lang="en-US" sz="2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2060"/>
                </a:solidFill>
                <a:latin typeface="Times New Roman"/>
                <a:cs typeface="Times New Roman"/>
              </a:rPr>
              <a:t>Follow us on...</a:t>
            </a:r>
          </a:p>
          <a:p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5843EBB-0337-419B-2DB8-64D9A08758E6}"/>
              </a:ext>
            </a:extLst>
          </p:cNvPr>
          <p:cNvSpPr txBox="1"/>
          <p:nvPr/>
        </p:nvSpPr>
        <p:spPr>
          <a:xfrm>
            <a:off x="2304133" y="2033895"/>
            <a:ext cx="537039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#Healthy, affordable </a:t>
            </a:r>
            <a:r>
              <a:rPr lang="en-US" sz="2000" err="1">
                <a:latin typeface="Times New Roman"/>
                <a:ea typeface="+mn-lt"/>
                <a:cs typeface="+mn-lt"/>
              </a:rPr>
              <a:t>food</a:t>
            </a:r>
            <a:r>
              <a:rPr lang="en-US" sz="2000" err="1">
                <a:latin typeface="Times New Roman"/>
                <a:ea typeface="+mn-lt"/>
                <a:cs typeface="Times New Roman"/>
              </a:rPr>
              <a:t>#For</a:t>
            </a:r>
            <a:r>
              <a:rPr lang="en-US" sz="2000" dirty="0">
                <a:latin typeface="Times New Roman"/>
                <a:ea typeface="+mn-lt"/>
                <a:cs typeface="Times New Roman"/>
              </a:rPr>
              <a:t> everyone in needs</a:t>
            </a:r>
            <a:endParaRPr lang="en-US" dirty="0"/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#From Community for Community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#Newham free food bank network</a:t>
            </a:r>
            <a:endParaRPr lang="en-US"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18402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94F315-85B0-17DF-AAEC-C38B83A01F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41053" y="1412584"/>
            <a:ext cx="4777381" cy="386012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C4B6EB-29EA-0E95-31E9-22780E62A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Policy and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B0454-B812-AB37-7EB1-739F39D884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780562"/>
            <a:ext cx="5257800" cy="339640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Public Services (Social Value) Act 2012.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Health and Social Care Act 2012.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BUILDING A FAIRER NEWHAM. CORPORATE PLAN 2022-2026.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50 Steps to a Healthier Newham. Newham Health and Wellbeing</a:t>
            </a:r>
          </a:p>
          <a:p>
            <a:r>
              <a:rPr lang="en-US" sz="2000" dirty="0">
                <a:latin typeface="Times New Roman"/>
                <a:cs typeface="Times New Roman"/>
              </a:rPr>
              <a:t>Strategy 2024-2027.</a:t>
            </a: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Newham Food Security Strategy.</a:t>
            </a:r>
            <a:endParaRPr lang="en-US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61171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B4CB9-D503-1623-EC3D-ED229E012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18" y="525982"/>
            <a:ext cx="4305729" cy="6885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Barriers and obstacles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9FDD-3330-915D-318E-6FAA05D1C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US" sz="1800"/>
          </a:p>
          <a:p>
            <a:endParaRPr lang="en-US" sz="1800"/>
          </a:p>
          <a:p>
            <a:r>
              <a:rPr lang="en-US" sz="2000" dirty="0">
                <a:ea typeface="+mn-lt"/>
                <a:cs typeface="+mn-lt"/>
              </a:rPr>
              <a:t>Social inequality .</a:t>
            </a:r>
            <a:endParaRPr lang="en-US" dirty="0"/>
          </a:p>
          <a:p>
            <a:r>
              <a:rPr lang="en-US" sz="2000" dirty="0">
                <a:ea typeface="+mn-lt"/>
                <a:cs typeface="+mn-lt"/>
              </a:rPr>
              <a:t>limited resources. </a:t>
            </a:r>
            <a:endParaRPr lang="en-US" dirty="0"/>
          </a:p>
          <a:p>
            <a:r>
              <a:rPr lang="en-US" sz="2000" dirty="0">
                <a:ea typeface="+mn-lt"/>
                <a:cs typeface="+mn-lt"/>
              </a:rPr>
              <a:t>Lack of community engagement.</a:t>
            </a:r>
            <a:endParaRPr lang="en-US" dirty="0">
              <a:ea typeface="+mn-lt"/>
              <a:cs typeface="+mn-lt"/>
            </a:endParaRPr>
          </a:p>
          <a:p>
            <a:endParaRPr lang="en-US"/>
          </a:p>
          <a:p>
            <a:r>
              <a:rPr lang="en-US" sz="2000" dirty="0">
                <a:ea typeface="+mn-lt"/>
                <a:cs typeface="+mn-lt"/>
              </a:rPr>
              <a:t>Lack of awareness or understanding.</a:t>
            </a:r>
            <a:endParaRPr lang="en-US" dirty="0"/>
          </a:p>
          <a:p>
            <a:r>
              <a:rPr lang="en-US" sz="2000" dirty="0">
                <a:ea typeface="+mn-lt"/>
                <a:cs typeface="+mn-lt"/>
              </a:rPr>
              <a:t>Trust and relationship issues within the community.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(Instant Input, 2023)</a:t>
            </a:r>
            <a:endParaRPr lang="en-US" dirty="0"/>
          </a:p>
          <a:p>
            <a:endParaRPr lang="en-US" sz="2000" dirty="0">
              <a:latin typeface="Times New Roman"/>
              <a:cs typeface="Times New Roman"/>
            </a:endParaRPr>
          </a:p>
          <a:p>
            <a:endParaRPr lang="en-US" sz="1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337B76F-E40C-CB63-4CE5-E1FB0C3668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87738" y="1204774"/>
            <a:ext cx="5628018" cy="421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5675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84136-3D8A-C7AF-FB57-36AB5802E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2A45B-6435-7605-5666-45F284C05E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279" y="2270721"/>
            <a:ext cx="6367461" cy="4227455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000" dirty="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Attracting local businesses/food retailers to participate in the initiative.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Participants in the initiative - volunteers, suppliers, the community, can demand that the Central Government provide free meals for all children in primary school.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The council can appeal to the Central Government to increase funding for programs to tackle poverty.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Distributing flyers and posters to direct those in need to free food centers.</a:t>
            </a:r>
          </a:p>
          <a:p>
            <a:r>
              <a:rPr lang="en-US" sz="2000" dirty="0">
                <a:latin typeface="Times New Roman"/>
                <a:cs typeface="Times New Roman"/>
              </a:rPr>
              <a:t>Additional assistance for the most vulnerable families.</a:t>
            </a:r>
          </a:p>
          <a:p>
            <a:pPr marL="0" indent="0">
              <a:buNone/>
            </a:pPr>
            <a:r>
              <a:rPr lang="en-US" sz="2000" dirty="0">
                <a:latin typeface="Times New Roman"/>
                <a:cs typeface="Times New Roman"/>
              </a:rPr>
              <a:t>(Newham Council, 2021)</a:t>
            </a:r>
          </a:p>
          <a:p>
            <a:endParaRPr lang="en-US" sz="15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ox full of food&#10;&#10;Description automatically generated">
            <a:extLst>
              <a:ext uri="{FF2B5EF4-FFF2-40B4-BE49-F238E27FC236}">
                <a16:creationId xmlns:a16="http://schemas.microsoft.com/office/drawing/2014/main" id="{4D70D0B0-CDC8-FDAB-8703-0F54176DE1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30493" y="2287575"/>
            <a:ext cx="4223252" cy="2343133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631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7C7CC-5366-907D-C100-6CEB5297A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305" y="3426337"/>
            <a:ext cx="9471956" cy="7031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latin typeface="Times New Roman"/>
                <a:cs typeface="Times New Roman"/>
              </a:rPr>
              <a:t>Conclusion</a:t>
            </a:r>
          </a:p>
        </p:txBody>
      </p:sp>
      <p:pic>
        <p:nvPicPr>
          <p:cNvPr id="5" name="Content Placeholder 4" descr="A cartoon of a child&#10;&#10;Description automatically generated">
            <a:extLst>
              <a:ext uri="{FF2B5EF4-FFF2-40B4-BE49-F238E27FC236}">
                <a16:creationId xmlns:a16="http://schemas.microsoft.com/office/drawing/2014/main" id="{E5167659-CDA5-0991-96E1-C2FE646B005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289304" y="1173707"/>
            <a:ext cx="7493598" cy="20659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8662B-384C-35A1-F09C-686323E55B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9304" y="4327192"/>
            <a:ext cx="7745969" cy="15563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/>
                <a:cs typeface="Times New Roman"/>
              </a:rPr>
              <a:t>One of the easiest ways to help people who are left without a livelihood or families on an insufficient income is to donate food to a food bank. Society is like a big family and as we are a members of that family, we need to be committed to supporting its most vulnerable members. </a:t>
            </a:r>
            <a:endParaRPr lang="en-US" sz="1400">
              <a:latin typeface="Aptos" panose="020B000402020202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136293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F9343-B24D-1B2A-B52E-CDE22F8A6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18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5E2DB-FA70-B27A-9EF5-00F0BD302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778" y="1018348"/>
            <a:ext cx="11588965" cy="584014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800" dirty="0">
              <a:latin typeface="Times New Roman"/>
              <a:ea typeface="+mn-lt"/>
              <a:cs typeface="+mn-lt"/>
            </a:endParaRP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Adobe Stock (2020)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Collection of popular social media logo: Facebook, twitter, </a:t>
            </a:r>
            <a:r>
              <a:rPr lang="en-US" sz="2000" i="1" dirty="0" err="1">
                <a:latin typeface="Times New Roman"/>
                <a:ea typeface="+mn-lt"/>
                <a:cs typeface="+mn-lt"/>
              </a:rPr>
              <a:t>instagram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, </a:t>
            </a:r>
            <a:r>
              <a:rPr lang="en-US" sz="2000" i="1" dirty="0" err="1">
                <a:latin typeface="Times New Roman"/>
                <a:ea typeface="+mn-lt"/>
                <a:cs typeface="+mn-lt"/>
              </a:rPr>
              <a:t>tiktok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, snap chat, WhatsApp.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https://stock.adobe.com/images/collection-of-popular-social-media-logo-facebook-twitter-instagram-tiktok-snap-chat-whatsapp-social-media-icons-realistic-set-vector-illustration-berlin-germany-june-03-2020/354874220 (Accessed: 28. November. 2024).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Adobe Stock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Equal and Different directions. Opposite traffic sign. </a:t>
            </a:r>
            <a:r>
              <a:rPr lang="en-US" sz="2000" dirty="0">
                <a:latin typeface="Times New Roman"/>
                <a:ea typeface="+mn-lt"/>
                <a:cs typeface="+mn-lt"/>
              </a:rPr>
              <a:t>Available at: https://stock.adobe.com/uk/images/equal-and-different-directions-opposite-traffic-sign/66737679 (Accessed: 20. November. 2024).</a:t>
            </a:r>
            <a:endParaRPr lang="en-US" sz="2000">
              <a:latin typeface="Times New Roman"/>
              <a:cs typeface="Times New Roman"/>
            </a:endParaRP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Adobe Stock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Overcome Obstacles Images </a:t>
            </a:r>
            <a:r>
              <a:rPr lang="en-US" sz="2000" dirty="0">
                <a:latin typeface="Times New Roman"/>
                <a:ea typeface="+mn-lt"/>
                <a:cs typeface="+mn-lt"/>
              </a:rPr>
              <a:t>Available at: https://www.google.com/imgres?q=obstacles%20overcoming%20challenges%20clipart&amp;imgurl=https%3A%2F%2Ft4.ftcdn.net%2Fjpg%2F00%2F70%2F42%2F73%2F360_F_70427370_69jdGZZ244Bjig8ofYiUxc4sLFN5SJoO.jpg&amp;imgrefurl=https%3A%2F%2Fstock.adobe.com%2Fsearch%2Fimages%3Fk%3Dovercome%2Bobstacles&amp;docid=MKnO80Wq0UpruM&amp;tbnid=8RfvkgNeb3RzrM&amp;vet=12ahUKEwjo47SLloCKAxWtT0EAHds_At4QM3oECHsQAA..i&amp;w=480&amp;h=360&amp;hcb=2&amp;ved=2ahUKEwjo47SLloCKAxWtT0EAHds_At4QM3oECHsQAA (Accessed: 28. November. 2024).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BBC News (2019)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Poverty tightens grip on poorest children, research says </a:t>
            </a:r>
            <a:r>
              <a:rPr lang="en-US" sz="2000" dirty="0">
                <a:latin typeface="Times New Roman"/>
                <a:ea typeface="+mn-lt"/>
                <a:cs typeface="+mn-lt"/>
              </a:rPr>
              <a:t>Available at: https://www.bbc.co.uk/news/education-48226256 (Accessed: 24. November. 2024).</a:t>
            </a:r>
            <a:endParaRPr lang="en-US"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23100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40116-CBF9-19D2-B0B8-FA71DE2D1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304" y="137662"/>
            <a:ext cx="2850108" cy="60905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/>
                <a:cs typeface="Times New Roman"/>
              </a:rPr>
              <a:t>References</a:t>
            </a:r>
            <a:endParaRPr lang="en-US" sz="280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74A66-E688-4F68-4BA1-6866D8C84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411" y="927147"/>
            <a:ext cx="12085090" cy="593220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Community Development Practice Hub (2021)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What is Community Development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https://www.bvsc.org/what-is-community-development (Accessed: 27. November. 2024). </a:t>
            </a:r>
            <a:endParaRPr lang="en-US" sz="2000">
              <a:latin typeface="Times New Roman"/>
              <a:cs typeface="Times New Roman"/>
            </a:endParaRP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Faster Capital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Common Obstacles In Community Development And How To Address Them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https://fastercapital.com/topics/common-obstacles-in-community-development-and-how-to-address-them.html#:~:text=Common%20obstacles%20include%20limited%20resources,community%20development%20efforts%20are%20successful. (Accessed: 29. November. 2024). </a:t>
            </a:r>
          </a:p>
          <a:p>
            <a:pPr algn="just"/>
            <a:r>
              <a:rPr lang="en-US" sz="2000" err="1">
                <a:latin typeface="Times New Roman"/>
                <a:ea typeface="+mn-lt"/>
                <a:cs typeface="+mn-lt"/>
              </a:rPr>
              <a:t>FoodCycle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(2023)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100 Community meals this week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https://foodcycle.org.uk/free-food-locations/  (Accessed: 24. November. 2024). 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Instant Input (2023) How to Address Common Barriers to Civic Engagement Available at: https://www.instantinput.com/blog/common-barriers-in-civic-engagement#:~:text=The%20three%20major%20barriers%20often,What%20is%20negative%20customer%20engagement%3F (Accessed: 29. November. 2024). 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iStock (2016)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Food Bank Donation Concept Banner stock illustration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https://www.istockphoto.com/vector/food-bank-donation-concept-banner-gm588607364-101091983 (Accessed: 28. 2024).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Newham Council (2021)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WE ARE FOOD SECURE. WE ARE NEWHAM</a:t>
            </a:r>
            <a:r>
              <a:rPr lang="en-US" sz="2000" dirty="0">
                <a:latin typeface="Times New Roman"/>
                <a:ea typeface="+mn-lt"/>
                <a:cs typeface="+mn-lt"/>
              </a:rPr>
              <a:t>. Available at: https://www.newham.gov.uk/downloads/file/3454/newham-food-security-strategy-final (Accessed: 28. November. 2024).</a:t>
            </a:r>
            <a:endParaRPr lang="en-US"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76366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D4B71-FB70-6FAF-D504-26CB1BAEC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83952"/>
          </a:xfrm>
        </p:spPr>
        <p:txBody>
          <a:bodyPr/>
          <a:lstStyle/>
          <a:p>
            <a:r>
              <a:rPr lang="en-US" sz="2800" b="1" dirty="0">
                <a:latin typeface="Times New Roman"/>
                <a:cs typeface="Times New Roman"/>
              </a:rPr>
              <a:t>References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93D61-7782-88BF-17D3-CF0AAF431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7" y="972641"/>
            <a:ext cx="12096464" cy="58867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Office for Health Improvement and Disparities (2023)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Newham Child Health Profile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https://fingertips.phe.org.uk/static-reports/child-health-profiles/2023/E09000025.html?area-name=Newham (Accessed: 15. November. 2024). Pinterest (2024) Stakeholder Management Available at:  https://www.pinterest.com/pin/what-is-stakeholder-management--665406913684191894/ (Accessed: 25. November. 2024). </a:t>
            </a:r>
          </a:p>
          <a:p>
            <a:r>
              <a:rPr lang="en-US" sz="2000" dirty="0">
                <a:latin typeface="Times New Roman"/>
                <a:ea typeface="+mn-lt"/>
                <a:cs typeface="+mn-lt"/>
              </a:rPr>
              <a:t>Rotel Project (2023)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Ecological Theory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https://rotel.pressbooks.pub/whole-child/chapter/ecological-theory-2/ (Accessed: 25. November. 2024). </a:t>
            </a: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Shutterstock (2024)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 Law and policy of UK law and legislation with polies and court hammer.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https://www.shutterstock.com/image-vector/law-policy-uk-legislation-polies-court-2259761751 (Accessed: 26. November. 2024). </a:t>
            </a:r>
            <a:endParaRPr lang="en-US" sz="2000">
              <a:latin typeface="Times New Roman"/>
              <a:cs typeface="Times New Roman"/>
            </a:endParaRP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Trust for London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Newham indicator rankings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  https://trustforlondon.org.uk/data/boroughs/newham-poverty-and-inequality-indicators/ (Accessed: 20. November. 2024). </a:t>
            </a:r>
          </a:p>
          <a:p>
            <a:pPr algn="just"/>
            <a:r>
              <a:rPr lang="en-US" sz="2000" err="1">
                <a:latin typeface="Times New Roman"/>
                <a:ea typeface="+mn-lt"/>
                <a:cs typeface="+mn-lt"/>
              </a:rPr>
              <a:t>Varbes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Demographics of Newham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  https://www.varbes.com/demographics/newham-demographics  (Accessed: 16. November. 2024). </a:t>
            </a:r>
            <a:endParaRPr lang="en-US" sz="2000">
              <a:latin typeface="Times New Roman"/>
              <a:cs typeface="Times New Roman"/>
            </a:endParaRPr>
          </a:p>
          <a:p>
            <a:pPr algn="just"/>
            <a:r>
              <a:rPr lang="en-US" sz="2000" err="1">
                <a:latin typeface="Times New Roman"/>
                <a:ea typeface="+mn-lt"/>
                <a:cs typeface="+mn-lt"/>
              </a:rPr>
              <a:t>VectorStock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International students community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https://www.vectorstock.com/royalty-free-vector/international-students-community-young-people-flat-vector-33196492 (Accessed: 15. November. 2024). </a:t>
            </a:r>
            <a:endParaRPr lang="en-US" sz="2000">
              <a:latin typeface="Times New Roman"/>
              <a:cs typeface="Times New Roman"/>
            </a:endParaRPr>
          </a:p>
          <a:p>
            <a:pPr algn="just"/>
            <a:r>
              <a:rPr lang="en-US" sz="2000" dirty="0">
                <a:latin typeface="Times New Roman"/>
                <a:ea typeface="+mn-lt"/>
                <a:cs typeface="+mn-lt"/>
              </a:rPr>
              <a:t>Vocabulary.com (2024)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community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Available at: https://www.vocabulary.com/dictionary/community (Accessed: 15. November. 2024). </a:t>
            </a:r>
            <a:endParaRPr lang="en-US"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894925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Assessment Component 1  Presentation </vt:lpstr>
      <vt:lpstr>Community</vt:lpstr>
      <vt:lpstr>PowerPoint Presentation</vt:lpstr>
      <vt:lpstr>Population</vt:lpstr>
      <vt:lpstr>Ethnic Groups and Religion</vt:lpstr>
      <vt:lpstr>Community development...</vt:lpstr>
      <vt:lpstr> ...and status</vt:lpstr>
      <vt:lpstr>Community development and status continue</vt:lpstr>
      <vt:lpstr>Identifying the problem</vt:lpstr>
      <vt:lpstr>Project goals</vt:lpstr>
      <vt:lpstr>The stakeholders</vt:lpstr>
      <vt:lpstr>Theory</vt:lpstr>
      <vt:lpstr>Digital media</vt:lpstr>
      <vt:lpstr>Policy and Legislation</vt:lpstr>
      <vt:lpstr>Barriers and obstacles</vt:lpstr>
      <vt:lpstr>Recommendation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1467</cp:revision>
  <dcterms:created xsi:type="dcterms:W3CDTF">2024-11-03T22:26:03Z</dcterms:created>
  <dcterms:modified xsi:type="dcterms:W3CDTF">2024-11-29T02:14:17Z</dcterms:modified>
</cp:coreProperties>
</file>