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9" r:id="rId2"/>
  </p:sldMasterIdLst>
  <p:notesMasterIdLst>
    <p:notesMasterId r:id="rId5"/>
  </p:notesMasterIdLst>
  <p:sldIdLst>
    <p:sldId id="257" r:id="rId3"/>
    <p:sldId id="256" r:id="rId4"/>
  </p:sldIdLst>
  <p:sldSz cx="9144000" cy="6858000" type="screen4x3"/>
  <p:notesSz cx="68580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426" autoAdjust="0"/>
    <p:restoredTop sz="94610"/>
  </p:normalViewPr>
  <p:slideViewPr>
    <p:cSldViewPr snapToGrid="0" snapToObjects="1">
      <p:cViewPr varScale="1">
        <p:scale>
          <a:sx n="64" d="100"/>
          <a:sy n="64" d="100"/>
        </p:scale>
        <p:origin x="1488" y="72"/>
      </p:cViewPr>
      <p:guideLst/>
    </p:cSldViewPr>
  </p:slideViewPr>
  <p:notesTextViewPr>
    <p:cViewPr>
      <p:scale>
        <a:sx n="1" d="1"/>
        <a:sy n="1" d="1"/>
      </p:scale>
      <p:origin x="0" y="-2586"/>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510368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Introduction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Good morning, everyone.</a:t>
            </a:r>
          </a:p>
          <a:p>
            <a:r>
              <a:rPr lang="en-US" sz="1200" kern="1200" dirty="0">
                <a:solidFill>
                  <a:schemeClr val="tx1"/>
                </a:solidFill>
                <a:effectLst/>
                <a:latin typeface="+mn-lt"/>
                <a:ea typeface="+mn-ea"/>
                <a:cs typeface="+mn-cs"/>
              </a:rPr>
              <a:t>Today, I will present my sustainable brand extension proposal for </a:t>
            </a:r>
            <a:r>
              <a:rPr lang="en-US" sz="1200" b="1" kern="1200" dirty="0">
                <a:solidFill>
                  <a:schemeClr val="tx1"/>
                </a:solidFill>
                <a:effectLst/>
                <a:latin typeface="+mn-lt"/>
                <a:ea typeface="+mn-ea"/>
                <a:cs typeface="+mn-cs"/>
              </a:rPr>
              <a:t>Dove Solid Care</a:t>
            </a:r>
            <a:r>
              <a:rPr lang="en-US" sz="1200" kern="1200" dirty="0">
                <a:solidFill>
                  <a:schemeClr val="tx1"/>
                </a:solidFill>
                <a:effectLst/>
                <a:latin typeface="+mn-lt"/>
                <a:ea typeface="+mn-ea"/>
                <a:cs typeface="+mn-cs"/>
              </a:rPr>
              <a:t>, a new range of waterless personal care products. The aim of this extension is to reduce plastic waste while supporting environmentally responsible consumer choices. Dove already has a strong reputation for gentle and trusted skincare, making it well positioned to enter the growing sustainable beauty market.</a:t>
            </a:r>
          </a:p>
          <a:p>
            <a:r>
              <a:rPr lang="en-US"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The Need for the Extension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beauty industry creates over </a:t>
            </a:r>
            <a:r>
              <a:rPr lang="en-US" sz="1200" b="1" kern="1200" dirty="0">
                <a:solidFill>
                  <a:schemeClr val="tx1"/>
                </a:solidFill>
                <a:effectLst/>
                <a:latin typeface="+mn-lt"/>
                <a:ea typeface="+mn-ea"/>
                <a:cs typeface="+mn-cs"/>
              </a:rPr>
              <a:t>120 billion packaging units every year</a:t>
            </a:r>
            <a:r>
              <a:rPr lang="en-US" sz="1200" kern="1200" dirty="0">
                <a:solidFill>
                  <a:schemeClr val="tx1"/>
                </a:solidFill>
                <a:effectLst/>
                <a:latin typeface="+mn-lt"/>
                <a:ea typeface="+mn-ea"/>
                <a:cs typeface="+mn-cs"/>
              </a:rPr>
              <a:t>, and most plastic packaging is never recycled. At the same time, more consumers are actively searching for sustainable beauty products.</a:t>
            </a:r>
          </a:p>
          <a:p>
            <a:r>
              <a:rPr lang="en-US" sz="1200" kern="1200" dirty="0">
                <a:solidFill>
                  <a:schemeClr val="tx1"/>
                </a:solidFill>
                <a:effectLst/>
                <a:latin typeface="+mn-lt"/>
                <a:ea typeface="+mn-ea"/>
                <a:cs typeface="+mn-cs"/>
              </a:rPr>
              <a:t>This creates an opportunity for Dove to introduce a product that meets environmental needs while maintaining the quality and care that customers expect.</a:t>
            </a:r>
          </a:p>
          <a:p>
            <a:r>
              <a:rPr lang="en-US"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The Brand Extension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My proposed extension is </a:t>
            </a:r>
            <a:r>
              <a:rPr lang="en-US" sz="1200" b="1" kern="1200" dirty="0">
                <a:solidFill>
                  <a:schemeClr val="tx1"/>
                </a:solidFill>
                <a:effectLst/>
                <a:latin typeface="+mn-lt"/>
                <a:ea typeface="+mn-ea"/>
                <a:cs typeface="+mn-cs"/>
              </a:rPr>
              <a:t>Dove Solid Care</a:t>
            </a:r>
            <a:r>
              <a:rPr lang="en-US" sz="1200" kern="1200" dirty="0">
                <a:solidFill>
                  <a:schemeClr val="tx1"/>
                </a:solidFill>
                <a:effectLst/>
                <a:latin typeface="+mn-lt"/>
                <a:ea typeface="+mn-ea"/>
                <a:cs typeface="+mn-cs"/>
              </a:rPr>
              <a:t>, a collection of waterless solid beauty products.</a:t>
            </a:r>
          </a:p>
          <a:p>
            <a:r>
              <a:rPr lang="en-US" sz="1200" kern="1200" dirty="0">
                <a:solidFill>
                  <a:schemeClr val="tx1"/>
                </a:solidFill>
                <a:effectLst/>
                <a:latin typeface="+mn-lt"/>
                <a:ea typeface="+mn-ea"/>
                <a:cs typeface="+mn-cs"/>
              </a:rPr>
              <a:t>These products use </a:t>
            </a:r>
            <a:r>
              <a:rPr lang="en-US" sz="1200" b="1" kern="1200" dirty="0">
                <a:solidFill>
                  <a:schemeClr val="tx1"/>
                </a:solidFill>
                <a:effectLst/>
                <a:latin typeface="+mn-lt"/>
                <a:ea typeface="+mn-ea"/>
                <a:cs typeface="+mn-cs"/>
              </a:rPr>
              <a:t>plastic-free packaging</a:t>
            </a:r>
            <a:r>
              <a:rPr lang="en-US" sz="1200" kern="1200" dirty="0">
                <a:solidFill>
                  <a:schemeClr val="tx1"/>
                </a:solidFill>
                <a:effectLst/>
                <a:latin typeface="+mn-lt"/>
                <a:ea typeface="+mn-ea"/>
                <a:cs typeface="+mn-cs"/>
              </a:rPr>
              <a:t>, </a:t>
            </a:r>
            <a:r>
              <a:rPr lang="en-US" sz="1200" b="1" kern="1200" dirty="0">
                <a:solidFill>
                  <a:schemeClr val="tx1"/>
                </a:solidFill>
                <a:effectLst/>
                <a:latin typeface="+mn-lt"/>
                <a:ea typeface="+mn-ea"/>
                <a:cs typeface="+mn-cs"/>
              </a:rPr>
              <a:t>waterless formulations</a:t>
            </a:r>
            <a:r>
              <a:rPr lang="en-US" sz="1200" kern="1200" dirty="0">
                <a:solidFill>
                  <a:schemeClr val="tx1"/>
                </a:solidFill>
                <a:effectLst/>
                <a:latin typeface="+mn-lt"/>
                <a:ea typeface="+mn-ea"/>
                <a:cs typeface="+mn-cs"/>
              </a:rPr>
              <a:t>, and </a:t>
            </a:r>
            <a:r>
              <a:rPr lang="en-US" sz="1200" b="1" kern="1200" dirty="0">
                <a:solidFill>
                  <a:schemeClr val="tx1"/>
                </a:solidFill>
                <a:effectLst/>
                <a:latin typeface="+mn-lt"/>
                <a:ea typeface="+mn-ea"/>
                <a:cs typeface="+mn-cs"/>
              </a:rPr>
              <a:t>recycled cardboard</a:t>
            </a:r>
            <a:r>
              <a:rPr lang="en-US" sz="1200" kern="1200" dirty="0">
                <a:solidFill>
                  <a:schemeClr val="tx1"/>
                </a:solidFill>
                <a:effectLst/>
                <a:latin typeface="+mn-lt"/>
                <a:ea typeface="+mn-ea"/>
                <a:cs typeface="+mn-cs"/>
              </a:rPr>
              <a:t>, which significantly reduce waste and transportation emissions.</a:t>
            </a:r>
          </a:p>
          <a:p>
            <a:r>
              <a:rPr lang="en-US" sz="1200" kern="1200" dirty="0">
                <a:solidFill>
                  <a:schemeClr val="tx1"/>
                </a:solidFill>
                <a:effectLst/>
                <a:latin typeface="+mn-lt"/>
                <a:ea typeface="+mn-ea"/>
                <a:cs typeface="+mn-cs"/>
              </a:rPr>
              <a:t>This allows Dove to offer consumers a more sustainable personal care option without compromising product performance.</a:t>
            </a:r>
          </a:p>
          <a:p>
            <a:r>
              <a:rPr lang="en-US"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Market Appeal and Sustainability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main target market is </a:t>
            </a:r>
            <a:r>
              <a:rPr lang="en-US" sz="1200" b="1" kern="1200" dirty="0">
                <a:solidFill>
                  <a:schemeClr val="tx1"/>
                </a:solidFill>
                <a:effectLst/>
                <a:latin typeface="+mn-lt"/>
                <a:ea typeface="+mn-ea"/>
                <a:cs typeface="+mn-cs"/>
              </a:rPr>
              <a:t>Millennials and Generation Z</a:t>
            </a:r>
            <a:r>
              <a:rPr lang="en-US" sz="1200" kern="1200" dirty="0">
                <a:solidFill>
                  <a:schemeClr val="tx1"/>
                </a:solidFill>
                <a:effectLst/>
                <a:latin typeface="+mn-lt"/>
                <a:ea typeface="+mn-ea"/>
                <a:cs typeface="+mn-cs"/>
              </a:rPr>
              <a:t>, who increasingly value ethical and environmentally responsible brands.</a:t>
            </a:r>
          </a:p>
          <a:p>
            <a:r>
              <a:rPr lang="en-US" sz="1200" kern="1200" dirty="0">
                <a:solidFill>
                  <a:schemeClr val="tx1"/>
                </a:solidFill>
                <a:effectLst/>
                <a:latin typeface="+mn-lt"/>
                <a:ea typeface="+mn-ea"/>
                <a:cs typeface="+mn-cs"/>
              </a:rPr>
              <a:t>This extension also supports Unilever's sustainability strategy by reducing virgin plastic, conserving water, lowering carbon emissions through lighter packaging, and contributing to the United Nations Sustainable Development Goals, particularly responsible consumption and clean water.</a:t>
            </a:r>
          </a:p>
          <a:p>
            <a:r>
              <a:rPr lang="en-US" sz="1200" kern="1200" dirty="0">
                <a:solidFill>
                  <a:schemeClr val="tx1"/>
                </a:solidFill>
                <a:effectLst/>
                <a:latin typeface="+mn-lt"/>
                <a:ea typeface="+mn-ea"/>
                <a:cs typeface="+mn-cs"/>
              </a:rPr>
              <a:t>From a business perspective, strong sustainability performance also improves investor confidence and strengthens long-term competitiveness.</a:t>
            </a:r>
          </a:p>
          <a:p>
            <a:r>
              <a:rPr lang="en-US" sz="1200" b="1" kern="1200" dirty="0">
                <a:solidFill>
                  <a:schemeClr val="tx1"/>
                </a:solidFill>
                <a:effectLst/>
                <a:latin typeface="+mn-lt"/>
                <a:ea typeface="+mn-ea"/>
                <a:cs typeface="+mn-cs"/>
              </a:rPr>
              <a:t>Conclusion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conclusion, Dove Solid Care combines Dove's trusted brand image with the increasing demand for sustainable beauty.</a:t>
            </a:r>
          </a:p>
          <a:p>
            <a:r>
              <a:rPr lang="en-US" sz="1200" kern="1200" dirty="0">
                <a:solidFill>
                  <a:schemeClr val="tx1"/>
                </a:solidFill>
                <a:effectLst/>
                <a:latin typeface="+mn-lt"/>
                <a:ea typeface="+mn-ea"/>
                <a:cs typeface="+mn-cs"/>
              </a:rPr>
              <a:t>It provides value for consumers, supports environmental protection, and creates new growth opportunities for the company.</a:t>
            </a:r>
          </a:p>
          <a:p>
            <a:r>
              <a:rPr lang="en-US" sz="1200" kern="1200" dirty="0">
                <a:solidFill>
                  <a:schemeClr val="tx1"/>
                </a:solidFill>
                <a:effectLst/>
                <a:latin typeface="+mn-lt"/>
                <a:ea typeface="+mn-ea"/>
                <a:cs typeface="+mn-cs"/>
              </a:rPr>
              <a:t>Thank you for listening. I welcome any questions.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ctrTitle"/>
          </p:nvPr>
        </p:nvSpPr>
        <p:spPr>
          <a:xfrm>
            <a:off x="914400" y="1803405"/>
            <a:ext cx="73152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914400" y="3632201"/>
            <a:ext cx="73152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5932170" y="4323845"/>
            <a:ext cx="2297429" cy="365125"/>
          </a:xfrm>
        </p:spPr>
        <p:txBody>
          <a:bodyPr/>
          <a:lstStyle/>
          <a:p>
            <a:fld id="{48A87A34-81AB-432B-8DAE-1953F412C126}" type="datetimeFigureOut">
              <a:rPr lang="en-US" smtClean="0"/>
              <a:t>6/29/2026</a:t>
            </a:fld>
            <a:endParaRPr lang="en-US" dirty="0"/>
          </a:p>
        </p:txBody>
      </p:sp>
      <p:sp>
        <p:nvSpPr>
          <p:cNvPr id="5" name="Footer Placeholder 4"/>
          <p:cNvSpPr>
            <a:spLocks noGrp="1"/>
          </p:cNvSpPr>
          <p:nvPr>
            <p:ph type="ftr" sz="quarter" idx="11"/>
          </p:nvPr>
        </p:nvSpPr>
        <p:spPr>
          <a:xfrm>
            <a:off x="914400" y="4323846"/>
            <a:ext cx="4880610" cy="365125"/>
          </a:xfrm>
        </p:spPr>
        <p:txBody>
          <a:bodyPr/>
          <a:lstStyle/>
          <a:p>
            <a:endParaRPr lang="en-US" dirty="0"/>
          </a:p>
        </p:txBody>
      </p:sp>
      <p:sp>
        <p:nvSpPr>
          <p:cNvPr id="6" name="Slide Number Placeholder 5"/>
          <p:cNvSpPr>
            <a:spLocks noGrp="1"/>
          </p:cNvSpPr>
          <p:nvPr>
            <p:ph type="sldNum" sz="quarter" idx="12"/>
          </p:nvPr>
        </p:nvSpPr>
        <p:spPr>
          <a:xfrm>
            <a:off x="6057900" y="1430867"/>
            <a:ext cx="2171700"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5769948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85013750"/>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4"/>
            <a:ext cx="7955280"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594360" y="3641726"/>
            <a:ext cx="7955281" cy="1354134"/>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fld id="{48A87A34-81AB-432B-8DAE-1953F412C126}" type="datetimeFigureOut">
              <a:rPr lang="en-US" smtClean="0"/>
              <a:pPr/>
              <a:t>6/29/2026</a:t>
            </a:fld>
            <a:endParaRPr lang="en-US" dirty="0"/>
          </a:p>
        </p:txBody>
      </p:sp>
      <p:sp>
        <p:nvSpPr>
          <p:cNvPr id="5" name="Footer Placeholder 4"/>
          <p:cNvSpPr>
            <a:spLocks noGrp="1"/>
          </p:cNvSpPr>
          <p:nvPr>
            <p:ph type="ftr" sz="quarter" idx="11"/>
          </p:nvPr>
        </p:nvSpPr>
        <p:spPr>
          <a:xfrm>
            <a:off x="594360" y="381001"/>
            <a:ext cx="4830656" cy="365125"/>
          </a:xfrm>
        </p:spPr>
        <p:txBody>
          <a:bodyPr/>
          <a:lstStyle/>
          <a:p>
            <a:endParaRPr lang="en-US" dirty="0"/>
          </a:p>
        </p:txBody>
      </p:sp>
      <p:sp>
        <p:nvSpPr>
          <p:cNvPr id="6" name="Slide Number Placeholder 5"/>
          <p:cNvSpPr>
            <a:spLocks noGrp="1"/>
          </p:cNvSpPr>
          <p:nvPr>
            <p:ph type="sldNum" sz="quarter" idx="12"/>
          </p:nvPr>
        </p:nvSpPr>
        <p:spPr>
          <a:xfrm>
            <a:off x="7882466" y="381001"/>
            <a:ext cx="667173"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32104943"/>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94360" y="2194560"/>
            <a:ext cx="3910579" cy="4069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2099" y="2194560"/>
            <a:ext cx="3907540" cy="4069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6/29/2026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729862"/>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71700" y="762000"/>
            <a:ext cx="637794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1279" y="2183802"/>
            <a:ext cx="3683659"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94359" y="3132667"/>
            <a:ext cx="3910579" cy="31309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69018" y="2183802"/>
            <a:ext cx="368062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2098" y="3132667"/>
            <a:ext cx="3907541" cy="31309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6/29/2026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18474650"/>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6/29/2026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8202144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6/29/2026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9768596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30861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3886200" y="746760"/>
            <a:ext cx="4663440" cy="551688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94360" y="3124200"/>
            <a:ext cx="308610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6/29/2026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28246490"/>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407573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77524" y="751242"/>
            <a:ext cx="3674234" cy="5512398"/>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94360" y="3124200"/>
            <a:ext cx="407573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6/29/2026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4480794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55" y="4697361"/>
            <a:ext cx="7956482"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94355" y="977035"/>
            <a:ext cx="7950260" cy="340697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94360" y="5516716"/>
            <a:ext cx="7955280" cy="746924"/>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6/29/2026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6614126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3"/>
            <a:ext cx="795528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800" y="3649134"/>
            <a:ext cx="7772400" cy="1330852"/>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fld id="{48A87A34-81AB-432B-8DAE-1953F412C126}" type="datetimeFigureOut">
              <a:rPr lang="en-US" smtClean="0"/>
              <a:pPr/>
              <a:t>6/29/2026</a:t>
            </a:fld>
            <a:endParaRPr lang="en-US" dirty="0"/>
          </a:p>
        </p:txBody>
      </p:sp>
      <p:sp>
        <p:nvSpPr>
          <p:cNvPr id="6" name="Footer Placeholder 5"/>
          <p:cNvSpPr>
            <a:spLocks noGrp="1"/>
          </p:cNvSpPr>
          <p:nvPr>
            <p:ph type="ftr" sz="quarter" idx="11"/>
          </p:nvPr>
        </p:nvSpPr>
        <p:spPr>
          <a:xfrm>
            <a:off x="594360" y="381001"/>
            <a:ext cx="4830656" cy="365125"/>
          </a:xfrm>
        </p:spPr>
        <p:txBody>
          <a:bodyPr/>
          <a:lstStyle/>
          <a:p>
            <a:endParaRPr lang="en-US" dirty="0"/>
          </a:p>
        </p:txBody>
      </p:sp>
      <p:sp>
        <p:nvSpPr>
          <p:cNvPr id="7" name="Slide Number Placeholder 6"/>
          <p:cNvSpPr>
            <a:spLocks noGrp="1"/>
          </p:cNvSpPr>
          <p:nvPr>
            <p:ph type="sldNum" sz="quarter" idx="12"/>
          </p:nvPr>
        </p:nvSpPr>
        <p:spPr>
          <a:xfrm>
            <a:off x="7882466" y="381001"/>
            <a:ext cx="667174"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8484963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5" name="Picture 14"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768351" y="753534"/>
            <a:ext cx="7613650" cy="2756234"/>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977899" y="3509768"/>
            <a:ext cx="7194552"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0" y="4174597"/>
            <a:ext cx="7778752" cy="821265"/>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fld id="{48A87A34-81AB-432B-8DAE-1953F412C126}" type="datetimeFigureOut">
              <a:rPr lang="en-US" smtClean="0"/>
              <a:pPr/>
              <a:t>6/29/2026</a:t>
            </a:fld>
            <a:endParaRPr lang="en-US" dirty="0"/>
          </a:p>
        </p:txBody>
      </p:sp>
      <p:sp>
        <p:nvSpPr>
          <p:cNvPr id="6" name="Footer Placeholder 5"/>
          <p:cNvSpPr>
            <a:spLocks noGrp="1"/>
          </p:cNvSpPr>
          <p:nvPr>
            <p:ph type="ftr" sz="quarter" idx="11"/>
          </p:nvPr>
        </p:nvSpPr>
        <p:spPr>
          <a:xfrm>
            <a:off x="594360" y="379438"/>
            <a:ext cx="4830656" cy="365125"/>
          </a:xfrm>
        </p:spPr>
        <p:txBody>
          <a:bodyPr/>
          <a:lstStyle/>
          <a:p>
            <a:endParaRPr lang="en-US" dirty="0"/>
          </a:p>
        </p:txBody>
      </p:sp>
      <p:sp>
        <p:nvSpPr>
          <p:cNvPr id="7" name="Slide Number Placeholder 6"/>
          <p:cNvSpPr>
            <a:spLocks noGrp="1"/>
          </p:cNvSpPr>
          <p:nvPr>
            <p:ph type="sldNum" sz="quarter" idx="12"/>
          </p:nvPr>
        </p:nvSpPr>
        <p:spPr>
          <a:xfrm>
            <a:off x="7882466" y="381001"/>
            <a:ext cx="667174" cy="365125"/>
          </a:xfrm>
        </p:spPr>
        <p:txBody>
          <a:bodyPr/>
          <a:lstStyle/>
          <a:p>
            <a:fld id="{6D22F896-40B5-4ADD-8801-0D06FADFA095}" type="slidenum">
              <a:rPr lang="en-US" smtClean="0"/>
              <a:t>‹#›</a:t>
            </a:fld>
            <a:endParaRPr lang="en-US" dirty="0"/>
          </a:p>
        </p:txBody>
      </p:sp>
      <p:sp>
        <p:nvSpPr>
          <p:cNvPr id="13" name="TextBox 12"/>
          <p:cNvSpPr txBox="1"/>
          <p:nvPr/>
        </p:nvSpPr>
        <p:spPr>
          <a:xfrm>
            <a:off x="231458" y="80772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8146733" y="302133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40383677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685800" y="1124702"/>
            <a:ext cx="7774782"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792" y="3648316"/>
            <a:ext cx="7773608"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78884"/>
            <a:ext cx="2183130" cy="365125"/>
          </a:xfrm>
        </p:spPr>
        <p:txBody>
          <a:bodyPr/>
          <a:lstStyle>
            <a:lvl1pPr algn="r">
              <a:defRPr/>
            </a:lvl1pPr>
          </a:lstStyle>
          <a:p>
            <a:fld id="{48A87A34-81AB-432B-8DAE-1953F412C126}" type="datetimeFigureOut">
              <a:rPr lang="en-US" smtClean="0"/>
              <a:pPr/>
              <a:t>6/29/2026</a:t>
            </a:fld>
            <a:endParaRPr lang="en-US" dirty="0"/>
          </a:p>
        </p:txBody>
      </p:sp>
      <p:sp>
        <p:nvSpPr>
          <p:cNvPr id="6" name="Footer Placeholder 5"/>
          <p:cNvSpPr>
            <a:spLocks noGrp="1"/>
          </p:cNvSpPr>
          <p:nvPr>
            <p:ph type="ftr" sz="quarter" idx="11"/>
          </p:nvPr>
        </p:nvSpPr>
        <p:spPr>
          <a:xfrm>
            <a:off x="594360" y="378884"/>
            <a:ext cx="4830656" cy="365125"/>
          </a:xfrm>
        </p:spPr>
        <p:txBody>
          <a:bodyPr/>
          <a:lstStyle/>
          <a:p>
            <a:endParaRPr lang="en-US" dirty="0"/>
          </a:p>
        </p:txBody>
      </p:sp>
      <p:sp>
        <p:nvSpPr>
          <p:cNvPr id="7" name="Slide Number Placeholder 6"/>
          <p:cNvSpPr>
            <a:spLocks noGrp="1"/>
          </p:cNvSpPr>
          <p:nvPr>
            <p:ph type="sldNum" sz="quarter" idx="12"/>
          </p:nvPr>
        </p:nvSpPr>
        <p:spPr>
          <a:xfrm>
            <a:off x="7882466" y="381001"/>
            <a:ext cx="667174"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64722485"/>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171701" y="762000"/>
            <a:ext cx="637793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594361" y="2202080"/>
            <a:ext cx="2560320"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59436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302237" y="2201333"/>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300781" y="2904068"/>
            <a:ext cx="2560320" cy="335957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989319" y="2192866"/>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98932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6/29/2026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1329370"/>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171702" y="762000"/>
            <a:ext cx="6381984"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594360"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594360" y="2331720"/>
            <a:ext cx="2560320" cy="15073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594360" y="4796103"/>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291873"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291872" y="2331720"/>
            <a:ext cx="2560320" cy="1509862"/>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290858" y="4796102"/>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993365"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993364" y="2331721"/>
            <a:ext cx="2560320" cy="1508919"/>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993272" y="4796100"/>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6/29/2026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09854663"/>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594360" y="2194560"/>
            <a:ext cx="7955280" cy="40690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87499451"/>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Vertical Title 1"/>
          <p:cNvSpPr>
            <a:spLocks noGrp="1"/>
          </p:cNvSpPr>
          <p:nvPr>
            <p:ph type="title" orient="vert"/>
          </p:nvPr>
        </p:nvSpPr>
        <p:spPr>
          <a:xfrm>
            <a:off x="7006590" y="747183"/>
            <a:ext cx="1543050" cy="4248675"/>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94360" y="746126"/>
            <a:ext cx="6278035" cy="424973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fld id="{48A87A34-81AB-432B-8DAE-1953F412C126}" type="datetimeFigureOut">
              <a:rPr lang="en-US" smtClean="0"/>
              <a:pPr/>
              <a:t>6/29/2026</a:t>
            </a:fld>
            <a:endParaRPr lang="en-US" dirty="0"/>
          </a:p>
        </p:txBody>
      </p:sp>
      <p:sp>
        <p:nvSpPr>
          <p:cNvPr id="5" name="Footer Placeholder 4"/>
          <p:cNvSpPr>
            <a:spLocks noGrp="1"/>
          </p:cNvSpPr>
          <p:nvPr>
            <p:ph type="ftr" sz="quarter" idx="11"/>
          </p:nvPr>
        </p:nvSpPr>
        <p:spPr>
          <a:xfrm>
            <a:off x="594360" y="381001"/>
            <a:ext cx="4830656" cy="365125"/>
          </a:xfrm>
        </p:spPr>
        <p:txBody>
          <a:bodyPr/>
          <a:lstStyle/>
          <a:p>
            <a:endParaRPr lang="en-US" dirty="0"/>
          </a:p>
        </p:txBody>
      </p:sp>
      <p:sp>
        <p:nvSpPr>
          <p:cNvPr id="6" name="Slide Number Placeholder 5"/>
          <p:cNvSpPr>
            <a:spLocks noGrp="1"/>
          </p:cNvSpPr>
          <p:nvPr>
            <p:ph type="sldNum" sz="quarter" idx="12"/>
          </p:nvPr>
        </p:nvSpPr>
        <p:spPr>
          <a:xfrm>
            <a:off x="7882466" y="381001"/>
            <a:ext cx="667174"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96079312"/>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98984432"/>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slideLayout" Target="../slideLayouts/slideLayout14.xml"/><Relationship Id="rId18" Type="http://schemas.openxmlformats.org/officeDocument/2006/relationships/slideLayout" Target="../slideLayouts/slideLayout19.xml"/><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slideLayout" Target="../slideLayouts/slideLayout13.xml"/><Relationship Id="rId17" Type="http://schemas.openxmlformats.org/officeDocument/2006/relationships/slideLayout" Target="../slideLayouts/slideLayout18.xml"/><Relationship Id="rId2" Type="http://schemas.openxmlformats.org/officeDocument/2006/relationships/slideLayout" Target="../slideLayouts/slideLayout3.xml"/><Relationship Id="rId16" Type="http://schemas.openxmlformats.org/officeDocument/2006/relationships/slideLayout" Target="../slideLayouts/slideLayout17.xml"/><Relationship Id="rId20"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5" Type="http://schemas.openxmlformats.org/officeDocument/2006/relationships/slideLayout" Target="../slideLayouts/slideLayout16.xml"/><Relationship Id="rId10" Type="http://schemas.openxmlformats.org/officeDocument/2006/relationships/slideLayout" Target="../slideLayouts/slideLayout11.xml"/><Relationship Id="rId19" Type="http://schemas.openxmlformats.org/officeDocument/2006/relationships/theme" Target="../theme/theme2.xml"/><Relationship Id="rId4" Type="http://schemas.openxmlformats.org/officeDocument/2006/relationships/slideLayout" Target="../slideLayouts/slideLayout5.xml"/><Relationship Id="rId9" Type="http://schemas.openxmlformats.org/officeDocument/2006/relationships/slideLayout" Target="../slideLayouts/slideLayout10.xml"/><Relationship Id="rId14"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9144000" cy="1081088"/>
          </a:xfrm>
          <a:prstGeom prst="rect">
            <a:avLst/>
          </a:prstGeom>
        </p:spPr>
      </p:pic>
      <p:sp>
        <p:nvSpPr>
          <p:cNvPr id="2" name="Title Placeholder 1"/>
          <p:cNvSpPr>
            <a:spLocks noGrp="1"/>
          </p:cNvSpPr>
          <p:nvPr>
            <p:ph type="title"/>
          </p:nvPr>
        </p:nvSpPr>
        <p:spPr>
          <a:xfrm>
            <a:off x="2171700" y="764373"/>
            <a:ext cx="637794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94360" y="2194560"/>
            <a:ext cx="7955280" cy="40690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12230" y="6356351"/>
            <a:ext cx="213741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6/29/2026</a:t>
            </a:fld>
            <a:endParaRPr lang="en-US" dirty="0"/>
          </a:p>
        </p:txBody>
      </p:sp>
      <p:sp>
        <p:nvSpPr>
          <p:cNvPr id="5" name="Footer Placeholder 4"/>
          <p:cNvSpPr>
            <a:spLocks noGrp="1"/>
          </p:cNvSpPr>
          <p:nvPr>
            <p:ph type="ftr" sz="quarter" idx="3"/>
          </p:nvPr>
        </p:nvSpPr>
        <p:spPr>
          <a:xfrm>
            <a:off x="594360" y="6355846"/>
            <a:ext cx="568071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72250" y="381001"/>
            <a:ext cx="197739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1376487811"/>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 id="2147483687" r:id="rId18"/>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rifysgol Cymru Y Drindod Dewi Sant | University of Wales Trinity Saint  David - NPLD">
            <a:extLst>
              <a:ext uri="{FF2B5EF4-FFF2-40B4-BE49-F238E27FC236}">
                <a16:creationId xmlns:a16="http://schemas.microsoft.com/office/drawing/2014/main" id="{F0A92045-5F24-3B5C-206A-F65143131B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40450" y="329746"/>
            <a:ext cx="2603500" cy="130175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3" name="Table 12">
            <a:extLst>
              <a:ext uri="{FF2B5EF4-FFF2-40B4-BE49-F238E27FC236}">
                <a16:creationId xmlns:a16="http://schemas.microsoft.com/office/drawing/2014/main" id="{3D94E828-1457-30B4-A86D-932852A1BBC6}"/>
              </a:ext>
            </a:extLst>
          </p:cNvPr>
          <p:cNvGraphicFramePr>
            <a:graphicFrameLocks noGrp="1"/>
          </p:cNvGraphicFramePr>
          <p:nvPr>
            <p:extLst>
              <p:ext uri="{D42A27DB-BD31-4B8C-83A1-F6EECF244321}">
                <p14:modId xmlns:p14="http://schemas.microsoft.com/office/powerpoint/2010/main" val="237487168"/>
              </p:ext>
            </p:extLst>
          </p:nvPr>
        </p:nvGraphicFramePr>
        <p:xfrm>
          <a:off x="857250" y="1819434"/>
          <a:ext cx="7886700" cy="3749040"/>
        </p:xfrm>
        <a:graphic>
          <a:graphicData uri="http://schemas.openxmlformats.org/drawingml/2006/table">
            <a:tbl>
              <a:tblPr>
                <a:tableStyleId>{616DA210-FB5B-4158-B5E0-FEB733F419BA}</a:tableStyleId>
              </a:tblPr>
              <a:tblGrid>
                <a:gridCol w="3943350">
                  <a:extLst>
                    <a:ext uri="{9D8B030D-6E8A-4147-A177-3AD203B41FA5}">
                      <a16:colId xmlns:a16="http://schemas.microsoft.com/office/drawing/2014/main" val="2544804714"/>
                    </a:ext>
                  </a:extLst>
                </a:gridCol>
                <a:gridCol w="3943350">
                  <a:extLst>
                    <a:ext uri="{9D8B030D-6E8A-4147-A177-3AD203B41FA5}">
                      <a16:colId xmlns:a16="http://schemas.microsoft.com/office/drawing/2014/main" val="1416369592"/>
                    </a:ext>
                  </a:extLst>
                </a:gridCol>
              </a:tblGrid>
              <a:tr h="0">
                <a:tc>
                  <a:txBody>
                    <a:bodyPr/>
                    <a:lstStyle/>
                    <a:p>
                      <a:pPr>
                        <a:buNone/>
                      </a:pPr>
                      <a:r>
                        <a:rPr lang="en-US" b="1"/>
                        <a:t>Student name:</a:t>
                      </a:r>
                      <a:endParaRPr lang="en-US"/>
                    </a:p>
                  </a:txBody>
                  <a:tcPr anchor="ctr"/>
                </a:tc>
                <a:tc>
                  <a:txBody>
                    <a:bodyPr/>
                    <a:lstStyle/>
                    <a:p>
                      <a:pPr>
                        <a:buNone/>
                      </a:pPr>
                      <a:r>
                        <a:rPr lang="en-US" dirty="0"/>
                        <a:t>Y</a:t>
                      </a:r>
                      <a:r>
                        <a:rPr lang="en-AE" dirty="0" err="1"/>
                        <a:t>aatri</a:t>
                      </a:r>
                      <a:r>
                        <a:rPr lang="en-AE" dirty="0"/>
                        <a:t> Ramesh </a:t>
                      </a:r>
                      <a:r>
                        <a:rPr lang="en-AE" dirty="0" err="1"/>
                        <a:t>bapodra</a:t>
                      </a:r>
                      <a:endParaRPr lang="en-US" dirty="0"/>
                    </a:p>
                  </a:txBody>
                  <a:tcPr anchor="ctr"/>
                </a:tc>
                <a:extLst>
                  <a:ext uri="{0D108BD9-81ED-4DB2-BD59-A6C34878D82A}">
                    <a16:rowId xmlns:a16="http://schemas.microsoft.com/office/drawing/2014/main" val="1941988990"/>
                  </a:ext>
                </a:extLst>
              </a:tr>
              <a:tr h="0">
                <a:tc>
                  <a:txBody>
                    <a:bodyPr/>
                    <a:lstStyle/>
                    <a:p>
                      <a:pPr>
                        <a:buNone/>
                      </a:pPr>
                      <a:r>
                        <a:rPr lang="en-US" b="1" dirty="0"/>
                        <a:t>Student ID number:</a:t>
                      </a:r>
                      <a:endParaRPr lang="en-US" dirty="0"/>
                    </a:p>
                  </a:txBody>
                  <a:tcPr anchor="ctr"/>
                </a:tc>
                <a:tc>
                  <a:txBody>
                    <a:bodyPr/>
                    <a:lstStyle/>
                    <a:p>
                      <a:pPr>
                        <a:buNone/>
                      </a:pPr>
                      <a:r>
                        <a:rPr lang="en-AE" dirty="0"/>
                        <a:t>2536592</a:t>
                      </a:r>
                      <a:endParaRPr lang="en-US" dirty="0"/>
                    </a:p>
                  </a:txBody>
                  <a:tcPr anchor="ctr"/>
                </a:tc>
                <a:extLst>
                  <a:ext uri="{0D108BD9-81ED-4DB2-BD59-A6C34878D82A}">
                    <a16:rowId xmlns:a16="http://schemas.microsoft.com/office/drawing/2014/main" val="1623837520"/>
                  </a:ext>
                </a:extLst>
              </a:tr>
              <a:tr h="0">
                <a:tc>
                  <a:txBody>
                    <a:bodyPr/>
                    <a:lstStyle/>
                    <a:p>
                      <a:pPr>
                        <a:buNone/>
                      </a:pPr>
                      <a:r>
                        <a:rPr lang="en-US" b="1"/>
                        <a:t>Programme:</a:t>
                      </a:r>
                      <a:endParaRPr lang="en-US"/>
                    </a:p>
                  </a:txBody>
                  <a:tcPr anchor="ctr"/>
                </a:tc>
                <a:tc>
                  <a:txBody>
                    <a:bodyPr/>
                    <a:lstStyle/>
                    <a:p>
                      <a:pPr>
                        <a:buNone/>
                      </a:pPr>
                      <a:r>
                        <a:rPr lang="en-US"/>
                        <a:t>Master of Business Administration</a:t>
                      </a:r>
                    </a:p>
                  </a:txBody>
                  <a:tcPr anchor="ctr"/>
                </a:tc>
                <a:extLst>
                  <a:ext uri="{0D108BD9-81ED-4DB2-BD59-A6C34878D82A}">
                    <a16:rowId xmlns:a16="http://schemas.microsoft.com/office/drawing/2014/main" val="3290091288"/>
                  </a:ext>
                </a:extLst>
              </a:tr>
              <a:tr h="0">
                <a:tc>
                  <a:txBody>
                    <a:bodyPr/>
                    <a:lstStyle/>
                    <a:p>
                      <a:pPr>
                        <a:buNone/>
                      </a:pPr>
                      <a:r>
                        <a:rPr lang="en-US" b="1"/>
                        <a:t>Module:</a:t>
                      </a:r>
                      <a:endParaRPr lang="en-US"/>
                    </a:p>
                  </a:txBody>
                  <a:tcPr anchor="ctr"/>
                </a:tc>
                <a:tc>
                  <a:txBody>
                    <a:bodyPr/>
                    <a:lstStyle/>
                    <a:p>
                      <a:pPr>
                        <a:buNone/>
                      </a:pPr>
                      <a:r>
                        <a:rPr lang="en-US"/>
                        <a:t>Marketing Management</a:t>
                      </a:r>
                    </a:p>
                  </a:txBody>
                  <a:tcPr anchor="ctr"/>
                </a:tc>
                <a:extLst>
                  <a:ext uri="{0D108BD9-81ED-4DB2-BD59-A6C34878D82A}">
                    <a16:rowId xmlns:a16="http://schemas.microsoft.com/office/drawing/2014/main" val="1732133913"/>
                  </a:ext>
                </a:extLst>
              </a:tr>
              <a:tr h="0">
                <a:tc>
                  <a:txBody>
                    <a:bodyPr/>
                    <a:lstStyle/>
                    <a:p>
                      <a:pPr>
                        <a:buNone/>
                      </a:pPr>
                      <a:r>
                        <a:rPr lang="en-US" b="1"/>
                        <a:t>Module code:</a:t>
                      </a:r>
                      <a:endParaRPr lang="en-US"/>
                    </a:p>
                  </a:txBody>
                  <a:tcPr anchor="ctr"/>
                </a:tc>
                <a:tc>
                  <a:txBody>
                    <a:bodyPr/>
                    <a:lstStyle/>
                    <a:p>
                      <a:pPr>
                        <a:buNone/>
                      </a:pPr>
                      <a:r>
                        <a:rPr lang="en-US"/>
                        <a:t>LCMB7024</a:t>
                      </a:r>
                    </a:p>
                  </a:txBody>
                  <a:tcPr anchor="ctr"/>
                </a:tc>
                <a:extLst>
                  <a:ext uri="{0D108BD9-81ED-4DB2-BD59-A6C34878D82A}">
                    <a16:rowId xmlns:a16="http://schemas.microsoft.com/office/drawing/2014/main" val="3682034348"/>
                  </a:ext>
                </a:extLst>
              </a:tr>
              <a:tr h="0">
                <a:tc>
                  <a:txBody>
                    <a:bodyPr/>
                    <a:lstStyle/>
                    <a:p>
                      <a:pPr>
                        <a:buNone/>
                      </a:pPr>
                      <a:r>
                        <a:rPr lang="en-US" b="1"/>
                        <a:t>Contribution to Overall Module Assessment (%):</a:t>
                      </a:r>
                      <a:endParaRPr lang="en-US"/>
                    </a:p>
                  </a:txBody>
                  <a:tcPr anchor="ctr"/>
                </a:tc>
                <a:tc>
                  <a:txBody>
                    <a:bodyPr/>
                    <a:lstStyle/>
                    <a:p>
                      <a:pPr>
                        <a:buNone/>
                      </a:pPr>
                      <a:r>
                        <a:rPr lang="en-US"/>
                        <a:t>50%</a:t>
                      </a:r>
                    </a:p>
                  </a:txBody>
                  <a:tcPr anchor="ctr"/>
                </a:tc>
                <a:extLst>
                  <a:ext uri="{0D108BD9-81ED-4DB2-BD59-A6C34878D82A}">
                    <a16:rowId xmlns:a16="http://schemas.microsoft.com/office/drawing/2014/main" val="3571614957"/>
                  </a:ext>
                </a:extLst>
              </a:tr>
              <a:tr h="0">
                <a:tc>
                  <a:txBody>
                    <a:bodyPr/>
                    <a:lstStyle/>
                    <a:p>
                      <a:pPr>
                        <a:buNone/>
                      </a:pPr>
                      <a:r>
                        <a:rPr lang="en-US" b="1"/>
                        <a:t>Lecturer:</a:t>
                      </a:r>
                      <a:endParaRPr lang="en-US"/>
                    </a:p>
                  </a:txBody>
                  <a:tcPr anchor="ctr"/>
                </a:tc>
                <a:tc>
                  <a:txBody>
                    <a:bodyPr/>
                    <a:lstStyle/>
                    <a:p>
                      <a:pPr>
                        <a:buNone/>
                      </a:pPr>
                      <a:r>
                        <a:rPr lang="en-US"/>
                        <a:t>Laila Maazouz (London)Taonga Kaonga Sobere-Snithers (Birmingham)</a:t>
                      </a:r>
                    </a:p>
                  </a:txBody>
                  <a:tcPr anchor="ctr"/>
                </a:tc>
                <a:extLst>
                  <a:ext uri="{0D108BD9-81ED-4DB2-BD59-A6C34878D82A}">
                    <a16:rowId xmlns:a16="http://schemas.microsoft.com/office/drawing/2014/main" val="2813160582"/>
                  </a:ext>
                </a:extLst>
              </a:tr>
              <a:tr h="0">
                <a:tc>
                  <a:txBody>
                    <a:bodyPr/>
                    <a:lstStyle/>
                    <a:p>
                      <a:pPr>
                        <a:buNone/>
                      </a:pPr>
                      <a:r>
                        <a:rPr lang="en-US" b="1" dirty="0"/>
                        <a:t>Internal Verifier:</a:t>
                      </a:r>
                      <a:endParaRPr lang="en-US" dirty="0"/>
                    </a:p>
                  </a:txBody>
                  <a:tcPr anchor="ctr"/>
                </a:tc>
                <a:tc>
                  <a:txBody>
                    <a:bodyPr/>
                    <a:lstStyle/>
                    <a:p>
                      <a:pPr>
                        <a:buNone/>
                      </a:pPr>
                      <a:r>
                        <a:rPr lang="en-US" dirty="0"/>
                        <a:t>Vasilios </a:t>
                      </a:r>
                      <a:r>
                        <a:rPr lang="en-US" dirty="0" err="1"/>
                        <a:t>TavlaridisHoang</a:t>
                      </a:r>
                      <a:r>
                        <a:rPr lang="en-US" dirty="0"/>
                        <a:t> Nguyen</a:t>
                      </a:r>
                    </a:p>
                  </a:txBody>
                  <a:tcPr anchor="ctr"/>
                </a:tc>
                <a:extLst>
                  <a:ext uri="{0D108BD9-81ED-4DB2-BD59-A6C34878D82A}">
                    <a16:rowId xmlns:a16="http://schemas.microsoft.com/office/drawing/2014/main" val="1200431064"/>
                  </a:ext>
                </a:extLst>
              </a:tr>
            </a:tbl>
          </a:graphicData>
        </a:graphic>
      </p:graphicFrame>
    </p:spTree>
    <p:extLst>
      <p:ext uri="{BB962C8B-B14F-4D97-AF65-F5344CB8AC3E}">
        <p14:creationId xmlns:p14="http://schemas.microsoft.com/office/powerpoint/2010/main" val="33901665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20042" y="0"/>
            <a:ext cx="9144000" cy="6858000"/>
          </a:xfrm>
          <a:prstGeom prst="rect">
            <a:avLst/>
          </a:prstGeom>
        </p:spPr>
      </p:pic>
      <p:sp>
        <p:nvSpPr>
          <p:cNvPr id="3" name="Text 0"/>
          <p:cNvSpPr/>
          <p:nvPr/>
        </p:nvSpPr>
        <p:spPr>
          <a:xfrm>
            <a:off x="357188" y="93762"/>
            <a:ext cx="7054453" cy="366117"/>
          </a:xfrm>
          <a:prstGeom prst="rect">
            <a:avLst/>
          </a:prstGeom>
          <a:noFill/>
          <a:ln/>
        </p:spPr>
        <p:txBody>
          <a:bodyPr wrap="square" lIns="0" tIns="0" rIns="0" bIns="0" rtlCol="0" anchor="ctr"/>
          <a:lstStyle/>
          <a:p>
            <a:pPr marL="0" indent="0">
              <a:buNone/>
            </a:pPr>
            <a:r>
              <a:rPr lang="en-US" sz="2800" dirty="0">
                <a:solidFill>
                  <a:srgbClr val="042620"/>
                </a:solidFill>
                <a:latin typeface="+mj-lt"/>
                <a:ea typeface="Arial" pitchFamily="34" charset="-122"/>
                <a:cs typeface="Arial" pitchFamily="34" charset="-120"/>
              </a:rPr>
              <a:t>Dove Solid Care:</a:t>
            </a:r>
            <a:endParaRPr lang="en-US" sz="2800" dirty="0">
              <a:latin typeface="+mj-lt"/>
            </a:endParaRPr>
          </a:p>
        </p:txBody>
      </p:sp>
      <p:sp>
        <p:nvSpPr>
          <p:cNvPr id="4" name="Text 1"/>
          <p:cNvSpPr/>
          <p:nvPr/>
        </p:nvSpPr>
        <p:spPr>
          <a:xfrm>
            <a:off x="8001000" y="223241"/>
            <a:ext cx="830461" cy="93762"/>
          </a:xfrm>
          <a:prstGeom prst="rect">
            <a:avLst/>
          </a:prstGeom>
          <a:noFill/>
          <a:ln/>
        </p:spPr>
        <p:txBody>
          <a:bodyPr wrap="square" lIns="0" tIns="0" rIns="0" bIns="0" rtlCol="0" anchor="ctr"/>
          <a:lstStyle/>
          <a:p>
            <a:pPr marL="0" indent="0">
              <a:buNone/>
            </a:pPr>
            <a:r>
              <a:rPr lang="en-US" sz="1000" dirty="0">
                <a:solidFill>
                  <a:srgbClr val="0F200E"/>
                </a:solidFill>
                <a:latin typeface="+mj-lt"/>
                <a:ea typeface="Arial" pitchFamily="34" charset="-122"/>
                <a:cs typeface="Arial" pitchFamily="34" charset="-120"/>
              </a:rPr>
              <a:t>CARE THAT</a:t>
            </a:r>
            <a:endParaRPr lang="en-US" sz="1000" dirty="0">
              <a:latin typeface="+mj-lt"/>
            </a:endParaRPr>
          </a:p>
        </p:txBody>
      </p:sp>
      <p:sp>
        <p:nvSpPr>
          <p:cNvPr id="5" name="Text 2"/>
          <p:cNvSpPr/>
          <p:nvPr/>
        </p:nvSpPr>
        <p:spPr>
          <a:xfrm>
            <a:off x="7952977" y="346024"/>
            <a:ext cx="821531" cy="93762"/>
          </a:xfrm>
          <a:prstGeom prst="rect">
            <a:avLst/>
          </a:prstGeom>
          <a:noFill/>
          <a:ln/>
        </p:spPr>
        <p:txBody>
          <a:bodyPr wrap="square" lIns="0" tIns="0" rIns="0" bIns="0" rtlCol="0" anchor="ctr"/>
          <a:lstStyle/>
          <a:p>
            <a:pPr marL="0" indent="0">
              <a:buNone/>
            </a:pPr>
            <a:r>
              <a:rPr lang="en-US" sz="1000" dirty="0">
                <a:solidFill>
                  <a:srgbClr val="11270F"/>
                </a:solidFill>
                <a:latin typeface="+mj-lt"/>
                <a:ea typeface="Arial" pitchFamily="34" charset="-122"/>
                <a:cs typeface="Arial" pitchFamily="34" charset="-120"/>
              </a:rPr>
              <a:t>RESPECTS</a:t>
            </a:r>
            <a:endParaRPr lang="en-US" sz="1000" dirty="0">
              <a:latin typeface="+mj-lt"/>
            </a:endParaRPr>
          </a:p>
        </p:txBody>
      </p:sp>
      <p:sp>
        <p:nvSpPr>
          <p:cNvPr id="6" name="Text 3"/>
          <p:cNvSpPr/>
          <p:nvPr/>
        </p:nvSpPr>
        <p:spPr>
          <a:xfrm>
            <a:off x="7992070" y="468809"/>
            <a:ext cx="839391" cy="93762"/>
          </a:xfrm>
          <a:prstGeom prst="rect">
            <a:avLst/>
          </a:prstGeom>
          <a:noFill/>
          <a:ln/>
        </p:spPr>
        <p:txBody>
          <a:bodyPr wrap="square" lIns="0" tIns="0" rIns="0" bIns="0" rtlCol="0" anchor="ctr"/>
          <a:lstStyle/>
          <a:p>
            <a:pPr marL="0" indent="0">
              <a:buNone/>
            </a:pPr>
            <a:r>
              <a:rPr lang="en-US" sz="1000" dirty="0">
                <a:solidFill>
                  <a:srgbClr val="132A10"/>
                </a:solidFill>
                <a:latin typeface="+mj-lt"/>
                <a:ea typeface="Arial" pitchFamily="34" charset="-122"/>
                <a:cs typeface="Arial" pitchFamily="34" charset="-120"/>
              </a:rPr>
              <a:t>PEOPLE &amp;</a:t>
            </a:r>
            <a:endParaRPr lang="en-US" sz="1000" dirty="0">
              <a:latin typeface="+mj-lt"/>
            </a:endParaRPr>
          </a:p>
        </p:txBody>
      </p:sp>
      <p:sp>
        <p:nvSpPr>
          <p:cNvPr id="7" name="Text 4"/>
          <p:cNvSpPr/>
          <p:nvPr/>
        </p:nvSpPr>
        <p:spPr>
          <a:xfrm>
            <a:off x="7993659" y="591592"/>
            <a:ext cx="651867" cy="84832"/>
          </a:xfrm>
          <a:prstGeom prst="rect">
            <a:avLst/>
          </a:prstGeom>
          <a:noFill/>
          <a:ln/>
        </p:spPr>
        <p:txBody>
          <a:bodyPr wrap="square" lIns="0" tIns="0" rIns="0" bIns="0" rtlCol="0" anchor="ctr"/>
          <a:lstStyle/>
          <a:p>
            <a:pPr marL="0" indent="0">
              <a:buNone/>
            </a:pPr>
            <a:r>
              <a:rPr lang="en-US" sz="1000" dirty="0">
                <a:solidFill>
                  <a:srgbClr val="142B11"/>
                </a:solidFill>
                <a:latin typeface="+mj-lt"/>
                <a:ea typeface="Arial" pitchFamily="34" charset="-122"/>
                <a:cs typeface="Arial" pitchFamily="34" charset="-120"/>
              </a:rPr>
              <a:t>PLANET</a:t>
            </a:r>
            <a:endParaRPr lang="en-US" sz="1000" dirty="0">
              <a:latin typeface="+mj-lt"/>
            </a:endParaRPr>
          </a:p>
        </p:txBody>
      </p:sp>
      <p:sp>
        <p:nvSpPr>
          <p:cNvPr id="8" name="Text 5"/>
          <p:cNvSpPr/>
          <p:nvPr/>
        </p:nvSpPr>
        <p:spPr>
          <a:xfrm>
            <a:off x="2598539" y="526852"/>
            <a:ext cx="4955977" cy="196453"/>
          </a:xfrm>
          <a:prstGeom prst="rect">
            <a:avLst/>
          </a:prstGeom>
          <a:noFill/>
          <a:ln/>
        </p:spPr>
        <p:txBody>
          <a:bodyPr wrap="square" lIns="0" tIns="0" rIns="0" bIns="0" rtlCol="0" anchor="ctr"/>
          <a:lstStyle/>
          <a:p>
            <a:pPr marL="0" indent="0">
              <a:buNone/>
            </a:pPr>
            <a:r>
              <a:rPr lang="en-US" sz="1400" dirty="0">
                <a:solidFill>
                  <a:srgbClr val="071333"/>
                </a:solidFill>
                <a:latin typeface="+mj-lt"/>
                <a:ea typeface="Arial" pitchFamily="34" charset="-122"/>
                <a:cs typeface="Arial" pitchFamily="34" charset="-120"/>
              </a:rPr>
              <a:t>A Sustainable Brand Extension</a:t>
            </a:r>
            <a:endParaRPr lang="en-US" sz="1400" dirty="0">
              <a:latin typeface="+mj-lt"/>
            </a:endParaRPr>
          </a:p>
        </p:txBody>
      </p:sp>
      <p:sp>
        <p:nvSpPr>
          <p:cNvPr id="9" name="Text 6"/>
          <p:cNvSpPr/>
          <p:nvPr/>
        </p:nvSpPr>
        <p:spPr>
          <a:xfrm>
            <a:off x="2527102" y="754559"/>
            <a:ext cx="3509367" cy="227707"/>
          </a:xfrm>
          <a:prstGeom prst="rect">
            <a:avLst/>
          </a:prstGeom>
          <a:noFill/>
          <a:ln/>
        </p:spPr>
        <p:txBody>
          <a:bodyPr wrap="square" lIns="0" tIns="0" rIns="0" bIns="0" rtlCol="0" anchor="ctr"/>
          <a:lstStyle/>
          <a:p>
            <a:pPr marL="0" indent="0">
              <a:buNone/>
            </a:pPr>
            <a:r>
              <a:rPr lang="en-US" sz="1600" dirty="0">
                <a:solidFill>
                  <a:srgbClr val="081535"/>
                </a:solidFill>
                <a:latin typeface="+mj-lt"/>
                <a:ea typeface="Arial" pitchFamily="34" charset="-122"/>
                <a:cs typeface="Arial" pitchFamily="34" charset="-120"/>
              </a:rPr>
              <a:t>into Waterless Beauty</a:t>
            </a:r>
            <a:endParaRPr lang="en-US" sz="1600" dirty="0">
              <a:latin typeface="+mj-lt"/>
            </a:endParaRPr>
          </a:p>
        </p:txBody>
      </p:sp>
      <p:sp>
        <p:nvSpPr>
          <p:cNvPr id="10" name="Text 7"/>
          <p:cNvSpPr/>
          <p:nvPr/>
        </p:nvSpPr>
        <p:spPr>
          <a:xfrm>
            <a:off x="7286625" y="1067098"/>
            <a:ext cx="1491258" cy="93762"/>
          </a:xfrm>
          <a:prstGeom prst="rect">
            <a:avLst/>
          </a:prstGeom>
          <a:noFill/>
          <a:ln/>
        </p:spPr>
        <p:txBody>
          <a:bodyPr wrap="square" lIns="0" tIns="0" rIns="0" bIns="0" rtlCol="0" anchor="ctr"/>
          <a:lstStyle/>
          <a:p>
            <a:pPr marL="0" indent="0">
              <a:buNone/>
            </a:pPr>
            <a:r>
              <a:rPr lang="en-US" sz="1000" dirty="0">
                <a:solidFill>
                  <a:srgbClr val="F6FEF4"/>
                </a:solidFill>
                <a:latin typeface="+mj-lt"/>
                <a:ea typeface="Arial" pitchFamily="34" charset="-122"/>
                <a:cs typeface="Arial" pitchFamily="34" charset="-120"/>
              </a:rPr>
              <a:t>THE SUSTAINABLE</a:t>
            </a:r>
            <a:endParaRPr lang="en-US" sz="1000" dirty="0">
              <a:latin typeface="+mj-lt"/>
            </a:endParaRPr>
          </a:p>
        </p:txBody>
      </p:sp>
      <p:sp>
        <p:nvSpPr>
          <p:cNvPr id="11" name="Text 8"/>
          <p:cNvSpPr/>
          <p:nvPr/>
        </p:nvSpPr>
        <p:spPr>
          <a:xfrm>
            <a:off x="964406" y="1134070"/>
            <a:ext cx="955477" cy="98227"/>
          </a:xfrm>
          <a:prstGeom prst="rect">
            <a:avLst/>
          </a:prstGeom>
          <a:noFill/>
          <a:ln/>
        </p:spPr>
        <p:txBody>
          <a:bodyPr wrap="square" lIns="0" tIns="0" rIns="0" bIns="0" rtlCol="0" anchor="ctr"/>
          <a:lstStyle/>
          <a:p>
            <a:pPr marL="0" indent="0">
              <a:buNone/>
            </a:pPr>
            <a:r>
              <a:rPr lang="en-US" sz="1000" dirty="0">
                <a:solidFill>
                  <a:srgbClr val="F8FDFE"/>
                </a:solidFill>
                <a:latin typeface="+mj-lt"/>
                <a:ea typeface="Arial" pitchFamily="34" charset="-122"/>
                <a:cs typeface="Arial" pitchFamily="34" charset="-120"/>
              </a:rPr>
              <a:t>COMPANY</a:t>
            </a:r>
            <a:endParaRPr lang="en-US" sz="1000" dirty="0">
              <a:latin typeface="+mj-lt"/>
            </a:endParaRPr>
          </a:p>
        </p:txBody>
      </p:sp>
      <p:sp>
        <p:nvSpPr>
          <p:cNvPr id="12" name="Text 9"/>
          <p:cNvSpPr/>
          <p:nvPr/>
        </p:nvSpPr>
        <p:spPr>
          <a:xfrm>
            <a:off x="7286625" y="1169789"/>
            <a:ext cx="1268016" cy="98227"/>
          </a:xfrm>
          <a:prstGeom prst="rect">
            <a:avLst/>
          </a:prstGeom>
          <a:noFill/>
          <a:ln/>
        </p:spPr>
        <p:txBody>
          <a:bodyPr wrap="square" lIns="0" tIns="0" rIns="0" bIns="0" rtlCol="0" anchor="ctr"/>
          <a:lstStyle/>
          <a:p>
            <a:pPr marL="0" indent="0">
              <a:buNone/>
            </a:pPr>
            <a:r>
              <a:rPr lang="en-US" sz="1000" dirty="0">
                <a:solidFill>
                  <a:srgbClr val="F5FEF3"/>
                </a:solidFill>
                <a:latin typeface="+mj-lt"/>
                <a:ea typeface="Arial" pitchFamily="34" charset="-122"/>
                <a:cs typeface="Arial" pitchFamily="34" charset="-120"/>
              </a:rPr>
              <a:t>REQUIREMENT</a:t>
            </a:r>
            <a:endParaRPr lang="en-US" sz="1000" dirty="0">
              <a:latin typeface="+mj-lt"/>
            </a:endParaRPr>
          </a:p>
        </p:txBody>
      </p:sp>
      <p:sp>
        <p:nvSpPr>
          <p:cNvPr id="13" name="Text 10"/>
          <p:cNvSpPr/>
          <p:nvPr/>
        </p:nvSpPr>
        <p:spPr>
          <a:xfrm>
            <a:off x="946547" y="1254621"/>
            <a:ext cx="1401961" cy="98227"/>
          </a:xfrm>
          <a:prstGeom prst="rect">
            <a:avLst/>
          </a:prstGeom>
          <a:noFill/>
          <a:ln/>
        </p:spPr>
        <p:txBody>
          <a:bodyPr wrap="square" lIns="0" tIns="0" rIns="0" bIns="0" rtlCol="0" anchor="ctr"/>
          <a:lstStyle/>
          <a:p>
            <a:pPr marL="0" indent="0">
              <a:buNone/>
            </a:pPr>
            <a:r>
              <a:rPr lang="en-US" sz="1000" dirty="0">
                <a:solidFill>
                  <a:srgbClr val="F9FDFE"/>
                </a:solidFill>
                <a:latin typeface="+mj-lt"/>
                <a:ea typeface="Arial" pitchFamily="34" charset="-122"/>
                <a:cs typeface="Arial" pitchFamily="34" charset="-120"/>
              </a:rPr>
              <a:t>INTRODUCTION</a:t>
            </a:r>
            <a:endParaRPr lang="en-US" sz="1000" dirty="0">
              <a:latin typeface="+mj-lt"/>
            </a:endParaRPr>
          </a:p>
        </p:txBody>
      </p:sp>
      <p:sp>
        <p:nvSpPr>
          <p:cNvPr id="14" name="Text 11"/>
          <p:cNvSpPr/>
          <p:nvPr/>
        </p:nvSpPr>
        <p:spPr>
          <a:xfrm>
            <a:off x="7286625" y="1272480"/>
            <a:ext cx="1000125" cy="93762"/>
          </a:xfrm>
          <a:prstGeom prst="rect">
            <a:avLst/>
          </a:prstGeom>
          <a:noFill/>
          <a:ln/>
        </p:spPr>
        <p:txBody>
          <a:bodyPr wrap="square" lIns="0" tIns="0" rIns="0" bIns="0" rtlCol="0" anchor="ctr"/>
          <a:lstStyle/>
          <a:p>
            <a:pPr marL="0" indent="0">
              <a:buNone/>
            </a:pPr>
            <a:r>
              <a:rPr lang="en-US" sz="1000" dirty="0">
                <a:solidFill>
                  <a:srgbClr val="F5FEF3"/>
                </a:solidFill>
                <a:latin typeface="+mj-lt"/>
                <a:ea typeface="Arial" pitchFamily="34" charset="-122"/>
                <a:cs typeface="Arial" pitchFamily="34" charset="-120"/>
              </a:rPr>
              <a:t>&amp; PURPOSE</a:t>
            </a:r>
            <a:endParaRPr lang="en-US" sz="1000" dirty="0">
              <a:latin typeface="+mj-lt"/>
            </a:endParaRPr>
          </a:p>
        </p:txBody>
      </p:sp>
      <p:sp>
        <p:nvSpPr>
          <p:cNvPr id="15" name="Text 12"/>
          <p:cNvSpPr/>
          <p:nvPr/>
        </p:nvSpPr>
        <p:spPr>
          <a:xfrm>
            <a:off x="6991945" y="1482328"/>
            <a:ext cx="1812727" cy="84832"/>
          </a:xfrm>
          <a:prstGeom prst="rect">
            <a:avLst/>
          </a:prstGeom>
          <a:noFill/>
          <a:ln/>
        </p:spPr>
        <p:txBody>
          <a:bodyPr wrap="square" lIns="0" tIns="0" rIns="0" bIns="0" rtlCol="0" anchor="ctr"/>
          <a:lstStyle/>
          <a:p>
            <a:pPr marL="0" indent="0">
              <a:buNone/>
            </a:pPr>
            <a:r>
              <a:rPr lang="en-US" sz="1000" dirty="0">
                <a:solidFill>
                  <a:srgbClr val="13120D"/>
                </a:solidFill>
                <a:latin typeface="+mj-lt"/>
                <a:ea typeface="Arial" pitchFamily="34" charset="-122"/>
                <a:cs typeface="Arial" pitchFamily="34" charset="-120"/>
              </a:rPr>
              <a:t>The beauty industry generates</a:t>
            </a:r>
            <a:endParaRPr lang="en-US" sz="1000" dirty="0">
              <a:latin typeface="+mj-lt"/>
            </a:endParaRPr>
          </a:p>
        </p:txBody>
      </p:sp>
      <p:sp>
        <p:nvSpPr>
          <p:cNvPr id="16" name="Text 13"/>
          <p:cNvSpPr/>
          <p:nvPr/>
        </p:nvSpPr>
        <p:spPr>
          <a:xfrm>
            <a:off x="285750" y="1513582"/>
            <a:ext cx="2241352" cy="84832"/>
          </a:xfrm>
          <a:prstGeom prst="rect">
            <a:avLst/>
          </a:prstGeom>
          <a:noFill/>
          <a:ln/>
        </p:spPr>
        <p:txBody>
          <a:bodyPr wrap="square" lIns="0" tIns="0" rIns="0" bIns="0" rtlCol="0" anchor="ctr"/>
          <a:lstStyle/>
          <a:p>
            <a:pPr marL="0" indent="0">
              <a:buNone/>
            </a:pPr>
            <a:r>
              <a:rPr lang="en-US" sz="1000" dirty="0">
                <a:solidFill>
                  <a:srgbClr val="0D0D0C"/>
                </a:solidFill>
                <a:latin typeface="+mj-lt"/>
                <a:ea typeface="Arial" pitchFamily="34" charset="-122"/>
                <a:cs typeface="Arial" pitchFamily="34" charset="-120"/>
              </a:rPr>
              <a:t>Dove, owned by Unilever, is a global</a:t>
            </a:r>
            <a:endParaRPr lang="en-US" sz="1000" dirty="0">
              <a:latin typeface="+mj-lt"/>
            </a:endParaRPr>
          </a:p>
        </p:txBody>
      </p:sp>
      <p:sp>
        <p:nvSpPr>
          <p:cNvPr id="17" name="Text 14"/>
          <p:cNvSpPr/>
          <p:nvPr/>
        </p:nvSpPr>
        <p:spPr>
          <a:xfrm>
            <a:off x="7018734" y="1580555"/>
            <a:ext cx="1580555" cy="89297"/>
          </a:xfrm>
          <a:prstGeom prst="rect">
            <a:avLst/>
          </a:prstGeom>
          <a:noFill/>
          <a:ln/>
        </p:spPr>
        <p:txBody>
          <a:bodyPr wrap="square" lIns="0" tIns="0" rIns="0" bIns="0" rtlCol="0" anchor="ctr"/>
          <a:lstStyle/>
          <a:p>
            <a:pPr marL="0" indent="0">
              <a:buNone/>
            </a:pPr>
            <a:r>
              <a:rPr lang="en-US" sz="1000" dirty="0">
                <a:solidFill>
                  <a:srgbClr val="13120E"/>
                </a:solidFill>
                <a:latin typeface="+mj-lt"/>
                <a:ea typeface="Arial" pitchFamily="34" charset="-122"/>
                <a:cs typeface="Arial" pitchFamily="34" charset="-120"/>
              </a:rPr>
              <a:t>over 120 billion packaging</a:t>
            </a:r>
            <a:endParaRPr lang="en-US" sz="1000" dirty="0">
              <a:latin typeface="+mj-lt"/>
            </a:endParaRPr>
          </a:p>
        </p:txBody>
      </p:sp>
      <p:sp>
        <p:nvSpPr>
          <p:cNvPr id="18" name="Text 15"/>
          <p:cNvSpPr/>
          <p:nvPr/>
        </p:nvSpPr>
        <p:spPr>
          <a:xfrm>
            <a:off x="276820" y="1634133"/>
            <a:ext cx="2169914" cy="84832"/>
          </a:xfrm>
          <a:prstGeom prst="rect">
            <a:avLst/>
          </a:prstGeom>
          <a:noFill/>
          <a:ln/>
        </p:spPr>
        <p:txBody>
          <a:bodyPr wrap="square" lIns="0" tIns="0" rIns="0" bIns="0" rtlCol="0" anchor="ctr"/>
          <a:lstStyle/>
          <a:p>
            <a:pPr marL="0" indent="0">
              <a:buNone/>
            </a:pPr>
            <a:r>
              <a:rPr lang="en-US" sz="1000" dirty="0">
                <a:solidFill>
                  <a:srgbClr val="0C0C0C"/>
                </a:solidFill>
                <a:latin typeface="+mj-lt"/>
                <a:ea typeface="Arial" pitchFamily="34" charset="-122"/>
                <a:cs typeface="Arial" pitchFamily="34" charset="-120"/>
              </a:rPr>
              <a:t>personal care leader with a strong</a:t>
            </a:r>
            <a:endParaRPr lang="en-US" sz="1000" dirty="0">
              <a:latin typeface="+mj-lt"/>
            </a:endParaRPr>
          </a:p>
        </p:txBody>
      </p:sp>
      <p:sp>
        <p:nvSpPr>
          <p:cNvPr id="19" name="Text 16"/>
          <p:cNvSpPr/>
          <p:nvPr/>
        </p:nvSpPr>
        <p:spPr>
          <a:xfrm>
            <a:off x="7018734" y="1678781"/>
            <a:ext cx="875109" cy="89297"/>
          </a:xfrm>
          <a:prstGeom prst="rect">
            <a:avLst/>
          </a:prstGeom>
          <a:noFill/>
          <a:ln/>
        </p:spPr>
        <p:txBody>
          <a:bodyPr wrap="square" lIns="0" tIns="0" rIns="0" bIns="0" rtlCol="0" anchor="ctr"/>
          <a:lstStyle/>
          <a:p>
            <a:pPr marL="0" indent="0">
              <a:buNone/>
            </a:pPr>
            <a:r>
              <a:rPr lang="en-US" sz="1000" dirty="0">
                <a:solidFill>
                  <a:srgbClr val="141410"/>
                </a:solidFill>
                <a:latin typeface="+mj-lt"/>
                <a:ea typeface="Arial" pitchFamily="34" charset="-122"/>
                <a:cs typeface="Arial" pitchFamily="34" charset="-120"/>
              </a:rPr>
              <a:t>units annually.</a:t>
            </a:r>
            <a:endParaRPr lang="en-US" sz="1000" dirty="0">
              <a:latin typeface="+mj-lt"/>
            </a:endParaRPr>
          </a:p>
        </p:txBody>
      </p:sp>
      <p:sp>
        <p:nvSpPr>
          <p:cNvPr id="20" name="Text 17"/>
          <p:cNvSpPr/>
          <p:nvPr/>
        </p:nvSpPr>
        <p:spPr>
          <a:xfrm>
            <a:off x="285750" y="1750219"/>
            <a:ext cx="2098477" cy="89297"/>
          </a:xfrm>
          <a:prstGeom prst="rect">
            <a:avLst/>
          </a:prstGeom>
          <a:noFill/>
          <a:ln/>
        </p:spPr>
        <p:txBody>
          <a:bodyPr wrap="square" lIns="0" tIns="0" rIns="0" bIns="0" rtlCol="0" anchor="ctr"/>
          <a:lstStyle/>
          <a:p>
            <a:pPr marL="0" indent="0">
              <a:buNone/>
            </a:pPr>
            <a:r>
              <a:rPr lang="en-US" sz="1000" dirty="0">
                <a:solidFill>
                  <a:srgbClr val="0D0D0C"/>
                </a:solidFill>
                <a:latin typeface="+mj-lt"/>
                <a:ea typeface="Arial" pitchFamily="34" charset="-122"/>
                <a:cs typeface="Arial" pitchFamily="34" charset="-120"/>
              </a:rPr>
              <a:t>heritage of trust (Unilever, 2024).</a:t>
            </a:r>
            <a:endParaRPr lang="en-US" sz="1000" dirty="0">
              <a:latin typeface="+mj-lt"/>
            </a:endParaRPr>
          </a:p>
        </p:txBody>
      </p:sp>
      <p:sp>
        <p:nvSpPr>
          <p:cNvPr id="21" name="Text 18"/>
          <p:cNvSpPr/>
          <p:nvPr/>
        </p:nvSpPr>
        <p:spPr>
          <a:xfrm>
            <a:off x="3674566" y="1537444"/>
            <a:ext cx="1250156" cy="258961"/>
          </a:xfrm>
          <a:prstGeom prst="rect">
            <a:avLst/>
          </a:prstGeom>
          <a:noFill/>
          <a:ln/>
        </p:spPr>
        <p:txBody>
          <a:bodyPr wrap="square" lIns="0" tIns="0" rIns="0" bIns="0" rtlCol="0" anchor="ctr"/>
          <a:lstStyle/>
          <a:p>
            <a:pPr marL="0" indent="0">
              <a:buNone/>
            </a:pPr>
            <a:r>
              <a:rPr lang="en-US" dirty="0">
                <a:solidFill>
                  <a:srgbClr val="0B1422"/>
                </a:solidFill>
                <a:latin typeface="+mj-lt"/>
                <a:ea typeface="Arial" pitchFamily="34" charset="-122"/>
                <a:cs typeface="Arial" pitchFamily="34" charset="-120"/>
              </a:rPr>
              <a:t>Dove</a:t>
            </a:r>
            <a:endParaRPr lang="en-US" dirty="0">
              <a:latin typeface="+mj-lt"/>
            </a:endParaRPr>
          </a:p>
        </p:txBody>
      </p:sp>
      <p:sp>
        <p:nvSpPr>
          <p:cNvPr id="22" name="Text 19"/>
          <p:cNvSpPr/>
          <p:nvPr/>
        </p:nvSpPr>
        <p:spPr>
          <a:xfrm>
            <a:off x="7027664" y="1861840"/>
            <a:ext cx="955477" cy="80367"/>
          </a:xfrm>
          <a:prstGeom prst="rect">
            <a:avLst/>
          </a:prstGeom>
          <a:noFill/>
          <a:ln/>
        </p:spPr>
        <p:txBody>
          <a:bodyPr wrap="square" lIns="0" tIns="0" rIns="0" bIns="0" rtlCol="0" anchor="ctr"/>
          <a:lstStyle/>
          <a:p>
            <a:pPr marL="0" indent="0">
              <a:buNone/>
            </a:pPr>
            <a:r>
              <a:rPr lang="en-US" sz="1000" dirty="0">
                <a:solidFill>
                  <a:srgbClr val="161512"/>
                </a:solidFill>
                <a:latin typeface="+mj-lt"/>
                <a:ea typeface="Arial" pitchFamily="34" charset="-122"/>
                <a:cs typeface="Arial" pitchFamily="34" charset="-120"/>
              </a:rPr>
              <a:t>91% of plastic is</a:t>
            </a:r>
            <a:endParaRPr lang="en-US" sz="1000" dirty="0">
              <a:latin typeface="+mj-lt"/>
            </a:endParaRPr>
          </a:p>
        </p:txBody>
      </p:sp>
      <p:sp>
        <p:nvSpPr>
          <p:cNvPr id="23" name="Text 20"/>
          <p:cNvSpPr/>
          <p:nvPr/>
        </p:nvSpPr>
        <p:spPr>
          <a:xfrm>
            <a:off x="267891" y="1888629"/>
            <a:ext cx="2205633" cy="89297"/>
          </a:xfrm>
          <a:prstGeom prst="rect">
            <a:avLst/>
          </a:prstGeom>
          <a:noFill/>
          <a:ln/>
        </p:spPr>
        <p:txBody>
          <a:bodyPr wrap="square" lIns="0" tIns="0" rIns="0" bIns="0" rtlCol="0" anchor="ctr"/>
          <a:lstStyle/>
          <a:p>
            <a:pPr marL="0" indent="0">
              <a:buNone/>
            </a:pPr>
            <a:r>
              <a:rPr lang="en-US" sz="1000" dirty="0">
                <a:solidFill>
                  <a:srgbClr val="0D0C0C"/>
                </a:solidFill>
                <a:latin typeface="+mj-lt"/>
                <a:ea typeface="Arial" pitchFamily="34" charset="-122"/>
                <a:cs typeface="Arial" pitchFamily="34" charset="-120"/>
              </a:rPr>
              <a:t>This reputation creates a powerful</a:t>
            </a:r>
            <a:endParaRPr lang="en-US" sz="1000" dirty="0">
              <a:latin typeface="+mj-lt"/>
            </a:endParaRPr>
          </a:p>
        </p:txBody>
      </p:sp>
      <p:sp>
        <p:nvSpPr>
          <p:cNvPr id="24" name="Text 21"/>
          <p:cNvSpPr/>
          <p:nvPr/>
        </p:nvSpPr>
        <p:spPr>
          <a:xfrm>
            <a:off x="7018734" y="1964531"/>
            <a:ext cx="910828" cy="75902"/>
          </a:xfrm>
          <a:prstGeom prst="rect">
            <a:avLst/>
          </a:prstGeom>
          <a:noFill/>
          <a:ln/>
        </p:spPr>
        <p:txBody>
          <a:bodyPr wrap="square" lIns="0" tIns="0" rIns="0" bIns="0" rtlCol="0" anchor="ctr"/>
          <a:lstStyle/>
          <a:p>
            <a:pPr marL="0" indent="0">
              <a:buNone/>
            </a:pPr>
            <a:r>
              <a:rPr lang="en-US" sz="1000" dirty="0">
                <a:solidFill>
                  <a:srgbClr val="0F0E0B"/>
                </a:solidFill>
                <a:latin typeface="+mj-lt"/>
                <a:ea typeface="Arial" pitchFamily="34" charset="-122"/>
                <a:cs typeface="Arial" pitchFamily="34" charset="-120"/>
              </a:rPr>
              <a:t>never recycled</a:t>
            </a:r>
            <a:endParaRPr lang="en-US" sz="1000" dirty="0">
              <a:latin typeface="+mj-lt"/>
            </a:endParaRPr>
          </a:p>
        </p:txBody>
      </p:sp>
      <p:sp>
        <p:nvSpPr>
          <p:cNvPr id="25" name="Text 22"/>
          <p:cNvSpPr/>
          <p:nvPr/>
        </p:nvSpPr>
        <p:spPr>
          <a:xfrm>
            <a:off x="276820" y="2013645"/>
            <a:ext cx="1723430" cy="84832"/>
          </a:xfrm>
          <a:prstGeom prst="rect">
            <a:avLst/>
          </a:prstGeom>
          <a:noFill/>
          <a:ln/>
        </p:spPr>
        <p:txBody>
          <a:bodyPr wrap="square" lIns="0" tIns="0" rIns="0" bIns="0" rtlCol="0" anchor="ctr"/>
          <a:lstStyle/>
          <a:p>
            <a:pPr marL="0" indent="0">
              <a:buNone/>
            </a:pPr>
            <a:r>
              <a:rPr lang="en-US" sz="1000" dirty="0">
                <a:solidFill>
                  <a:srgbClr val="0D0C0C"/>
                </a:solidFill>
                <a:latin typeface="+mj-lt"/>
                <a:ea typeface="Arial" pitchFamily="34" charset="-122"/>
                <a:cs typeface="Arial" pitchFamily="34" charset="-120"/>
              </a:rPr>
              <a:t>foundation for entering the</a:t>
            </a:r>
            <a:endParaRPr lang="en-US" sz="1000" dirty="0">
              <a:latin typeface="+mj-lt"/>
            </a:endParaRPr>
          </a:p>
        </p:txBody>
      </p:sp>
      <p:sp>
        <p:nvSpPr>
          <p:cNvPr id="26" name="Text 23"/>
          <p:cNvSpPr/>
          <p:nvPr/>
        </p:nvSpPr>
        <p:spPr>
          <a:xfrm>
            <a:off x="4125516" y="2018109"/>
            <a:ext cx="1089422" cy="84832"/>
          </a:xfrm>
          <a:prstGeom prst="rect">
            <a:avLst/>
          </a:prstGeom>
          <a:noFill/>
          <a:ln/>
        </p:spPr>
        <p:txBody>
          <a:bodyPr wrap="square" lIns="0" tIns="0" rIns="0" bIns="0" rtlCol="0" anchor="ctr"/>
          <a:lstStyle/>
          <a:p>
            <a:pPr marL="0" indent="0">
              <a:buNone/>
            </a:pPr>
            <a:r>
              <a:rPr lang="en-US" sz="1000" dirty="0">
                <a:solidFill>
                  <a:srgbClr val="20100A"/>
                </a:solidFill>
                <a:latin typeface="+mj-lt"/>
                <a:ea typeface="Arial" pitchFamily="34" charset="-122"/>
                <a:cs typeface="Arial" pitchFamily="34" charset="-120"/>
              </a:rPr>
              <a:t>SOLID CARE</a:t>
            </a:r>
            <a:endParaRPr lang="en-US" sz="1000" dirty="0">
              <a:latin typeface="+mj-lt"/>
            </a:endParaRPr>
          </a:p>
        </p:txBody>
      </p:sp>
      <p:sp>
        <p:nvSpPr>
          <p:cNvPr id="27" name="Text 24"/>
          <p:cNvSpPr/>
          <p:nvPr/>
        </p:nvSpPr>
        <p:spPr>
          <a:xfrm>
            <a:off x="7027664" y="2062758"/>
            <a:ext cx="1151930" cy="89297"/>
          </a:xfrm>
          <a:prstGeom prst="rect">
            <a:avLst/>
          </a:prstGeom>
          <a:noFill/>
          <a:ln/>
        </p:spPr>
        <p:txBody>
          <a:bodyPr wrap="square" lIns="0" tIns="0" rIns="0" bIns="0" rtlCol="0" anchor="ctr"/>
          <a:lstStyle/>
          <a:p>
            <a:pPr marL="0" indent="0">
              <a:buNone/>
            </a:pPr>
            <a:r>
              <a:rPr lang="en-US" sz="1000" dirty="0">
                <a:solidFill>
                  <a:srgbClr val="13120F"/>
                </a:solidFill>
                <a:latin typeface="+mj-lt"/>
                <a:ea typeface="Arial" pitchFamily="34" charset="-122"/>
                <a:cs typeface="Arial" pitchFamily="34" charset="-120"/>
              </a:rPr>
              <a:t>(Geyer et al., 2017).</a:t>
            </a:r>
            <a:endParaRPr lang="en-US" sz="1000" dirty="0">
              <a:latin typeface="+mj-lt"/>
            </a:endParaRPr>
          </a:p>
        </p:txBody>
      </p:sp>
      <p:sp>
        <p:nvSpPr>
          <p:cNvPr id="28" name="Text 25"/>
          <p:cNvSpPr/>
          <p:nvPr/>
        </p:nvSpPr>
        <p:spPr>
          <a:xfrm>
            <a:off x="285750" y="2129730"/>
            <a:ext cx="1410891" cy="93762"/>
          </a:xfrm>
          <a:prstGeom prst="rect">
            <a:avLst/>
          </a:prstGeom>
          <a:noFill/>
          <a:ln/>
        </p:spPr>
        <p:txBody>
          <a:bodyPr wrap="square" lIns="0" tIns="0" rIns="0" bIns="0" rtlCol="0" anchor="ctr"/>
          <a:lstStyle/>
          <a:p>
            <a:pPr marL="0" indent="0">
              <a:buNone/>
            </a:pPr>
            <a:r>
              <a:rPr lang="en-US" sz="1000" dirty="0">
                <a:solidFill>
                  <a:srgbClr val="0D0C0C"/>
                </a:solidFill>
                <a:latin typeface="+mj-lt"/>
                <a:ea typeface="Arial" pitchFamily="34" charset="-122"/>
                <a:cs typeface="Arial" pitchFamily="34" charset="-120"/>
              </a:rPr>
              <a:t>ethical beauty market.</a:t>
            </a:r>
            <a:endParaRPr lang="en-US" sz="1000" dirty="0">
              <a:latin typeface="+mj-lt"/>
            </a:endParaRPr>
          </a:p>
        </p:txBody>
      </p:sp>
      <p:sp>
        <p:nvSpPr>
          <p:cNvPr id="29" name="Text 26"/>
          <p:cNvSpPr/>
          <p:nvPr/>
        </p:nvSpPr>
        <p:spPr>
          <a:xfrm>
            <a:off x="7018734" y="2241352"/>
            <a:ext cx="1294805" cy="75902"/>
          </a:xfrm>
          <a:prstGeom prst="rect">
            <a:avLst/>
          </a:prstGeom>
          <a:noFill/>
          <a:ln/>
        </p:spPr>
        <p:txBody>
          <a:bodyPr wrap="square" lIns="0" tIns="0" rIns="0" bIns="0" rtlCol="0" anchor="ctr"/>
          <a:lstStyle/>
          <a:p>
            <a:pPr marL="0" indent="0">
              <a:buNone/>
            </a:pPr>
            <a:r>
              <a:rPr lang="en-US" sz="1000" dirty="0">
                <a:solidFill>
                  <a:srgbClr val="0E0D0A"/>
                </a:solidFill>
                <a:latin typeface="+mj-lt"/>
                <a:ea typeface="Arial" pitchFamily="34" charset="-122"/>
                <a:cs typeface="Arial" pitchFamily="34" charset="-120"/>
              </a:rPr>
              <a:t>58% of UK shoppers</a:t>
            </a:r>
            <a:endParaRPr lang="en-US" sz="1000" dirty="0">
              <a:latin typeface="+mj-lt"/>
            </a:endParaRPr>
          </a:p>
        </p:txBody>
      </p:sp>
      <p:sp>
        <p:nvSpPr>
          <p:cNvPr id="30" name="Text 27"/>
          <p:cNvSpPr/>
          <p:nvPr/>
        </p:nvSpPr>
        <p:spPr>
          <a:xfrm>
            <a:off x="4924722" y="2098477"/>
            <a:ext cx="955477" cy="49113"/>
          </a:xfrm>
          <a:prstGeom prst="rect">
            <a:avLst/>
          </a:prstGeom>
          <a:noFill/>
          <a:ln/>
        </p:spPr>
        <p:txBody>
          <a:bodyPr wrap="square" lIns="0" tIns="0" rIns="0" bIns="0" rtlCol="0" anchor="ctr"/>
          <a:lstStyle/>
          <a:p>
            <a:pPr marL="0" indent="0">
              <a:buNone/>
            </a:pPr>
            <a:r>
              <a:rPr lang="en-US" sz="1000" dirty="0">
                <a:solidFill>
                  <a:srgbClr val="251002"/>
                </a:solidFill>
                <a:latin typeface="+mj-lt"/>
                <a:ea typeface="Arial" pitchFamily="34" charset="-122"/>
                <a:cs typeface="Arial" pitchFamily="34" charset="-120"/>
              </a:rPr>
              <a:t>WATERLESS BEAUTY</a:t>
            </a:r>
            <a:endParaRPr lang="en-US" sz="1000" dirty="0">
              <a:latin typeface="+mj-lt"/>
            </a:endParaRPr>
          </a:p>
        </p:txBody>
      </p:sp>
      <p:sp>
        <p:nvSpPr>
          <p:cNvPr id="31" name="Text 28"/>
          <p:cNvSpPr/>
          <p:nvPr/>
        </p:nvSpPr>
        <p:spPr>
          <a:xfrm>
            <a:off x="4071937" y="2288232"/>
            <a:ext cx="1053703" cy="53578"/>
          </a:xfrm>
          <a:prstGeom prst="rect">
            <a:avLst/>
          </a:prstGeom>
          <a:noFill/>
          <a:ln/>
        </p:spPr>
        <p:txBody>
          <a:bodyPr wrap="square" lIns="0" tIns="0" rIns="0" bIns="0" rtlCol="0" anchor="ctr"/>
          <a:lstStyle/>
          <a:p>
            <a:pPr marL="0" indent="0">
              <a:buNone/>
            </a:pPr>
            <a:r>
              <a:rPr lang="en-US" sz="1000" dirty="0">
                <a:solidFill>
                  <a:srgbClr val="271303"/>
                </a:solidFill>
                <a:latin typeface="+mj-lt"/>
                <a:ea typeface="Arial" pitchFamily="34" charset="-122"/>
                <a:cs typeface="Arial" pitchFamily="34" charset="-120"/>
              </a:rPr>
              <a:t>PLASTIC-FREE FUTURE</a:t>
            </a:r>
            <a:endParaRPr lang="en-US" sz="1000" dirty="0">
              <a:latin typeface="+mj-lt"/>
            </a:endParaRPr>
          </a:p>
        </p:txBody>
      </p:sp>
      <p:sp>
        <p:nvSpPr>
          <p:cNvPr id="32" name="Text 29"/>
          <p:cNvSpPr/>
          <p:nvPr/>
        </p:nvSpPr>
        <p:spPr>
          <a:xfrm>
            <a:off x="7018734" y="2339578"/>
            <a:ext cx="1098352" cy="80367"/>
          </a:xfrm>
          <a:prstGeom prst="rect">
            <a:avLst/>
          </a:prstGeom>
          <a:noFill/>
          <a:ln/>
        </p:spPr>
        <p:txBody>
          <a:bodyPr wrap="square" lIns="0" tIns="0" rIns="0" bIns="0" rtlCol="0" anchor="ctr"/>
          <a:lstStyle/>
          <a:p>
            <a:pPr marL="0" indent="0">
              <a:buNone/>
            </a:pPr>
            <a:r>
              <a:rPr lang="en-US" sz="1000" dirty="0">
                <a:solidFill>
                  <a:srgbClr val="100F0C"/>
                </a:solidFill>
                <a:latin typeface="+mj-lt"/>
                <a:ea typeface="Arial" pitchFamily="34" charset="-122"/>
                <a:cs typeface="Arial" pitchFamily="34" charset="-120"/>
              </a:rPr>
              <a:t>now actively seek</a:t>
            </a:r>
            <a:endParaRPr lang="en-US" sz="1000" dirty="0">
              <a:latin typeface="+mj-lt"/>
            </a:endParaRPr>
          </a:p>
        </p:txBody>
      </p:sp>
      <p:sp>
        <p:nvSpPr>
          <p:cNvPr id="33" name="Text 30"/>
          <p:cNvSpPr/>
          <p:nvPr/>
        </p:nvSpPr>
        <p:spPr>
          <a:xfrm>
            <a:off x="7027664" y="2433340"/>
            <a:ext cx="1276945" cy="80367"/>
          </a:xfrm>
          <a:prstGeom prst="rect">
            <a:avLst/>
          </a:prstGeom>
          <a:noFill/>
          <a:ln/>
        </p:spPr>
        <p:txBody>
          <a:bodyPr wrap="square" lIns="0" tIns="0" rIns="0" bIns="0" rtlCol="0" anchor="ctr"/>
          <a:lstStyle/>
          <a:p>
            <a:pPr marL="0" indent="0">
              <a:buNone/>
            </a:pPr>
            <a:r>
              <a:rPr lang="en-US" sz="1000" dirty="0">
                <a:solidFill>
                  <a:srgbClr val="0E0D0B"/>
                </a:solidFill>
                <a:latin typeface="+mj-lt"/>
                <a:ea typeface="Arial" pitchFamily="34" charset="-122"/>
                <a:cs typeface="Arial" pitchFamily="34" charset="-120"/>
              </a:rPr>
              <a:t>sustainable products</a:t>
            </a:r>
            <a:endParaRPr lang="en-US" sz="1000" dirty="0">
              <a:latin typeface="+mj-lt"/>
            </a:endParaRPr>
          </a:p>
        </p:txBody>
      </p:sp>
      <p:sp>
        <p:nvSpPr>
          <p:cNvPr id="34" name="Text 31"/>
          <p:cNvSpPr/>
          <p:nvPr/>
        </p:nvSpPr>
        <p:spPr>
          <a:xfrm>
            <a:off x="7027664" y="2522637"/>
            <a:ext cx="857250" cy="84832"/>
          </a:xfrm>
          <a:prstGeom prst="rect">
            <a:avLst/>
          </a:prstGeom>
          <a:noFill/>
          <a:ln/>
        </p:spPr>
        <p:txBody>
          <a:bodyPr wrap="square" lIns="0" tIns="0" rIns="0" bIns="0" rtlCol="0" anchor="ctr"/>
          <a:lstStyle/>
          <a:p>
            <a:pPr marL="0" indent="0">
              <a:buNone/>
            </a:pPr>
            <a:r>
              <a:rPr lang="en-US" sz="1000" dirty="0">
                <a:solidFill>
                  <a:srgbClr val="0D0D0A"/>
                </a:solidFill>
                <a:latin typeface="+mj-lt"/>
                <a:ea typeface="Arial" pitchFamily="34" charset="-122"/>
                <a:cs typeface="Arial" pitchFamily="34" charset="-120"/>
              </a:rPr>
              <a:t>(Mintel, 2023).</a:t>
            </a:r>
            <a:endParaRPr lang="en-US" sz="1000" dirty="0">
              <a:latin typeface="+mj-lt"/>
            </a:endParaRPr>
          </a:p>
        </p:txBody>
      </p:sp>
      <p:sp>
        <p:nvSpPr>
          <p:cNvPr id="35" name="Text 32"/>
          <p:cNvSpPr/>
          <p:nvPr/>
        </p:nvSpPr>
        <p:spPr>
          <a:xfrm>
            <a:off x="5340946" y="2565053"/>
            <a:ext cx="446484" cy="58043"/>
          </a:xfrm>
          <a:prstGeom prst="rect">
            <a:avLst/>
          </a:prstGeom>
          <a:noFill/>
          <a:ln/>
        </p:spPr>
        <p:txBody>
          <a:bodyPr wrap="square" lIns="0" tIns="0" rIns="0" bIns="0" rtlCol="0" anchor="ctr"/>
          <a:lstStyle/>
          <a:p>
            <a:pPr marL="0" indent="0">
              <a:buNone/>
            </a:pPr>
            <a:r>
              <a:rPr lang="en-US" sz="1000" dirty="0">
                <a:solidFill>
                  <a:srgbClr val="13190C"/>
                </a:solidFill>
                <a:latin typeface="+mj-lt"/>
                <a:ea typeface="Arial" pitchFamily="34" charset="-122"/>
                <a:cs typeface="Arial" pitchFamily="34" charset="-120"/>
              </a:rPr>
              <a:t>BEAUTY</a:t>
            </a:r>
            <a:endParaRPr lang="en-US" sz="1000" dirty="0">
              <a:latin typeface="+mj-lt"/>
            </a:endParaRPr>
          </a:p>
        </p:txBody>
      </p:sp>
      <p:sp>
        <p:nvSpPr>
          <p:cNvPr id="36" name="Text 33"/>
          <p:cNvSpPr/>
          <p:nvPr/>
        </p:nvSpPr>
        <p:spPr>
          <a:xfrm>
            <a:off x="5787430" y="2549426"/>
            <a:ext cx="535781" cy="58043"/>
          </a:xfrm>
          <a:prstGeom prst="rect">
            <a:avLst/>
          </a:prstGeom>
          <a:noFill/>
          <a:ln/>
        </p:spPr>
        <p:txBody>
          <a:bodyPr wrap="square" lIns="0" tIns="0" rIns="0" bIns="0" rtlCol="0" anchor="ctr"/>
          <a:lstStyle/>
          <a:p>
            <a:pPr marL="0" indent="0">
              <a:buNone/>
            </a:pPr>
            <a:r>
              <a:rPr lang="en-US" sz="1000" dirty="0">
                <a:solidFill>
                  <a:srgbClr val="13190C"/>
                </a:solidFill>
                <a:latin typeface="+mj-lt"/>
                <a:ea typeface="Arial" pitchFamily="34" charset="-122"/>
                <a:cs typeface="Arial" pitchFamily="34" charset="-120"/>
              </a:rPr>
              <a:t>WITHOUT</a:t>
            </a:r>
            <a:endParaRPr lang="en-US" sz="1000" dirty="0">
              <a:latin typeface="+mj-lt"/>
            </a:endParaRPr>
          </a:p>
        </p:txBody>
      </p:sp>
      <p:sp>
        <p:nvSpPr>
          <p:cNvPr id="37" name="Text 34"/>
          <p:cNvSpPr/>
          <p:nvPr/>
        </p:nvSpPr>
        <p:spPr>
          <a:xfrm>
            <a:off x="7045523" y="2674441"/>
            <a:ext cx="1044773" cy="84832"/>
          </a:xfrm>
          <a:prstGeom prst="rect">
            <a:avLst/>
          </a:prstGeom>
          <a:noFill/>
          <a:ln/>
        </p:spPr>
        <p:txBody>
          <a:bodyPr wrap="square" lIns="0" tIns="0" rIns="0" bIns="0" rtlCol="0" anchor="ctr"/>
          <a:lstStyle/>
          <a:p>
            <a:pPr marL="0" indent="0">
              <a:buNone/>
            </a:pPr>
            <a:r>
              <a:rPr lang="en-US" sz="1000" dirty="0">
                <a:solidFill>
                  <a:srgbClr val="0E0D09"/>
                </a:solidFill>
                <a:latin typeface="+mj-lt"/>
                <a:ea typeface="Arial" pitchFamily="34" charset="-122"/>
                <a:cs typeface="Arial" pitchFamily="34" charset="-120"/>
              </a:rPr>
              <a:t>Dove Solid Care</a:t>
            </a:r>
            <a:endParaRPr lang="en-US" sz="1000" dirty="0">
              <a:latin typeface="+mj-lt"/>
            </a:endParaRPr>
          </a:p>
        </p:txBody>
      </p:sp>
      <p:sp>
        <p:nvSpPr>
          <p:cNvPr id="38" name="Text 35"/>
          <p:cNvSpPr/>
          <p:nvPr/>
        </p:nvSpPr>
        <p:spPr>
          <a:xfrm>
            <a:off x="5352455" y="2689126"/>
            <a:ext cx="898326" cy="117028"/>
          </a:xfrm>
          <a:prstGeom prst="rect">
            <a:avLst/>
          </a:prstGeom>
          <a:noFill/>
          <a:ln/>
        </p:spPr>
        <p:txBody>
          <a:bodyPr wrap="square" lIns="0" tIns="0" rIns="0" bIns="0" rtlCol="0" anchor="ctr"/>
          <a:lstStyle/>
          <a:p>
            <a:pPr marL="0" indent="0">
              <a:buNone/>
            </a:pPr>
            <a:r>
              <a:rPr lang="en-US" sz="1000" dirty="0">
                <a:solidFill>
                  <a:srgbClr val="141D0E"/>
                </a:solidFill>
                <a:latin typeface="+mj-lt"/>
                <a:ea typeface="Arial" pitchFamily="34" charset="-122"/>
                <a:cs typeface="Arial" pitchFamily="34" charset="-120"/>
              </a:rPr>
              <a:t>COMPROMISE</a:t>
            </a:r>
            <a:endParaRPr lang="en-US" sz="1000" dirty="0">
              <a:latin typeface="+mj-lt"/>
            </a:endParaRPr>
          </a:p>
        </p:txBody>
      </p:sp>
      <p:sp>
        <p:nvSpPr>
          <p:cNvPr id="39" name="Text 36"/>
          <p:cNvSpPr/>
          <p:nvPr/>
        </p:nvSpPr>
        <p:spPr>
          <a:xfrm>
            <a:off x="7036594" y="2772668"/>
            <a:ext cx="1160859" cy="89297"/>
          </a:xfrm>
          <a:prstGeom prst="rect">
            <a:avLst/>
          </a:prstGeom>
          <a:noFill/>
          <a:ln/>
        </p:spPr>
        <p:txBody>
          <a:bodyPr wrap="square" lIns="0" tIns="0" rIns="0" bIns="0" rtlCol="0" anchor="ctr"/>
          <a:lstStyle/>
          <a:p>
            <a:pPr marL="0" indent="0">
              <a:buNone/>
            </a:pPr>
            <a:r>
              <a:rPr lang="en-US" sz="1000" dirty="0">
                <a:solidFill>
                  <a:srgbClr val="0E0D0A"/>
                </a:solidFill>
                <a:latin typeface="+mj-lt"/>
                <a:ea typeface="Arial" pitchFamily="34" charset="-122"/>
                <a:cs typeface="Arial" pitchFamily="34" charset="-120"/>
              </a:rPr>
              <a:t>directly addresses</a:t>
            </a:r>
            <a:endParaRPr lang="en-US" sz="1000" dirty="0">
              <a:latin typeface="+mj-lt"/>
            </a:endParaRPr>
          </a:p>
        </p:txBody>
      </p:sp>
      <p:sp>
        <p:nvSpPr>
          <p:cNvPr id="40" name="Text 37"/>
          <p:cNvSpPr/>
          <p:nvPr/>
        </p:nvSpPr>
        <p:spPr>
          <a:xfrm>
            <a:off x="7018734" y="2875359"/>
            <a:ext cx="678656" cy="75902"/>
          </a:xfrm>
          <a:prstGeom prst="rect">
            <a:avLst/>
          </a:prstGeom>
          <a:noFill/>
          <a:ln/>
        </p:spPr>
        <p:txBody>
          <a:bodyPr wrap="square" lIns="0" tIns="0" rIns="0" bIns="0" rtlCol="0" anchor="ctr"/>
          <a:lstStyle/>
          <a:p>
            <a:pPr marL="0" indent="0">
              <a:buNone/>
            </a:pPr>
            <a:r>
              <a:rPr lang="en-US" sz="1000" dirty="0">
                <a:solidFill>
                  <a:srgbClr val="100F0C"/>
                </a:solidFill>
                <a:latin typeface="+mj-lt"/>
                <a:ea typeface="Arial" pitchFamily="34" charset="-122"/>
                <a:cs typeface="Arial" pitchFamily="34" charset="-120"/>
              </a:rPr>
              <a:t>this crisis.</a:t>
            </a:r>
            <a:endParaRPr lang="en-US" sz="1000" dirty="0">
              <a:latin typeface="+mj-lt"/>
            </a:endParaRPr>
          </a:p>
        </p:txBody>
      </p:sp>
      <p:sp>
        <p:nvSpPr>
          <p:cNvPr id="41" name="Text 38"/>
          <p:cNvSpPr/>
          <p:nvPr/>
        </p:nvSpPr>
        <p:spPr>
          <a:xfrm>
            <a:off x="598289" y="2906613"/>
            <a:ext cx="1009055" cy="129480"/>
          </a:xfrm>
          <a:prstGeom prst="rect">
            <a:avLst/>
          </a:prstGeom>
          <a:noFill/>
          <a:ln/>
        </p:spPr>
        <p:txBody>
          <a:bodyPr wrap="square" lIns="0" tIns="0" rIns="0" bIns="0" rtlCol="0" anchor="ctr"/>
          <a:lstStyle/>
          <a:p>
            <a:pPr marL="0" indent="0">
              <a:buNone/>
            </a:pPr>
            <a:r>
              <a:rPr lang="en-US" sz="1000" dirty="0">
                <a:solidFill>
                  <a:srgbClr val="0A1865"/>
                </a:solidFill>
                <a:latin typeface="+mj-lt"/>
                <a:ea typeface="Arial" pitchFamily="34" charset="-122"/>
                <a:cs typeface="Arial" pitchFamily="34" charset="-120"/>
              </a:rPr>
              <a:t>Unilever</a:t>
            </a:r>
            <a:endParaRPr lang="en-US" sz="1000" dirty="0">
              <a:latin typeface="+mj-lt"/>
            </a:endParaRPr>
          </a:p>
        </p:txBody>
      </p:sp>
      <p:sp>
        <p:nvSpPr>
          <p:cNvPr id="42" name="Text 39"/>
          <p:cNvSpPr/>
          <p:nvPr/>
        </p:nvSpPr>
        <p:spPr>
          <a:xfrm>
            <a:off x="7036594" y="3018234"/>
            <a:ext cx="1562695" cy="84832"/>
          </a:xfrm>
          <a:prstGeom prst="rect">
            <a:avLst/>
          </a:prstGeom>
          <a:noFill/>
          <a:ln/>
        </p:spPr>
        <p:txBody>
          <a:bodyPr wrap="square" lIns="0" tIns="0" rIns="0" bIns="0" rtlCol="0" anchor="ctr"/>
          <a:lstStyle/>
          <a:p>
            <a:pPr marL="0" indent="0">
              <a:buNone/>
            </a:pPr>
            <a:r>
              <a:rPr lang="en-US" sz="1000" dirty="0">
                <a:solidFill>
                  <a:srgbClr val="0E0E0B"/>
                </a:solidFill>
                <a:latin typeface="+mj-lt"/>
                <a:ea typeface="Arial" pitchFamily="34" charset="-122"/>
                <a:cs typeface="Arial" pitchFamily="34" charset="-120"/>
              </a:rPr>
              <a:t>This line extension offers</a:t>
            </a:r>
            <a:endParaRPr lang="en-US" sz="1000" dirty="0">
              <a:latin typeface="+mj-lt"/>
            </a:endParaRPr>
          </a:p>
        </p:txBody>
      </p:sp>
      <p:sp>
        <p:nvSpPr>
          <p:cNvPr id="43" name="Text 40"/>
          <p:cNvSpPr/>
          <p:nvPr/>
        </p:nvSpPr>
        <p:spPr>
          <a:xfrm>
            <a:off x="7018734" y="3125391"/>
            <a:ext cx="1446609" cy="89297"/>
          </a:xfrm>
          <a:prstGeom prst="rect">
            <a:avLst/>
          </a:prstGeom>
          <a:noFill/>
          <a:ln/>
        </p:spPr>
        <p:txBody>
          <a:bodyPr wrap="square" lIns="0" tIns="0" rIns="0" bIns="0" rtlCol="0" anchor="ctr"/>
          <a:lstStyle/>
          <a:p>
            <a:pPr marL="0" indent="0">
              <a:buNone/>
            </a:pPr>
            <a:r>
              <a:rPr lang="en-US" sz="1000" dirty="0">
                <a:solidFill>
                  <a:srgbClr val="13120F"/>
                </a:solidFill>
                <a:latin typeface="+mj-lt"/>
                <a:ea typeface="Arial" pitchFamily="34" charset="-122"/>
                <a:cs typeface="Arial" pitchFamily="34" charset="-120"/>
              </a:rPr>
              <a:t>zero plastic packaging</a:t>
            </a:r>
            <a:endParaRPr lang="en-US" sz="1000" dirty="0">
              <a:latin typeface="+mj-lt"/>
            </a:endParaRPr>
          </a:p>
        </p:txBody>
      </p:sp>
      <p:sp>
        <p:nvSpPr>
          <p:cNvPr id="44" name="Text 41"/>
          <p:cNvSpPr/>
          <p:nvPr/>
        </p:nvSpPr>
        <p:spPr>
          <a:xfrm>
            <a:off x="7027664" y="3223617"/>
            <a:ext cx="1500188" cy="80367"/>
          </a:xfrm>
          <a:prstGeom prst="rect">
            <a:avLst/>
          </a:prstGeom>
          <a:noFill/>
          <a:ln/>
        </p:spPr>
        <p:txBody>
          <a:bodyPr wrap="square" lIns="0" tIns="0" rIns="0" bIns="0" rtlCol="0" anchor="ctr"/>
          <a:lstStyle/>
          <a:p>
            <a:pPr marL="0" indent="0">
              <a:buNone/>
            </a:pPr>
            <a:r>
              <a:rPr lang="en-US" sz="1000" dirty="0">
                <a:solidFill>
                  <a:srgbClr val="0D0C09"/>
                </a:solidFill>
                <a:latin typeface="+mj-lt"/>
                <a:ea typeface="Arial" pitchFamily="34" charset="-122"/>
                <a:cs typeface="Arial" pitchFamily="34" charset="-120"/>
              </a:rPr>
              <a:t>and waterless formulas.</a:t>
            </a:r>
            <a:endParaRPr lang="en-US" sz="1000" dirty="0">
              <a:latin typeface="+mj-lt"/>
            </a:endParaRPr>
          </a:p>
        </p:txBody>
      </p:sp>
      <p:sp>
        <p:nvSpPr>
          <p:cNvPr id="45" name="Text 42"/>
          <p:cNvSpPr/>
          <p:nvPr/>
        </p:nvSpPr>
        <p:spPr>
          <a:xfrm>
            <a:off x="946547" y="3509367"/>
            <a:ext cx="1571625" cy="84832"/>
          </a:xfrm>
          <a:prstGeom prst="rect">
            <a:avLst/>
          </a:prstGeom>
          <a:noFill/>
          <a:ln/>
        </p:spPr>
        <p:txBody>
          <a:bodyPr wrap="square" lIns="0" tIns="0" rIns="0" bIns="0" rtlCol="0" anchor="ctr"/>
          <a:lstStyle/>
          <a:p>
            <a:pPr marL="0" indent="0">
              <a:buNone/>
            </a:pPr>
            <a:r>
              <a:rPr lang="en-US" sz="1000" dirty="0">
                <a:solidFill>
                  <a:srgbClr val="F9FDFE"/>
                </a:solidFill>
                <a:latin typeface="+mj-lt"/>
                <a:ea typeface="Arial" pitchFamily="34" charset="-122"/>
                <a:cs typeface="Arial" pitchFamily="34" charset="-120"/>
              </a:rPr>
              <a:t>MARKET APPEAL &amp;</a:t>
            </a:r>
            <a:endParaRPr lang="en-US" sz="1000" dirty="0">
              <a:latin typeface="+mj-lt"/>
            </a:endParaRPr>
          </a:p>
        </p:txBody>
      </p:sp>
      <p:sp>
        <p:nvSpPr>
          <p:cNvPr id="46" name="Text 43"/>
          <p:cNvSpPr/>
          <p:nvPr/>
        </p:nvSpPr>
        <p:spPr>
          <a:xfrm>
            <a:off x="3777258" y="3509367"/>
            <a:ext cx="1500188" cy="84832"/>
          </a:xfrm>
          <a:prstGeom prst="rect">
            <a:avLst/>
          </a:prstGeom>
          <a:noFill/>
          <a:ln/>
        </p:spPr>
        <p:txBody>
          <a:bodyPr wrap="square" lIns="0" tIns="0" rIns="0" bIns="0" rtlCol="0" anchor="ctr"/>
          <a:lstStyle/>
          <a:p>
            <a:pPr marL="0" indent="0">
              <a:buNone/>
            </a:pPr>
            <a:r>
              <a:rPr lang="en-US" sz="1000" dirty="0">
                <a:solidFill>
                  <a:srgbClr val="F5FEF2"/>
                </a:solidFill>
                <a:latin typeface="+mj-lt"/>
                <a:ea typeface="Arial" pitchFamily="34" charset="-122"/>
                <a:cs typeface="Arial" pitchFamily="34" charset="-120"/>
              </a:rPr>
              <a:t>ALIGNMENT WITH</a:t>
            </a:r>
            <a:endParaRPr lang="en-US" sz="1000" dirty="0">
              <a:latin typeface="+mj-lt"/>
            </a:endParaRPr>
          </a:p>
        </p:txBody>
      </p:sp>
      <p:sp>
        <p:nvSpPr>
          <p:cNvPr id="47" name="Text 44"/>
          <p:cNvSpPr/>
          <p:nvPr/>
        </p:nvSpPr>
        <p:spPr>
          <a:xfrm>
            <a:off x="6965156" y="3513832"/>
            <a:ext cx="1107281" cy="93762"/>
          </a:xfrm>
          <a:prstGeom prst="rect">
            <a:avLst/>
          </a:prstGeom>
          <a:noFill/>
          <a:ln/>
        </p:spPr>
        <p:txBody>
          <a:bodyPr wrap="square" lIns="0" tIns="0" rIns="0" bIns="0" rtlCol="0" anchor="ctr"/>
          <a:lstStyle/>
          <a:p>
            <a:pPr marL="0" indent="0">
              <a:buNone/>
            </a:pPr>
            <a:r>
              <a:rPr lang="en-US" sz="1000" dirty="0">
                <a:solidFill>
                  <a:srgbClr val="F8FDFE"/>
                </a:solidFill>
                <a:latin typeface="+mj-lt"/>
                <a:ea typeface="Arial" pitchFamily="34" charset="-122"/>
                <a:cs typeface="Arial" pitchFamily="34" charset="-120"/>
              </a:rPr>
              <a:t>PERSUASIVE</a:t>
            </a:r>
            <a:endParaRPr lang="en-US" sz="1000" dirty="0">
              <a:latin typeface="+mj-lt"/>
            </a:endParaRPr>
          </a:p>
        </p:txBody>
      </p:sp>
      <p:sp>
        <p:nvSpPr>
          <p:cNvPr id="48" name="Text 45"/>
          <p:cNvSpPr/>
          <p:nvPr/>
        </p:nvSpPr>
        <p:spPr>
          <a:xfrm>
            <a:off x="937617" y="3620988"/>
            <a:ext cx="1696641" cy="89297"/>
          </a:xfrm>
          <a:prstGeom prst="rect">
            <a:avLst/>
          </a:prstGeom>
          <a:noFill/>
          <a:ln/>
        </p:spPr>
        <p:txBody>
          <a:bodyPr wrap="square" lIns="0" tIns="0" rIns="0" bIns="0" rtlCol="0" anchor="ctr"/>
          <a:lstStyle/>
          <a:p>
            <a:pPr marL="0" indent="0">
              <a:buNone/>
            </a:pPr>
            <a:r>
              <a:rPr lang="en-US" sz="1000" dirty="0">
                <a:solidFill>
                  <a:srgbClr val="F8FDFE"/>
                </a:solidFill>
                <a:latin typeface="+mj-lt"/>
                <a:ea typeface="Arial" pitchFamily="34" charset="-122"/>
                <a:cs typeface="Arial" pitchFamily="34" charset="-120"/>
              </a:rPr>
              <a:t>EMERGING TRENDS</a:t>
            </a:r>
            <a:endParaRPr lang="en-US" sz="1000" dirty="0">
              <a:latin typeface="+mj-lt"/>
            </a:endParaRPr>
          </a:p>
        </p:txBody>
      </p:sp>
      <p:sp>
        <p:nvSpPr>
          <p:cNvPr id="49" name="Text 46"/>
          <p:cNvSpPr/>
          <p:nvPr/>
        </p:nvSpPr>
        <p:spPr>
          <a:xfrm>
            <a:off x="3759398" y="3620988"/>
            <a:ext cx="2018109" cy="89297"/>
          </a:xfrm>
          <a:prstGeom prst="rect">
            <a:avLst/>
          </a:prstGeom>
          <a:noFill/>
          <a:ln/>
        </p:spPr>
        <p:txBody>
          <a:bodyPr wrap="square" lIns="0" tIns="0" rIns="0" bIns="0" rtlCol="0" anchor="ctr"/>
          <a:lstStyle/>
          <a:p>
            <a:pPr marL="0" indent="0">
              <a:buNone/>
            </a:pPr>
            <a:r>
              <a:rPr lang="en-US" sz="1000" dirty="0">
                <a:solidFill>
                  <a:srgbClr val="F6FEF4"/>
                </a:solidFill>
                <a:latin typeface="+mj-lt"/>
                <a:ea typeface="Arial" pitchFamily="34" charset="-122"/>
                <a:cs typeface="Arial" pitchFamily="34" charset="-120"/>
              </a:rPr>
              <a:t>SUSTAINABILITY GOALS</a:t>
            </a:r>
            <a:endParaRPr lang="en-US" sz="1000" dirty="0">
              <a:latin typeface="+mj-lt"/>
            </a:endParaRPr>
          </a:p>
        </p:txBody>
      </p:sp>
      <p:sp>
        <p:nvSpPr>
          <p:cNvPr id="50" name="Text 47"/>
          <p:cNvSpPr/>
          <p:nvPr/>
        </p:nvSpPr>
        <p:spPr>
          <a:xfrm>
            <a:off x="6974086" y="3629918"/>
            <a:ext cx="1223367" cy="93762"/>
          </a:xfrm>
          <a:prstGeom prst="rect">
            <a:avLst/>
          </a:prstGeom>
          <a:noFill/>
          <a:ln/>
        </p:spPr>
        <p:txBody>
          <a:bodyPr wrap="square" lIns="0" tIns="0" rIns="0" bIns="0" rtlCol="0" anchor="ctr"/>
          <a:lstStyle/>
          <a:p>
            <a:pPr marL="0" indent="0">
              <a:buNone/>
            </a:pPr>
            <a:r>
              <a:rPr lang="en-US" sz="1000" dirty="0">
                <a:solidFill>
                  <a:srgbClr val="F8FDFE"/>
                </a:solidFill>
                <a:latin typeface="+mj-lt"/>
                <a:ea typeface="Arial" pitchFamily="34" charset="-122"/>
                <a:cs typeface="Arial" pitchFamily="34" charset="-120"/>
              </a:rPr>
              <a:t>CONCLUSION</a:t>
            </a:r>
            <a:endParaRPr lang="en-US" sz="1000" dirty="0">
              <a:latin typeface="+mj-lt"/>
            </a:endParaRPr>
          </a:p>
        </p:txBody>
      </p:sp>
      <p:sp>
        <p:nvSpPr>
          <p:cNvPr id="51" name="Text 48"/>
          <p:cNvSpPr/>
          <p:nvPr/>
        </p:nvSpPr>
        <p:spPr>
          <a:xfrm>
            <a:off x="276820" y="3866555"/>
            <a:ext cx="2241352" cy="84832"/>
          </a:xfrm>
          <a:prstGeom prst="rect">
            <a:avLst/>
          </a:prstGeom>
          <a:noFill/>
          <a:ln/>
        </p:spPr>
        <p:txBody>
          <a:bodyPr wrap="square" lIns="0" tIns="0" rIns="0" bIns="0" rtlCol="0" anchor="ctr"/>
          <a:lstStyle/>
          <a:p>
            <a:pPr marL="0" indent="0">
              <a:buNone/>
            </a:pPr>
            <a:r>
              <a:rPr lang="en-US" sz="1000" dirty="0">
                <a:solidFill>
                  <a:srgbClr val="090B18"/>
                </a:solidFill>
                <a:latin typeface="+mj-lt"/>
                <a:ea typeface="Arial" pitchFamily="34" charset="-122"/>
                <a:cs typeface="Arial" pitchFamily="34" charset="-120"/>
              </a:rPr>
              <a:t>Target audience: The Conscious</a:t>
            </a:r>
            <a:endParaRPr lang="en-US" sz="1000" dirty="0">
              <a:latin typeface="+mj-lt"/>
            </a:endParaRPr>
          </a:p>
        </p:txBody>
      </p:sp>
      <p:sp>
        <p:nvSpPr>
          <p:cNvPr id="52" name="Text 49"/>
          <p:cNvSpPr/>
          <p:nvPr/>
        </p:nvSpPr>
        <p:spPr>
          <a:xfrm>
            <a:off x="4125516" y="3875484"/>
            <a:ext cx="1366242" cy="89297"/>
          </a:xfrm>
          <a:prstGeom prst="rect">
            <a:avLst/>
          </a:prstGeom>
          <a:noFill/>
          <a:ln/>
        </p:spPr>
        <p:txBody>
          <a:bodyPr wrap="square" lIns="0" tIns="0" rIns="0" bIns="0" rtlCol="0" anchor="ctr"/>
          <a:lstStyle/>
          <a:p>
            <a:pPr marL="0" indent="0">
              <a:buNone/>
            </a:pPr>
            <a:r>
              <a:rPr lang="en-US" sz="1000" dirty="0">
                <a:solidFill>
                  <a:srgbClr val="13230D"/>
                </a:solidFill>
                <a:latin typeface="+mj-lt"/>
                <a:ea typeface="Arial" pitchFamily="34" charset="-122"/>
                <a:cs typeface="Arial" pitchFamily="34" charset="-120"/>
              </a:rPr>
              <a:t>Zero virgin plastic:</a:t>
            </a:r>
            <a:endParaRPr lang="en-US" sz="1000" dirty="0">
              <a:latin typeface="+mj-lt"/>
            </a:endParaRPr>
          </a:p>
        </p:txBody>
      </p:sp>
      <p:sp>
        <p:nvSpPr>
          <p:cNvPr id="53" name="Text 50"/>
          <p:cNvSpPr/>
          <p:nvPr/>
        </p:nvSpPr>
        <p:spPr>
          <a:xfrm>
            <a:off x="6232922" y="3906738"/>
            <a:ext cx="2196703" cy="107156"/>
          </a:xfrm>
          <a:prstGeom prst="rect">
            <a:avLst/>
          </a:prstGeom>
          <a:noFill/>
          <a:ln/>
        </p:spPr>
        <p:txBody>
          <a:bodyPr wrap="square" lIns="0" tIns="0" rIns="0" bIns="0" rtlCol="0" anchor="ctr"/>
          <a:lstStyle/>
          <a:p>
            <a:pPr marL="0" indent="0">
              <a:buNone/>
            </a:pPr>
            <a:r>
              <a:rPr lang="en-US" sz="1000" dirty="0">
                <a:solidFill>
                  <a:srgbClr val="0A1109"/>
                </a:solidFill>
                <a:latin typeface="+mj-lt"/>
                <a:ea typeface="Arial" pitchFamily="34" charset="-122"/>
                <a:cs typeface="Arial" pitchFamily="34" charset="-120"/>
              </a:rPr>
              <a:t>By leveraging Dove's trusted</a:t>
            </a:r>
            <a:endParaRPr lang="en-US" sz="1000" dirty="0">
              <a:latin typeface="+mj-lt"/>
            </a:endParaRPr>
          </a:p>
        </p:txBody>
      </p:sp>
      <p:sp>
        <p:nvSpPr>
          <p:cNvPr id="54" name="Text 51"/>
          <p:cNvSpPr/>
          <p:nvPr/>
        </p:nvSpPr>
        <p:spPr>
          <a:xfrm>
            <a:off x="267891" y="3969246"/>
            <a:ext cx="2286000" cy="93762"/>
          </a:xfrm>
          <a:prstGeom prst="rect">
            <a:avLst/>
          </a:prstGeom>
          <a:noFill/>
          <a:ln/>
        </p:spPr>
        <p:txBody>
          <a:bodyPr wrap="square" lIns="0" tIns="0" rIns="0" bIns="0" rtlCol="0" anchor="ctr"/>
          <a:lstStyle/>
          <a:p>
            <a:pPr marL="0" indent="0">
              <a:buNone/>
            </a:pPr>
            <a:r>
              <a:rPr lang="en-US" sz="1000" dirty="0">
                <a:solidFill>
                  <a:srgbClr val="0F0F0F"/>
                </a:solidFill>
                <a:latin typeface="+mj-lt"/>
                <a:ea typeface="Arial" pitchFamily="34" charset="-122"/>
                <a:cs typeface="Arial" pitchFamily="34" charset="-120"/>
              </a:rPr>
              <a:t>Consumer (Millennials and Gen Z)</a:t>
            </a:r>
            <a:endParaRPr lang="en-US" sz="1000" dirty="0">
              <a:latin typeface="+mj-lt"/>
            </a:endParaRPr>
          </a:p>
        </p:txBody>
      </p:sp>
      <p:sp>
        <p:nvSpPr>
          <p:cNvPr id="55" name="Text 52"/>
          <p:cNvSpPr/>
          <p:nvPr/>
        </p:nvSpPr>
        <p:spPr>
          <a:xfrm>
            <a:off x="4125516" y="3973711"/>
            <a:ext cx="1098352" cy="93762"/>
          </a:xfrm>
          <a:prstGeom prst="rect">
            <a:avLst/>
          </a:prstGeom>
          <a:noFill/>
          <a:ln/>
        </p:spPr>
        <p:txBody>
          <a:bodyPr wrap="square" lIns="0" tIns="0" rIns="0" bIns="0" rtlCol="0" anchor="ctr"/>
          <a:lstStyle/>
          <a:p>
            <a:pPr marL="0" indent="0">
              <a:buNone/>
            </a:pPr>
            <a:r>
              <a:rPr lang="en-US" sz="1000" dirty="0">
                <a:solidFill>
                  <a:srgbClr val="0D0D08"/>
                </a:solidFill>
                <a:latin typeface="+mj-lt"/>
                <a:ea typeface="Arial" pitchFamily="34" charset="-122"/>
                <a:cs typeface="Arial" pitchFamily="34" charset="-120"/>
              </a:rPr>
              <a:t>Packaging uses</a:t>
            </a:r>
            <a:endParaRPr lang="en-US" sz="1000" dirty="0">
              <a:latin typeface="+mj-lt"/>
            </a:endParaRPr>
          </a:p>
        </p:txBody>
      </p:sp>
      <p:sp>
        <p:nvSpPr>
          <p:cNvPr id="56" name="Text 53"/>
          <p:cNvSpPr/>
          <p:nvPr/>
        </p:nvSpPr>
        <p:spPr>
          <a:xfrm>
            <a:off x="6241852" y="4031754"/>
            <a:ext cx="2071688" cy="93762"/>
          </a:xfrm>
          <a:prstGeom prst="rect">
            <a:avLst/>
          </a:prstGeom>
          <a:noFill/>
          <a:ln/>
        </p:spPr>
        <p:txBody>
          <a:bodyPr wrap="square" lIns="0" tIns="0" rIns="0" bIns="0" rtlCol="0" anchor="ctr"/>
          <a:lstStyle/>
          <a:p>
            <a:pPr marL="0" indent="0">
              <a:buNone/>
            </a:pPr>
            <a:r>
              <a:rPr lang="en-US" sz="1000" dirty="0">
                <a:solidFill>
                  <a:srgbClr val="0A1009"/>
                </a:solidFill>
                <a:latin typeface="+mj-lt"/>
                <a:ea typeface="Arial" pitchFamily="34" charset="-122"/>
                <a:cs typeface="Arial" pitchFamily="34" charset="-120"/>
              </a:rPr>
              <a:t>name, this extension offers</a:t>
            </a:r>
            <a:endParaRPr lang="en-US" sz="1000" dirty="0">
              <a:latin typeface="+mj-lt"/>
            </a:endParaRPr>
          </a:p>
        </p:txBody>
      </p:sp>
      <p:sp>
        <p:nvSpPr>
          <p:cNvPr id="57" name="Text 54"/>
          <p:cNvSpPr/>
          <p:nvPr/>
        </p:nvSpPr>
        <p:spPr>
          <a:xfrm>
            <a:off x="4134445" y="4071938"/>
            <a:ext cx="1098352" cy="89297"/>
          </a:xfrm>
          <a:prstGeom prst="rect">
            <a:avLst/>
          </a:prstGeom>
          <a:noFill/>
          <a:ln/>
        </p:spPr>
        <p:txBody>
          <a:bodyPr wrap="square" lIns="0" tIns="0" rIns="0" bIns="0" rtlCol="0" anchor="ctr"/>
          <a:lstStyle/>
          <a:p>
            <a:pPr marL="0" indent="0">
              <a:buNone/>
            </a:pPr>
            <a:r>
              <a:rPr lang="en-US" sz="1000" dirty="0">
                <a:solidFill>
                  <a:srgbClr val="111D0C"/>
                </a:solidFill>
                <a:latin typeface="+mj-lt"/>
                <a:ea typeface="Arial" pitchFamily="34" charset="-122"/>
                <a:cs typeface="Arial" pitchFamily="34" charset="-120"/>
              </a:rPr>
              <a:t>100% recycled</a:t>
            </a:r>
            <a:endParaRPr lang="en-US" sz="1000" dirty="0">
              <a:latin typeface="+mj-lt"/>
            </a:endParaRPr>
          </a:p>
        </p:txBody>
      </p:sp>
      <p:sp>
        <p:nvSpPr>
          <p:cNvPr id="58" name="Text 55"/>
          <p:cNvSpPr/>
          <p:nvPr/>
        </p:nvSpPr>
        <p:spPr>
          <a:xfrm>
            <a:off x="267891" y="4080867"/>
            <a:ext cx="2321719" cy="93762"/>
          </a:xfrm>
          <a:prstGeom prst="rect">
            <a:avLst/>
          </a:prstGeom>
          <a:noFill/>
          <a:ln/>
        </p:spPr>
        <p:txBody>
          <a:bodyPr wrap="square" lIns="0" tIns="0" rIns="0" bIns="0" rtlCol="0" anchor="ctr"/>
          <a:lstStyle/>
          <a:p>
            <a:pPr marL="0" indent="0">
              <a:buNone/>
            </a:pPr>
            <a:r>
              <a:rPr lang="en-US" sz="1000" dirty="0">
                <a:solidFill>
                  <a:srgbClr val="100F0F"/>
                </a:solidFill>
                <a:latin typeface="+mj-lt"/>
                <a:ea typeface="Arial" pitchFamily="34" charset="-122"/>
                <a:cs typeface="Arial" pitchFamily="34" charset="-120"/>
              </a:rPr>
              <a:t>who prioritise environmental ethics</a:t>
            </a:r>
            <a:endParaRPr lang="en-US" sz="1000" dirty="0">
              <a:latin typeface="+mj-lt"/>
            </a:endParaRPr>
          </a:p>
        </p:txBody>
      </p:sp>
      <p:sp>
        <p:nvSpPr>
          <p:cNvPr id="59" name="Text 56"/>
          <p:cNvSpPr/>
          <p:nvPr/>
        </p:nvSpPr>
        <p:spPr>
          <a:xfrm>
            <a:off x="6250781" y="4156770"/>
            <a:ext cx="2294930" cy="89297"/>
          </a:xfrm>
          <a:prstGeom prst="rect">
            <a:avLst/>
          </a:prstGeom>
          <a:noFill/>
          <a:ln/>
        </p:spPr>
        <p:txBody>
          <a:bodyPr wrap="square" lIns="0" tIns="0" rIns="0" bIns="0" rtlCol="0" anchor="ctr"/>
          <a:lstStyle/>
          <a:p>
            <a:pPr marL="0" indent="0">
              <a:buNone/>
            </a:pPr>
            <a:r>
              <a:rPr lang="en-US" sz="1000" dirty="0">
                <a:solidFill>
                  <a:srgbClr val="060E06"/>
                </a:solidFill>
                <a:latin typeface="+mj-lt"/>
                <a:ea typeface="Arial" pitchFamily="34" charset="-122"/>
                <a:cs typeface="Arial" pitchFamily="34" charset="-120"/>
              </a:rPr>
              <a:t>profitable growth for investors</a:t>
            </a:r>
            <a:endParaRPr lang="en-US" sz="1000" dirty="0">
              <a:latin typeface="+mj-lt"/>
            </a:endParaRPr>
          </a:p>
        </p:txBody>
      </p:sp>
      <p:sp>
        <p:nvSpPr>
          <p:cNvPr id="60" name="Text 57"/>
          <p:cNvSpPr/>
          <p:nvPr/>
        </p:nvSpPr>
        <p:spPr>
          <a:xfrm>
            <a:off x="4116586" y="4179094"/>
            <a:ext cx="803672" cy="71438"/>
          </a:xfrm>
          <a:prstGeom prst="rect">
            <a:avLst/>
          </a:prstGeom>
          <a:noFill/>
          <a:ln/>
        </p:spPr>
        <p:txBody>
          <a:bodyPr wrap="square" lIns="0" tIns="0" rIns="0" bIns="0" rtlCol="0" anchor="ctr"/>
          <a:lstStyle/>
          <a:p>
            <a:pPr marL="0" indent="0">
              <a:buNone/>
            </a:pPr>
            <a:r>
              <a:rPr lang="en-US" sz="1000" dirty="0">
                <a:solidFill>
                  <a:srgbClr val="0C1807"/>
                </a:solidFill>
                <a:latin typeface="+mj-lt"/>
                <a:ea typeface="Arial" pitchFamily="34" charset="-122"/>
                <a:cs typeface="Arial" pitchFamily="34" charset="-120"/>
              </a:rPr>
              <a:t>cardboard.</a:t>
            </a:r>
            <a:endParaRPr lang="en-US" sz="1000" dirty="0">
              <a:latin typeface="+mj-lt"/>
            </a:endParaRPr>
          </a:p>
        </p:txBody>
      </p:sp>
      <p:sp>
        <p:nvSpPr>
          <p:cNvPr id="61" name="Text 58"/>
          <p:cNvSpPr/>
          <p:nvPr/>
        </p:nvSpPr>
        <p:spPr>
          <a:xfrm>
            <a:off x="267891" y="4183559"/>
            <a:ext cx="848320" cy="98227"/>
          </a:xfrm>
          <a:prstGeom prst="rect">
            <a:avLst/>
          </a:prstGeom>
          <a:noFill/>
          <a:ln/>
        </p:spPr>
        <p:txBody>
          <a:bodyPr wrap="square" lIns="0" tIns="0" rIns="0" bIns="0" rtlCol="0" anchor="ctr"/>
          <a:lstStyle/>
          <a:p>
            <a:pPr marL="0" indent="0">
              <a:buNone/>
            </a:pPr>
            <a:r>
              <a:rPr lang="en-US" sz="1000" dirty="0">
                <a:solidFill>
                  <a:srgbClr val="0E0E0D"/>
                </a:solidFill>
                <a:latin typeface="+mj-lt"/>
                <a:ea typeface="Arial" pitchFamily="34" charset="-122"/>
                <a:cs typeface="Arial" pitchFamily="34" charset="-120"/>
              </a:rPr>
              <a:t>(PwC, 2023).</a:t>
            </a:r>
            <a:endParaRPr lang="en-US" sz="1000" dirty="0">
              <a:latin typeface="+mj-lt"/>
            </a:endParaRPr>
          </a:p>
        </p:txBody>
      </p:sp>
      <p:sp>
        <p:nvSpPr>
          <p:cNvPr id="62" name="Text 59"/>
          <p:cNvSpPr/>
          <p:nvPr/>
        </p:nvSpPr>
        <p:spPr>
          <a:xfrm>
            <a:off x="6250781" y="4272855"/>
            <a:ext cx="1955602" cy="98227"/>
          </a:xfrm>
          <a:prstGeom prst="rect">
            <a:avLst/>
          </a:prstGeom>
          <a:noFill/>
          <a:ln/>
        </p:spPr>
        <p:txBody>
          <a:bodyPr wrap="square" lIns="0" tIns="0" rIns="0" bIns="0" rtlCol="0" anchor="ctr"/>
          <a:lstStyle/>
          <a:p>
            <a:pPr marL="0" indent="0">
              <a:buNone/>
            </a:pPr>
            <a:r>
              <a:rPr lang="en-US" sz="1000" dirty="0">
                <a:solidFill>
                  <a:srgbClr val="091008"/>
                </a:solidFill>
                <a:latin typeface="+mj-lt"/>
                <a:ea typeface="Arial" pitchFamily="34" charset="-122"/>
                <a:cs typeface="Arial" pitchFamily="34" charset="-120"/>
              </a:rPr>
              <a:t>and a guilt-free choice for</a:t>
            </a:r>
            <a:endParaRPr lang="en-US" sz="1000" dirty="0">
              <a:latin typeface="+mj-lt"/>
            </a:endParaRPr>
          </a:p>
        </p:txBody>
      </p:sp>
      <p:sp>
        <p:nvSpPr>
          <p:cNvPr id="63" name="Text 60"/>
          <p:cNvSpPr/>
          <p:nvPr/>
        </p:nvSpPr>
        <p:spPr>
          <a:xfrm>
            <a:off x="4116586" y="4375547"/>
            <a:ext cx="1366242" cy="84832"/>
          </a:xfrm>
          <a:prstGeom prst="rect">
            <a:avLst/>
          </a:prstGeom>
          <a:noFill/>
          <a:ln/>
        </p:spPr>
        <p:txBody>
          <a:bodyPr wrap="square" lIns="0" tIns="0" rIns="0" bIns="0" rtlCol="0" anchor="ctr"/>
          <a:lstStyle/>
          <a:p>
            <a:pPr marL="0" indent="0">
              <a:buNone/>
            </a:pPr>
            <a:r>
              <a:rPr lang="en-US" sz="1000" dirty="0">
                <a:solidFill>
                  <a:srgbClr val="11230B"/>
                </a:solidFill>
                <a:latin typeface="+mj-lt"/>
                <a:ea typeface="Arial" pitchFamily="34" charset="-122"/>
                <a:cs typeface="Arial" pitchFamily="34" charset="-120"/>
              </a:rPr>
              <a:t>Carbon reduction:</a:t>
            </a:r>
            <a:endParaRPr lang="en-US" sz="1000" dirty="0">
              <a:latin typeface="+mj-lt"/>
            </a:endParaRPr>
          </a:p>
        </p:txBody>
      </p:sp>
      <p:sp>
        <p:nvSpPr>
          <p:cNvPr id="64" name="Text 61"/>
          <p:cNvSpPr/>
          <p:nvPr/>
        </p:nvSpPr>
        <p:spPr>
          <a:xfrm>
            <a:off x="1134070" y="4397871"/>
            <a:ext cx="625078" cy="84832"/>
          </a:xfrm>
          <a:prstGeom prst="rect">
            <a:avLst/>
          </a:prstGeom>
          <a:noFill/>
          <a:ln/>
        </p:spPr>
        <p:txBody>
          <a:bodyPr wrap="square" lIns="0" tIns="0" rIns="0" bIns="0" rtlCol="0" anchor="ctr"/>
          <a:lstStyle/>
          <a:p>
            <a:pPr marL="0" indent="0">
              <a:buNone/>
            </a:pPr>
            <a:r>
              <a:rPr lang="en-US" sz="1000" dirty="0">
                <a:solidFill>
                  <a:srgbClr val="070B27"/>
                </a:solidFill>
                <a:latin typeface="+mj-lt"/>
                <a:ea typeface="Arial" pitchFamily="34" charset="-122"/>
                <a:cs typeface="Arial" pitchFamily="34" charset="-120"/>
              </a:rPr>
              <a:t>Trend 1:</a:t>
            </a:r>
            <a:endParaRPr lang="en-US" sz="1000" dirty="0">
              <a:latin typeface="+mj-lt"/>
            </a:endParaRPr>
          </a:p>
        </p:txBody>
      </p:sp>
      <p:sp>
        <p:nvSpPr>
          <p:cNvPr id="65" name="Text 62"/>
          <p:cNvSpPr/>
          <p:nvPr/>
        </p:nvSpPr>
        <p:spPr>
          <a:xfrm>
            <a:off x="6250781" y="4402336"/>
            <a:ext cx="848320" cy="84832"/>
          </a:xfrm>
          <a:prstGeom prst="rect">
            <a:avLst/>
          </a:prstGeom>
          <a:noFill/>
          <a:ln/>
        </p:spPr>
        <p:txBody>
          <a:bodyPr wrap="square" lIns="0" tIns="0" rIns="0" bIns="0" rtlCol="0" anchor="ctr"/>
          <a:lstStyle/>
          <a:p>
            <a:pPr marL="0" indent="0">
              <a:buNone/>
            </a:pPr>
            <a:r>
              <a:rPr lang="en-US" sz="1000" dirty="0">
                <a:solidFill>
                  <a:srgbClr val="080F07"/>
                </a:solidFill>
                <a:latin typeface="+mj-lt"/>
                <a:ea typeface="Arial" pitchFamily="34" charset="-122"/>
                <a:cs typeface="Arial" pitchFamily="34" charset="-120"/>
              </a:rPr>
              <a:t>customers.</a:t>
            </a:r>
            <a:endParaRPr lang="en-US" sz="1000" dirty="0">
              <a:latin typeface="+mj-lt"/>
            </a:endParaRPr>
          </a:p>
        </p:txBody>
      </p:sp>
      <p:sp>
        <p:nvSpPr>
          <p:cNvPr id="66" name="Text 63"/>
          <p:cNvSpPr/>
          <p:nvPr/>
        </p:nvSpPr>
        <p:spPr>
          <a:xfrm>
            <a:off x="4125516" y="4473773"/>
            <a:ext cx="1303734" cy="80367"/>
          </a:xfrm>
          <a:prstGeom prst="rect">
            <a:avLst/>
          </a:prstGeom>
          <a:noFill/>
          <a:ln/>
        </p:spPr>
        <p:txBody>
          <a:bodyPr wrap="square" lIns="0" tIns="0" rIns="0" bIns="0" rtlCol="0" anchor="ctr"/>
          <a:lstStyle/>
          <a:p>
            <a:pPr marL="0" indent="0">
              <a:buNone/>
            </a:pPr>
            <a:r>
              <a:rPr lang="en-US" sz="1000" dirty="0">
                <a:solidFill>
                  <a:srgbClr val="0B0B06"/>
                </a:solidFill>
                <a:latin typeface="+mj-lt"/>
                <a:ea typeface="Arial" pitchFamily="34" charset="-122"/>
                <a:cs typeface="Arial" pitchFamily="34" charset="-120"/>
              </a:rPr>
              <a:t>Solid bars are 80%</a:t>
            </a:r>
            <a:endParaRPr lang="en-US" sz="1000" dirty="0">
              <a:latin typeface="+mj-lt"/>
            </a:endParaRPr>
          </a:p>
        </p:txBody>
      </p:sp>
      <p:sp>
        <p:nvSpPr>
          <p:cNvPr id="67" name="Text 64"/>
          <p:cNvSpPr/>
          <p:nvPr/>
        </p:nvSpPr>
        <p:spPr>
          <a:xfrm>
            <a:off x="1125141" y="4509492"/>
            <a:ext cx="1214438" cy="84832"/>
          </a:xfrm>
          <a:prstGeom prst="rect">
            <a:avLst/>
          </a:prstGeom>
          <a:noFill/>
          <a:ln/>
        </p:spPr>
        <p:txBody>
          <a:bodyPr wrap="square" lIns="0" tIns="0" rIns="0" bIns="0" rtlCol="0" anchor="ctr"/>
          <a:lstStyle/>
          <a:p>
            <a:pPr marL="0" indent="0">
              <a:buNone/>
            </a:pPr>
            <a:r>
              <a:rPr lang="en-US" sz="1000" dirty="0">
                <a:solidFill>
                  <a:srgbClr val="0A0A0A"/>
                </a:solidFill>
                <a:latin typeface="+mj-lt"/>
                <a:ea typeface="Arial" pitchFamily="34" charset="-122"/>
                <a:cs typeface="Arial" pitchFamily="34" charset="-120"/>
              </a:rPr>
              <a:t>Waterless beauty</a:t>
            </a:r>
            <a:endParaRPr lang="en-US" sz="1000" dirty="0">
              <a:latin typeface="+mj-lt"/>
            </a:endParaRPr>
          </a:p>
        </p:txBody>
      </p:sp>
      <p:sp>
        <p:nvSpPr>
          <p:cNvPr id="68" name="Text 65"/>
          <p:cNvSpPr/>
          <p:nvPr/>
        </p:nvSpPr>
        <p:spPr>
          <a:xfrm>
            <a:off x="4116586" y="4572000"/>
            <a:ext cx="1357313" cy="84832"/>
          </a:xfrm>
          <a:prstGeom prst="rect">
            <a:avLst/>
          </a:prstGeom>
          <a:noFill/>
          <a:ln/>
        </p:spPr>
        <p:txBody>
          <a:bodyPr wrap="square" lIns="0" tIns="0" rIns="0" bIns="0" rtlCol="0" anchor="ctr"/>
          <a:lstStyle/>
          <a:p>
            <a:pPr marL="0" indent="0">
              <a:buNone/>
            </a:pPr>
            <a:r>
              <a:rPr lang="en-US" sz="1000" dirty="0">
                <a:solidFill>
                  <a:srgbClr val="0D0D08"/>
                </a:solidFill>
                <a:latin typeface="+mj-lt"/>
                <a:ea typeface="Arial" pitchFamily="34" charset="-122"/>
                <a:cs typeface="Arial" pitchFamily="34" charset="-120"/>
              </a:rPr>
              <a:t>lighter to transport,</a:t>
            </a:r>
            <a:endParaRPr lang="en-US" sz="1000" dirty="0">
              <a:latin typeface="+mj-lt"/>
            </a:endParaRPr>
          </a:p>
        </p:txBody>
      </p:sp>
      <p:sp>
        <p:nvSpPr>
          <p:cNvPr id="69" name="Text 66"/>
          <p:cNvSpPr/>
          <p:nvPr/>
        </p:nvSpPr>
        <p:spPr>
          <a:xfrm>
            <a:off x="1134070" y="4607719"/>
            <a:ext cx="1259086" cy="98227"/>
          </a:xfrm>
          <a:prstGeom prst="rect">
            <a:avLst/>
          </a:prstGeom>
          <a:noFill/>
          <a:ln/>
        </p:spPr>
        <p:txBody>
          <a:bodyPr wrap="square" lIns="0" tIns="0" rIns="0" bIns="0" rtlCol="0" anchor="ctr"/>
          <a:lstStyle/>
          <a:p>
            <a:pPr marL="0" indent="0">
              <a:buNone/>
            </a:pPr>
            <a:r>
              <a:rPr lang="en-US" sz="1000" dirty="0">
                <a:solidFill>
                  <a:srgbClr val="0F0F0E"/>
                </a:solidFill>
                <a:latin typeface="+mj-lt"/>
                <a:ea typeface="Arial" pitchFamily="34" charset="-122"/>
                <a:cs typeface="Arial" pitchFamily="34" charset="-120"/>
              </a:rPr>
              <a:t>is rapidly growing.</a:t>
            </a:r>
            <a:endParaRPr lang="en-US" sz="1000" dirty="0">
              <a:latin typeface="+mj-lt"/>
            </a:endParaRPr>
          </a:p>
        </p:txBody>
      </p:sp>
      <p:sp>
        <p:nvSpPr>
          <p:cNvPr id="70" name="Text 67"/>
          <p:cNvSpPr/>
          <p:nvPr/>
        </p:nvSpPr>
        <p:spPr>
          <a:xfrm>
            <a:off x="4116586" y="4665762"/>
            <a:ext cx="1330523" cy="84832"/>
          </a:xfrm>
          <a:prstGeom prst="rect">
            <a:avLst/>
          </a:prstGeom>
          <a:noFill/>
          <a:ln/>
        </p:spPr>
        <p:txBody>
          <a:bodyPr wrap="square" lIns="0" tIns="0" rIns="0" bIns="0" rtlCol="0" anchor="ctr"/>
          <a:lstStyle/>
          <a:p>
            <a:pPr marL="0" indent="0">
              <a:buNone/>
            </a:pPr>
            <a:r>
              <a:rPr lang="en-US" sz="1000" dirty="0">
                <a:solidFill>
                  <a:srgbClr val="0E0E09"/>
                </a:solidFill>
                <a:latin typeface="+mj-lt"/>
                <a:ea typeface="Arial" pitchFamily="34" charset="-122"/>
                <a:cs typeface="Arial" pitchFamily="34" charset="-120"/>
              </a:rPr>
              <a:t>lowering emissions</a:t>
            </a:r>
            <a:endParaRPr lang="en-US" sz="1000" dirty="0">
              <a:latin typeface="+mj-lt"/>
            </a:endParaRPr>
          </a:p>
        </p:txBody>
      </p:sp>
      <p:sp>
        <p:nvSpPr>
          <p:cNvPr id="71" name="Text 68"/>
          <p:cNvSpPr/>
          <p:nvPr/>
        </p:nvSpPr>
        <p:spPr>
          <a:xfrm>
            <a:off x="6241852" y="4652367"/>
            <a:ext cx="2178844" cy="151805"/>
          </a:xfrm>
          <a:prstGeom prst="rect">
            <a:avLst/>
          </a:prstGeom>
          <a:noFill/>
          <a:ln/>
        </p:spPr>
        <p:txBody>
          <a:bodyPr wrap="square" lIns="0" tIns="0" rIns="0" bIns="0" rtlCol="0" anchor="ctr"/>
          <a:lstStyle/>
          <a:p>
            <a:pPr marL="0" indent="0">
              <a:buNone/>
            </a:pPr>
            <a:r>
              <a:rPr lang="en-US" sz="1050" dirty="0">
                <a:solidFill>
                  <a:srgbClr val="072014"/>
                </a:solidFill>
                <a:latin typeface="+mj-lt"/>
                <a:ea typeface="Arial" pitchFamily="34" charset="-122"/>
                <a:cs typeface="Arial" pitchFamily="34" charset="-120"/>
              </a:rPr>
              <a:t>Dove Solid Care</a:t>
            </a:r>
            <a:endParaRPr lang="en-US" sz="1050" dirty="0">
              <a:latin typeface="+mj-lt"/>
            </a:endParaRPr>
          </a:p>
        </p:txBody>
      </p:sp>
      <p:sp>
        <p:nvSpPr>
          <p:cNvPr id="72" name="Text 69"/>
          <p:cNvSpPr/>
          <p:nvPr/>
        </p:nvSpPr>
        <p:spPr>
          <a:xfrm>
            <a:off x="4125516" y="4759523"/>
            <a:ext cx="946547" cy="98227"/>
          </a:xfrm>
          <a:prstGeom prst="rect">
            <a:avLst/>
          </a:prstGeom>
          <a:noFill/>
          <a:ln/>
        </p:spPr>
        <p:txBody>
          <a:bodyPr wrap="square" lIns="0" tIns="0" rIns="0" bIns="0" rtlCol="0" anchor="ctr"/>
          <a:lstStyle/>
          <a:p>
            <a:pPr marL="0" indent="0">
              <a:buNone/>
            </a:pPr>
            <a:r>
              <a:rPr lang="en-US" sz="1000" dirty="0">
                <a:solidFill>
                  <a:srgbClr val="0C0C07"/>
                </a:solidFill>
                <a:latin typeface="+mj-lt"/>
                <a:ea typeface="Arial" pitchFamily="34" charset="-122"/>
                <a:cs typeface="Arial" pitchFamily="34" charset="-120"/>
              </a:rPr>
              <a:t>(UNEP, 2021).</a:t>
            </a:r>
            <a:endParaRPr lang="en-US" sz="1000" dirty="0">
              <a:latin typeface="+mj-lt"/>
            </a:endParaRPr>
          </a:p>
        </p:txBody>
      </p:sp>
      <p:sp>
        <p:nvSpPr>
          <p:cNvPr id="73" name="Text 70"/>
          <p:cNvSpPr/>
          <p:nvPr/>
        </p:nvSpPr>
        <p:spPr>
          <a:xfrm>
            <a:off x="1143000" y="4822031"/>
            <a:ext cx="634008" cy="84832"/>
          </a:xfrm>
          <a:prstGeom prst="rect">
            <a:avLst/>
          </a:prstGeom>
          <a:noFill/>
          <a:ln/>
        </p:spPr>
        <p:txBody>
          <a:bodyPr wrap="square" lIns="0" tIns="0" rIns="0" bIns="0" rtlCol="0" anchor="ctr"/>
          <a:lstStyle/>
          <a:p>
            <a:pPr marL="0" indent="0">
              <a:buNone/>
            </a:pPr>
            <a:r>
              <a:rPr lang="en-US" sz="1000" dirty="0">
                <a:solidFill>
                  <a:srgbClr val="142812"/>
                </a:solidFill>
                <a:latin typeface="+mj-lt"/>
                <a:ea typeface="Arial" pitchFamily="34" charset="-122"/>
                <a:cs typeface="Arial" pitchFamily="34" charset="-120"/>
              </a:rPr>
              <a:t>Trend 2:</a:t>
            </a:r>
            <a:endParaRPr lang="en-US" sz="1000" dirty="0">
              <a:latin typeface="+mj-lt"/>
            </a:endParaRPr>
          </a:p>
        </p:txBody>
      </p:sp>
      <p:sp>
        <p:nvSpPr>
          <p:cNvPr id="74" name="Text 71"/>
          <p:cNvSpPr/>
          <p:nvPr/>
        </p:nvSpPr>
        <p:spPr>
          <a:xfrm>
            <a:off x="6241852" y="4835426"/>
            <a:ext cx="1634133" cy="133945"/>
          </a:xfrm>
          <a:prstGeom prst="rect">
            <a:avLst/>
          </a:prstGeom>
          <a:noFill/>
          <a:ln/>
        </p:spPr>
        <p:txBody>
          <a:bodyPr wrap="square" lIns="0" tIns="0" rIns="0" bIns="0" rtlCol="0" anchor="ctr"/>
          <a:lstStyle/>
          <a:p>
            <a:pPr marL="0" indent="0">
              <a:buNone/>
            </a:pPr>
            <a:r>
              <a:rPr lang="en-US" sz="1000" dirty="0">
                <a:solidFill>
                  <a:srgbClr val="082416"/>
                </a:solidFill>
                <a:latin typeface="+mj-lt"/>
                <a:ea typeface="Arial" pitchFamily="34" charset="-122"/>
                <a:cs typeface="Arial" pitchFamily="34" charset="-120"/>
              </a:rPr>
              <a:t>is the future of</a:t>
            </a:r>
            <a:endParaRPr lang="en-US" sz="1000" dirty="0">
              <a:latin typeface="+mj-lt"/>
            </a:endParaRPr>
          </a:p>
        </p:txBody>
      </p:sp>
      <p:sp>
        <p:nvSpPr>
          <p:cNvPr id="75" name="Text 72"/>
          <p:cNvSpPr/>
          <p:nvPr/>
        </p:nvSpPr>
        <p:spPr>
          <a:xfrm>
            <a:off x="1134070" y="4933652"/>
            <a:ext cx="1571625" cy="93762"/>
          </a:xfrm>
          <a:prstGeom prst="rect">
            <a:avLst/>
          </a:prstGeom>
          <a:noFill/>
          <a:ln/>
        </p:spPr>
        <p:txBody>
          <a:bodyPr wrap="square" lIns="0" tIns="0" rIns="0" bIns="0" rtlCol="0" anchor="ctr"/>
          <a:lstStyle/>
          <a:p>
            <a:pPr marL="0" indent="0">
              <a:buNone/>
            </a:pPr>
            <a:r>
              <a:rPr lang="en-US" sz="1000" dirty="0">
                <a:solidFill>
                  <a:srgbClr val="0B0B0B"/>
                </a:solidFill>
                <a:latin typeface="+mj-lt"/>
                <a:ea typeface="Arial" pitchFamily="34" charset="-122"/>
                <a:cs typeface="Arial" pitchFamily="34" charset="-120"/>
              </a:rPr>
              <a:t>Plastic-free packaging</a:t>
            </a:r>
            <a:endParaRPr lang="en-US" sz="1000" dirty="0">
              <a:latin typeface="+mj-lt"/>
            </a:endParaRPr>
          </a:p>
        </p:txBody>
      </p:sp>
      <p:sp>
        <p:nvSpPr>
          <p:cNvPr id="76" name="Text 73"/>
          <p:cNvSpPr/>
          <p:nvPr/>
        </p:nvSpPr>
        <p:spPr>
          <a:xfrm>
            <a:off x="4107656" y="4969371"/>
            <a:ext cx="1518047" cy="84832"/>
          </a:xfrm>
          <a:prstGeom prst="rect">
            <a:avLst/>
          </a:prstGeom>
          <a:noFill/>
          <a:ln/>
        </p:spPr>
        <p:txBody>
          <a:bodyPr wrap="square" lIns="0" tIns="0" rIns="0" bIns="0" rtlCol="0" anchor="ctr"/>
          <a:lstStyle/>
          <a:p>
            <a:pPr marL="0" indent="0">
              <a:buNone/>
            </a:pPr>
            <a:r>
              <a:rPr lang="en-US" sz="1000" dirty="0">
                <a:solidFill>
                  <a:srgbClr val="10230C"/>
                </a:solidFill>
                <a:latin typeface="+mj-lt"/>
                <a:ea typeface="Arial" pitchFamily="34" charset="-122"/>
                <a:cs typeface="Arial" pitchFamily="34" charset="-120"/>
              </a:rPr>
              <a:t>Water conservation:</a:t>
            </a:r>
            <a:endParaRPr lang="en-US" sz="1000" dirty="0">
              <a:latin typeface="+mj-lt"/>
            </a:endParaRPr>
          </a:p>
        </p:txBody>
      </p:sp>
      <p:sp>
        <p:nvSpPr>
          <p:cNvPr id="77" name="Text 74"/>
          <p:cNvSpPr/>
          <p:nvPr/>
        </p:nvSpPr>
        <p:spPr>
          <a:xfrm>
            <a:off x="6250781" y="4996160"/>
            <a:ext cx="2330648" cy="142875"/>
          </a:xfrm>
          <a:prstGeom prst="rect">
            <a:avLst/>
          </a:prstGeom>
          <a:noFill/>
          <a:ln/>
        </p:spPr>
        <p:txBody>
          <a:bodyPr wrap="square" lIns="0" tIns="0" rIns="0" bIns="0" rtlCol="0" anchor="ctr"/>
          <a:lstStyle/>
          <a:p>
            <a:pPr marL="0" indent="0">
              <a:buNone/>
            </a:pPr>
            <a:r>
              <a:rPr lang="en-US" sz="1000" dirty="0">
                <a:solidFill>
                  <a:srgbClr val="082214"/>
                </a:solidFill>
                <a:latin typeface="+mj-lt"/>
                <a:ea typeface="Arial" pitchFamily="34" charset="-122"/>
                <a:cs typeface="Arial" pitchFamily="34" charset="-120"/>
              </a:rPr>
              <a:t>ethical personal care.</a:t>
            </a:r>
            <a:endParaRPr lang="en-US" sz="1000" dirty="0">
              <a:latin typeface="+mj-lt"/>
            </a:endParaRPr>
          </a:p>
        </p:txBody>
      </p:sp>
      <p:sp>
        <p:nvSpPr>
          <p:cNvPr id="78" name="Text 75"/>
          <p:cNvSpPr/>
          <p:nvPr/>
        </p:nvSpPr>
        <p:spPr>
          <a:xfrm>
            <a:off x="1134070" y="5036344"/>
            <a:ext cx="1125141" cy="84832"/>
          </a:xfrm>
          <a:prstGeom prst="rect">
            <a:avLst/>
          </a:prstGeom>
          <a:noFill/>
          <a:ln/>
        </p:spPr>
        <p:txBody>
          <a:bodyPr wrap="square" lIns="0" tIns="0" rIns="0" bIns="0" rtlCol="0" anchor="ctr"/>
          <a:lstStyle/>
          <a:p>
            <a:pPr marL="0" indent="0">
              <a:buNone/>
            </a:pPr>
            <a:r>
              <a:rPr lang="en-US" sz="1000" dirty="0">
                <a:solidFill>
                  <a:srgbClr val="080808"/>
                </a:solidFill>
                <a:latin typeface="+mj-lt"/>
                <a:ea typeface="Arial" pitchFamily="34" charset="-122"/>
                <a:cs typeface="Arial" pitchFamily="34" charset="-120"/>
              </a:rPr>
              <a:t>is demanded by</a:t>
            </a:r>
            <a:endParaRPr lang="en-US" sz="1000" dirty="0">
              <a:latin typeface="+mj-lt"/>
            </a:endParaRPr>
          </a:p>
        </p:txBody>
      </p:sp>
      <p:sp>
        <p:nvSpPr>
          <p:cNvPr id="79" name="Text 76"/>
          <p:cNvSpPr/>
          <p:nvPr/>
        </p:nvSpPr>
        <p:spPr>
          <a:xfrm>
            <a:off x="4125516" y="5072063"/>
            <a:ext cx="1518047" cy="84832"/>
          </a:xfrm>
          <a:prstGeom prst="rect">
            <a:avLst/>
          </a:prstGeom>
          <a:noFill/>
          <a:ln/>
        </p:spPr>
        <p:txBody>
          <a:bodyPr wrap="square" lIns="0" tIns="0" rIns="0" bIns="0" rtlCol="0" anchor="ctr"/>
          <a:lstStyle/>
          <a:p>
            <a:pPr marL="0" indent="0">
              <a:buNone/>
            </a:pPr>
            <a:r>
              <a:rPr lang="en-US" sz="1000" dirty="0">
                <a:solidFill>
                  <a:srgbClr val="100F0B"/>
                </a:solidFill>
                <a:latin typeface="+mj-lt"/>
                <a:ea typeface="Arial" pitchFamily="34" charset="-122"/>
                <a:cs typeface="Arial" pitchFamily="34" charset="-120"/>
              </a:rPr>
              <a:t>The waterless formula</a:t>
            </a:r>
            <a:endParaRPr lang="en-US" sz="1000" dirty="0">
              <a:latin typeface="+mj-lt"/>
            </a:endParaRPr>
          </a:p>
        </p:txBody>
      </p:sp>
      <p:sp>
        <p:nvSpPr>
          <p:cNvPr id="80" name="Text 77"/>
          <p:cNvSpPr/>
          <p:nvPr/>
        </p:nvSpPr>
        <p:spPr>
          <a:xfrm>
            <a:off x="1143000" y="5134570"/>
            <a:ext cx="1651992" cy="84832"/>
          </a:xfrm>
          <a:prstGeom prst="rect">
            <a:avLst/>
          </a:prstGeom>
          <a:noFill/>
          <a:ln/>
        </p:spPr>
        <p:txBody>
          <a:bodyPr wrap="square" lIns="0" tIns="0" rIns="0" bIns="0" rtlCol="0" anchor="ctr"/>
          <a:lstStyle/>
          <a:p>
            <a:pPr marL="0" indent="0">
              <a:buNone/>
            </a:pPr>
            <a:r>
              <a:rPr lang="en-US" sz="1000" dirty="0">
                <a:solidFill>
                  <a:srgbClr val="090808"/>
                </a:solidFill>
                <a:latin typeface="+mj-lt"/>
                <a:ea typeface="Arial" pitchFamily="34" charset="-122"/>
                <a:cs typeface="Arial" pitchFamily="34" charset="-120"/>
              </a:rPr>
              <a:t>retailers (Statista, 2024).</a:t>
            </a:r>
            <a:endParaRPr lang="en-US" sz="1000" dirty="0">
              <a:latin typeface="+mj-lt"/>
            </a:endParaRPr>
          </a:p>
        </p:txBody>
      </p:sp>
      <p:sp>
        <p:nvSpPr>
          <p:cNvPr id="81" name="Text 78"/>
          <p:cNvSpPr/>
          <p:nvPr/>
        </p:nvSpPr>
        <p:spPr>
          <a:xfrm>
            <a:off x="4125516" y="5170289"/>
            <a:ext cx="1223367" cy="80367"/>
          </a:xfrm>
          <a:prstGeom prst="rect">
            <a:avLst/>
          </a:prstGeom>
          <a:noFill/>
          <a:ln/>
        </p:spPr>
        <p:txBody>
          <a:bodyPr wrap="square" lIns="0" tIns="0" rIns="0" bIns="0" rtlCol="0" anchor="ctr"/>
          <a:lstStyle/>
          <a:p>
            <a:pPr marL="0" indent="0">
              <a:buNone/>
            </a:pPr>
            <a:r>
              <a:rPr lang="en-US" sz="1000" dirty="0">
                <a:solidFill>
                  <a:srgbClr val="0E0D09"/>
                </a:solidFill>
                <a:latin typeface="+mj-lt"/>
                <a:ea typeface="Arial" pitchFamily="34" charset="-122"/>
                <a:cs typeface="Arial" pitchFamily="34" charset="-120"/>
              </a:rPr>
              <a:t>saves fresh water,</a:t>
            </a:r>
            <a:endParaRPr lang="en-US" sz="1000" dirty="0">
              <a:latin typeface="+mj-lt"/>
            </a:endParaRPr>
          </a:p>
        </p:txBody>
      </p:sp>
      <p:sp>
        <p:nvSpPr>
          <p:cNvPr id="82" name="Text 79"/>
          <p:cNvSpPr/>
          <p:nvPr/>
        </p:nvSpPr>
        <p:spPr>
          <a:xfrm>
            <a:off x="4125516" y="5259586"/>
            <a:ext cx="1276945" cy="102691"/>
          </a:xfrm>
          <a:prstGeom prst="rect">
            <a:avLst/>
          </a:prstGeom>
          <a:noFill/>
          <a:ln/>
        </p:spPr>
        <p:txBody>
          <a:bodyPr wrap="square" lIns="0" tIns="0" rIns="0" bIns="0" rtlCol="0" anchor="ctr"/>
          <a:lstStyle/>
          <a:p>
            <a:pPr marL="0" indent="0">
              <a:buNone/>
            </a:pPr>
            <a:r>
              <a:rPr lang="en-US" sz="1000" dirty="0">
                <a:solidFill>
                  <a:srgbClr val="0F0F0B"/>
                </a:solidFill>
                <a:latin typeface="+mj-lt"/>
                <a:ea typeface="Arial" pitchFamily="34" charset="-122"/>
                <a:cs typeface="Arial" pitchFamily="34" charset="-120"/>
              </a:rPr>
              <a:t>supporting SDG 6.</a:t>
            </a:r>
            <a:endParaRPr lang="en-US" sz="1000" dirty="0">
              <a:latin typeface="+mj-lt"/>
            </a:endParaRPr>
          </a:p>
        </p:txBody>
      </p:sp>
      <p:sp>
        <p:nvSpPr>
          <p:cNvPr id="83" name="Text 80"/>
          <p:cNvSpPr/>
          <p:nvPr/>
        </p:nvSpPr>
        <p:spPr>
          <a:xfrm>
            <a:off x="1134070" y="5339953"/>
            <a:ext cx="1241227" cy="84832"/>
          </a:xfrm>
          <a:prstGeom prst="rect">
            <a:avLst/>
          </a:prstGeom>
          <a:noFill/>
          <a:ln/>
        </p:spPr>
        <p:txBody>
          <a:bodyPr wrap="square" lIns="0" tIns="0" rIns="0" bIns="0" rtlCol="0" anchor="ctr"/>
          <a:lstStyle/>
          <a:p>
            <a:pPr marL="0" indent="0">
              <a:buNone/>
            </a:pPr>
            <a:r>
              <a:rPr lang="en-US" sz="1000" dirty="0">
                <a:solidFill>
                  <a:srgbClr val="050928"/>
                </a:solidFill>
                <a:latin typeface="+mj-lt"/>
                <a:ea typeface="Arial" pitchFamily="34" charset="-122"/>
                <a:cs typeface="Arial" pitchFamily="34" charset="-120"/>
              </a:rPr>
              <a:t>Investor appeal:</a:t>
            </a:r>
            <a:endParaRPr lang="en-US" sz="1000" dirty="0">
              <a:latin typeface="+mj-lt"/>
            </a:endParaRPr>
          </a:p>
        </p:txBody>
      </p:sp>
      <p:sp>
        <p:nvSpPr>
          <p:cNvPr id="85" name="Text 82"/>
          <p:cNvSpPr/>
          <p:nvPr/>
        </p:nvSpPr>
        <p:spPr>
          <a:xfrm>
            <a:off x="1125141" y="5442645"/>
            <a:ext cx="1526977" cy="89297"/>
          </a:xfrm>
          <a:prstGeom prst="rect">
            <a:avLst/>
          </a:prstGeom>
          <a:noFill/>
          <a:ln/>
        </p:spPr>
        <p:txBody>
          <a:bodyPr wrap="square" lIns="0" tIns="0" rIns="0" bIns="0" rtlCol="0" anchor="ctr"/>
          <a:lstStyle/>
          <a:p>
            <a:pPr marL="0" indent="0">
              <a:buNone/>
            </a:pPr>
            <a:r>
              <a:rPr lang="en-US" sz="1000" dirty="0">
                <a:solidFill>
                  <a:srgbClr val="0A0A0A"/>
                </a:solidFill>
                <a:latin typeface="+mj-lt"/>
                <a:ea typeface="Arial" pitchFamily="34" charset="-122"/>
                <a:cs typeface="Arial" pitchFamily="34" charset="-120"/>
              </a:rPr>
              <a:t>Strong ESG strategies</a:t>
            </a:r>
            <a:endParaRPr lang="en-US" sz="1000" dirty="0">
              <a:latin typeface="+mj-lt"/>
            </a:endParaRPr>
          </a:p>
        </p:txBody>
      </p:sp>
      <p:sp>
        <p:nvSpPr>
          <p:cNvPr id="86" name="Text 83"/>
          <p:cNvSpPr/>
          <p:nvPr/>
        </p:nvSpPr>
        <p:spPr>
          <a:xfrm>
            <a:off x="4205883" y="5464969"/>
            <a:ext cx="1384102" cy="102691"/>
          </a:xfrm>
          <a:prstGeom prst="rect">
            <a:avLst/>
          </a:prstGeom>
          <a:noFill/>
          <a:ln/>
        </p:spPr>
        <p:txBody>
          <a:bodyPr wrap="square" lIns="0" tIns="0" rIns="0" bIns="0" rtlCol="0" anchor="ctr"/>
          <a:lstStyle/>
          <a:p>
            <a:pPr marL="0" indent="0">
              <a:buNone/>
            </a:pPr>
            <a:r>
              <a:rPr lang="en-US" sz="1000" dirty="0">
                <a:solidFill>
                  <a:srgbClr val="178BB5"/>
                </a:solidFill>
                <a:latin typeface="+mj-lt"/>
                <a:ea typeface="Arial" pitchFamily="34" charset="-122"/>
                <a:cs typeface="Arial" pitchFamily="34" charset="-120"/>
              </a:rPr>
              <a:t>SUSTAINABLE</a:t>
            </a:r>
            <a:endParaRPr lang="en-US" sz="1000" dirty="0">
              <a:latin typeface="+mj-lt"/>
            </a:endParaRPr>
          </a:p>
        </p:txBody>
      </p:sp>
      <p:sp>
        <p:nvSpPr>
          <p:cNvPr id="88" name="Text 85"/>
          <p:cNvSpPr/>
          <p:nvPr/>
        </p:nvSpPr>
        <p:spPr>
          <a:xfrm>
            <a:off x="1134070" y="5545336"/>
            <a:ext cx="1535906" cy="84832"/>
          </a:xfrm>
          <a:prstGeom prst="rect">
            <a:avLst/>
          </a:prstGeom>
          <a:noFill/>
          <a:ln/>
        </p:spPr>
        <p:txBody>
          <a:bodyPr wrap="square" lIns="0" tIns="0" rIns="0" bIns="0" rtlCol="0" anchor="ctr"/>
          <a:lstStyle/>
          <a:p>
            <a:pPr marL="0" indent="0">
              <a:buNone/>
            </a:pPr>
            <a:r>
              <a:rPr lang="en-US" sz="1000" dirty="0">
                <a:solidFill>
                  <a:srgbClr val="0D0D0D"/>
                </a:solidFill>
                <a:latin typeface="+mj-lt"/>
                <a:ea typeface="Arial" pitchFamily="34" charset="-122"/>
                <a:cs typeface="Arial" pitchFamily="34" charset="-120"/>
              </a:rPr>
              <a:t>attract investment and</a:t>
            </a:r>
            <a:endParaRPr lang="en-US" sz="1000" dirty="0">
              <a:latin typeface="+mj-lt"/>
            </a:endParaRPr>
          </a:p>
        </p:txBody>
      </p:sp>
      <p:sp>
        <p:nvSpPr>
          <p:cNvPr id="89" name="Text 86"/>
          <p:cNvSpPr/>
          <p:nvPr/>
        </p:nvSpPr>
        <p:spPr>
          <a:xfrm>
            <a:off x="4241602" y="5567660"/>
            <a:ext cx="1348383" cy="102691"/>
          </a:xfrm>
          <a:prstGeom prst="rect">
            <a:avLst/>
          </a:prstGeom>
          <a:noFill/>
          <a:ln/>
        </p:spPr>
        <p:txBody>
          <a:bodyPr wrap="square" lIns="0" tIns="0" rIns="0" bIns="0" rtlCol="0" anchor="ctr"/>
          <a:lstStyle/>
          <a:p>
            <a:pPr marL="0" indent="0">
              <a:buNone/>
            </a:pPr>
            <a:r>
              <a:rPr lang="en-US" sz="1000" dirty="0">
                <a:solidFill>
                  <a:srgbClr val="198AB6"/>
                </a:solidFill>
                <a:latin typeface="+mj-lt"/>
                <a:ea typeface="Arial" pitchFamily="34" charset="-122"/>
                <a:cs typeface="Arial" pitchFamily="34" charset="-120"/>
              </a:rPr>
              <a:t>DEVELOPMENT</a:t>
            </a:r>
            <a:endParaRPr lang="en-US" sz="1000" dirty="0">
              <a:latin typeface="+mj-lt"/>
            </a:endParaRPr>
          </a:p>
        </p:txBody>
      </p:sp>
      <p:sp>
        <p:nvSpPr>
          <p:cNvPr id="90" name="Text 87"/>
          <p:cNvSpPr/>
          <p:nvPr/>
        </p:nvSpPr>
        <p:spPr>
          <a:xfrm>
            <a:off x="1125141" y="5652492"/>
            <a:ext cx="1571625" cy="84832"/>
          </a:xfrm>
          <a:prstGeom prst="rect">
            <a:avLst/>
          </a:prstGeom>
          <a:noFill/>
          <a:ln/>
        </p:spPr>
        <p:txBody>
          <a:bodyPr wrap="square" lIns="0" tIns="0" rIns="0" bIns="0" rtlCol="0" anchor="ctr"/>
          <a:lstStyle/>
          <a:p>
            <a:pPr marL="0" indent="0">
              <a:buNone/>
            </a:pPr>
            <a:r>
              <a:rPr lang="en-US" sz="1000" dirty="0">
                <a:solidFill>
                  <a:srgbClr val="0C0C0C"/>
                </a:solidFill>
                <a:latin typeface="+mj-lt"/>
                <a:ea typeface="Arial" pitchFamily="34" charset="-122"/>
                <a:cs typeface="Arial" pitchFamily="34" charset="-120"/>
              </a:rPr>
              <a:t>reduce regulatory risks.</a:t>
            </a:r>
            <a:endParaRPr lang="en-US" sz="1000" dirty="0">
              <a:latin typeface="+mj-lt"/>
            </a:endParaRPr>
          </a:p>
        </p:txBody>
      </p:sp>
      <p:sp>
        <p:nvSpPr>
          <p:cNvPr id="91" name="Text 88"/>
          <p:cNvSpPr/>
          <p:nvPr/>
        </p:nvSpPr>
        <p:spPr>
          <a:xfrm>
            <a:off x="4241602" y="5670352"/>
            <a:ext cx="1357313" cy="169664"/>
          </a:xfrm>
          <a:prstGeom prst="rect">
            <a:avLst/>
          </a:prstGeom>
          <a:noFill/>
          <a:ln/>
        </p:spPr>
        <p:txBody>
          <a:bodyPr wrap="square" lIns="0" tIns="0" rIns="0" bIns="0" rtlCol="0" anchor="ctr"/>
          <a:lstStyle/>
          <a:p>
            <a:pPr marL="0" indent="0">
              <a:buNone/>
            </a:pPr>
            <a:r>
              <a:rPr lang="en-US" sz="1100" dirty="0">
                <a:solidFill>
                  <a:srgbClr val="356A8C"/>
                </a:solidFill>
                <a:latin typeface="+mj-lt"/>
                <a:ea typeface="Arial" pitchFamily="34" charset="-122"/>
                <a:cs typeface="Arial" pitchFamily="34" charset="-120"/>
              </a:rPr>
              <a:t>GOALS</a:t>
            </a:r>
            <a:endParaRPr lang="en-US" sz="1100" dirty="0">
              <a:latin typeface="+mj-lt"/>
            </a:endParaRPr>
          </a:p>
        </p:txBody>
      </p:sp>
      <p:sp>
        <p:nvSpPr>
          <p:cNvPr id="92" name="Text 89"/>
          <p:cNvSpPr/>
          <p:nvPr/>
        </p:nvSpPr>
        <p:spPr>
          <a:xfrm>
            <a:off x="884039" y="5969496"/>
            <a:ext cx="1116211" cy="93762"/>
          </a:xfrm>
          <a:prstGeom prst="rect">
            <a:avLst/>
          </a:prstGeom>
          <a:noFill/>
          <a:ln/>
        </p:spPr>
        <p:txBody>
          <a:bodyPr wrap="square" lIns="0" tIns="0" rIns="0" bIns="0" rtlCol="0" anchor="ctr"/>
          <a:lstStyle/>
          <a:p>
            <a:pPr marL="0" indent="0">
              <a:buNone/>
            </a:pPr>
            <a:r>
              <a:rPr lang="en-US" sz="1000" dirty="0">
                <a:solidFill>
                  <a:srgbClr val="F6FEFC"/>
                </a:solidFill>
                <a:latin typeface="+mj-lt"/>
                <a:ea typeface="Arial" pitchFamily="34" charset="-122"/>
                <a:cs typeface="Arial" pitchFamily="34" charset="-120"/>
              </a:rPr>
              <a:t>REFERENCES</a:t>
            </a:r>
            <a:endParaRPr lang="en-US" sz="1000" dirty="0">
              <a:latin typeface="+mj-lt"/>
            </a:endParaRPr>
          </a:p>
        </p:txBody>
      </p:sp>
      <p:sp>
        <p:nvSpPr>
          <p:cNvPr id="93" name="Text 90"/>
          <p:cNvSpPr/>
          <p:nvPr/>
        </p:nvSpPr>
        <p:spPr>
          <a:xfrm>
            <a:off x="4697016" y="6139160"/>
            <a:ext cx="2982516" cy="84832"/>
          </a:xfrm>
          <a:prstGeom prst="rect">
            <a:avLst/>
          </a:prstGeom>
          <a:noFill/>
          <a:ln/>
        </p:spPr>
        <p:txBody>
          <a:bodyPr wrap="square" lIns="0" tIns="0" rIns="0" bIns="0" rtlCol="0" anchor="ctr"/>
          <a:lstStyle/>
          <a:p>
            <a:pPr marL="0" indent="0">
              <a:buNone/>
            </a:pPr>
            <a:r>
              <a:rPr lang="en-US" sz="1000" dirty="0">
                <a:solidFill>
                  <a:srgbClr val="151612"/>
                </a:solidFill>
                <a:latin typeface="+mj-lt"/>
                <a:ea typeface="Arial" pitchFamily="34" charset="-122"/>
                <a:cs typeface="Arial" pitchFamily="34" charset="-120"/>
              </a:rPr>
              <a:t>· Statista (2024) Global consumer behavior towards</a:t>
            </a:r>
            <a:endParaRPr lang="en-US" sz="1000" dirty="0">
              <a:latin typeface="+mj-lt"/>
            </a:endParaRPr>
          </a:p>
        </p:txBody>
      </p:sp>
      <p:sp>
        <p:nvSpPr>
          <p:cNvPr id="94" name="Text 91"/>
          <p:cNvSpPr/>
          <p:nvPr/>
        </p:nvSpPr>
        <p:spPr>
          <a:xfrm>
            <a:off x="294680" y="6148090"/>
            <a:ext cx="3875484" cy="84832"/>
          </a:xfrm>
          <a:prstGeom prst="rect">
            <a:avLst/>
          </a:prstGeom>
          <a:noFill/>
          <a:ln/>
        </p:spPr>
        <p:txBody>
          <a:bodyPr wrap="square" lIns="0" tIns="0" rIns="0" bIns="0" rtlCol="0" anchor="ctr"/>
          <a:lstStyle/>
          <a:p>
            <a:pPr marL="0" indent="0">
              <a:buNone/>
            </a:pPr>
            <a:r>
              <a:rPr lang="en-US" sz="1000" dirty="0">
                <a:solidFill>
                  <a:srgbClr val="1A1B18"/>
                </a:solidFill>
                <a:latin typeface="+mj-lt"/>
                <a:ea typeface="Arial" pitchFamily="34" charset="-122"/>
                <a:cs typeface="Arial" pitchFamily="34" charset="-120"/>
              </a:rPr>
              <a:t>· Geyer, R., Jambeck, J.R. and Law, K.L. (2017) Science Advances,</a:t>
            </a:r>
            <a:endParaRPr lang="en-US" sz="1000" dirty="0">
              <a:latin typeface="+mj-lt"/>
            </a:endParaRPr>
          </a:p>
        </p:txBody>
      </p:sp>
      <p:sp>
        <p:nvSpPr>
          <p:cNvPr id="95" name="Text 92"/>
          <p:cNvSpPr/>
          <p:nvPr/>
        </p:nvSpPr>
        <p:spPr>
          <a:xfrm>
            <a:off x="4866680" y="6228457"/>
            <a:ext cx="3777258" cy="75902"/>
          </a:xfrm>
          <a:prstGeom prst="rect">
            <a:avLst/>
          </a:prstGeom>
          <a:noFill/>
          <a:ln/>
        </p:spPr>
        <p:txBody>
          <a:bodyPr wrap="square" lIns="0" tIns="0" rIns="0" bIns="0" rtlCol="0" anchor="ctr"/>
          <a:lstStyle/>
          <a:p>
            <a:pPr marL="0" indent="0">
              <a:buNone/>
            </a:pPr>
            <a:r>
              <a:rPr lang="en-US" sz="1000" dirty="0">
                <a:solidFill>
                  <a:srgbClr val="1E1E1B"/>
                </a:solidFill>
                <a:latin typeface="+mj-lt"/>
                <a:ea typeface="Arial" pitchFamily="34" charset="-122"/>
                <a:cs typeface="Arial" pitchFamily="34" charset="-120"/>
              </a:rPr>
              <a:t>sustainable beauty products. Available at: https://www.statista.com</a:t>
            </a:r>
            <a:endParaRPr lang="en-US" sz="1000" dirty="0">
              <a:latin typeface="+mj-lt"/>
            </a:endParaRPr>
          </a:p>
        </p:txBody>
      </p:sp>
      <p:sp>
        <p:nvSpPr>
          <p:cNvPr id="96" name="Text 93"/>
          <p:cNvSpPr/>
          <p:nvPr/>
        </p:nvSpPr>
        <p:spPr>
          <a:xfrm>
            <a:off x="455414" y="6241852"/>
            <a:ext cx="928688" cy="80367"/>
          </a:xfrm>
          <a:prstGeom prst="rect">
            <a:avLst/>
          </a:prstGeom>
          <a:noFill/>
          <a:ln/>
        </p:spPr>
        <p:txBody>
          <a:bodyPr wrap="square" lIns="0" tIns="0" rIns="0" bIns="0" rtlCol="0" anchor="ctr"/>
          <a:lstStyle/>
          <a:p>
            <a:pPr marL="0" indent="0">
              <a:buNone/>
            </a:pPr>
            <a:r>
              <a:rPr lang="en-US" sz="1000" dirty="0">
                <a:solidFill>
                  <a:srgbClr val="131311"/>
                </a:solidFill>
                <a:latin typeface="+mj-lt"/>
                <a:ea typeface="Arial" pitchFamily="34" charset="-122"/>
                <a:cs typeface="Arial" pitchFamily="34" charset="-120"/>
              </a:rPr>
              <a:t>3(7), e1700782.</a:t>
            </a:r>
            <a:endParaRPr lang="en-US" sz="1000" dirty="0">
              <a:latin typeface="+mj-lt"/>
            </a:endParaRPr>
          </a:p>
        </p:txBody>
      </p:sp>
      <p:sp>
        <p:nvSpPr>
          <p:cNvPr id="97" name="Text 94"/>
          <p:cNvSpPr/>
          <p:nvPr/>
        </p:nvSpPr>
        <p:spPr>
          <a:xfrm>
            <a:off x="4875609" y="6308824"/>
            <a:ext cx="1491258" cy="84832"/>
          </a:xfrm>
          <a:prstGeom prst="rect">
            <a:avLst/>
          </a:prstGeom>
          <a:noFill/>
          <a:ln/>
        </p:spPr>
        <p:txBody>
          <a:bodyPr wrap="square" lIns="0" tIns="0" rIns="0" bIns="0" rtlCol="0" anchor="ctr"/>
          <a:lstStyle/>
          <a:p>
            <a:pPr marL="0" indent="0">
              <a:buNone/>
            </a:pPr>
            <a:r>
              <a:rPr lang="en-US" sz="1000" dirty="0">
                <a:solidFill>
                  <a:srgbClr val="191815"/>
                </a:solidFill>
                <a:latin typeface="+mj-lt"/>
                <a:ea typeface="Arial" pitchFamily="34" charset="-122"/>
                <a:cs typeface="Arial" pitchFamily="34" charset="-120"/>
              </a:rPr>
              <a:t>(Accessed: 28 June 2026).</a:t>
            </a:r>
            <a:endParaRPr lang="en-US" sz="1000" dirty="0">
              <a:latin typeface="+mj-lt"/>
            </a:endParaRPr>
          </a:p>
        </p:txBody>
      </p:sp>
      <p:sp>
        <p:nvSpPr>
          <p:cNvPr id="98" name="Text 95"/>
          <p:cNvSpPr/>
          <p:nvPr/>
        </p:nvSpPr>
        <p:spPr>
          <a:xfrm>
            <a:off x="276820" y="6366867"/>
            <a:ext cx="3312914" cy="84832"/>
          </a:xfrm>
          <a:prstGeom prst="rect">
            <a:avLst/>
          </a:prstGeom>
          <a:noFill/>
          <a:ln/>
        </p:spPr>
        <p:txBody>
          <a:bodyPr wrap="square" lIns="0" tIns="0" rIns="0" bIns="0" rtlCol="0" anchor="ctr"/>
          <a:lstStyle/>
          <a:p>
            <a:pPr marL="0" indent="0">
              <a:buNone/>
            </a:pPr>
            <a:r>
              <a:rPr lang="en-US" sz="1000" dirty="0">
                <a:solidFill>
                  <a:srgbClr val="141512"/>
                </a:solidFill>
                <a:latin typeface="+mj-lt"/>
                <a:ea typeface="Arial" pitchFamily="34" charset="-122"/>
                <a:cs typeface="Arial" pitchFamily="34" charset="-120"/>
              </a:rPr>
              <a:t>. Mintel (2023) Beauty and Personal Care Trends 2023.</a:t>
            </a:r>
            <a:endParaRPr lang="en-US" sz="1000" dirty="0">
              <a:latin typeface="+mj-lt"/>
            </a:endParaRPr>
          </a:p>
        </p:txBody>
      </p:sp>
      <p:sp>
        <p:nvSpPr>
          <p:cNvPr id="99" name="Text 96"/>
          <p:cNvSpPr/>
          <p:nvPr/>
        </p:nvSpPr>
        <p:spPr>
          <a:xfrm>
            <a:off x="4714875" y="6415980"/>
            <a:ext cx="3277195" cy="80367"/>
          </a:xfrm>
          <a:prstGeom prst="rect">
            <a:avLst/>
          </a:prstGeom>
          <a:noFill/>
          <a:ln/>
        </p:spPr>
        <p:txBody>
          <a:bodyPr wrap="square" lIns="0" tIns="0" rIns="0" bIns="0" rtlCol="0" anchor="ctr"/>
          <a:lstStyle/>
          <a:p>
            <a:pPr marL="0" indent="0">
              <a:buNone/>
            </a:pPr>
            <a:r>
              <a:rPr lang="en-US" sz="1000" dirty="0">
                <a:solidFill>
                  <a:srgbClr val="171814"/>
                </a:solidFill>
                <a:latin typeface="+mj-lt"/>
                <a:ea typeface="Arial" pitchFamily="34" charset="-122"/>
                <a:cs typeface="Arial" pitchFamily="34" charset="-120"/>
              </a:rPr>
              <a:t>· UNEP (2021) From Pollution to Solution. Nairobi: United</a:t>
            </a:r>
            <a:endParaRPr lang="en-US" sz="1000" dirty="0">
              <a:latin typeface="+mj-lt"/>
            </a:endParaRPr>
          </a:p>
        </p:txBody>
      </p:sp>
      <p:sp>
        <p:nvSpPr>
          <p:cNvPr id="100" name="Text 97"/>
          <p:cNvSpPr/>
          <p:nvPr/>
        </p:nvSpPr>
        <p:spPr>
          <a:xfrm>
            <a:off x="446484" y="6465094"/>
            <a:ext cx="1357313" cy="84832"/>
          </a:xfrm>
          <a:prstGeom prst="rect">
            <a:avLst/>
          </a:prstGeom>
          <a:noFill/>
          <a:ln/>
        </p:spPr>
        <p:txBody>
          <a:bodyPr wrap="square" lIns="0" tIns="0" rIns="0" bIns="0" rtlCol="0" anchor="ctr"/>
          <a:lstStyle/>
          <a:p>
            <a:pPr marL="0" indent="0">
              <a:buNone/>
            </a:pPr>
            <a:r>
              <a:rPr lang="en-US" sz="1000" dirty="0">
                <a:solidFill>
                  <a:srgbClr val="161616"/>
                </a:solidFill>
                <a:latin typeface="+mj-lt"/>
                <a:ea typeface="Arial" pitchFamily="34" charset="-122"/>
                <a:cs typeface="Arial" pitchFamily="34" charset="-120"/>
              </a:rPr>
              <a:t>London: Mintel Group.</a:t>
            </a:r>
            <a:endParaRPr lang="en-US" sz="1000" dirty="0">
              <a:latin typeface="+mj-lt"/>
            </a:endParaRPr>
          </a:p>
        </p:txBody>
      </p:sp>
      <p:sp>
        <p:nvSpPr>
          <p:cNvPr id="101" name="Text 98"/>
          <p:cNvSpPr/>
          <p:nvPr/>
        </p:nvSpPr>
        <p:spPr>
          <a:xfrm>
            <a:off x="4848820" y="6500813"/>
            <a:ext cx="1902023" cy="75902"/>
          </a:xfrm>
          <a:prstGeom prst="rect">
            <a:avLst/>
          </a:prstGeom>
          <a:noFill/>
          <a:ln/>
        </p:spPr>
        <p:txBody>
          <a:bodyPr wrap="square" lIns="0" tIns="0" rIns="0" bIns="0" rtlCol="0" anchor="ctr"/>
          <a:lstStyle/>
          <a:p>
            <a:pPr marL="0" indent="0">
              <a:buNone/>
            </a:pPr>
            <a:r>
              <a:rPr lang="en-US" sz="1000" dirty="0">
                <a:solidFill>
                  <a:srgbClr val="171713"/>
                </a:solidFill>
                <a:latin typeface="+mj-lt"/>
                <a:ea typeface="Arial" pitchFamily="34" charset="-122"/>
                <a:cs typeface="Arial" pitchFamily="34" charset="-120"/>
              </a:rPr>
              <a:t>Nations Environment Programme.</a:t>
            </a:r>
            <a:endParaRPr lang="en-US" sz="1000" dirty="0">
              <a:latin typeface="+mj-lt"/>
            </a:endParaRPr>
          </a:p>
        </p:txBody>
      </p:sp>
      <p:sp>
        <p:nvSpPr>
          <p:cNvPr id="102" name="Text 99"/>
          <p:cNvSpPr/>
          <p:nvPr/>
        </p:nvSpPr>
        <p:spPr>
          <a:xfrm>
            <a:off x="294680" y="6585645"/>
            <a:ext cx="3768328" cy="84832"/>
          </a:xfrm>
          <a:prstGeom prst="rect">
            <a:avLst/>
          </a:prstGeom>
          <a:noFill/>
          <a:ln/>
        </p:spPr>
        <p:txBody>
          <a:bodyPr wrap="square" lIns="0" tIns="0" rIns="0" bIns="0" rtlCol="0" anchor="ctr"/>
          <a:lstStyle/>
          <a:p>
            <a:pPr marL="0" indent="0">
              <a:buNone/>
            </a:pPr>
            <a:r>
              <a:rPr lang="en-US" sz="1000" dirty="0">
                <a:solidFill>
                  <a:srgbClr val="181A1B"/>
                </a:solidFill>
                <a:latin typeface="+mj-lt"/>
                <a:ea typeface="Arial" pitchFamily="34" charset="-122"/>
                <a:cs typeface="Arial" pitchFamily="34" charset="-120"/>
              </a:rPr>
              <a:t>. PwC (2023) The rise of the conscious consumer. Available at:</a:t>
            </a:r>
            <a:endParaRPr lang="en-US" sz="1000" dirty="0">
              <a:latin typeface="+mj-lt"/>
            </a:endParaRPr>
          </a:p>
        </p:txBody>
      </p:sp>
      <p:sp>
        <p:nvSpPr>
          <p:cNvPr id="103" name="Text 100"/>
          <p:cNvSpPr/>
          <p:nvPr/>
        </p:nvSpPr>
        <p:spPr>
          <a:xfrm>
            <a:off x="4705945" y="6599039"/>
            <a:ext cx="3768328" cy="80367"/>
          </a:xfrm>
          <a:prstGeom prst="rect">
            <a:avLst/>
          </a:prstGeom>
          <a:noFill/>
          <a:ln/>
        </p:spPr>
        <p:txBody>
          <a:bodyPr wrap="square" lIns="0" tIns="0" rIns="0" bIns="0" rtlCol="0" anchor="ctr"/>
          <a:lstStyle/>
          <a:p>
            <a:pPr marL="0" indent="0">
              <a:buNone/>
            </a:pPr>
            <a:r>
              <a:rPr lang="en-US" sz="1000" dirty="0">
                <a:solidFill>
                  <a:srgbClr val="161713"/>
                </a:solidFill>
                <a:latin typeface="+mj-lt"/>
                <a:ea typeface="Arial" pitchFamily="34" charset="-122"/>
                <a:cs typeface="Arial" pitchFamily="34" charset="-120"/>
              </a:rPr>
              <a:t>· Unilever (2024) Our Sustainable Packaging Targets. Available at:</a:t>
            </a:r>
            <a:endParaRPr lang="en-US" sz="1000" dirty="0">
              <a:latin typeface="+mj-lt"/>
            </a:endParaRPr>
          </a:p>
        </p:txBody>
      </p:sp>
      <p:sp>
        <p:nvSpPr>
          <p:cNvPr id="104" name="Text 101"/>
          <p:cNvSpPr/>
          <p:nvPr/>
        </p:nvSpPr>
        <p:spPr>
          <a:xfrm>
            <a:off x="4839891" y="6679406"/>
            <a:ext cx="3018234" cy="89297"/>
          </a:xfrm>
          <a:prstGeom prst="rect">
            <a:avLst/>
          </a:prstGeom>
          <a:noFill/>
          <a:ln/>
        </p:spPr>
        <p:txBody>
          <a:bodyPr wrap="square" lIns="0" tIns="0" rIns="0" bIns="0" rtlCol="0" anchor="ctr"/>
          <a:lstStyle/>
          <a:p>
            <a:pPr marL="0" indent="0">
              <a:buNone/>
            </a:pPr>
            <a:r>
              <a:rPr lang="en-US" sz="1000" dirty="0">
                <a:solidFill>
                  <a:srgbClr val="22252D"/>
                </a:solidFill>
                <a:latin typeface="+mj-lt"/>
                <a:ea typeface="Arial" pitchFamily="34" charset="-122"/>
                <a:cs typeface="Arial" pitchFamily="34" charset="-120"/>
              </a:rPr>
              <a:t>https://www.unilever.com (Accessed: 28 June 2026).</a:t>
            </a:r>
            <a:endParaRPr lang="en-US" sz="1000" dirty="0">
              <a:latin typeface="+mj-lt"/>
            </a:endParaRPr>
          </a:p>
        </p:txBody>
      </p:sp>
      <p:sp>
        <p:nvSpPr>
          <p:cNvPr id="105" name="Text 102"/>
          <p:cNvSpPr/>
          <p:nvPr/>
        </p:nvSpPr>
        <p:spPr>
          <a:xfrm>
            <a:off x="464344" y="6679406"/>
            <a:ext cx="2946797" cy="93762"/>
          </a:xfrm>
          <a:prstGeom prst="rect">
            <a:avLst/>
          </a:prstGeom>
          <a:noFill/>
          <a:ln/>
        </p:spPr>
        <p:txBody>
          <a:bodyPr wrap="square" lIns="0" tIns="0" rIns="0" bIns="0" rtlCol="0" anchor="ctr"/>
          <a:lstStyle/>
          <a:p>
            <a:pPr marL="0" indent="0">
              <a:buNone/>
            </a:pPr>
            <a:r>
              <a:rPr lang="en-US" sz="1000" dirty="0">
                <a:solidFill>
                  <a:srgbClr val="1F222A"/>
                </a:solidFill>
                <a:latin typeface="+mj-lt"/>
                <a:ea typeface="Arial" pitchFamily="34" charset="-122"/>
                <a:cs typeface="Arial" pitchFamily="34" charset="-120"/>
              </a:rPr>
              <a:t>https://www.pwc.com (Accessed: 28 June 2026).</a:t>
            </a:r>
            <a:endParaRPr lang="en-US" sz="1000" dirty="0">
              <a:latin typeface="+mj-lt"/>
            </a:endParaRPr>
          </a:p>
        </p:txBody>
      </p:sp>
      <p:pic>
        <p:nvPicPr>
          <p:cNvPr id="2050" name="Picture 2" descr="Prifysgol Cymru Y Drindod Dewi Sant | University of Wales Trinity Saint  David - NPLD">
            <a:extLst>
              <a:ext uri="{FF2B5EF4-FFF2-40B4-BE49-F238E27FC236}">
                <a16:creationId xmlns:a16="http://schemas.microsoft.com/office/drawing/2014/main" id="{E25F3AF1-DE2F-32FA-E116-2EBDBC405C5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89301" y="51854"/>
            <a:ext cx="2448124" cy="85846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Vapor Trail</Template>
  <TotalTime>60</TotalTime>
  <Words>802</Words>
  <Application>Microsoft Office PowerPoint</Application>
  <PresentationFormat>On-screen Show (4:3)</PresentationFormat>
  <Paragraphs>139</Paragraphs>
  <Slides>2</Slides>
  <Notes>1</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2</vt:i4>
      </vt:variant>
    </vt:vector>
  </HeadingPairs>
  <TitlesOfParts>
    <vt:vector size="6" baseType="lpstr">
      <vt:lpstr>Arial</vt:lpstr>
      <vt:lpstr>Century Gothic</vt:lpstr>
      <vt:lpstr>Office Theme</vt:lpstr>
      <vt:lpstr>Vapor Trail</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setup</dc:creator>
  <cp:lastModifiedBy>Anonymous</cp:lastModifiedBy>
  <cp:revision>3</cp:revision>
  <dcterms:created xsi:type="dcterms:W3CDTF">2026-06-29T10:44:49Z</dcterms:created>
  <dcterms:modified xsi:type="dcterms:W3CDTF">2026-06-29T17:46:24Z</dcterms:modified>
</cp:coreProperties>
</file>