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4" d="100"/>
          <a:sy n="64" d="100"/>
        </p:scale>
        <p:origin x="-162" y="942"/>
      </p:cViewPr>
      <p:guideLst>
        <p:guide pos="3840"/>
        <p:guide orient="horz" pos="216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E:\Online\Assisgnemnt%2008%20Rushna\DAV%20Assignemnt%201-%20Task%202%20(3).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E:\Online\Assisgnemnt%2008%20Rushna\DAV%20Assignemnt%201-%20Task%202%20(3).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E:\Online\Assisgnemnt%2008%20Rushna\DAV%20Assignemnt%201-%20Task%202%20(3).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E:\Online\Assisgnemnt%2008%20Rushna\DAV%20Assignemnt%201-%20Task%202%20(3).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file:///E:\Online\Assisgnemnt%2008%20Rushna\DAV%20Assignemnt%201-%20Task%202%20(3).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oleObject" Target="file:///C:\Users\hasna\OneDrive\Desktop\DAV%20Assignemnt%201-%20Task%202%20(3)%20(Recovered).xlsx" TargetMode="External"/><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oleObject" Target="file:///E:\Online\Assisgnemnt%2008%20Rushna\DAV%20Assignemnt%201-%20Task%202%20(3).xlsx" TargetMode="External"/><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oleObject" Target="file:///C:\Users\hasna\AppData\Roaming\Microsoft\Excel\DAV%20Assignemnt%201-%20Task%202%20(3)%20(Recovered)%20(version%202).xlsb" TargetMode="External"/><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Sheet1!$A$1:$F$1</c:f>
              <c:strCache>
                <c:ptCount val="6"/>
                <c:pt idx="0">
                  <c:v>Week 15</c:v>
                </c:pt>
                <c:pt idx="1">
                  <c:v>Week 16</c:v>
                </c:pt>
                <c:pt idx="2">
                  <c:v>Week 17</c:v>
                </c:pt>
                <c:pt idx="3">
                  <c:v>Week 18</c:v>
                </c:pt>
                <c:pt idx="4">
                  <c:v>Week 19</c:v>
                </c:pt>
                <c:pt idx="5">
                  <c:v>Week 20</c:v>
                </c:pt>
              </c:strCache>
            </c:strRef>
          </c:cat>
          <c:val>
            <c:numRef>
              <c:f>Sheet1!$A$2:$F$2</c:f>
              <c:numCache>
                <c:formatCode>#,##0</c:formatCode>
                <c:ptCount val="6"/>
                <c:pt idx="0">
                  <c:v>9807</c:v>
                </c:pt>
                <c:pt idx="1">
                  <c:v>9787</c:v>
                </c:pt>
                <c:pt idx="2">
                  <c:v>9768</c:v>
                </c:pt>
                <c:pt idx="3">
                  <c:v>9289</c:v>
                </c:pt>
                <c:pt idx="4">
                  <c:v>8937</c:v>
                </c:pt>
                <c:pt idx="5">
                  <c:v>9526</c:v>
                </c:pt>
              </c:numCache>
            </c:numRef>
          </c:val>
          <c:extLst>
            <c:ext xmlns:c16="http://schemas.microsoft.com/office/drawing/2014/chart" uri="{C3380CC4-5D6E-409C-BE32-E72D297353CC}">
              <c16:uniqueId val="{00000000-39BA-45C0-87A4-C6109283394E}"/>
            </c:ext>
          </c:extLst>
        </c:ser>
        <c:ser>
          <c:idx val="1"/>
          <c:order val="1"/>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Sheet1!$A$1:$F$1</c:f>
              <c:strCache>
                <c:ptCount val="6"/>
                <c:pt idx="0">
                  <c:v>Week 15</c:v>
                </c:pt>
                <c:pt idx="1">
                  <c:v>Week 16</c:v>
                </c:pt>
                <c:pt idx="2">
                  <c:v>Week 17</c:v>
                </c:pt>
                <c:pt idx="3">
                  <c:v>Week 18</c:v>
                </c:pt>
                <c:pt idx="4">
                  <c:v>Week 19</c:v>
                </c:pt>
                <c:pt idx="5">
                  <c:v>Week 20</c:v>
                </c:pt>
              </c:strCache>
            </c:strRef>
          </c:cat>
          <c:val>
            <c:numRef>
              <c:f>Sheet1!$A$3:$F$3</c:f>
              <c:numCache>
                <c:formatCode>#,##0</c:formatCode>
                <c:ptCount val="6"/>
                <c:pt idx="0">
                  <c:v>671</c:v>
                </c:pt>
                <c:pt idx="1">
                  <c:v>661</c:v>
                </c:pt>
                <c:pt idx="2">
                  <c:v>662</c:v>
                </c:pt>
                <c:pt idx="3">
                  <c:v>624</c:v>
                </c:pt>
                <c:pt idx="4">
                  <c:v>612</c:v>
                </c:pt>
                <c:pt idx="5">
                  <c:v>635</c:v>
                </c:pt>
              </c:numCache>
            </c:numRef>
          </c:val>
          <c:extLst>
            <c:ext xmlns:c16="http://schemas.microsoft.com/office/drawing/2014/chart" uri="{C3380CC4-5D6E-409C-BE32-E72D297353CC}">
              <c16:uniqueId val="{00000001-39BA-45C0-87A4-C6109283394E}"/>
            </c:ext>
          </c:extLst>
        </c:ser>
        <c:dLbls>
          <c:dLblPos val="ctr"/>
          <c:showLegendKey val="0"/>
          <c:showVal val="1"/>
          <c:showCatName val="0"/>
          <c:showSerName val="0"/>
          <c:showPercent val="0"/>
          <c:showBubbleSize val="0"/>
        </c:dLbls>
        <c:gapWidth val="150"/>
        <c:overlap val="100"/>
        <c:axId val="298474136"/>
        <c:axId val="298474520"/>
      </c:barChart>
      <c:catAx>
        <c:axId val="298474136"/>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98474520"/>
        <c:crosses val="autoZero"/>
        <c:auto val="1"/>
        <c:lblAlgn val="ctr"/>
        <c:lblOffset val="100"/>
        <c:noMultiLvlLbl val="0"/>
      </c:catAx>
      <c:valAx>
        <c:axId val="298474520"/>
        <c:scaling>
          <c:orientation val="minMax"/>
        </c:scaling>
        <c:delete val="1"/>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298474136"/>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Sheet1!$A$1:$F$1</c:f>
              <c:strCache>
                <c:ptCount val="6"/>
                <c:pt idx="0">
                  <c:v>Week 7</c:v>
                </c:pt>
                <c:pt idx="1">
                  <c:v>Week 8</c:v>
                </c:pt>
                <c:pt idx="2">
                  <c:v>Week 9</c:v>
                </c:pt>
                <c:pt idx="3">
                  <c:v>Week 10</c:v>
                </c:pt>
                <c:pt idx="4">
                  <c:v>Week 11</c:v>
                </c:pt>
                <c:pt idx="5">
                  <c:v>Week 12</c:v>
                </c:pt>
              </c:strCache>
            </c:strRef>
          </c:cat>
          <c:val>
            <c:numRef>
              <c:f>Sheet1!$A$2:$F$2</c:f>
              <c:numCache>
                <c:formatCode>#,##0</c:formatCode>
                <c:ptCount val="6"/>
                <c:pt idx="0">
                  <c:v>2517</c:v>
                </c:pt>
                <c:pt idx="1">
                  <c:v>2475</c:v>
                </c:pt>
                <c:pt idx="2">
                  <c:v>2398</c:v>
                </c:pt>
                <c:pt idx="3">
                  <c:v>2391</c:v>
                </c:pt>
                <c:pt idx="4">
                  <c:v>2483</c:v>
                </c:pt>
                <c:pt idx="5">
                  <c:v>2302</c:v>
                </c:pt>
              </c:numCache>
            </c:numRef>
          </c:val>
          <c:extLst>
            <c:ext xmlns:c16="http://schemas.microsoft.com/office/drawing/2014/chart" uri="{C3380CC4-5D6E-409C-BE32-E72D297353CC}">
              <c16:uniqueId val="{00000000-65C4-485F-8681-F839BE31D64C}"/>
            </c:ext>
          </c:extLst>
        </c:ser>
        <c:ser>
          <c:idx val="1"/>
          <c:order val="1"/>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Sheet1!$A$1:$F$1</c:f>
              <c:strCache>
                <c:ptCount val="6"/>
                <c:pt idx="0">
                  <c:v>Week 7</c:v>
                </c:pt>
                <c:pt idx="1">
                  <c:v>Week 8</c:v>
                </c:pt>
                <c:pt idx="2">
                  <c:v>Week 9</c:v>
                </c:pt>
                <c:pt idx="3">
                  <c:v>Week 10</c:v>
                </c:pt>
                <c:pt idx="4">
                  <c:v>Week 11</c:v>
                </c:pt>
                <c:pt idx="5">
                  <c:v>Week 12</c:v>
                </c:pt>
              </c:strCache>
            </c:strRef>
          </c:cat>
          <c:val>
            <c:numRef>
              <c:f>Sheet1!$A$3:$F$3</c:f>
              <c:numCache>
                <c:formatCode>#,##0</c:formatCode>
                <c:ptCount val="6"/>
                <c:pt idx="0">
                  <c:v>2920</c:v>
                </c:pt>
                <c:pt idx="1">
                  <c:v>2642</c:v>
                </c:pt>
                <c:pt idx="2">
                  <c:v>2399</c:v>
                </c:pt>
                <c:pt idx="3">
                  <c:v>2224</c:v>
                </c:pt>
                <c:pt idx="4">
                  <c:v>2066</c:v>
                </c:pt>
                <c:pt idx="5">
                  <c:v>2075</c:v>
                </c:pt>
              </c:numCache>
            </c:numRef>
          </c:val>
          <c:extLst>
            <c:ext xmlns:c16="http://schemas.microsoft.com/office/drawing/2014/chart" uri="{C3380CC4-5D6E-409C-BE32-E72D297353CC}">
              <c16:uniqueId val="{00000001-65C4-485F-8681-F839BE31D64C}"/>
            </c:ext>
          </c:extLst>
        </c:ser>
        <c:dLbls>
          <c:dLblPos val="ctr"/>
          <c:showLegendKey val="0"/>
          <c:showVal val="1"/>
          <c:showCatName val="0"/>
          <c:showSerName val="0"/>
          <c:showPercent val="0"/>
          <c:showBubbleSize val="0"/>
        </c:dLbls>
        <c:gapWidth val="150"/>
        <c:overlap val="100"/>
        <c:axId val="298819000"/>
        <c:axId val="297939512"/>
      </c:barChart>
      <c:catAx>
        <c:axId val="298819000"/>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97939512"/>
        <c:crosses val="autoZero"/>
        <c:auto val="1"/>
        <c:lblAlgn val="ctr"/>
        <c:lblOffset val="100"/>
        <c:noMultiLvlLbl val="0"/>
      </c:catAx>
      <c:valAx>
        <c:axId val="297939512"/>
        <c:scaling>
          <c:orientation val="minMax"/>
        </c:scaling>
        <c:delete val="0"/>
        <c:axPos val="b"/>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98819000"/>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Sheet1!$A$1:$F$1</c:f>
              <c:strCache>
                <c:ptCount val="6"/>
                <c:pt idx="0">
                  <c:v>Week 10</c:v>
                </c:pt>
                <c:pt idx="1">
                  <c:v>Week 11</c:v>
                </c:pt>
                <c:pt idx="2">
                  <c:v>Week 12</c:v>
                </c:pt>
                <c:pt idx="3">
                  <c:v>Week 13</c:v>
                </c:pt>
                <c:pt idx="4">
                  <c:v>Week 14</c:v>
                </c:pt>
                <c:pt idx="5">
                  <c:v>Week 15</c:v>
                </c:pt>
              </c:strCache>
            </c:strRef>
          </c:cat>
          <c:val>
            <c:numRef>
              <c:f>Sheet1!$A$2:$F$2</c:f>
              <c:numCache>
                <c:formatCode>#,##0</c:formatCode>
                <c:ptCount val="6"/>
                <c:pt idx="0">
                  <c:v>725</c:v>
                </c:pt>
                <c:pt idx="1">
                  <c:v>748</c:v>
                </c:pt>
                <c:pt idx="2">
                  <c:v>763</c:v>
                </c:pt>
                <c:pt idx="3">
                  <c:v>788</c:v>
                </c:pt>
                <c:pt idx="4">
                  <c:v>1303</c:v>
                </c:pt>
                <c:pt idx="5">
                  <c:v>1451</c:v>
                </c:pt>
              </c:numCache>
            </c:numRef>
          </c:val>
          <c:extLst>
            <c:ext xmlns:c16="http://schemas.microsoft.com/office/drawing/2014/chart" uri="{C3380CC4-5D6E-409C-BE32-E72D297353CC}">
              <c16:uniqueId val="{00000000-51F4-4CBC-AAEB-F06EDA177ACC}"/>
            </c:ext>
          </c:extLst>
        </c:ser>
        <c:ser>
          <c:idx val="1"/>
          <c:order val="1"/>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Sheet1!$A$1:$F$1</c:f>
              <c:strCache>
                <c:ptCount val="6"/>
                <c:pt idx="0">
                  <c:v>Week 10</c:v>
                </c:pt>
                <c:pt idx="1">
                  <c:v>Week 11</c:v>
                </c:pt>
                <c:pt idx="2">
                  <c:v>Week 12</c:v>
                </c:pt>
                <c:pt idx="3">
                  <c:v>Week 13</c:v>
                </c:pt>
                <c:pt idx="4">
                  <c:v>Week 14</c:v>
                </c:pt>
                <c:pt idx="5">
                  <c:v>Week 15</c:v>
                </c:pt>
              </c:strCache>
            </c:strRef>
          </c:cat>
          <c:val>
            <c:numRef>
              <c:f>Sheet1!$A$3:$F$3</c:f>
              <c:numCache>
                <c:formatCode>#,##0</c:formatCode>
                <c:ptCount val="6"/>
                <c:pt idx="0">
                  <c:v>803</c:v>
                </c:pt>
                <c:pt idx="1">
                  <c:v>683</c:v>
                </c:pt>
                <c:pt idx="2">
                  <c:v>705</c:v>
                </c:pt>
                <c:pt idx="3">
                  <c:v>567</c:v>
                </c:pt>
                <c:pt idx="4">
                  <c:v>650</c:v>
                </c:pt>
                <c:pt idx="5">
                  <c:v>749</c:v>
                </c:pt>
              </c:numCache>
            </c:numRef>
          </c:val>
          <c:extLst>
            <c:ext xmlns:c16="http://schemas.microsoft.com/office/drawing/2014/chart" uri="{C3380CC4-5D6E-409C-BE32-E72D297353CC}">
              <c16:uniqueId val="{00000001-51F4-4CBC-AAEB-F06EDA177ACC}"/>
            </c:ext>
          </c:extLst>
        </c:ser>
        <c:dLbls>
          <c:dLblPos val="ctr"/>
          <c:showLegendKey val="0"/>
          <c:showVal val="1"/>
          <c:showCatName val="0"/>
          <c:showSerName val="0"/>
          <c:showPercent val="0"/>
          <c:showBubbleSize val="0"/>
        </c:dLbls>
        <c:gapWidth val="150"/>
        <c:overlap val="100"/>
        <c:axId val="297935624"/>
        <c:axId val="298166968"/>
      </c:barChart>
      <c:catAx>
        <c:axId val="297935624"/>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98166968"/>
        <c:crosses val="autoZero"/>
        <c:auto val="1"/>
        <c:lblAlgn val="ctr"/>
        <c:lblOffset val="100"/>
        <c:noMultiLvlLbl val="0"/>
      </c:catAx>
      <c:valAx>
        <c:axId val="298166968"/>
        <c:scaling>
          <c:orientation val="minMax"/>
        </c:scaling>
        <c:delete val="0"/>
        <c:axPos val="b"/>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97935624"/>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9718680936483712"/>
          <c:y val="0.27585701571597576"/>
          <c:w val="0.73538448060966954"/>
          <c:h val="0.58721407491865607"/>
        </c:manualLayout>
      </c:layout>
      <c:barChart>
        <c:barDir val="bar"/>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Sheet1!$A$1:$F$1</c:f>
              <c:strCache>
                <c:ptCount val="5"/>
                <c:pt idx="0">
                  <c:v>Week 1</c:v>
                </c:pt>
                <c:pt idx="1">
                  <c:v>Week 2</c:v>
                </c:pt>
                <c:pt idx="2">
                  <c:v>Week 3</c:v>
                </c:pt>
                <c:pt idx="3">
                  <c:v>Week 4</c:v>
                </c:pt>
                <c:pt idx="4">
                  <c:v>Week 5</c:v>
                </c:pt>
              </c:strCache>
            </c:strRef>
          </c:cat>
          <c:val>
            <c:numRef>
              <c:f>Sheet1!$A$2:$F$2</c:f>
              <c:numCache>
                <c:formatCode>#,##0</c:formatCode>
                <c:ptCount val="6"/>
                <c:pt idx="0">
                  <c:v>1359</c:v>
                </c:pt>
                <c:pt idx="1">
                  <c:v>1466</c:v>
                </c:pt>
                <c:pt idx="2">
                  <c:v>1304</c:v>
                </c:pt>
                <c:pt idx="3">
                  <c:v>1174</c:v>
                </c:pt>
                <c:pt idx="4">
                  <c:v>1154</c:v>
                </c:pt>
              </c:numCache>
            </c:numRef>
          </c:val>
          <c:extLst>
            <c:ext xmlns:c16="http://schemas.microsoft.com/office/drawing/2014/chart" uri="{C3380CC4-5D6E-409C-BE32-E72D297353CC}">
              <c16:uniqueId val="{00000000-42A2-47B5-9622-F85E2B29B3A1}"/>
            </c:ext>
          </c:extLst>
        </c:ser>
        <c:ser>
          <c:idx val="1"/>
          <c:order val="1"/>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lt1">
                        <a:lumMod val="8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Sheet1!$A$1:$F$1</c:f>
              <c:strCache>
                <c:ptCount val="5"/>
                <c:pt idx="0">
                  <c:v>Week 1</c:v>
                </c:pt>
                <c:pt idx="1">
                  <c:v>Week 2</c:v>
                </c:pt>
                <c:pt idx="2">
                  <c:v>Week 3</c:v>
                </c:pt>
                <c:pt idx="3">
                  <c:v>Week 4</c:v>
                </c:pt>
                <c:pt idx="4">
                  <c:v>Week 5</c:v>
                </c:pt>
              </c:strCache>
            </c:strRef>
          </c:cat>
          <c:val>
            <c:numRef>
              <c:f>Sheet1!$A$3:$F$3</c:f>
              <c:numCache>
                <c:formatCode>#,##0</c:formatCode>
                <c:ptCount val="6"/>
                <c:pt idx="0">
                  <c:v>1725</c:v>
                </c:pt>
                <c:pt idx="1">
                  <c:v>1698</c:v>
                </c:pt>
                <c:pt idx="2">
                  <c:v>1862</c:v>
                </c:pt>
                <c:pt idx="3">
                  <c:v>1795</c:v>
                </c:pt>
                <c:pt idx="4">
                  <c:v>1698</c:v>
                </c:pt>
              </c:numCache>
            </c:numRef>
          </c:val>
          <c:extLst>
            <c:ext xmlns:c16="http://schemas.microsoft.com/office/drawing/2014/chart" uri="{C3380CC4-5D6E-409C-BE32-E72D297353CC}">
              <c16:uniqueId val="{00000001-42A2-47B5-9622-F85E2B29B3A1}"/>
            </c:ext>
          </c:extLst>
        </c:ser>
        <c:dLbls>
          <c:dLblPos val="ctr"/>
          <c:showLegendKey val="0"/>
          <c:showVal val="1"/>
          <c:showCatName val="0"/>
          <c:showSerName val="0"/>
          <c:showPercent val="0"/>
          <c:showBubbleSize val="0"/>
        </c:dLbls>
        <c:gapWidth val="150"/>
        <c:overlap val="100"/>
        <c:axId val="298830464"/>
        <c:axId val="298832424"/>
      </c:barChart>
      <c:catAx>
        <c:axId val="298830464"/>
        <c:scaling>
          <c:orientation val="minMax"/>
        </c:scaling>
        <c:delete val="0"/>
        <c:axPos val="l"/>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98832424"/>
        <c:crosses val="autoZero"/>
        <c:auto val="1"/>
        <c:lblAlgn val="ctr"/>
        <c:lblOffset val="100"/>
        <c:noMultiLvlLbl val="0"/>
      </c:catAx>
      <c:valAx>
        <c:axId val="298832424"/>
        <c:scaling>
          <c:orientation val="minMax"/>
        </c:scaling>
        <c:delete val="0"/>
        <c:axPos val="b"/>
        <c:majorGridlines>
          <c:spPr>
            <a:ln w="9525" cap="flat" cmpd="sng" algn="ctr">
              <a:solidFill>
                <a:schemeClr val="lt1">
                  <a:lumMod val="95000"/>
                  <a:alpha val="1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298830464"/>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Sheet1!$A$1:$F$1</c:f>
              <c:strCache>
                <c:ptCount val="6"/>
                <c:pt idx="0">
                  <c:v>Week 10</c:v>
                </c:pt>
                <c:pt idx="1">
                  <c:v>Week 11</c:v>
                </c:pt>
                <c:pt idx="2">
                  <c:v>Week 12</c:v>
                </c:pt>
                <c:pt idx="3">
                  <c:v>Week 13</c:v>
                </c:pt>
                <c:pt idx="4">
                  <c:v>Week 14</c:v>
                </c:pt>
                <c:pt idx="5">
                  <c:v>Week 15</c:v>
                </c:pt>
              </c:strCache>
            </c:strRef>
          </c:cat>
          <c:val>
            <c:numRef>
              <c:f>Sheet1!$A$2:$F$2</c:f>
              <c:numCache>
                <c:formatCode>#,##0</c:formatCode>
                <c:ptCount val="6"/>
                <c:pt idx="0">
                  <c:v>1501</c:v>
                </c:pt>
                <c:pt idx="1">
                  <c:v>963</c:v>
                </c:pt>
                <c:pt idx="2">
                  <c:v>719</c:v>
                </c:pt>
                <c:pt idx="3">
                  <c:v>400</c:v>
                </c:pt>
                <c:pt idx="4">
                  <c:v>379</c:v>
                </c:pt>
                <c:pt idx="5">
                  <c:v>362</c:v>
                </c:pt>
              </c:numCache>
            </c:numRef>
          </c:val>
          <c:extLst>
            <c:ext xmlns:c16="http://schemas.microsoft.com/office/drawing/2014/chart" uri="{C3380CC4-5D6E-409C-BE32-E72D297353CC}">
              <c16:uniqueId val="{00000000-4C2E-49FB-BBE7-341AD9CED425}"/>
            </c:ext>
          </c:extLst>
        </c:ser>
        <c:ser>
          <c:idx val="1"/>
          <c:order val="1"/>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Sheet1!$A$1:$F$1</c:f>
              <c:strCache>
                <c:ptCount val="6"/>
                <c:pt idx="0">
                  <c:v>Week 10</c:v>
                </c:pt>
                <c:pt idx="1">
                  <c:v>Week 11</c:v>
                </c:pt>
                <c:pt idx="2">
                  <c:v>Week 12</c:v>
                </c:pt>
                <c:pt idx="3">
                  <c:v>Week 13</c:v>
                </c:pt>
                <c:pt idx="4">
                  <c:v>Week 14</c:v>
                </c:pt>
                <c:pt idx="5">
                  <c:v>Week 15</c:v>
                </c:pt>
              </c:strCache>
            </c:strRef>
          </c:cat>
          <c:val>
            <c:numRef>
              <c:f>Sheet1!$A$3:$F$3</c:f>
              <c:numCache>
                <c:formatCode>#,##0</c:formatCode>
                <c:ptCount val="6"/>
                <c:pt idx="0">
                  <c:v>1197</c:v>
                </c:pt>
                <c:pt idx="1">
                  <c:v>740</c:v>
                </c:pt>
                <c:pt idx="2">
                  <c:v>535</c:v>
                </c:pt>
                <c:pt idx="3">
                  <c:v>308</c:v>
                </c:pt>
                <c:pt idx="4">
                  <c:v>280</c:v>
                </c:pt>
                <c:pt idx="5">
                  <c:v>275</c:v>
                </c:pt>
              </c:numCache>
            </c:numRef>
          </c:val>
          <c:extLst>
            <c:ext xmlns:c16="http://schemas.microsoft.com/office/drawing/2014/chart" uri="{C3380CC4-5D6E-409C-BE32-E72D297353CC}">
              <c16:uniqueId val="{00000001-4C2E-49FB-BBE7-341AD9CED425}"/>
            </c:ext>
          </c:extLst>
        </c:ser>
        <c:dLbls>
          <c:dLblPos val="ctr"/>
          <c:showLegendKey val="0"/>
          <c:showVal val="1"/>
          <c:showCatName val="0"/>
          <c:showSerName val="0"/>
          <c:showPercent val="0"/>
          <c:showBubbleSize val="0"/>
        </c:dLbls>
        <c:gapWidth val="150"/>
        <c:overlap val="100"/>
        <c:axId val="298831248"/>
        <c:axId val="298832816"/>
      </c:barChart>
      <c:catAx>
        <c:axId val="298831248"/>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98832816"/>
        <c:crosses val="autoZero"/>
        <c:auto val="1"/>
        <c:lblAlgn val="ctr"/>
        <c:lblOffset val="100"/>
        <c:noMultiLvlLbl val="0"/>
      </c:catAx>
      <c:valAx>
        <c:axId val="298832816"/>
        <c:scaling>
          <c:orientation val="minMax"/>
        </c:scaling>
        <c:delete val="1"/>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298831248"/>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0"/>
      <c:rotY val="0"/>
      <c:depthPercent val="60"/>
      <c:rAngAx val="0"/>
      <c:perspective val="100"/>
    </c:view3D>
    <c:floor>
      <c:thickness val="0"/>
      <c:spPr>
        <a:solidFill>
          <a:schemeClr val="lt1">
            <a:lumMod val="95000"/>
          </a:schemeClr>
        </a:solidFill>
        <a:ln>
          <a:noFill/>
        </a:ln>
        <a:effectLst/>
        <a:sp3d/>
      </c:spPr>
    </c:floor>
    <c:sideWall>
      <c:thickness val="0"/>
      <c:spPr>
        <a:noFill/>
        <a:ln>
          <a:noFill/>
        </a:ln>
        <a:effectLst/>
        <a:sp3d/>
      </c:spPr>
    </c:sideWall>
    <c:backWall>
      <c:thickness val="0"/>
      <c:spPr>
        <a:noFill/>
        <a:ln>
          <a:noFill/>
        </a:ln>
        <a:effectLst/>
        <a:sp3d/>
      </c:spPr>
    </c:backWall>
    <c:plotArea>
      <c:layout/>
      <c:bar3DChart>
        <c:barDir val="col"/>
        <c:grouping val="clustered"/>
        <c:varyColors val="0"/>
        <c:ser>
          <c:idx val="0"/>
          <c:order val="0"/>
          <c:spPr>
            <a:solidFill>
              <a:schemeClr val="accent1">
                <a:alpha val="85000"/>
              </a:schemeClr>
            </a:solidFill>
            <a:ln w="9525" cap="flat" cmpd="sng" algn="ctr">
              <a:solidFill>
                <a:schemeClr val="accent1">
                  <a:lumMod val="75000"/>
                </a:schemeClr>
              </a:solidFill>
              <a:round/>
            </a:ln>
            <a:effectLst/>
            <a:sp3d contourW="9525">
              <a:contourClr>
                <a:schemeClr val="accent1">
                  <a:lumMod val="75000"/>
                </a:schemeClr>
              </a:contourClr>
            </a:sp3d>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Sheet1!$A$4:$C$4</c:f>
              <c:strCache>
                <c:ptCount val="3"/>
                <c:pt idx="0">
                  <c:v>Influenza</c:v>
                </c:pt>
                <c:pt idx="1">
                  <c:v>Pneumonia</c:v>
                </c:pt>
                <c:pt idx="2">
                  <c:v>COVID-19</c:v>
                </c:pt>
              </c:strCache>
            </c:strRef>
          </c:cat>
          <c:val>
            <c:numRef>
              <c:f>Sheet1!$A$5:$C$5</c:f>
              <c:numCache>
                <c:formatCode>#,##0</c:formatCode>
                <c:ptCount val="3"/>
                <c:pt idx="0">
                  <c:v>394</c:v>
                </c:pt>
                <c:pt idx="1">
                  <c:v>13619</c:v>
                </c:pt>
                <c:pt idx="2">
                  <c:v>48168</c:v>
                </c:pt>
              </c:numCache>
            </c:numRef>
          </c:val>
          <c:extLst>
            <c:ext xmlns:c16="http://schemas.microsoft.com/office/drawing/2014/chart" uri="{C3380CC4-5D6E-409C-BE32-E72D297353CC}">
              <c16:uniqueId val="{00000000-B317-4F64-B521-4206F76244EA}"/>
            </c:ext>
          </c:extLst>
        </c:ser>
        <c:dLbls>
          <c:showLegendKey val="0"/>
          <c:showVal val="1"/>
          <c:showCatName val="0"/>
          <c:showSerName val="0"/>
          <c:showPercent val="0"/>
          <c:showBubbleSize val="0"/>
        </c:dLbls>
        <c:gapWidth val="65"/>
        <c:shape val="box"/>
        <c:axId val="298829680"/>
        <c:axId val="298830072"/>
        <c:axId val="0"/>
      </c:bar3DChart>
      <c:catAx>
        <c:axId val="298829680"/>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98830072"/>
        <c:crosses val="autoZero"/>
        <c:auto val="1"/>
        <c:lblAlgn val="ctr"/>
        <c:lblOffset val="100"/>
        <c:noMultiLvlLbl val="0"/>
      </c:catAx>
      <c:valAx>
        <c:axId val="298830072"/>
        <c:scaling>
          <c:orientation val="minMax"/>
        </c:scaling>
        <c:delete val="0"/>
        <c:axPos val="l"/>
        <c:majorGridlines>
          <c:spPr>
            <a:ln w="9525" cap="flat" cmpd="sng" algn="ctr">
              <a:solidFill>
                <a:schemeClr val="dk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crossAx val="298829680"/>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3"/>
          <c:order val="3"/>
          <c:spPr>
            <a:solidFill>
              <a:schemeClr val="accent4">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Sheet1!$A$1:$F$1</c:f>
              <c:strCache>
                <c:ptCount val="6"/>
                <c:pt idx="0">
                  <c:v>Week 1</c:v>
                </c:pt>
                <c:pt idx="1">
                  <c:v>Week 2</c:v>
                </c:pt>
                <c:pt idx="2">
                  <c:v>Week 3</c:v>
                </c:pt>
                <c:pt idx="3">
                  <c:v>Week 4</c:v>
                </c:pt>
                <c:pt idx="4">
                  <c:v>Week 5</c:v>
                </c:pt>
                <c:pt idx="5">
                  <c:v>Week 6</c:v>
                </c:pt>
              </c:strCache>
            </c:strRef>
          </c:cat>
          <c:val>
            <c:numRef>
              <c:f>Sheet1!$A$5:$F$5</c:f>
              <c:numCache>
                <c:formatCode>#,##0</c:formatCode>
                <c:ptCount val="6"/>
                <c:pt idx="0">
                  <c:v>17751</c:v>
                </c:pt>
                <c:pt idx="1">
                  <c:v>18042</c:v>
                </c:pt>
                <c:pt idx="2">
                  <c:v>18676</c:v>
                </c:pt>
                <c:pt idx="3">
                  <c:v>18448</c:v>
                </c:pt>
                <c:pt idx="4">
                  <c:v>17192</c:v>
                </c:pt>
                <c:pt idx="5">
                  <c:v>15354</c:v>
                </c:pt>
              </c:numCache>
            </c:numRef>
          </c:val>
          <c:extLst>
            <c:ext xmlns:c16="http://schemas.microsoft.com/office/drawing/2014/chart" uri="{C3380CC4-5D6E-409C-BE32-E72D297353CC}">
              <c16:uniqueId val="{00000000-5748-4C9F-B3D0-763B241A508A}"/>
            </c:ext>
          </c:extLst>
        </c:ser>
        <c:ser>
          <c:idx val="9"/>
          <c:order val="9"/>
          <c:spPr>
            <a:solidFill>
              <a:schemeClr val="accent4">
                <a:lumMod val="60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f>Sheet1!$A$1:$F$1</c:f>
              <c:strCache>
                <c:ptCount val="6"/>
                <c:pt idx="0">
                  <c:v>Week 1</c:v>
                </c:pt>
                <c:pt idx="1">
                  <c:v>Week 2</c:v>
                </c:pt>
                <c:pt idx="2">
                  <c:v>Week 3</c:v>
                </c:pt>
                <c:pt idx="3">
                  <c:v>Week 4</c:v>
                </c:pt>
                <c:pt idx="4">
                  <c:v>Week 5</c:v>
                </c:pt>
                <c:pt idx="5">
                  <c:v>Week 6</c:v>
                </c:pt>
              </c:strCache>
            </c:strRef>
          </c:cat>
          <c:val>
            <c:numRef>
              <c:f>Sheet1!$A$11:$F$11</c:f>
              <c:numCache>
                <c:formatCode>#,##0</c:formatCode>
                <c:ptCount val="6"/>
                <c:pt idx="0">
                  <c:v>12254</c:v>
                </c:pt>
                <c:pt idx="1">
                  <c:v>14058</c:v>
                </c:pt>
                <c:pt idx="2">
                  <c:v>12990</c:v>
                </c:pt>
                <c:pt idx="3">
                  <c:v>11856</c:v>
                </c:pt>
                <c:pt idx="4">
                  <c:v>11612</c:v>
                </c:pt>
                <c:pt idx="5">
                  <c:v>10986</c:v>
                </c:pt>
              </c:numCache>
            </c:numRef>
          </c:val>
          <c:extLst>
            <c:ext xmlns:c16="http://schemas.microsoft.com/office/drawing/2014/chart" uri="{C3380CC4-5D6E-409C-BE32-E72D297353CC}">
              <c16:uniqueId val="{00000001-5748-4C9F-B3D0-763B241A508A}"/>
            </c:ext>
          </c:extLst>
        </c:ser>
        <c:dLbls>
          <c:dLblPos val="ctr"/>
          <c:showLegendKey val="0"/>
          <c:showVal val="1"/>
          <c:showCatName val="0"/>
          <c:showSerName val="0"/>
          <c:showPercent val="0"/>
          <c:showBubbleSize val="0"/>
        </c:dLbls>
        <c:gapWidth val="150"/>
        <c:overlap val="100"/>
        <c:axId val="298791088"/>
        <c:axId val="298796968"/>
        <c:extLst>
          <c:ext xmlns:c15="http://schemas.microsoft.com/office/drawing/2012/chart" uri="{02D57815-91ED-43cb-92C2-25804820EDAC}">
            <c15:filteredBarSeries>
              <c15:ser>
                <c:idx val="0"/>
                <c:order val="0"/>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c:ext uri="{CE6537A1-D6FC-4f65-9D91-7224C49458BB}">
                      <c15:showLeaderLines val="1"/>
                      <c15:leaderLines>
                        <c:spPr>
                          <a:ln w="9525">
                            <a:solidFill>
                              <a:schemeClr val="dk1">
                                <a:lumMod val="50000"/>
                                <a:lumOff val="50000"/>
                              </a:schemeClr>
                            </a:solidFill>
                          </a:ln>
                          <a:effectLst/>
                        </c:spPr>
                      </c15:leaderLines>
                    </c:ext>
                  </c:extLst>
                </c:dLbls>
                <c:cat>
                  <c:strRef>
                    <c:extLst>
                      <c:ex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c:ext uri="{02D57815-91ED-43cb-92C2-25804820EDAC}">
                        <c15:formulaRef>
                          <c15:sqref>Sheet1!$A$2:$F$2</c15:sqref>
                        </c15:formulaRef>
                      </c:ext>
                    </c:extLst>
                    <c:numCache>
                      <c:formatCode>General</c:formatCode>
                      <c:ptCount val="6"/>
                    </c:numCache>
                  </c:numRef>
                </c:val>
                <c:extLst>
                  <c:ext xmlns:c16="http://schemas.microsoft.com/office/drawing/2014/chart" uri="{C3380CC4-5D6E-409C-BE32-E72D297353CC}">
                    <c16:uniqueId val="{00000002-5748-4C9F-B3D0-763B241A508A}"/>
                  </c:ext>
                </c:extLst>
              </c15:ser>
            </c15:filteredBarSeries>
            <c15:filteredBarSeries>
              <c15:ser>
                <c:idx val="1"/>
                <c:order val="1"/>
                <c:spPr>
                  <a:solidFill>
                    <a:schemeClr val="accent2">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Sheet1!$A$3:$F$3</c15:sqref>
                        </c15:formulaRef>
                      </c:ext>
                    </c:extLst>
                    <c:numCache>
                      <c:formatCode>General</c:formatCode>
                      <c:ptCount val="6"/>
                    </c:numCache>
                  </c:numRef>
                </c:val>
                <c:extLst>
                  <c:ext xmlns:c16="http://schemas.microsoft.com/office/drawing/2014/chart" uri="{C3380CC4-5D6E-409C-BE32-E72D297353CC}">
                    <c16:uniqueId val="{00000003-5748-4C9F-B3D0-763B241A508A}"/>
                  </c:ext>
                </c:extLst>
              </c15:ser>
            </c15:filteredBarSeries>
            <c15:filteredBarSeries>
              <c15:ser>
                <c:idx val="2"/>
                <c:order val="2"/>
                <c:spPr>
                  <a:solidFill>
                    <a:schemeClr val="accent3">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Sheet1!$A$4:$F$4</c15:sqref>
                        </c15:formulaRef>
                      </c:ext>
                    </c:extLst>
                    <c:numCache>
                      <c:formatCode>General</c:formatCode>
                      <c:ptCount val="6"/>
                    </c:numCache>
                  </c:numRef>
                </c:val>
                <c:extLst>
                  <c:ext xmlns:c16="http://schemas.microsoft.com/office/drawing/2014/chart" uri="{C3380CC4-5D6E-409C-BE32-E72D297353CC}">
                    <c16:uniqueId val="{00000004-5748-4C9F-B3D0-763B241A508A}"/>
                  </c:ext>
                </c:extLst>
              </c15:ser>
            </c15:filteredBarSeries>
            <c15:filteredBarSeries>
              <c15:ser>
                <c:idx val="4"/>
                <c:order val="4"/>
                <c:spPr>
                  <a:solidFill>
                    <a:schemeClr val="accent5">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Sheet1!$A$6:$F$6</c15:sqref>
                        </c15:formulaRef>
                      </c:ext>
                    </c:extLst>
                    <c:numCache>
                      <c:formatCode>General</c:formatCode>
                      <c:ptCount val="6"/>
                    </c:numCache>
                  </c:numRef>
                </c:val>
                <c:extLst>
                  <c:ext xmlns:c16="http://schemas.microsoft.com/office/drawing/2014/chart" uri="{C3380CC4-5D6E-409C-BE32-E72D297353CC}">
                    <c16:uniqueId val="{00000005-5748-4C9F-B3D0-763B241A508A}"/>
                  </c:ext>
                </c:extLst>
              </c15:ser>
            </c15:filteredBarSeries>
            <c15:filteredBarSeries>
              <c15:ser>
                <c:idx val="5"/>
                <c:order val="5"/>
                <c:spPr>
                  <a:solidFill>
                    <a:schemeClr val="accent6">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Sheet1!$A$7:$F$7</c15:sqref>
                        </c15:formulaRef>
                      </c:ext>
                    </c:extLst>
                    <c:numCache>
                      <c:formatCode>General</c:formatCode>
                      <c:ptCount val="6"/>
                    </c:numCache>
                  </c:numRef>
                </c:val>
                <c:extLst>
                  <c:ext xmlns:c16="http://schemas.microsoft.com/office/drawing/2014/chart" uri="{C3380CC4-5D6E-409C-BE32-E72D297353CC}">
                    <c16:uniqueId val="{00000006-5748-4C9F-B3D0-763B241A508A}"/>
                  </c:ext>
                </c:extLst>
              </c15:ser>
            </c15:filteredBarSeries>
            <c15:filteredBarSeries>
              <c15:ser>
                <c:idx val="6"/>
                <c:order val="6"/>
                <c:spPr>
                  <a:solidFill>
                    <a:schemeClr val="accent1">
                      <a:lumMod val="60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Sheet1!$A$8:$F$8</c15:sqref>
                        </c15:formulaRef>
                      </c:ext>
                    </c:extLst>
                    <c:numCache>
                      <c:formatCode>General</c:formatCode>
                      <c:ptCount val="6"/>
                    </c:numCache>
                  </c:numRef>
                </c:val>
                <c:extLst>
                  <c:ext xmlns:c16="http://schemas.microsoft.com/office/drawing/2014/chart" uri="{C3380CC4-5D6E-409C-BE32-E72D297353CC}">
                    <c16:uniqueId val="{00000007-5748-4C9F-B3D0-763B241A508A}"/>
                  </c:ext>
                </c:extLst>
              </c15:ser>
            </c15:filteredBarSeries>
            <c15:filteredBarSeries>
              <c15:ser>
                <c:idx val="7"/>
                <c:order val="7"/>
                <c:spPr>
                  <a:solidFill>
                    <a:schemeClr val="accent2">
                      <a:lumMod val="60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Sheet1!$A$9:$F$9</c15:sqref>
                        </c15:formulaRef>
                      </c:ext>
                    </c:extLst>
                    <c:numCache>
                      <c:formatCode>General</c:formatCode>
                      <c:ptCount val="6"/>
                    </c:numCache>
                  </c:numRef>
                </c:val>
                <c:extLst>
                  <c:ext xmlns:c16="http://schemas.microsoft.com/office/drawing/2014/chart" uri="{C3380CC4-5D6E-409C-BE32-E72D297353CC}">
                    <c16:uniqueId val="{00000008-5748-4C9F-B3D0-763B241A508A}"/>
                  </c:ext>
                </c:extLst>
              </c15:ser>
            </c15:filteredBarSeries>
            <c15:filteredBarSeries>
              <c15:ser>
                <c:idx val="8"/>
                <c:order val="8"/>
                <c:spPr>
                  <a:solidFill>
                    <a:schemeClr val="accent3">
                      <a:lumMod val="60000"/>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1"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5="http://schemas.microsoft.com/office/drawing/2012/char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strRef>
                    <c:extLst xmlns:c15="http://schemas.microsoft.com/office/drawing/2012/chart">
                      <c:ext xmlns:c15="http://schemas.microsoft.com/office/drawing/2012/chart" uri="{02D57815-91ED-43cb-92C2-25804820EDAC}">
                        <c15:formulaRef>
                          <c15:sqref>Sheet1!$A$1:$F$1</c15:sqref>
                        </c15:formulaRef>
                      </c:ext>
                    </c:extLst>
                    <c:strCache>
                      <c:ptCount val="6"/>
                      <c:pt idx="0">
                        <c:v>Week 1</c:v>
                      </c:pt>
                      <c:pt idx="1">
                        <c:v>Week 2</c:v>
                      </c:pt>
                      <c:pt idx="2">
                        <c:v>Week 3</c:v>
                      </c:pt>
                      <c:pt idx="3">
                        <c:v>Week 4</c:v>
                      </c:pt>
                      <c:pt idx="4">
                        <c:v>Week 5</c:v>
                      </c:pt>
                      <c:pt idx="5">
                        <c:v>Week 6</c:v>
                      </c:pt>
                    </c:strCache>
                  </c:strRef>
                </c:cat>
                <c:val>
                  <c:numRef>
                    <c:extLst xmlns:c15="http://schemas.microsoft.com/office/drawing/2012/chart">
                      <c:ext xmlns:c15="http://schemas.microsoft.com/office/drawing/2012/chart" uri="{02D57815-91ED-43cb-92C2-25804820EDAC}">
                        <c15:formulaRef>
                          <c15:sqref>Sheet1!$A$10:$F$10</c15:sqref>
                        </c15:formulaRef>
                      </c:ext>
                    </c:extLst>
                    <c:numCache>
                      <c:formatCode>General</c:formatCode>
                      <c:ptCount val="6"/>
                    </c:numCache>
                  </c:numRef>
                </c:val>
                <c:extLst>
                  <c:ext xmlns:c16="http://schemas.microsoft.com/office/drawing/2014/chart" uri="{C3380CC4-5D6E-409C-BE32-E72D297353CC}">
                    <c16:uniqueId val="{00000009-5748-4C9F-B3D0-763B241A508A}"/>
                  </c:ext>
                </c:extLst>
              </c15:ser>
            </c15:filteredBarSeries>
          </c:ext>
        </c:extLst>
      </c:barChart>
      <c:catAx>
        <c:axId val="298791088"/>
        <c:scaling>
          <c:orientation val="minMax"/>
        </c:scaling>
        <c:delete val="0"/>
        <c:axPos val="l"/>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900" b="0" i="0" u="none" strike="noStrike" kern="1200" cap="all" baseline="0">
                <a:solidFill>
                  <a:schemeClr val="dk1">
                    <a:lumMod val="75000"/>
                    <a:lumOff val="25000"/>
                  </a:schemeClr>
                </a:solidFill>
                <a:latin typeface="+mn-lt"/>
                <a:ea typeface="+mn-ea"/>
                <a:cs typeface="+mn-cs"/>
              </a:defRPr>
            </a:pPr>
            <a:endParaRPr lang="en-US"/>
          </a:p>
        </c:txPr>
        <c:crossAx val="298796968"/>
        <c:crosses val="autoZero"/>
        <c:auto val="1"/>
        <c:lblAlgn val="ctr"/>
        <c:lblOffset val="100"/>
        <c:noMultiLvlLbl val="0"/>
      </c:catAx>
      <c:valAx>
        <c:axId val="298796968"/>
        <c:scaling>
          <c:orientation val="minMax"/>
        </c:scaling>
        <c:delete val="1"/>
        <c:axPos val="b"/>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0" sourceLinked="1"/>
        <c:majorTickMark val="none"/>
        <c:minorTickMark val="none"/>
        <c:tickLblPos val="nextTo"/>
        <c:crossAx val="298791088"/>
        <c:crosses val="autoZero"/>
        <c:crossBetween val="between"/>
      </c:valAx>
      <c:spPr>
        <a:noFill/>
        <a:ln>
          <a:noFill/>
        </a:ln>
        <a:effectLst/>
      </c:spPr>
    </c:plotArea>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stacked"/>
        <c:varyColors val="0"/>
        <c:ser>
          <c:idx val="0"/>
          <c:order val="0"/>
          <c:tx>
            <c:strRef>
              <c:f>Sheet1!$B$3</c:f>
              <c:strCache>
                <c:ptCount val="1"/>
                <c:pt idx="0">
                  <c:v>Week 16 2020</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Sheet1!$B$4:$B$13</c:f>
              <c:numCache>
                <c:formatCode>#,##0</c:formatCode>
                <c:ptCount val="10"/>
                <c:pt idx="0">
                  <c:v>1155</c:v>
                </c:pt>
                <c:pt idx="1">
                  <c:v>3195</c:v>
                </c:pt>
                <c:pt idx="2">
                  <c:v>1960</c:v>
                </c:pt>
                <c:pt idx="3">
                  <c:v>1632</c:v>
                </c:pt>
                <c:pt idx="4">
                  <c:v>2536</c:v>
                </c:pt>
                <c:pt idx="5">
                  <c:v>2466</c:v>
                </c:pt>
                <c:pt idx="6">
                  <c:v>3275</c:v>
                </c:pt>
                <c:pt idx="7">
                  <c:v>3084</c:v>
                </c:pt>
                <c:pt idx="8">
                  <c:v>1854</c:v>
                </c:pt>
                <c:pt idx="9">
                  <c:v>1169</c:v>
                </c:pt>
              </c:numCache>
            </c:numRef>
          </c:val>
          <c:extLst>
            <c:ext xmlns:c16="http://schemas.microsoft.com/office/drawing/2014/chart" uri="{C3380CC4-5D6E-409C-BE32-E72D297353CC}">
              <c16:uniqueId val="{00000000-CCFD-45E5-A6CA-E37494EABE34}"/>
            </c:ext>
          </c:extLst>
        </c:ser>
        <c:ser>
          <c:idx val="1"/>
          <c:order val="1"/>
          <c:tx>
            <c:strRef>
              <c:f>Sheet1!$C$3</c:f>
              <c:strCache>
                <c:ptCount val="1"/>
                <c:pt idx="0">
                  <c:v>Week 17 2020</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Sheet1!$C$4:$C$13</c:f>
              <c:numCache>
                <c:formatCode>#,##0</c:formatCode>
                <c:ptCount val="10"/>
                <c:pt idx="0">
                  <c:v>1103</c:v>
                </c:pt>
                <c:pt idx="1">
                  <c:v>3109</c:v>
                </c:pt>
                <c:pt idx="2">
                  <c:v>2095</c:v>
                </c:pt>
                <c:pt idx="3">
                  <c:v>1711</c:v>
                </c:pt>
                <c:pt idx="4">
                  <c:v>2481</c:v>
                </c:pt>
                <c:pt idx="5">
                  <c:v>2299</c:v>
                </c:pt>
                <c:pt idx="6">
                  <c:v>2785</c:v>
                </c:pt>
                <c:pt idx="7">
                  <c:v>3334</c:v>
                </c:pt>
                <c:pt idx="8">
                  <c:v>1924</c:v>
                </c:pt>
                <c:pt idx="9">
                  <c:v>1124</c:v>
                </c:pt>
              </c:numCache>
            </c:numRef>
          </c:val>
          <c:extLst>
            <c:ext xmlns:c16="http://schemas.microsoft.com/office/drawing/2014/chart" uri="{C3380CC4-5D6E-409C-BE32-E72D297353CC}">
              <c16:uniqueId val="{00000001-CCFD-45E5-A6CA-E37494EABE34}"/>
            </c:ext>
          </c:extLst>
        </c:ser>
        <c:ser>
          <c:idx val="2"/>
          <c:order val="2"/>
          <c:tx>
            <c:strRef>
              <c:f>Sheet1!$D$3</c:f>
              <c:strCache>
                <c:ptCount val="1"/>
                <c:pt idx="0">
                  <c:v>Week 18 2020</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Sheet1!$D$4:$D$13</c:f>
              <c:numCache>
                <c:formatCode>#,##0</c:formatCode>
                <c:ptCount val="10"/>
                <c:pt idx="0">
                  <c:v>922</c:v>
                </c:pt>
                <c:pt idx="1">
                  <c:v>2503</c:v>
                </c:pt>
                <c:pt idx="2">
                  <c:v>1844</c:v>
                </c:pt>
                <c:pt idx="3">
                  <c:v>1418</c:v>
                </c:pt>
                <c:pt idx="4">
                  <c:v>1975</c:v>
                </c:pt>
                <c:pt idx="5">
                  <c:v>1982</c:v>
                </c:pt>
                <c:pt idx="6">
                  <c:v>1953</c:v>
                </c:pt>
                <c:pt idx="7">
                  <c:v>2853</c:v>
                </c:pt>
                <c:pt idx="8">
                  <c:v>1554</c:v>
                </c:pt>
                <c:pt idx="9">
                  <c:v>929</c:v>
                </c:pt>
              </c:numCache>
            </c:numRef>
          </c:val>
          <c:extLst>
            <c:ext xmlns:c16="http://schemas.microsoft.com/office/drawing/2014/chart" uri="{C3380CC4-5D6E-409C-BE32-E72D297353CC}">
              <c16:uniqueId val="{00000002-CCFD-45E5-A6CA-E37494EABE34}"/>
            </c:ext>
          </c:extLst>
        </c:ser>
        <c:ser>
          <c:idx val="3"/>
          <c:order val="3"/>
          <c:tx>
            <c:strRef>
              <c:f>Sheet1!$E$3</c:f>
              <c:strCache>
                <c:ptCount val="1"/>
                <c:pt idx="0">
                  <c:v>Week 19 2020</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Sheet1!$E$4:$E$13</c:f>
              <c:numCache>
                <c:formatCode>#,##0</c:formatCode>
                <c:ptCount val="10"/>
                <c:pt idx="0">
                  <c:v>769</c:v>
                </c:pt>
                <c:pt idx="1">
                  <c:v>1790</c:v>
                </c:pt>
                <c:pt idx="2">
                  <c:v>1328</c:v>
                </c:pt>
                <c:pt idx="3">
                  <c:v>1094</c:v>
                </c:pt>
                <c:pt idx="4">
                  <c:v>1326</c:v>
                </c:pt>
                <c:pt idx="5">
                  <c:v>1321</c:v>
                </c:pt>
                <c:pt idx="6">
                  <c:v>1213</c:v>
                </c:pt>
                <c:pt idx="7">
                  <c:v>1887</c:v>
                </c:pt>
                <c:pt idx="8">
                  <c:v>1218</c:v>
                </c:pt>
                <c:pt idx="9">
                  <c:v>692</c:v>
                </c:pt>
              </c:numCache>
            </c:numRef>
          </c:val>
          <c:extLst>
            <c:ext xmlns:c16="http://schemas.microsoft.com/office/drawing/2014/chart" uri="{C3380CC4-5D6E-409C-BE32-E72D297353CC}">
              <c16:uniqueId val="{00000003-CCFD-45E5-A6CA-E37494EABE34}"/>
            </c:ext>
          </c:extLst>
        </c:ser>
        <c:ser>
          <c:idx val="4"/>
          <c:order val="4"/>
          <c:tx>
            <c:strRef>
              <c:f>Sheet1!$F$3</c:f>
              <c:strCache>
                <c:ptCount val="1"/>
                <c:pt idx="0">
                  <c:v>Week 20 2020</c:v>
                </c:pt>
              </c:strCache>
            </c:strRef>
          </c:tx>
          <c:spPr>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Sheet1!$F$4:$F$13</c:f>
              <c:numCache>
                <c:formatCode>#,##0</c:formatCode>
                <c:ptCount val="10"/>
                <c:pt idx="0">
                  <c:v>845</c:v>
                </c:pt>
                <c:pt idx="1">
                  <c:v>1992</c:v>
                </c:pt>
                <c:pt idx="2">
                  <c:v>1589</c:v>
                </c:pt>
                <c:pt idx="3">
                  <c:v>1283</c:v>
                </c:pt>
                <c:pt idx="4">
                  <c:v>1502</c:v>
                </c:pt>
                <c:pt idx="5">
                  <c:v>1543</c:v>
                </c:pt>
                <c:pt idx="6">
                  <c:v>1329</c:v>
                </c:pt>
                <c:pt idx="7">
                  <c:v>2251</c:v>
                </c:pt>
                <c:pt idx="8">
                  <c:v>1449</c:v>
                </c:pt>
                <c:pt idx="9">
                  <c:v>772</c:v>
                </c:pt>
              </c:numCache>
            </c:numRef>
          </c:val>
          <c:extLst>
            <c:ext xmlns:c16="http://schemas.microsoft.com/office/drawing/2014/chart" uri="{C3380CC4-5D6E-409C-BE32-E72D297353CC}">
              <c16:uniqueId val="{00000004-CCFD-45E5-A6CA-E37494EABE34}"/>
            </c:ext>
          </c:extLst>
        </c:ser>
        <c:ser>
          <c:idx val="6"/>
          <c:order val="6"/>
          <c:tx>
            <c:strRef>
              <c:f>Sheet1!$H$3</c:f>
              <c:strCache>
                <c:ptCount val="1"/>
                <c:pt idx="0">
                  <c:v>Week 16 2021</c:v>
                </c:pt>
              </c:strCache>
            </c:strRef>
          </c:tx>
          <c:spPr>
            <a:gradFill rotWithShape="1">
              <a:gsLst>
                <a:gs pos="0">
                  <a:schemeClr val="accent1">
                    <a:lumMod val="60000"/>
                    <a:satMod val="103000"/>
                    <a:lumMod val="102000"/>
                    <a:tint val="94000"/>
                  </a:schemeClr>
                </a:gs>
                <a:gs pos="50000">
                  <a:schemeClr val="accent1">
                    <a:lumMod val="60000"/>
                    <a:satMod val="110000"/>
                    <a:lumMod val="100000"/>
                    <a:shade val="100000"/>
                  </a:schemeClr>
                </a:gs>
                <a:gs pos="100000">
                  <a:schemeClr val="accent1">
                    <a:lumMod val="60000"/>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Sheet1!$H$4:$H$13</c:f>
              <c:numCache>
                <c:formatCode>#,##0</c:formatCode>
                <c:ptCount val="10"/>
                <c:pt idx="0">
                  <c:v>509</c:v>
                </c:pt>
                <c:pt idx="1">
                  <c:v>1345</c:v>
                </c:pt>
                <c:pt idx="2">
                  <c:v>1001</c:v>
                </c:pt>
                <c:pt idx="3">
                  <c:v>849</c:v>
                </c:pt>
                <c:pt idx="4">
                  <c:v>1057</c:v>
                </c:pt>
                <c:pt idx="5">
                  <c:v>1054</c:v>
                </c:pt>
                <c:pt idx="6">
                  <c:v>986</c:v>
                </c:pt>
                <c:pt idx="7">
                  <c:v>1469</c:v>
                </c:pt>
                <c:pt idx="8">
                  <c:v>1042</c:v>
                </c:pt>
                <c:pt idx="9">
                  <c:v>616</c:v>
                </c:pt>
              </c:numCache>
            </c:numRef>
          </c:val>
          <c:extLst>
            <c:ext xmlns:c16="http://schemas.microsoft.com/office/drawing/2014/chart" uri="{C3380CC4-5D6E-409C-BE32-E72D297353CC}">
              <c16:uniqueId val="{00000005-CCFD-45E5-A6CA-E37494EABE34}"/>
            </c:ext>
          </c:extLst>
        </c:ser>
        <c:ser>
          <c:idx val="7"/>
          <c:order val="7"/>
          <c:tx>
            <c:strRef>
              <c:f>Sheet1!$I$3</c:f>
              <c:strCache>
                <c:ptCount val="1"/>
                <c:pt idx="0">
                  <c:v>Week 17 2021</c:v>
                </c:pt>
              </c:strCache>
            </c:strRef>
          </c:tx>
          <c:spPr>
            <a:gradFill rotWithShape="1">
              <a:gsLst>
                <a:gs pos="0">
                  <a:schemeClr val="accent2">
                    <a:lumMod val="60000"/>
                    <a:satMod val="103000"/>
                    <a:lumMod val="102000"/>
                    <a:tint val="94000"/>
                  </a:schemeClr>
                </a:gs>
                <a:gs pos="50000">
                  <a:schemeClr val="accent2">
                    <a:lumMod val="60000"/>
                    <a:satMod val="110000"/>
                    <a:lumMod val="100000"/>
                    <a:shade val="100000"/>
                  </a:schemeClr>
                </a:gs>
                <a:gs pos="100000">
                  <a:schemeClr val="accent2">
                    <a:lumMod val="60000"/>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Sheet1!$I$4:$I$13</c:f>
              <c:numCache>
                <c:formatCode>#,##0</c:formatCode>
                <c:ptCount val="10"/>
                <c:pt idx="0">
                  <c:v>501</c:v>
                </c:pt>
                <c:pt idx="1">
                  <c:v>1281</c:v>
                </c:pt>
                <c:pt idx="2">
                  <c:v>943</c:v>
                </c:pt>
                <c:pt idx="3">
                  <c:v>814</c:v>
                </c:pt>
                <c:pt idx="4">
                  <c:v>982</c:v>
                </c:pt>
                <c:pt idx="5">
                  <c:v>1062</c:v>
                </c:pt>
                <c:pt idx="6">
                  <c:v>908</c:v>
                </c:pt>
                <c:pt idx="7">
                  <c:v>1519</c:v>
                </c:pt>
                <c:pt idx="8">
                  <c:v>1084</c:v>
                </c:pt>
                <c:pt idx="9">
                  <c:v>582</c:v>
                </c:pt>
              </c:numCache>
            </c:numRef>
          </c:val>
          <c:extLst>
            <c:ext xmlns:c16="http://schemas.microsoft.com/office/drawing/2014/chart" uri="{C3380CC4-5D6E-409C-BE32-E72D297353CC}">
              <c16:uniqueId val="{00000006-CCFD-45E5-A6CA-E37494EABE34}"/>
            </c:ext>
          </c:extLst>
        </c:ser>
        <c:ser>
          <c:idx val="8"/>
          <c:order val="8"/>
          <c:tx>
            <c:strRef>
              <c:f>Sheet1!$J$3</c:f>
              <c:strCache>
                <c:ptCount val="1"/>
                <c:pt idx="0">
                  <c:v> Week 18 2021</c:v>
                </c:pt>
              </c:strCache>
            </c:strRef>
          </c:tx>
          <c:spPr>
            <a:gradFill rotWithShape="1">
              <a:gsLst>
                <a:gs pos="0">
                  <a:schemeClr val="accent3">
                    <a:lumMod val="60000"/>
                    <a:satMod val="103000"/>
                    <a:lumMod val="102000"/>
                    <a:tint val="94000"/>
                  </a:schemeClr>
                </a:gs>
                <a:gs pos="50000">
                  <a:schemeClr val="accent3">
                    <a:lumMod val="60000"/>
                    <a:satMod val="110000"/>
                    <a:lumMod val="100000"/>
                    <a:shade val="100000"/>
                  </a:schemeClr>
                </a:gs>
                <a:gs pos="100000">
                  <a:schemeClr val="accent3">
                    <a:lumMod val="60000"/>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Sheet1!$J$4:$J$13</c:f>
              <c:numCache>
                <c:formatCode>#,##0</c:formatCode>
                <c:ptCount val="10"/>
                <c:pt idx="0">
                  <c:v>455</c:v>
                </c:pt>
                <c:pt idx="1">
                  <c:v>1089</c:v>
                </c:pt>
                <c:pt idx="2">
                  <c:v>775</c:v>
                </c:pt>
                <c:pt idx="3">
                  <c:v>700</c:v>
                </c:pt>
                <c:pt idx="4">
                  <c:v>788</c:v>
                </c:pt>
                <c:pt idx="5">
                  <c:v>841</c:v>
                </c:pt>
                <c:pt idx="6">
                  <c:v>792</c:v>
                </c:pt>
                <c:pt idx="7">
                  <c:v>1168</c:v>
                </c:pt>
                <c:pt idx="8">
                  <c:v>804</c:v>
                </c:pt>
                <c:pt idx="9">
                  <c:v>560</c:v>
                </c:pt>
              </c:numCache>
            </c:numRef>
          </c:val>
          <c:extLst>
            <c:ext xmlns:c16="http://schemas.microsoft.com/office/drawing/2014/chart" uri="{C3380CC4-5D6E-409C-BE32-E72D297353CC}">
              <c16:uniqueId val="{00000007-CCFD-45E5-A6CA-E37494EABE34}"/>
            </c:ext>
          </c:extLst>
        </c:ser>
        <c:ser>
          <c:idx val="9"/>
          <c:order val="9"/>
          <c:tx>
            <c:strRef>
              <c:f>Sheet1!$K$3</c:f>
              <c:strCache>
                <c:ptCount val="1"/>
                <c:pt idx="0">
                  <c:v>Week 19 2021</c:v>
                </c:pt>
              </c:strCache>
            </c:strRef>
          </c:tx>
          <c:spPr>
            <a:gradFill rotWithShape="1">
              <a:gsLst>
                <a:gs pos="0">
                  <a:schemeClr val="accent4">
                    <a:lumMod val="60000"/>
                    <a:satMod val="103000"/>
                    <a:lumMod val="102000"/>
                    <a:tint val="94000"/>
                  </a:schemeClr>
                </a:gs>
                <a:gs pos="50000">
                  <a:schemeClr val="accent4">
                    <a:lumMod val="60000"/>
                    <a:satMod val="110000"/>
                    <a:lumMod val="100000"/>
                    <a:shade val="100000"/>
                  </a:schemeClr>
                </a:gs>
                <a:gs pos="100000">
                  <a:schemeClr val="accent4">
                    <a:lumMod val="60000"/>
                    <a:lumMod val="99000"/>
                    <a:satMod val="120000"/>
                    <a:shade val="78000"/>
                  </a:schemeClr>
                </a:gs>
              </a:gsLst>
              <a:lin ang="5400000" scaled="0"/>
            </a:gradFill>
            <a:ln>
              <a:noFill/>
            </a:ln>
            <a:effectLst/>
          </c:spPr>
          <c:invertIfNegative val="0"/>
          <c:cat>
            <c:strRef>
              <c:f>Sheet1!$A$4:$A$13</c:f>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f>Sheet1!$K$4:$K$13</c:f>
              <c:numCache>
                <c:formatCode>#,##0</c:formatCode>
                <c:ptCount val="10"/>
                <c:pt idx="0">
                  <c:v>548</c:v>
                </c:pt>
                <c:pt idx="1">
                  <c:v>1282</c:v>
                </c:pt>
                <c:pt idx="2">
                  <c:v>1060</c:v>
                </c:pt>
                <c:pt idx="3">
                  <c:v>921</c:v>
                </c:pt>
                <c:pt idx="4">
                  <c:v>1112</c:v>
                </c:pt>
                <c:pt idx="5">
                  <c:v>1031</c:v>
                </c:pt>
                <c:pt idx="6">
                  <c:v>908</c:v>
                </c:pt>
                <c:pt idx="7">
                  <c:v>1525</c:v>
                </c:pt>
                <c:pt idx="8">
                  <c:v>1125</c:v>
                </c:pt>
                <c:pt idx="9">
                  <c:v>640</c:v>
                </c:pt>
              </c:numCache>
            </c:numRef>
          </c:val>
          <c:extLst>
            <c:ext xmlns:c16="http://schemas.microsoft.com/office/drawing/2014/chart" uri="{C3380CC4-5D6E-409C-BE32-E72D297353CC}">
              <c16:uniqueId val="{00000008-CCFD-45E5-A6CA-E37494EABE34}"/>
            </c:ext>
          </c:extLst>
        </c:ser>
        <c:dLbls>
          <c:showLegendKey val="0"/>
          <c:showVal val="0"/>
          <c:showCatName val="0"/>
          <c:showSerName val="0"/>
          <c:showPercent val="0"/>
          <c:showBubbleSize val="0"/>
        </c:dLbls>
        <c:gapWidth val="150"/>
        <c:overlap val="100"/>
        <c:axId val="298793440"/>
        <c:axId val="298791480"/>
        <c:extLst>
          <c:ext xmlns:c15="http://schemas.microsoft.com/office/drawing/2012/chart" uri="{02D57815-91ED-43cb-92C2-25804820EDAC}">
            <c15:filteredBarSeries>
              <c15:ser>
                <c:idx val="5"/>
                <c:order val="5"/>
                <c:tx>
                  <c:strRef>
                    <c:extLst>
                      <c:ext uri="{02D57815-91ED-43cb-92C2-25804820EDAC}">
                        <c15:formulaRef>
                          <c15:sqref>Sheet1!$G$3</c15:sqref>
                        </c15:formulaRef>
                      </c:ext>
                    </c:extLst>
                    <c:strCache>
                      <c:ptCount val="1"/>
                    </c:strCache>
                  </c:strRef>
                </c:tx>
                <c:spPr>
                  <a:gradFill rotWithShape="1">
                    <a:gsLst>
                      <a:gs pos="0">
                        <a:schemeClr val="accent6">
                          <a:satMod val="103000"/>
                          <a:lumMod val="102000"/>
                          <a:tint val="94000"/>
                        </a:schemeClr>
                      </a:gs>
                      <a:gs pos="50000">
                        <a:schemeClr val="accent6">
                          <a:satMod val="110000"/>
                          <a:lumMod val="100000"/>
                          <a:shade val="100000"/>
                        </a:schemeClr>
                      </a:gs>
                      <a:gs pos="100000">
                        <a:schemeClr val="accent6">
                          <a:lumMod val="99000"/>
                          <a:satMod val="120000"/>
                          <a:shade val="78000"/>
                        </a:schemeClr>
                      </a:gs>
                    </a:gsLst>
                    <a:lin ang="5400000" scaled="0"/>
                  </a:gradFill>
                  <a:ln>
                    <a:noFill/>
                  </a:ln>
                  <a:effectLst/>
                </c:spPr>
                <c:invertIfNegative val="0"/>
                <c:cat>
                  <c:strRef>
                    <c:extLst>
                      <c:ext uri="{02D57815-91ED-43cb-92C2-25804820EDAC}">
                        <c15:formulaRef>
                          <c15:sqref>Sheet1!$A$4:$A$13</c15:sqref>
                        </c15:formulaRef>
                      </c:ext>
                    </c:extLst>
                    <c:strCache>
                      <c:ptCount val="10"/>
                      <c:pt idx="0">
                        <c:v>North East</c:v>
                      </c:pt>
                      <c:pt idx="1">
                        <c:v>North West</c:v>
                      </c:pt>
                      <c:pt idx="2">
                        <c:v>Yorkshire and The Humber</c:v>
                      </c:pt>
                      <c:pt idx="3">
                        <c:v>East Midlands</c:v>
                      </c:pt>
                      <c:pt idx="4">
                        <c:v>West Midlands</c:v>
                      </c:pt>
                      <c:pt idx="5">
                        <c:v>East</c:v>
                      </c:pt>
                      <c:pt idx="6">
                        <c:v>London</c:v>
                      </c:pt>
                      <c:pt idx="7">
                        <c:v>South East</c:v>
                      </c:pt>
                      <c:pt idx="8">
                        <c:v>South West</c:v>
                      </c:pt>
                      <c:pt idx="9">
                        <c:v>Wales</c:v>
                      </c:pt>
                    </c:strCache>
                  </c:strRef>
                </c:cat>
                <c:val>
                  <c:numRef>
                    <c:extLst>
                      <c:ext uri="{02D57815-91ED-43cb-92C2-25804820EDAC}">
                        <c15:formulaRef>
                          <c15:sqref>Sheet1!$G$4:$G$13</c15:sqref>
                        </c15:formulaRef>
                      </c:ext>
                    </c:extLst>
                    <c:numCache>
                      <c:formatCode>General</c:formatCode>
                      <c:ptCount val="10"/>
                    </c:numCache>
                  </c:numRef>
                </c:val>
                <c:extLst>
                  <c:ext xmlns:c16="http://schemas.microsoft.com/office/drawing/2014/chart" uri="{C3380CC4-5D6E-409C-BE32-E72D297353CC}">
                    <c16:uniqueId val="{00000009-CCFD-45E5-A6CA-E37494EABE34}"/>
                  </c:ext>
                </c:extLst>
              </c15:ser>
            </c15:filteredBarSeries>
          </c:ext>
        </c:extLst>
      </c:barChart>
      <c:catAx>
        <c:axId val="298793440"/>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98791480"/>
        <c:crosses val="autoZero"/>
        <c:auto val="1"/>
        <c:lblAlgn val="ctr"/>
        <c:lblOffset val="100"/>
        <c:noMultiLvlLbl val="0"/>
      </c:catAx>
      <c:valAx>
        <c:axId val="298791480"/>
        <c:scaling>
          <c:orientation val="minMax"/>
        </c:scaling>
        <c:delete val="0"/>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crossAx val="29879344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00">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4.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300">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88">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styleClr val="auto"/>
    </cs:lnRef>
    <cs:fillRef idx="0">
      <cs:styleClr val="auto"/>
    </cs:fillRef>
    <cs:effectRef idx="0"/>
    <cs:fontRef idx="minor">
      <a:schemeClr val="dk1"/>
    </cs:fontRef>
    <cs:spPr>
      <a:solidFill>
        <a:schemeClr val="phClr">
          <a:alpha val="85000"/>
        </a:schemeClr>
      </a:solidFill>
      <a:ln w="9525" cap="flat" cmpd="sng" algn="ctr">
        <a:solidFill>
          <a:schemeClr val="phClr">
            <a:lumMod val="75000"/>
          </a:schemeClr>
        </a:solidFill>
        <a:round/>
      </a:ln>
    </cs:spPr>
  </cs:dataPoint>
  <cs:dataPoint3D>
    <cs:lnRef idx="0">
      <cs:styleClr val="auto"/>
    </cs:lnRef>
    <cs:fillRef idx="0">
      <cs:styleClr val="auto"/>
    </cs:fillRef>
    <cs:effectRef idx="0">
      <cs:styleClr val="auto"/>
    </cs:effectRef>
    <cs:fontRef idx="minor">
      <a:schemeClr val="dk1"/>
    </cs:fontRef>
    <cs:spPr>
      <a:solidFill>
        <a:schemeClr val="phClr">
          <a:alpha val="85000"/>
        </a:schemeClr>
      </a:solidFill>
      <a:ln w="9525" cap="flat" cmpd="sng" algn="ctr">
        <a:solidFill>
          <a:schemeClr val="phClr">
            <a:lumMod val="75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spPr>
      <a:solidFill>
        <a:schemeClr val="lt1">
          <a:lumMod val="95000"/>
        </a:schemeClr>
      </a:solidFill>
      <a:sp3d/>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7.xml><?xml version="1.0" encoding="utf-8"?>
<cs:chartStyle xmlns:cs="http://schemas.microsoft.com/office/drawing/2012/chartStyle" xmlns:a="http://schemas.openxmlformats.org/drawingml/2006/main" id="300">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defRPr sz="900"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9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8.xml><?xml version="1.0" encoding="utf-8"?>
<cs:chartStyle xmlns:cs="http://schemas.microsoft.com/office/drawing/2012/chartStyle" xmlns:a="http://schemas.openxmlformats.org/drawingml/2006/main" id="302">
  <cs:axisTitle>
    <cs:lnRef idx="0"/>
    <cs:fillRef idx="0"/>
    <cs:effectRef idx="0"/>
    <cs:fontRef idx="minor">
      <a:schemeClr val="tx2"/>
    </cs:fontRef>
    <cs:defRPr sz="900"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900" kern="1200"/>
  </cs:chartArea>
  <cs:dataLabel>
    <cs:lnRef idx="0"/>
    <cs:fillRef idx="0"/>
    <cs:effectRef idx="0"/>
    <cs:fontRef idx="minor">
      <a:schemeClr val="tx2"/>
    </cs:fontRef>
    <cs:defRPr sz="900"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900"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900"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1600"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900"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900" kern="1200"/>
  </cs:valueAxis>
  <cs:wall>
    <cs:lnRef idx="0"/>
    <cs:fillRef idx="0"/>
    <cs:effectRef idx="0"/>
    <cs:fontRef idx="minor">
      <a:schemeClr val="tx2"/>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98D6BAAF-4569-405E-930B-110C3A5916BD}" type="datetimeFigureOut">
              <a:rPr lang="en-US" smtClean="0"/>
              <a:t>8/2/2021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3285462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D6BAAF-4569-405E-930B-110C3A5916BD}" type="datetimeFigureOut">
              <a:rPr lang="en-US" smtClean="0"/>
              <a:t>8/2/2021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827353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8D6BAAF-4569-405E-930B-110C3A5916BD}" type="datetimeFigureOut">
              <a:rPr lang="en-US" smtClean="0"/>
              <a:t>8/2/2021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19292683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8D6BAAF-4569-405E-930B-110C3A5916BD}" type="datetimeFigureOut">
              <a:rPr lang="en-US" smtClean="0"/>
              <a:t>8/2/2021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17427692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8D6BAAF-4569-405E-930B-110C3A5916BD}" type="datetimeFigureOut">
              <a:rPr lang="en-US" smtClean="0"/>
              <a:t>8/2/2021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175889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8D6BAAF-4569-405E-930B-110C3A5916BD}" type="datetimeFigureOut">
              <a:rPr lang="en-US" smtClean="0"/>
              <a:t>8/2/2021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1461894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D6BAAF-4569-405E-930B-110C3A5916BD}" type="datetimeFigureOut">
              <a:rPr lang="en-US" smtClean="0"/>
              <a:t>8/2/2021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369813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D6BAAF-4569-405E-930B-110C3A5916BD}" type="datetimeFigureOut">
              <a:rPr lang="en-US" smtClean="0"/>
              <a:t>8/2/2021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31751413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98D6BAAF-4569-405E-930B-110C3A5916BD}" type="datetimeFigureOut">
              <a:rPr lang="en-US" smtClean="0"/>
              <a:t>8/2/2021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536932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D6BAAF-4569-405E-930B-110C3A5916BD}" type="datetimeFigureOut">
              <a:rPr lang="en-US" smtClean="0"/>
              <a:t>8/2/2021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1233248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D6BAAF-4569-405E-930B-110C3A5916BD}" type="datetimeFigureOut">
              <a:rPr lang="en-US" smtClean="0"/>
              <a:t>8/2/2021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DF79CB1-5131-493E-B72B-F6AFFB1B9A2F}" type="slidenum">
              <a:rPr lang="en-US" smtClean="0"/>
              <a:t>‹#›</a:t>
            </a:fld>
            <a:endParaRPr lang="en-US"/>
          </a:p>
        </p:txBody>
      </p:sp>
    </p:spTree>
    <p:extLst>
      <p:ext uri="{BB962C8B-B14F-4D97-AF65-F5344CB8AC3E}">
        <p14:creationId xmlns:p14="http://schemas.microsoft.com/office/powerpoint/2010/main" val="2276882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D6BAAF-4569-405E-930B-110C3A5916BD}" type="datetimeFigureOut">
              <a:rPr lang="en-US" smtClean="0"/>
              <a:t>8/2/2021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F79CB1-5131-493E-B72B-F6AFFB1B9A2F}" type="slidenum">
              <a:rPr lang="en-US" smtClean="0"/>
              <a:t>‹#›</a:t>
            </a:fld>
            <a:endParaRPr lang="en-US"/>
          </a:p>
        </p:txBody>
      </p:sp>
    </p:spTree>
    <p:extLst>
      <p:ext uri="{BB962C8B-B14F-4D97-AF65-F5344CB8AC3E}">
        <p14:creationId xmlns:p14="http://schemas.microsoft.com/office/powerpoint/2010/main" val="18845680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7.xml"/><Relationship Id="rId3" Type="http://schemas.openxmlformats.org/officeDocument/2006/relationships/chart" Target="../charts/chart2.xml"/><Relationship Id="rId7" Type="http://schemas.openxmlformats.org/officeDocument/2006/relationships/chart" Target="../charts/chart6.xml"/><Relationship Id="rId2" Type="http://schemas.openxmlformats.org/officeDocument/2006/relationships/chart" Target="../charts/chart1.xml"/><Relationship Id="rId1" Type="http://schemas.openxmlformats.org/officeDocument/2006/relationships/slideLayout" Target="../slideLayouts/slideLayout8.xml"/><Relationship Id="rId6" Type="http://schemas.openxmlformats.org/officeDocument/2006/relationships/chart" Target="../charts/chart5.xml"/><Relationship Id="rId5" Type="http://schemas.openxmlformats.org/officeDocument/2006/relationships/chart" Target="../charts/chart4.xml"/><Relationship Id="rId4" Type="http://schemas.openxmlformats.org/officeDocument/2006/relationships/chart" Target="../charts/chart3.xml"/><Relationship Id="rId9" Type="http://schemas.openxmlformats.org/officeDocument/2006/relationships/chart" Target="../charts/char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981230" y="360719"/>
            <a:ext cx="2932941" cy="3137403"/>
          </a:xfrm>
        </p:spPr>
        <p:style>
          <a:lnRef idx="1">
            <a:schemeClr val="accent4"/>
          </a:lnRef>
          <a:fillRef idx="2">
            <a:schemeClr val="accent4"/>
          </a:fillRef>
          <a:effectRef idx="1">
            <a:schemeClr val="accent4"/>
          </a:effectRef>
          <a:fontRef idx="minor">
            <a:schemeClr val="dk1"/>
          </a:fontRef>
        </p:style>
        <p:txBody>
          <a:bodyPr numCol="1">
            <a:noAutofit/>
          </a:bodyPr>
          <a:lstStyle/>
          <a:p>
            <a:br>
              <a:rPr lang="en-US" sz="1100" b="1" dirty="0">
                <a:latin typeface="Times New Roman" panose="02020603050405020304" pitchFamily="18" charset="0"/>
                <a:cs typeface="Times New Roman" panose="02020603050405020304" pitchFamily="18" charset="0"/>
              </a:rPr>
            </a:br>
            <a:br>
              <a:rPr lang="en-US" sz="1100" b="1" dirty="0">
                <a:latin typeface="Times New Roman" panose="02020603050405020304" pitchFamily="18" charset="0"/>
                <a:cs typeface="Times New Roman" panose="02020603050405020304" pitchFamily="18" charset="0"/>
              </a:rPr>
            </a:br>
            <a:br>
              <a:rPr lang="en-US" sz="1100" b="1" dirty="0">
                <a:latin typeface="Times New Roman" panose="02020603050405020304" pitchFamily="18" charset="0"/>
                <a:cs typeface="Times New Roman" panose="02020603050405020304" pitchFamily="18" charset="0"/>
              </a:rPr>
            </a:br>
            <a:br>
              <a:rPr lang="en-US" sz="1100" b="1" dirty="0">
                <a:latin typeface="Times New Roman" panose="02020603050405020304" pitchFamily="18" charset="0"/>
                <a:cs typeface="Times New Roman" panose="02020603050405020304" pitchFamily="18" charset="0"/>
              </a:rPr>
            </a:br>
            <a:br>
              <a:rPr lang="en-US" sz="1100" b="1" dirty="0">
                <a:latin typeface="Times New Roman" panose="02020603050405020304" pitchFamily="18" charset="0"/>
                <a:cs typeface="Times New Roman" panose="02020603050405020304" pitchFamily="18" charset="0"/>
              </a:rPr>
            </a:br>
            <a:br>
              <a:rPr lang="en-US" sz="1100" b="1" dirty="0">
                <a:latin typeface="Times New Roman" panose="02020603050405020304" pitchFamily="18" charset="0"/>
                <a:cs typeface="Times New Roman" panose="02020603050405020304" pitchFamily="18" charset="0"/>
              </a:rPr>
            </a:br>
            <a:br>
              <a:rPr lang="en-US" sz="1100" b="1" dirty="0">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Introduction</a:t>
            </a:r>
            <a:br>
              <a:rPr lang="en-US" sz="1100" dirty="0">
                <a:latin typeface="Times New Roman" panose="02020603050405020304" pitchFamily="18" charset="0"/>
                <a:cs typeface="Times New Roman" panose="02020603050405020304" pitchFamily="18" charset="0"/>
              </a:rPr>
            </a:br>
            <a:r>
              <a:rPr lang="en-US" sz="1100" dirty="0">
                <a:latin typeface="Times New Roman" panose="02020603050405020304" pitchFamily="18" charset="0"/>
                <a:cs typeface="Times New Roman" panose="02020603050405020304" pitchFamily="18" charset="0"/>
              </a:rPr>
              <a:t>This is a infographic representation of the Covid-19 effected death rates in the England and the wales to gather and answer the question by looking at the images which are displayed in terms of charts.</a:t>
            </a:r>
            <a:br>
              <a:rPr lang="en-US" sz="1100" dirty="0">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Rate of Death demonstration</a:t>
            </a:r>
            <a:br>
              <a:rPr lang="en-US" sz="1100" b="1" dirty="0">
                <a:latin typeface="Times New Roman" panose="02020603050405020304" pitchFamily="18" charset="0"/>
                <a:cs typeface="Times New Roman" panose="02020603050405020304" pitchFamily="18" charset="0"/>
              </a:rPr>
            </a:br>
            <a:r>
              <a:rPr lang="en-US" sz="1100" dirty="0">
                <a:latin typeface="Times New Roman" panose="02020603050405020304" pitchFamily="18" charset="0"/>
                <a:cs typeface="Times New Roman" panose="02020603050405020304" pitchFamily="18" charset="0"/>
              </a:rPr>
              <a:t>the graph represents and used to calculate the death difference ratio between the different age groups (</a:t>
            </a:r>
            <a:r>
              <a:rPr lang="en-US" sz="1100" dirty="0"/>
              <a:t>Davidson, 2014</a:t>
            </a:r>
            <a:r>
              <a:rPr lang="en-US" sz="1100" dirty="0">
                <a:latin typeface="Times New Roman" panose="02020603050405020304" pitchFamily="18" charset="0"/>
                <a:cs typeface="Times New Roman" panose="02020603050405020304" pitchFamily="18" charset="0"/>
              </a:rPr>
              <a:t>).</a:t>
            </a:r>
            <a:br>
              <a:rPr lang="en-US" sz="1100" dirty="0">
                <a:latin typeface="Times New Roman" panose="02020603050405020304" pitchFamily="18" charset="0"/>
                <a:cs typeface="Times New Roman" panose="02020603050405020304" pitchFamily="18" charset="0"/>
              </a:rPr>
            </a:br>
            <a:r>
              <a:rPr lang="en-US" sz="1100" b="1" dirty="0">
                <a:latin typeface="Times New Roman" panose="02020603050405020304" pitchFamily="18" charset="0"/>
                <a:cs typeface="Times New Roman" panose="02020603050405020304" pitchFamily="18" charset="0"/>
              </a:rPr>
              <a:t>Aims and Objectives</a:t>
            </a:r>
            <a:br>
              <a:rPr lang="en-US" sz="1100" dirty="0">
                <a:latin typeface="Times New Roman" panose="02020603050405020304" pitchFamily="18" charset="0"/>
                <a:cs typeface="Times New Roman" panose="02020603050405020304" pitchFamily="18" charset="0"/>
              </a:rPr>
            </a:br>
            <a:r>
              <a:rPr lang="en-US" sz="1100" dirty="0">
                <a:latin typeface="Times New Roman" panose="02020603050405020304" pitchFamily="18" charset="0"/>
                <a:cs typeface="Times New Roman" panose="02020603050405020304" pitchFamily="18" charset="0"/>
              </a:rPr>
              <a:t>the aims and goals for this to have a knowledge without having a deep dive just liking at the graphs we can able to answer the different questions (</a:t>
            </a:r>
            <a:r>
              <a:rPr lang="en-US" sz="1100" dirty="0"/>
              <a:t>Dunlap and Lowenthal,, 2016</a:t>
            </a:r>
            <a:r>
              <a:rPr lang="en-US" sz="1100" dirty="0">
                <a:latin typeface="Times New Roman" panose="02020603050405020304" pitchFamily="18" charset="0"/>
                <a:cs typeface="Times New Roman" panose="02020603050405020304" pitchFamily="18" charset="0"/>
              </a:rPr>
              <a:t>).</a:t>
            </a:r>
            <a:br>
              <a:rPr lang="en-US" sz="1050" dirty="0">
                <a:latin typeface="Times New Roman" panose="02020603050405020304" pitchFamily="18" charset="0"/>
                <a:cs typeface="Times New Roman" panose="02020603050405020304" pitchFamily="18" charset="0"/>
              </a:rPr>
            </a:br>
            <a:br>
              <a:rPr lang="en-US" sz="1050" dirty="0">
                <a:latin typeface="Times New Roman" panose="02020603050405020304" pitchFamily="18" charset="0"/>
                <a:cs typeface="Times New Roman" panose="02020603050405020304" pitchFamily="18" charset="0"/>
              </a:rPr>
            </a:br>
            <a:br>
              <a:rPr lang="en-US" sz="1050" dirty="0">
                <a:latin typeface="Times New Roman" panose="02020603050405020304" pitchFamily="18" charset="0"/>
                <a:cs typeface="Times New Roman" panose="02020603050405020304" pitchFamily="18" charset="0"/>
              </a:rPr>
            </a:br>
            <a:endParaRPr lang="en-US" sz="1050" dirty="0">
              <a:latin typeface="Times New Roman" panose="02020603050405020304" pitchFamily="18" charset="0"/>
              <a:cs typeface="Times New Roman" panose="02020603050405020304" pitchFamily="18" charset="0"/>
            </a:endParaRPr>
          </a:p>
        </p:txBody>
      </p:sp>
      <p:sp>
        <p:nvSpPr>
          <p:cNvPr id="5" name="Content Placeholder 4"/>
          <p:cNvSpPr>
            <a:spLocks noGrp="1"/>
          </p:cNvSpPr>
          <p:nvPr>
            <p:ph idx="1"/>
          </p:nvPr>
        </p:nvSpPr>
        <p:spPr>
          <a:xfrm>
            <a:off x="1942253" y="369764"/>
            <a:ext cx="4024207" cy="7518545"/>
          </a:xfrm>
          <a:solidFill>
            <a:schemeClr val="bg1">
              <a:lumMod val="95000"/>
            </a:schemeClr>
          </a:solidFill>
        </p:spPr>
        <p:style>
          <a:lnRef idx="1">
            <a:schemeClr val="accent2"/>
          </a:lnRef>
          <a:fillRef idx="3">
            <a:schemeClr val="accent2"/>
          </a:fillRef>
          <a:effectRef idx="2">
            <a:schemeClr val="accent2"/>
          </a:effectRef>
          <a:fontRef idx="minor">
            <a:schemeClr val="lt1"/>
          </a:fontRef>
        </p:style>
        <p:txBody>
          <a:bodyPr numCol="1">
            <a:noAutofit/>
          </a:bodyPr>
          <a:lstStyle/>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US" sz="1000" dirty="0">
                <a:solidFill>
                  <a:schemeClr val="tx1"/>
                </a:solidFill>
                <a:latin typeface="Times New Roman" panose="02020603050405020304" pitchFamily="18" charset="0"/>
                <a:cs typeface="Times New Roman" panose="02020603050405020304" pitchFamily="18" charset="0"/>
              </a:rPr>
              <a:t>The graph display the age death occurred above 90 in year 2020 and 2021.there is balance death record found (</a:t>
            </a:r>
            <a:r>
              <a:rPr lang="en-US" sz="1000" dirty="0">
                <a:solidFill>
                  <a:schemeClr val="tx1"/>
                </a:solidFill>
              </a:rPr>
              <a:t>Martin and Turnquist,2019</a:t>
            </a:r>
            <a:r>
              <a:rPr lang="en-US" sz="1000" dirty="0">
                <a:solidFill>
                  <a:schemeClr val="tx1"/>
                </a:solidFill>
                <a:latin typeface="Times New Roman" panose="02020603050405020304" pitchFamily="18" charset="0"/>
                <a:cs typeface="Times New Roman" panose="02020603050405020304" pitchFamily="18" charset="0"/>
              </a:rPr>
              <a:t>).</a:t>
            </a: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US" sz="1000" dirty="0">
                <a:solidFill>
                  <a:schemeClr val="tx1"/>
                </a:solidFill>
                <a:latin typeface="Times New Roman" panose="02020603050405020304" pitchFamily="18" charset="0"/>
                <a:cs typeface="Times New Roman" panose="02020603050405020304" pitchFamily="18" charset="0"/>
              </a:rPr>
              <a:t>The graph represent the death of ages  between 75 to 79 and its display that the more death occurs in 2020. </a:t>
            </a:r>
          </a:p>
          <a:p>
            <a:pPr algn="just"/>
            <a:endParaRPr lang="en-US" sz="1000" dirty="0">
              <a:solidFill>
                <a:schemeClr val="tx1"/>
              </a:solidFill>
              <a:latin typeface="Times New Roman" panose="02020603050405020304" pitchFamily="18" charset="0"/>
              <a:cs typeface="Times New Roman" panose="02020603050405020304" pitchFamily="18" charset="0"/>
            </a:endParaRPr>
          </a:p>
          <a:p>
            <a:pPr algn="just"/>
            <a:endParaRPr lang="en-US" sz="1000" dirty="0">
              <a:solidFill>
                <a:schemeClr val="tx1"/>
              </a:solidFill>
              <a:latin typeface="Times New Roman" panose="02020603050405020304" pitchFamily="18" charset="0"/>
              <a:cs typeface="Times New Roman" panose="02020603050405020304" pitchFamily="18" charset="0"/>
            </a:endParaRPr>
          </a:p>
          <a:p>
            <a:pPr algn="just"/>
            <a:endParaRPr lang="en-US" sz="1000" dirty="0">
              <a:solidFill>
                <a:schemeClr val="tx1"/>
              </a:solidFill>
              <a:latin typeface="Times New Roman" panose="02020603050405020304" pitchFamily="18" charset="0"/>
              <a:cs typeface="Times New Roman" panose="02020603050405020304" pitchFamily="18" charset="0"/>
            </a:endParaRPr>
          </a:p>
          <a:p>
            <a:pPr algn="just"/>
            <a:endParaRPr lang="en-US" sz="1000" dirty="0">
              <a:solidFill>
                <a:schemeClr val="tx1"/>
              </a:solidFill>
              <a:latin typeface="Times New Roman" panose="02020603050405020304" pitchFamily="18" charset="0"/>
              <a:cs typeface="Times New Roman" panose="02020603050405020304" pitchFamily="18" charset="0"/>
            </a:endParaRPr>
          </a:p>
          <a:p>
            <a:pPr algn="just"/>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1000" dirty="0">
              <a:solidFill>
                <a:schemeClr val="tx1"/>
              </a:solidFill>
              <a:latin typeface="Times New Roman" panose="02020603050405020304" pitchFamily="18" charset="0"/>
              <a:cs typeface="Times New Roman" panose="02020603050405020304" pitchFamily="18" charset="0"/>
            </a:endParaRPr>
          </a:p>
          <a:p>
            <a:pPr marL="0" indent="0" algn="just">
              <a:buNone/>
            </a:pPr>
            <a:r>
              <a:rPr lang="en-US" sz="1000" dirty="0">
                <a:solidFill>
                  <a:schemeClr val="tx1"/>
                </a:solidFill>
                <a:latin typeface="Times New Roman" panose="02020603050405020304" pitchFamily="18" charset="0"/>
                <a:cs typeface="Times New Roman" panose="02020603050405020304" pitchFamily="18" charset="0"/>
              </a:rPr>
              <a:t>Death rate of female and in 2021 more death occurred as compared to 2020.</a:t>
            </a:r>
          </a:p>
        </p:txBody>
      </p:sp>
      <p:sp>
        <p:nvSpPr>
          <p:cNvPr id="6" name="Text Placeholder 5"/>
          <p:cNvSpPr>
            <a:spLocks noGrp="1"/>
          </p:cNvSpPr>
          <p:nvPr>
            <p:ph type="body" sz="half" idx="2"/>
          </p:nvPr>
        </p:nvSpPr>
        <p:spPr>
          <a:xfrm>
            <a:off x="-1002136" y="3811969"/>
            <a:ext cx="2946824" cy="4076340"/>
          </a:xfrm>
          <a:solidFill>
            <a:schemeClr val="accent6">
              <a:lumMod val="20000"/>
              <a:lumOff val="80000"/>
            </a:schemeClr>
          </a:solidFill>
        </p:spPr>
        <p:style>
          <a:lnRef idx="1">
            <a:schemeClr val="accent4"/>
          </a:lnRef>
          <a:fillRef idx="2">
            <a:schemeClr val="accent4"/>
          </a:fillRef>
          <a:effectRef idx="1">
            <a:schemeClr val="accent4"/>
          </a:effectRef>
          <a:fontRef idx="minor">
            <a:schemeClr val="dk1"/>
          </a:fontRef>
        </p:style>
        <p:txBody>
          <a:bodyPr numCol="1">
            <a:normAutofit/>
          </a:bodyPr>
          <a:lstStyle/>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endParaRPr lang="en-US" sz="1050" dirty="0">
              <a:latin typeface="Times New Roman" panose="02020603050405020304" pitchFamily="18" charset="0"/>
              <a:cs typeface="Times New Roman" panose="02020603050405020304" pitchFamily="18" charset="0"/>
            </a:endParaRPr>
          </a:p>
          <a:p>
            <a:pPr algn="just"/>
            <a:r>
              <a:rPr lang="en-US" sz="1100" dirty="0">
                <a:latin typeface="Times New Roman" panose="02020603050405020304" pitchFamily="18" charset="0"/>
                <a:cs typeface="Times New Roman" panose="02020603050405020304" pitchFamily="18" charset="0"/>
              </a:rPr>
              <a:t>The above is the graph that represent the death rate between the England and Whales in year 2020, in the week between 15 to 20 (</a:t>
            </a:r>
            <a:r>
              <a:rPr lang="en-US" sz="1100" dirty="0"/>
              <a:t>Davidson, R., 2014</a:t>
            </a:r>
            <a:r>
              <a:rPr lang="en-US" sz="1100" dirty="0">
                <a:latin typeface="Times New Roman" panose="02020603050405020304" pitchFamily="18" charset="0"/>
                <a:cs typeface="Times New Roman" panose="02020603050405020304" pitchFamily="18" charset="0"/>
              </a:rPr>
              <a:t>).</a:t>
            </a:r>
          </a:p>
        </p:txBody>
      </p:sp>
      <p:sp>
        <p:nvSpPr>
          <p:cNvPr id="7" name="Rectangle 6"/>
          <p:cNvSpPr/>
          <p:nvPr/>
        </p:nvSpPr>
        <p:spPr>
          <a:xfrm>
            <a:off x="-981229" y="-4280"/>
            <a:ext cx="13767772" cy="364999"/>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p>
          <a:p>
            <a:pPr algn="ctr"/>
            <a:r>
              <a:rPr lang="en-US" sz="1400" dirty="0"/>
              <a:t>Deaths registered weekly in England and Wales, Provisional due to COVID – 19 </a:t>
            </a:r>
            <a:br>
              <a:rPr lang="en-US" sz="1400" dirty="0"/>
            </a:br>
            <a:endParaRPr lang="en-US" sz="1400" b="1" i="1" dirty="0">
              <a:latin typeface="Times New Roman" panose="02020603050405020304" pitchFamily="18" charset="0"/>
              <a:cs typeface="Times New Roman" panose="02020603050405020304" pitchFamily="18" charset="0"/>
            </a:endParaRPr>
          </a:p>
        </p:txBody>
      </p:sp>
      <p:sp>
        <p:nvSpPr>
          <p:cNvPr id="8" name="Rectangle 7"/>
          <p:cNvSpPr/>
          <p:nvPr/>
        </p:nvSpPr>
        <p:spPr>
          <a:xfrm>
            <a:off x="-990688" y="3297695"/>
            <a:ext cx="2932941" cy="516237"/>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defRPr sz="1800" b="1" i="0" u="none" strike="noStrike" kern="1200" baseline="0">
                <a:solidFill>
                  <a:prstClr val="black">
                    <a:lumMod val="75000"/>
                    <a:lumOff val="25000"/>
                  </a:prstClr>
                </a:solidFill>
                <a:latin typeface="+mn-lt"/>
                <a:ea typeface="+mn-ea"/>
                <a:cs typeface="+mn-cs"/>
              </a:defRPr>
            </a:pPr>
            <a:r>
              <a:rPr lang="en-US" sz="1050" dirty="0"/>
              <a:t>Death  Recorded B/W </a:t>
            </a:r>
            <a:r>
              <a:rPr lang="en-US" sz="1050" dirty="0">
                <a:solidFill>
                  <a:schemeClr val="accent1">
                    <a:lumMod val="75000"/>
                  </a:schemeClr>
                </a:solidFill>
              </a:rPr>
              <a:t>England</a:t>
            </a:r>
            <a:r>
              <a:rPr lang="en-US" sz="1050" dirty="0"/>
              <a:t> and </a:t>
            </a:r>
            <a:r>
              <a:rPr lang="en-US" sz="1050" dirty="0">
                <a:solidFill>
                  <a:schemeClr val="accent2">
                    <a:lumMod val="75000"/>
                  </a:schemeClr>
                </a:solidFill>
              </a:rPr>
              <a:t>Whales</a:t>
            </a:r>
            <a:r>
              <a:rPr lang="en-US" sz="1050" dirty="0"/>
              <a:t> in 2020 </a:t>
            </a:r>
          </a:p>
        </p:txBody>
      </p:sp>
      <p:sp>
        <p:nvSpPr>
          <p:cNvPr id="9" name="Rectangle 8"/>
          <p:cNvSpPr/>
          <p:nvPr/>
        </p:nvSpPr>
        <p:spPr>
          <a:xfrm>
            <a:off x="1957589" y="369765"/>
            <a:ext cx="4020301" cy="314081"/>
          </a:xfrm>
          <a:prstGeom prst="rect">
            <a:avLst/>
          </a:prstGeom>
          <a:gradFill flip="none" rotWithShape="1">
            <a:gsLst>
              <a:gs pos="0">
                <a:schemeClr val="accent1">
                  <a:lumMod val="110000"/>
                  <a:satMod val="105000"/>
                  <a:tint val="67000"/>
                </a:schemeClr>
              </a:gs>
              <a:gs pos="50000">
                <a:schemeClr val="accent1">
                  <a:lumMod val="105000"/>
                  <a:satMod val="103000"/>
                  <a:tint val="73000"/>
                </a:schemeClr>
              </a:gs>
              <a:gs pos="100000">
                <a:schemeClr val="accent1">
                  <a:lumMod val="105000"/>
                  <a:satMod val="109000"/>
                  <a:tint val="81000"/>
                </a:schemeClr>
              </a:gs>
            </a:gsLst>
            <a:lin ang="2700000" scaled="1"/>
            <a:tileRect/>
          </a:gra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050" b="1" dirty="0">
                <a:effectLst>
                  <a:outerShdw blurRad="50800" dist="38100" dir="5400000" algn="t" rotWithShape="0">
                    <a:srgbClr val="000000">
                      <a:alpha val="40000"/>
                    </a:srgbClr>
                  </a:outerShdw>
                </a:effectLst>
              </a:rPr>
              <a:t>90+ age Death rate in week 07-12 of year </a:t>
            </a:r>
            <a:r>
              <a:rPr lang="en-US" sz="1050" b="1" dirty="0">
                <a:solidFill>
                  <a:schemeClr val="accent1">
                    <a:lumMod val="75000"/>
                  </a:schemeClr>
                </a:solidFill>
                <a:effectLst>
                  <a:outerShdw blurRad="50800" dist="38100" dir="5400000" algn="t" rotWithShape="0">
                    <a:srgbClr val="000000">
                      <a:alpha val="40000"/>
                    </a:srgbClr>
                  </a:outerShdw>
                </a:effectLst>
              </a:rPr>
              <a:t>2020</a:t>
            </a:r>
            <a:r>
              <a:rPr lang="en-US" sz="1050" b="1" dirty="0">
                <a:effectLst>
                  <a:outerShdw blurRad="50800" dist="38100" dir="5400000" algn="t" rotWithShape="0">
                    <a:srgbClr val="000000">
                      <a:alpha val="40000"/>
                    </a:srgbClr>
                  </a:outerShdw>
                </a:effectLst>
              </a:rPr>
              <a:t> and </a:t>
            </a:r>
            <a:r>
              <a:rPr lang="en-US" sz="1050" b="1" dirty="0">
                <a:solidFill>
                  <a:schemeClr val="accent2">
                    <a:lumMod val="75000"/>
                  </a:schemeClr>
                </a:solidFill>
                <a:effectLst>
                  <a:outerShdw blurRad="50800" dist="38100" dir="5400000" algn="t" rotWithShape="0">
                    <a:srgbClr val="000000">
                      <a:alpha val="40000"/>
                    </a:srgbClr>
                  </a:outerShdw>
                </a:effectLst>
              </a:rPr>
              <a:t>2021</a:t>
            </a:r>
            <a:endParaRPr lang="en-US" sz="1050" dirty="0">
              <a:solidFill>
                <a:schemeClr val="accent2">
                  <a:lumMod val="75000"/>
                </a:schemeClr>
              </a:solidFill>
            </a:endParaRPr>
          </a:p>
        </p:txBody>
      </p:sp>
      <p:sp>
        <p:nvSpPr>
          <p:cNvPr id="10" name="Rectangle 9"/>
          <p:cNvSpPr/>
          <p:nvPr/>
        </p:nvSpPr>
        <p:spPr>
          <a:xfrm>
            <a:off x="1954146" y="2871484"/>
            <a:ext cx="4023743" cy="357542"/>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b="1" dirty="0">
                <a:solidFill>
                  <a:schemeClr val="tx1"/>
                </a:solidFill>
                <a:effectLst>
                  <a:outerShdw blurRad="50800" dist="38100" dir="5400000" algn="t" rotWithShape="0">
                    <a:srgbClr val="000000">
                      <a:alpha val="40000"/>
                    </a:srgbClr>
                  </a:outerShdw>
                </a:effectLst>
              </a:rPr>
              <a:t>75-79 age Male Death in week 10-15 of year </a:t>
            </a:r>
            <a:r>
              <a:rPr lang="en-US" sz="1050" b="1" dirty="0">
                <a:solidFill>
                  <a:schemeClr val="accent1">
                    <a:lumMod val="75000"/>
                  </a:schemeClr>
                </a:solidFill>
                <a:effectLst>
                  <a:outerShdw blurRad="50800" dist="38100" dir="5400000" algn="t" rotWithShape="0">
                    <a:srgbClr val="000000">
                      <a:alpha val="40000"/>
                    </a:srgbClr>
                  </a:outerShdw>
                </a:effectLst>
              </a:rPr>
              <a:t>2020</a:t>
            </a:r>
            <a:r>
              <a:rPr lang="en-US" sz="1050" b="1" dirty="0">
                <a:effectLst>
                  <a:outerShdw blurRad="50800" dist="38100" dir="5400000" algn="t" rotWithShape="0">
                    <a:srgbClr val="000000">
                      <a:alpha val="40000"/>
                    </a:srgbClr>
                  </a:outerShdw>
                </a:effectLst>
              </a:rPr>
              <a:t> </a:t>
            </a:r>
            <a:r>
              <a:rPr lang="en-US" sz="1050" b="1" dirty="0">
                <a:solidFill>
                  <a:schemeClr val="tx1"/>
                </a:solidFill>
                <a:effectLst>
                  <a:outerShdw blurRad="50800" dist="38100" dir="5400000" algn="t" rotWithShape="0">
                    <a:srgbClr val="000000">
                      <a:alpha val="40000"/>
                    </a:srgbClr>
                  </a:outerShdw>
                </a:effectLst>
              </a:rPr>
              <a:t>and</a:t>
            </a:r>
            <a:r>
              <a:rPr lang="en-US" sz="1050" b="1" dirty="0">
                <a:effectLst>
                  <a:outerShdw blurRad="50800" dist="38100" dir="5400000" algn="t" rotWithShape="0">
                    <a:srgbClr val="000000">
                      <a:alpha val="40000"/>
                    </a:srgbClr>
                  </a:outerShdw>
                </a:effectLst>
              </a:rPr>
              <a:t> </a:t>
            </a:r>
            <a:r>
              <a:rPr lang="en-US" sz="1050" b="1" dirty="0">
                <a:solidFill>
                  <a:schemeClr val="accent2">
                    <a:lumMod val="75000"/>
                  </a:schemeClr>
                </a:solidFill>
                <a:effectLst>
                  <a:outerShdw blurRad="50800" dist="38100" dir="5400000" algn="t" rotWithShape="0">
                    <a:srgbClr val="000000">
                      <a:alpha val="40000"/>
                    </a:srgbClr>
                  </a:outerShdw>
                </a:effectLst>
              </a:rPr>
              <a:t>2021</a:t>
            </a:r>
            <a:endParaRPr lang="en-US" sz="1050" dirty="0">
              <a:solidFill>
                <a:schemeClr val="accent2">
                  <a:lumMod val="75000"/>
                </a:schemeClr>
              </a:solidFill>
            </a:endParaRPr>
          </a:p>
          <a:p>
            <a:pPr algn="ctr"/>
            <a:endParaRPr lang="en-US" sz="1050" dirty="0">
              <a:latin typeface="Times New Roman" panose="02020603050405020304" pitchFamily="18" charset="0"/>
              <a:cs typeface="Times New Roman" panose="02020603050405020304" pitchFamily="18" charset="0"/>
            </a:endParaRPr>
          </a:p>
        </p:txBody>
      </p:sp>
      <p:sp>
        <p:nvSpPr>
          <p:cNvPr id="11" name="Rectangle 10"/>
          <p:cNvSpPr/>
          <p:nvPr/>
        </p:nvSpPr>
        <p:spPr>
          <a:xfrm>
            <a:off x="1965959" y="5312691"/>
            <a:ext cx="4011929" cy="370398"/>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b="1" dirty="0">
              <a:solidFill>
                <a:schemeClr val="tx1"/>
              </a:solidFill>
              <a:effectLst>
                <a:outerShdw blurRad="50800" dist="38100" dir="5400000" algn="t" rotWithShape="0">
                  <a:srgbClr val="000000">
                    <a:alpha val="40000"/>
                  </a:srgbClr>
                </a:outerShdw>
              </a:effectLst>
            </a:endParaRPr>
          </a:p>
          <a:p>
            <a:pPr algn="ctr"/>
            <a:r>
              <a:rPr lang="en-US" sz="1100" b="1" dirty="0">
                <a:solidFill>
                  <a:schemeClr val="tx1"/>
                </a:solidFill>
                <a:effectLst>
                  <a:outerShdw blurRad="50800" dist="38100" dir="5400000" algn="t" rotWithShape="0">
                    <a:srgbClr val="000000">
                      <a:alpha val="40000"/>
                    </a:srgbClr>
                  </a:outerShdw>
                </a:effectLst>
              </a:rPr>
              <a:t>80-85 age Female Death in week 1-5 of year </a:t>
            </a:r>
            <a:r>
              <a:rPr lang="en-US" sz="1100" b="1" dirty="0">
                <a:solidFill>
                  <a:schemeClr val="accent1">
                    <a:lumMod val="75000"/>
                  </a:schemeClr>
                </a:solidFill>
                <a:effectLst>
                  <a:outerShdw blurRad="50800" dist="38100" dir="5400000" algn="t" rotWithShape="0">
                    <a:srgbClr val="000000">
                      <a:alpha val="40000"/>
                    </a:srgbClr>
                  </a:outerShdw>
                </a:effectLst>
              </a:rPr>
              <a:t>2020</a:t>
            </a:r>
            <a:r>
              <a:rPr lang="en-US" sz="1100" b="1" dirty="0">
                <a:effectLst>
                  <a:outerShdw blurRad="50800" dist="38100" dir="5400000" algn="t" rotWithShape="0">
                    <a:srgbClr val="000000">
                      <a:alpha val="40000"/>
                    </a:srgbClr>
                  </a:outerShdw>
                </a:effectLst>
              </a:rPr>
              <a:t> </a:t>
            </a:r>
            <a:r>
              <a:rPr lang="en-US" sz="1100" b="1" dirty="0">
                <a:solidFill>
                  <a:schemeClr val="tx1"/>
                </a:solidFill>
                <a:effectLst>
                  <a:outerShdw blurRad="50800" dist="38100" dir="5400000" algn="t" rotWithShape="0">
                    <a:srgbClr val="000000">
                      <a:alpha val="40000"/>
                    </a:srgbClr>
                  </a:outerShdw>
                </a:effectLst>
              </a:rPr>
              <a:t>and</a:t>
            </a:r>
            <a:r>
              <a:rPr lang="en-US" sz="1100" b="1" dirty="0">
                <a:effectLst>
                  <a:outerShdw blurRad="50800" dist="38100" dir="5400000" algn="t" rotWithShape="0">
                    <a:srgbClr val="000000">
                      <a:alpha val="40000"/>
                    </a:srgbClr>
                  </a:outerShdw>
                </a:effectLst>
              </a:rPr>
              <a:t> </a:t>
            </a:r>
            <a:r>
              <a:rPr lang="en-US" sz="1100" b="1" dirty="0">
                <a:solidFill>
                  <a:schemeClr val="accent2">
                    <a:lumMod val="75000"/>
                  </a:schemeClr>
                </a:solidFill>
                <a:effectLst>
                  <a:outerShdw blurRad="50800" dist="38100" dir="5400000" algn="t" rotWithShape="0">
                    <a:srgbClr val="000000">
                      <a:alpha val="40000"/>
                    </a:srgbClr>
                  </a:outerShdw>
                </a:effectLst>
              </a:rPr>
              <a:t>2021</a:t>
            </a:r>
            <a:endParaRPr lang="en-US" sz="1100" dirty="0">
              <a:solidFill>
                <a:schemeClr val="accent2">
                  <a:lumMod val="75000"/>
                </a:schemeClr>
              </a:solidFill>
            </a:endParaRPr>
          </a:p>
          <a:p>
            <a:pPr algn="just"/>
            <a:endParaRPr lang="en-US" sz="1050" dirty="0">
              <a:latin typeface="Times New Roman" panose="02020603050405020304" pitchFamily="18" charset="0"/>
              <a:cs typeface="Times New Roman" panose="02020603050405020304" pitchFamily="18" charset="0"/>
            </a:endParaRPr>
          </a:p>
        </p:txBody>
      </p:sp>
      <p:sp>
        <p:nvSpPr>
          <p:cNvPr id="15" name="Content Placeholder 4"/>
          <p:cNvSpPr txBox="1">
            <a:spLocks/>
          </p:cNvSpPr>
          <p:nvPr/>
        </p:nvSpPr>
        <p:spPr>
          <a:xfrm>
            <a:off x="5964403" y="707075"/>
            <a:ext cx="3689048" cy="7181235"/>
          </a:xfrm>
          <a:prstGeom prst="rect">
            <a:avLst/>
          </a:prstGeom>
        </p:spPr>
        <p:style>
          <a:lnRef idx="1">
            <a:schemeClr val="accent6"/>
          </a:lnRef>
          <a:fillRef idx="2">
            <a:schemeClr val="accent6"/>
          </a:fillRef>
          <a:effectRef idx="1">
            <a:schemeClr val="accent6"/>
          </a:effectRef>
          <a:fontRef idx="minor">
            <a:schemeClr val="dk1"/>
          </a:fontRef>
        </p:style>
        <p:txBody>
          <a:bodyPr vert="horz" lIns="91440" tIns="45720" rIns="91440" bIns="45720" numCol="1"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Font typeface="Arial" panose="020B0604020202020204" pitchFamily="34" charset="0"/>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latin typeface="Times New Roman" panose="02020603050405020304" pitchFamily="18" charset="0"/>
                <a:cs typeface="Times New Roman" panose="02020603050405020304" pitchFamily="18" charset="0"/>
              </a:rPr>
              <a:t>This graph represents tha data of death by Covid-19 and Underlying and death due to Covid are in higher ratio .</a:t>
            </a: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latin typeface="Times New Roman" panose="02020603050405020304" pitchFamily="18" charset="0"/>
                <a:cs typeface="Times New Roman" panose="02020603050405020304" pitchFamily="18" charset="0"/>
              </a:rPr>
              <a:t>This graph represent the ratio of the death with </a:t>
            </a:r>
            <a:r>
              <a:rPr lang="en-US" sz="1050" dirty="0" err="1">
                <a:latin typeface="Times New Roman" panose="02020603050405020304" pitchFamily="18" charset="0"/>
                <a:cs typeface="Times New Roman" panose="02020603050405020304" pitchFamily="18" charset="0"/>
              </a:rPr>
              <a:t>Covid</a:t>
            </a:r>
            <a:r>
              <a:rPr lang="en-US" sz="1050" dirty="0">
                <a:latin typeface="Times New Roman" panose="02020603050405020304" pitchFamily="18" charset="0"/>
                <a:cs typeface="Times New Roman" panose="02020603050405020304" pitchFamily="18" charset="0"/>
              </a:rPr>
              <a:t> and other Respiratory Diseases. The death with Covid-19 are in greater then other diseases. (</a:t>
            </a:r>
            <a:r>
              <a:rPr lang="en-US" sz="1050" dirty="0" err="1">
                <a:latin typeface="Times New Roman" panose="02020603050405020304" pitchFamily="18" charset="0"/>
                <a:cs typeface="Times New Roman" panose="02020603050405020304" pitchFamily="18" charset="0"/>
              </a:rPr>
              <a:t>lankow</a:t>
            </a:r>
            <a:r>
              <a:rPr lang="en-US" sz="1050" dirty="0">
                <a:latin typeface="Times New Roman" panose="02020603050405020304" pitchFamily="18" charset="0"/>
                <a:cs typeface="Times New Roman" panose="02020603050405020304" pitchFamily="18" charset="0"/>
              </a:rPr>
              <a:t>, 2012)</a:t>
            </a: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latin typeface="Times New Roman" panose="02020603050405020304" pitchFamily="18" charset="0"/>
                <a:cs typeface="Times New Roman" panose="02020603050405020304" pitchFamily="18" charset="0"/>
              </a:rPr>
              <a:t>This graph represents the  death in week 1 to 6 and more death occurred in 2020 as in 2021.</a:t>
            </a: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latin typeface="Times New Roman" panose="02020603050405020304" pitchFamily="18" charset="0"/>
                <a:cs typeface="Times New Roman" panose="02020603050405020304" pitchFamily="18" charset="0"/>
              </a:rPr>
              <a:t>.</a:t>
            </a:r>
          </a:p>
        </p:txBody>
      </p:sp>
      <p:sp>
        <p:nvSpPr>
          <p:cNvPr id="16" name="Rectangle 15"/>
          <p:cNvSpPr/>
          <p:nvPr/>
        </p:nvSpPr>
        <p:spPr>
          <a:xfrm>
            <a:off x="5966460" y="342076"/>
            <a:ext cx="3723560" cy="346247"/>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1800" b="1" i="0" u="none" strike="noStrike" kern="1200" baseline="0">
                <a:solidFill>
                  <a:prstClr val="black">
                    <a:lumMod val="75000"/>
                    <a:lumOff val="25000"/>
                  </a:prstClr>
                </a:solidFill>
                <a:latin typeface="+mn-lt"/>
                <a:ea typeface="+mn-ea"/>
                <a:cs typeface="+mn-cs"/>
              </a:defRPr>
            </a:pPr>
            <a:r>
              <a:rPr lang="en-US" sz="1050" dirty="0"/>
              <a:t>COVID-19 </a:t>
            </a:r>
            <a:r>
              <a:rPr lang="en-US" sz="1050" dirty="0">
                <a:solidFill>
                  <a:schemeClr val="accent1">
                    <a:lumMod val="75000"/>
                  </a:schemeClr>
                </a:solidFill>
              </a:rPr>
              <a:t>Mentioned</a:t>
            </a:r>
            <a:r>
              <a:rPr lang="en-US" sz="1050" dirty="0"/>
              <a:t> or Underlying Cause</a:t>
            </a:r>
          </a:p>
        </p:txBody>
      </p:sp>
      <p:sp>
        <p:nvSpPr>
          <p:cNvPr id="17" name="Rectangle 16"/>
          <p:cNvSpPr/>
          <p:nvPr/>
        </p:nvSpPr>
        <p:spPr>
          <a:xfrm>
            <a:off x="5987628" y="3053052"/>
            <a:ext cx="3690961" cy="334379"/>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1800" b="1" i="0" u="none" strike="noStrike" kern="1200" baseline="0">
                <a:solidFill>
                  <a:prstClr val="black">
                    <a:lumMod val="75000"/>
                    <a:lumOff val="25000"/>
                  </a:prstClr>
                </a:solidFill>
                <a:latin typeface="+mn-lt"/>
                <a:ea typeface="+mn-ea"/>
                <a:cs typeface="+mn-cs"/>
              </a:defRPr>
            </a:pPr>
            <a:r>
              <a:rPr lang="en-US" sz="1050" dirty="0"/>
              <a:t>Death Difference between Covid-19 and other Respiratory Diseases</a:t>
            </a:r>
          </a:p>
        </p:txBody>
      </p:sp>
      <p:sp>
        <p:nvSpPr>
          <p:cNvPr id="18" name="Rectangle 17"/>
          <p:cNvSpPr/>
          <p:nvPr/>
        </p:nvSpPr>
        <p:spPr>
          <a:xfrm>
            <a:off x="5977888" y="5340888"/>
            <a:ext cx="3675563" cy="342201"/>
          </a:xfrm>
          <a:prstGeom prst="rect">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1800" b="1" i="0" u="none" strike="noStrike" kern="1200" baseline="0">
                <a:solidFill>
                  <a:prstClr val="black">
                    <a:lumMod val="75000"/>
                    <a:lumOff val="25000"/>
                  </a:prstClr>
                </a:solidFill>
                <a:latin typeface="+mn-lt"/>
                <a:ea typeface="+mn-ea"/>
                <a:cs typeface="+mn-cs"/>
              </a:defRPr>
            </a:pPr>
            <a:r>
              <a:rPr lang="en-US" sz="1050" dirty="0"/>
              <a:t>Week 1-6 </a:t>
            </a:r>
            <a:r>
              <a:rPr lang="en-US" sz="1050" dirty="0">
                <a:solidFill>
                  <a:schemeClr val="accent4">
                    <a:lumMod val="60000"/>
                    <a:lumOff val="40000"/>
                  </a:schemeClr>
                </a:solidFill>
              </a:rPr>
              <a:t>2020</a:t>
            </a:r>
            <a:r>
              <a:rPr lang="en-US" sz="1050" dirty="0"/>
              <a:t> and </a:t>
            </a:r>
            <a:r>
              <a:rPr lang="en-US" sz="1050" dirty="0">
                <a:solidFill>
                  <a:schemeClr val="accent4">
                    <a:lumMod val="50000"/>
                  </a:schemeClr>
                </a:solidFill>
              </a:rPr>
              <a:t>2021</a:t>
            </a:r>
          </a:p>
        </p:txBody>
      </p:sp>
      <p:sp>
        <p:nvSpPr>
          <p:cNvPr id="20" name="Content Placeholder 4"/>
          <p:cNvSpPr txBox="1">
            <a:spLocks/>
          </p:cNvSpPr>
          <p:nvPr/>
        </p:nvSpPr>
        <p:spPr>
          <a:xfrm>
            <a:off x="9670714" y="666277"/>
            <a:ext cx="3115829" cy="7222032"/>
          </a:xfrm>
          <a:prstGeom prst="rect">
            <a:avLst/>
          </a:prstGeom>
          <a:solidFill>
            <a:schemeClr val="accent6">
              <a:lumMod val="20000"/>
              <a:lumOff val="80000"/>
            </a:schemeClr>
          </a:solidFill>
        </p:spPr>
        <p:style>
          <a:lnRef idx="2">
            <a:schemeClr val="accent5"/>
          </a:lnRef>
          <a:fillRef idx="1">
            <a:schemeClr val="lt1"/>
          </a:fillRef>
          <a:effectRef idx="0">
            <a:schemeClr val="accent5"/>
          </a:effectRef>
          <a:fontRef idx="minor">
            <a:schemeClr val="dk1"/>
          </a:fontRef>
        </p:style>
        <p:txBody>
          <a:bodyPr vert="horz" lIns="91440" tIns="45720" rIns="91440" bIns="45720" numCol="1"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9pPr>
          </a:lstStyle>
          <a:p>
            <a:pPr algn="just">
              <a:spcBef>
                <a:spcPts val="0"/>
              </a:spcBef>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latin typeface="Times New Roman" panose="02020603050405020304" pitchFamily="18" charset="0"/>
                <a:cs typeface="Times New Roman" panose="02020603050405020304" pitchFamily="18" charset="0"/>
              </a:rPr>
              <a:t>This graph represent the data in a graphically form of different states in 2020 and 2021 of the  England (</a:t>
            </a:r>
            <a:r>
              <a:rPr lang="en-US" sz="1050" dirty="0"/>
              <a:t>Yildirim, S., 2016</a:t>
            </a:r>
            <a:r>
              <a:rPr lang="en-US" sz="1050" dirty="0">
                <a:latin typeface="Times New Roman" panose="02020603050405020304" pitchFamily="18" charset="0"/>
                <a:cs typeface="Times New Roman" panose="02020603050405020304" pitchFamily="18" charset="0"/>
              </a:rPr>
              <a:t>).</a:t>
            </a:r>
          </a:p>
          <a:p>
            <a:pPr algn="just">
              <a:spcBef>
                <a:spcPts val="0"/>
              </a:spcBef>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algn="just">
              <a:spcBef>
                <a:spcPts val="0"/>
              </a:spcBef>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highlight>
                <a:srgbClr val="FFFF00"/>
              </a:highlight>
            </a:endParaRPr>
          </a:p>
          <a:p>
            <a:pPr marL="0" indent="0" algn="just">
              <a:spcBef>
                <a:spcPts val="0"/>
              </a:spcBef>
              <a:buNone/>
            </a:pPr>
            <a:r>
              <a:rPr lang="en-US" sz="1050" dirty="0"/>
              <a:t>Davidson, R., 2014. Using infographics in the science classroom. </a:t>
            </a:r>
            <a:r>
              <a:rPr lang="en-US" sz="1050" i="1" dirty="0"/>
              <a:t>The Science Teacher</a:t>
            </a:r>
            <a:r>
              <a:rPr lang="en-US" sz="1050" dirty="0"/>
              <a:t>, </a:t>
            </a:r>
            <a:r>
              <a:rPr lang="en-US" sz="1050" i="1" dirty="0"/>
              <a:t>81</a:t>
            </a:r>
            <a:r>
              <a:rPr lang="en-US" sz="1050" dirty="0"/>
              <a:t>(3), p.34.</a:t>
            </a:r>
          </a:p>
          <a:p>
            <a:pPr marL="0" indent="0" algn="just">
              <a:spcBef>
                <a:spcPts val="0"/>
              </a:spcBef>
              <a:buNone/>
            </a:pPr>
            <a:endParaRPr lang="en-US" sz="1050" dirty="0"/>
          </a:p>
          <a:p>
            <a:pPr marL="0" indent="0" algn="just">
              <a:spcBef>
                <a:spcPts val="0"/>
              </a:spcBef>
              <a:buNone/>
            </a:pPr>
            <a:r>
              <a:rPr lang="en-US" sz="1050" dirty="0"/>
              <a:t>Dunlap, J.C. and Lowenthal, P.R., 2016. Getting graphic about infographics: design lessons learned from popular infographics. </a:t>
            </a:r>
            <a:r>
              <a:rPr lang="en-US" sz="1050" i="1" dirty="0"/>
              <a:t>Journal of Visual Literacy</a:t>
            </a:r>
            <a:r>
              <a:rPr lang="en-US" sz="1050" dirty="0"/>
              <a:t>, </a:t>
            </a:r>
            <a:r>
              <a:rPr lang="en-US" sz="1050" i="1" dirty="0"/>
              <a:t>35</a:t>
            </a:r>
            <a:r>
              <a:rPr lang="en-US" sz="1050" dirty="0"/>
              <a:t>(1), pp.42-59.</a:t>
            </a:r>
          </a:p>
          <a:p>
            <a:pPr marL="0" indent="0" algn="just">
              <a:spcBef>
                <a:spcPts val="0"/>
              </a:spcBef>
              <a:buNone/>
            </a:pPr>
            <a:endParaRPr lang="en-US" sz="1050" dirty="0"/>
          </a:p>
          <a:p>
            <a:pPr marL="0" indent="0" algn="just">
              <a:spcBef>
                <a:spcPts val="0"/>
              </a:spcBef>
              <a:buNone/>
            </a:pPr>
            <a:r>
              <a:rPr lang="en-US" sz="1050" dirty="0" err="1"/>
              <a:t>Lankow</a:t>
            </a:r>
            <a:r>
              <a:rPr lang="en-US" sz="1050" dirty="0"/>
              <a:t>, J., Ritchie, J. and Crooks, R., 2012. </a:t>
            </a:r>
            <a:r>
              <a:rPr lang="en-US" sz="1050" i="1" dirty="0"/>
              <a:t>Infographics: The power of visual storytelling</a:t>
            </a:r>
            <a:r>
              <a:rPr lang="en-US" sz="1050" dirty="0"/>
              <a:t>. John Wiley &amp; Sons.</a:t>
            </a: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t>Martin, L.J., Turnquist, A., Groot, B., Huang, S.Y., </a:t>
            </a:r>
            <a:r>
              <a:rPr lang="en-US" sz="1050" dirty="0" err="1"/>
              <a:t>Kok</a:t>
            </a:r>
            <a:r>
              <a:rPr lang="en-US" sz="1050" dirty="0"/>
              <a:t>, E., </a:t>
            </a:r>
            <a:r>
              <a:rPr lang="en-US" sz="1050" dirty="0" err="1"/>
              <a:t>Thoma</a:t>
            </a:r>
            <a:r>
              <a:rPr lang="en-US" sz="1050" dirty="0"/>
              <a:t>, B. and van </a:t>
            </a:r>
            <a:r>
              <a:rPr lang="en-US" sz="1050" dirty="0" err="1"/>
              <a:t>Merriënboer</a:t>
            </a:r>
            <a:r>
              <a:rPr lang="en-US" sz="1050" dirty="0"/>
              <a:t>, J.J., 2019. Exploring the role of infographics for summarizing medical literature. </a:t>
            </a:r>
            <a:r>
              <a:rPr lang="en-US" sz="1050" i="1" dirty="0"/>
              <a:t>Health Professions Education</a:t>
            </a:r>
            <a:r>
              <a:rPr lang="en-US" sz="1050" dirty="0"/>
              <a:t>, </a:t>
            </a:r>
            <a:r>
              <a:rPr lang="en-US" sz="1050" i="1" dirty="0"/>
              <a:t>5</a:t>
            </a:r>
            <a:r>
              <a:rPr lang="en-US" sz="1050" dirty="0"/>
              <a:t>(1), pp.48-57.</a:t>
            </a: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r>
              <a:rPr lang="en-US" sz="1050" dirty="0"/>
              <a:t>Yildirim, S., 2016. Infographics for Educational Purposes: Their Structure, Properties and Reader Approaches. </a:t>
            </a:r>
            <a:r>
              <a:rPr lang="en-US" sz="1050" i="1" dirty="0"/>
              <a:t>Turkish Online Journal of Educational Technology-TOJET</a:t>
            </a:r>
            <a:r>
              <a:rPr lang="en-US" sz="1050" dirty="0"/>
              <a:t>, </a:t>
            </a:r>
            <a:r>
              <a:rPr lang="en-US" sz="1050" i="1" dirty="0"/>
              <a:t>15</a:t>
            </a:r>
            <a:r>
              <a:rPr lang="en-US" sz="1050" dirty="0"/>
              <a:t>(3), pp.98-110.</a:t>
            </a:r>
            <a:endParaRPr lang="en-US" sz="1050" dirty="0">
              <a:latin typeface="Times New Roman" panose="02020603050405020304" pitchFamily="18" charset="0"/>
              <a:cs typeface="Times New Roman" panose="02020603050405020304" pitchFamily="18" charset="0"/>
            </a:endParaRPr>
          </a:p>
          <a:p>
            <a:pPr marL="0" indent="0" algn="just">
              <a:spcBef>
                <a:spcPts val="0"/>
              </a:spcBef>
              <a:buNone/>
            </a:pPr>
            <a:endParaRPr lang="en-US" sz="1050" dirty="0">
              <a:latin typeface="Times New Roman" panose="02020603050405020304" pitchFamily="18" charset="0"/>
              <a:cs typeface="Times New Roman" panose="02020603050405020304" pitchFamily="18" charset="0"/>
            </a:endParaRPr>
          </a:p>
        </p:txBody>
      </p:sp>
      <p:sp>
        <p:nvSpPr>
          <p:cNvPr id="21" name="Rectangle 20"/>
          <p:cNvSpPr/>
          <p:nvPr/>
        </p:nvSpPr>
        <p:spPr>
          <a:xfrm>
            <a:off x="9678590" y="342076"/>
            <a:ext cx="3107953" cy="310832"/>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sz="1600" b="1" i="0" u="none" strike="noStrike" kern="1200" baseline="0">
                <a:solidFill>
                  <a:srgbClr val="44546A"/>
                </a:solidFill>
                <a:latin typeface="+mn-lt"/>
                <a:ea typeface="+mn-ea"/>
                <a:cs typeface="+mn-cs"/>
              </a:defRPr>
            </a:pPr>
            <a:r>
              <a:rPr lang="en-US" sz="1050" dirty="0"/>
              <a:t>By Region Death 2020-2021</a:t>
            </a:r>
          </a:p>
        </p:txBody>
      </p:sp>
      <p:sp>
        <p:nvSpPr>
          <p:cNvPr id="22" name="Rectangle 21"/>
          <p:cNvSpPr/>
          <p:nvPr/>
        </p:nvSpPr>
        <p:spPr>
          <a:xfrm>
            <a:off x="9649148" y="3632074"/>
            <a:ext cx="3137395" cy="3463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050" dirty="0"/>
              <a:t>References</a:t>
            </a:r>
          </a:p>
        </p:txBody>
      </p:sp>
      <p:graphicFrame>
        <p:nvGraphicFramePr>
          <p:cNvPr id="23" name="Chart 22"/>
          <p:cNvGraphicFramePr>
            <a:graphicFrameLocks/>
          </p:cNvGraphicFramePr>
          <p:nvPr>
            <p:extLst>
              <p:ext uri="{D42A27DB-BD31-4B8C-83A1-F6EECF244321}">
                <p14:modId xmlns:p14="http://schemas.microsoft.com/office/powerpoint/2010/main" val="1431898606"/>
              </p:ext>
            </p:extLst>
          </p:nvPr>
        </p:nvGraphicFramePr>
        <p:xfrm>
          <a:off x="-978794" y="3821250"/>
          <a:ext cx="2947188" cy="2982881"/>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24" name="Chart 23"/>
          <p:cNvGraphicFramePr/>
          <p:nvPr>
            <p:extLst>
              <p:ext uri="{D42A27DB-BD31-4B8C-83A1-F6EECF244321}">
                <p14:modId xmlns:p14="http://schemas.microsoft.com/office/powerpoint/2010/main" val="3221284767"/>
              </p:ext>
            </p:extLst>
          </p:nvPr>
        </p:nvGraphicFramePr>
        <p:xfrm>
          <a:off x="1951712" y="688324"/>
          <a:ext cx="4026178" cy="175150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25" name="Chart 24"/>
          <p:cNvGraphicFramePr>
            <a:graphicFrameLocks/>
          </p:cNvGraphicFramePr>
          <p:nvPr>
            <p:extLst>
              <p:ext uri="{D42A27DB-BD31-4B8C-83A1-F6EECF244321}">
                <p14:modId xmlns:p14="http://schemas.microsoft.com/office/powerpoint/2010/main" val="1153864540"/>
              </p:ext>
            </p:extLst>
          </p:nvPr>
        </p:nvGraphicFramePr>
        <p:xfrm>
          <a:off x="1961450" y="3226755"/>
          <a:ext cx="4016439" cy="167867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26" name="Chart 25"/>
          <p:cNvGraphicFramePr>
            <a:graphicFrameLocks/>
          </p:cNvGraphicFramePr>
          <p:nvPr>
            <p:extLst>
              <p:ext uri="{D42A27DB-BD31-4B8C-83A1-F6EECF244321}">
                <p14:modId xmlns:p14="http://schemas.microsoft.com/office/powerpoint/2010/main" val="2877660428"/>
              </p:ext>
            </p:extLst>
          </p:nvPr>
        </p:nvGraphicFramePr>
        <p:xfrm>
          <a:off x="1960439" y="5692133"/>
          <a:ext cx="4017449" cy="1757311"/>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27" name="Chart 26"/>
          <p:cNvGraphicFramePr>
            <a:graphicFrameLocks/>
          </p:cNvGraphicFramePr>
          <p:nvPr>
            <p:extLst>
              <p:ext uri="{D42A27DB-BD31-4B8C-83A1-F6EECF244321}">
                <p14:modId xmlns:p14="http://schemas.microsoft.com/office/powerpoint/2010/main" val="1602004957"/>
              </p:ext>
            </p:extLst>
          </p:nvPr>
        </p:nvGraphicFramePr>
        <p:xfrm>
          <a:off x="5975850" y="715990"/>
          <a:ext cx="3702740" cy="1891509"/>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28" name="Chart 27"/>
          <p:cNvGraphicFramePr/>
          <p:nvPr>
            <p:extLst>
              <p:ext uri="{D42A27DB-BD31-4B8C-83A1-F6EECF244321}">
                <p14:modId xmlns:p14="http://schemas.microsoft.com/office/powerpoint/2010/main" val="120293102"/>
              </p:ext>
            </p:extLst>
          </p:nvPr>
        </p:nvGraphicFramePr>
        <p:xfrm>
          <a:off x="5970763" y="3392812"/>
          <a:ext cx="3666937" cy="1416538"/>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29" name="Chart 28"/>
          <p:cNvGraphicFramePr/>
          <p:nvPr>
            <p:extLst>
              <p:ext uri="{D42A27DB-BD31-4B8C-83A1-F6EECF244321}">
                <p14:modId xmlns:p14="http://schemas.microsoft.com/office/powerpoint/2010/main" val="4123628829"/>
              </p:ext>
            </p:extLst>
          </p:nvPr>
        </p:nvGraphicFramePr>
        <p:xfrm>
          <a:off x="5987731" y="5683089"/>
          <a:ext cx="3649968" cy="1757311"/>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30" name="Chart 29"/>
          <p:cNvGraphicFramePr/>
          <p:nvPr>
            <p:extLst>
              <p:ext uri="{D42A27DB-BD31-4B8C-83A1-F6EECF244321}">
                <p14:modId xmlns:p14="http://schemas.microsoft.com/office/powerpoint/2010/main" val="2763780019"/>
              </p:ext>
            </p:extLst>
          </p:nvPr>
        </p:nvGraphicFramePr>
        <p:xfrm>
          <a:off x="9775158" y="683845"/>
          <a:ext cx="2999937" cy="2369207"/>
        </p:xfrm>
        <a:graphic>
          <a:graphicData uri="http://schemas.openxmlformats.org/drawingml/2006/chart">
            <c:chart xmlns:c="http://schemas.openxmlformats.org/drawingml/2006/chart" xmlns:r="http://schemas.openxmlformats.org/officeDocument/2006/relationships" r:id="rId9"/>
          </a:graphicData>
        </a:graphic>
      </p:graphicFrame>
    </p:spTree>
    <p:extLst>
      <p:ext uri="{BB962C8B-B14F-4D97-AF65-F5344CB8AC3E}">
        <p14:creationId xmlns:p14="http://schemas.microsoft.com/office/powerpoint/2010/main" val="38470478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253</TotalTime>
  <Words>576</Words>
  <Application>Microsoft Office PowerPoint</Application>
  <PresentationFormat>Widescreen</PresentationFormat>
  <Paragraphs>138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       Introduction This is a infographic representation of the Covid-19 effected death rates in the England and the wales to gather and answer the question by looking at the images which are displayed in terms of charts. Rate of Death demonstration the graph represents and used to calculate the death difference ratio between the different age groups (Davidson, 2014). Aims and Objectives the aims and goals for this to have a knowledge without having a deep dive just liking at the graphs we can able to answer the different questions (Dunlap and Lowenthal,, 2016).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Background</dc:title>
  <dc:creator>dell</dc:creator>
  <cp:lastModifiedBy>Fahad Mughal</cp:lastModifiedBy>
  <cp:revision>259</cp:revision>
  <dcterms:created xsi:type="dcterms:W3CDTF">2021-06-12T10:05:41Z</dcterms:created>
  <dcterms:modified xsi:type="dcterms:W3CDTF">2021-08-02T10:03:45Z</dcterms:modified>
</cp:coreProperties>
</file>