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60"/>
  </p:normalViewPr>
  <p:slideViewPr>
    <p:cSldViewPr snapToGrid="0">
      <p:cViewPr varScale="1">
        <p:scale>
          <a:sx n="84" d="100"/>
          <a:sy n="84" d="100"/>
        </p:scale>
        <p:origin x="7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C158F1-D7B6-4CBF-B87A-747CC5155BA4}" type="datetimeFigureOut">
              <a:rPr lang="en-IN" smtClean="0"/>
              <a:t>11-07-2025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AE20C7-F6C1-4A23-AF3C-80B95BA69F37}" type="slidenum">
              <a:rPr lang="en-IN" smtClean="0"/>
              <a:t>‹#›</a:t>
            </a:fld>
            <a:endParaRPr lang="en-IN"/>
          </a:p>
        </p:txBody>
      </p:sp>
    </p:spTree>
    <p:extLst>
      <p:ext uri="{BB962C8B-B14F-4D97-AF65-F5344CB8AC3E}">
        <p14:creationId xmlns:p14="http://schemas.microsoft.com/office/powerpoint/2010/main" val="2781723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corporatefinanceinstitute.com/resources/management/hofstedes-cultural-dimensions-theory/"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smtClean="0"/>
              <a:t>The structure of the report will provide culture and its elements, theoretical framework about impact of culture followed by segments dealing with cultural differences, communication patterns, challenges faced, and plausible solutions. </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3</a:t>
            </a:fld>
            <a:endParaRPr lang="en-IN"/>
          </a:p>
        </p:txBody>
      </p:sp>
    </p:spTree>
    <p:extLst>
      <p:ext uri="{BB962C8B-B14F-4D97-AF65-F5344CB8AC3E}">
        <p14:creationId xmlns:p14="http://schemas.microsoft.com/office/powerpoint/2010/main" val="1380713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IN" dirty="0" smtClean="0">
                <a:solidFill>
                  <a:schemeClr val="tx1"/>
                </a:solidFill>
                <a:latin typeface="Times New Roman" panose="02020603050405020304" pitchFamily="18" charset="0"/>
                <a:cs typeface="Times New Roman" panose="02020603050405020304" pitchFamily="18" charset="0"/>
              </a:rPr>
              <a:t>It exposes itself to dynamism, undergoing transformations as it interacts with innovations, external influences, and so forth. </a:t>
            </a:r>
          </a:p>
          <a:p>
            <a:pPr>
              <a:lnSpc>
                <a:spcPct val="150000"/>
              </a:lnSpc>
            </a:pPr>
            <a:r>
              <a:rPr lang="en-IN" dirty="0" smtClean="0">
                <a:solidFill>
                  <a:schemeClr val="tx1"/>
                </a:solidFill>
                <a:latin typeface="Times New Roman" panose="02020603050405020304" pitchFamily="18" charset="0"/>
                <a:cs typeface="Times New Roman" panose="02020603050405020304" pitchFamily="18" charset="0"/>
              </a:rPr>
              <a:t>On the other hand, the culture maintains fixed traditions that grant a sense of security and identity.</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4</a:t>
            </a:fld>
            <a:endParaRPr lang="en-IN"/>
          </a:p>
        </p:txBody>
      </p:sp>
    </p:spTree>
    <p:extLst>
      <p:ext uri="{BB962C8B-B14F-4D97-AF65-F5344CB8AC3E}">
        <p14:creationId xmlns:p14="http://schemas.microsoft.com/office/powerpoint/2010/main" val="75445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Times New Roman" panose="02020603050405020304" pitchFamily="18" charset="0"/>
                <a:cs typeface="Times New Roman" panose="02020603050405020304" pitchFamily="18" charset="0"/>
              </a:rPr>
              <a:t>A few of those belief systems are the foundation of the very </a:t>
            </a:r>
            <a:r>
              <a:rPr lang="en-GB" dirty="0" err="1" smtClean="0">
                <a:latin typeface="Times New Roman" panose="02020603050405020304" pitchFamily="18" charset="0"/>
                <a:cs typeface="Times New Roman" panose="02020603050405020304" pitchFamily="18" charset="0"/>
              </a:rPr>
              <a:t>behaviors</a:t>
            </a:r>
            <a:r>
              <a:rPr lang="en-GB" dirty="0" smtClean="0">
                <a:latin typeface="Times New Roman" panose="02020603050405020304" pitchFamily="18" charset="0"/>
                <a:cs typeface="Times New Roman" panose="02020603050405020304" pitchFamily="18" charset="0"/>
              </a:rPr>
              <a:t> and social norms, e.g. what is success, what is acceptable or not, or moral imperatives that demand respect from others.</a:t>
            </a:r>
            <a:endParaRPr lang="en-IN" dirty="0" smtClean="0">
              <a:latin typeface="Times New Roman" panose="02020603050405020304" pitchFamily="18" charset="0"/>
              <a:cs typeface="Times New Roman" panose="02020603050405020304" pitchFamily="18" charset="0"/>
            </a:endParaRPr>
          </a:p>
          <a:p>
            <a:r>
              <a:rPr lang="en-GB" dirty="0" smtClean="0"/>
              <a:t>Traditions and customs: traditions and Customs are passed down from generation to generation, a ceremony, social etiquette or a festival. These customs give us a sense of continuity and identity.</a:t>
            </a:r>
            <a:endParaRPr lang="en-IN" dirty="0" smtClean="0"/>
          </a:p>
          <a:p>
            <a:r>
              <a:rPr lang="en-GB" dirty="0" smtClean="0"/>
              <a:t>Language: This is one of the major element for communication. Language carries culture, idioms and expressions: all of a society’s worldview.</a:t>
            </a:r>
            <a:endParaRPr lang="en-IN" dirty="0" smtClean="0"/>
          </a:p>
          <a:p>
            <a:r>
              <a:rPr lang="en-IN" dirty="0" err="1" smtClean="0"/>
              <a:t>Artifacts</a:t>
            </a:r>
            <a:r>
              <a:rPr lang="en-IN" dirty="0" smtClean="0"/>
              <a:t> and material culture everything from tangible objects like clothing, architecture and tools to materials and technologies is cultural identity and the level of technological development of a society. </a:t>
            </a:r>
          </a:p>
          <a:p>
            <a:r>
              <a:rPr lang="en-IN" dirty="0" smtClean="0"/>
              <a:t>Norms and social roles: they regulate social behaviour within a society. Norms can be informal social rules or formal laws that work to maintain cohesion and order. Social roles, on the other hand, define behaviours and specific duties associated with the positions of parent, teacher, leader, and so on.</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5</a:t>
            </a:fld>
            <a:endParaRPr lang="en-IN"/>
          </a:p>
        </p:txBody>
      </p:sp>
    </p:spTree>
    <p:extLst>
      <p:ext uri="{BB962C8B-B14F-4D97-AF65-F5344CB8AC3E}">
        <p14:creationId xmlns:p14="http://schemas.microsoft.com/office/powerpoint/2010/main" val="1428899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dirty="0" smtClean="0">
                <a:solidFill>
                  <a:schemeClr val="tx1"/>
                </a:solidFill>
                <a:latin typeface="Times New Roman" panose="02020603050405020304" pitchFamily="18" charset="0"/>
                <a:cs typeface="Times New Roman" panose="02020603050405020304" pitchFamily="18" charset="0"/>
              </a:rPr>
              <a:t>Power distance</a:t>
            </a:r>
            <a:r>
              <a:rPr lang="en-IN" dirty="0" smtClean="0">
                <a:solidFill>
                  <a:schemeClr val="tx1"/>
                </a:solidFill>
                <a:latin typeface="Times New Roman" panose="02020603050405020304" pitchFamily="18" charset="0"/>
                <a:cs typeface="Times New Roman" panose="02020603050405020304" pitchFamily="18" charset="0"/>
              </a:rPr>
              <a:t> is how less powerful members of the society accept or at least tolerate unequal distributions of power into their culture. Cultures which highly value power distance accept authority and respect hierarchical structures without any question, less informal communication, and centralised decision-making. </a:t>
            </a:r>
            <a:r>
              <a:rPr lang="en-IN" dirty="0" smtClean="0"/>
              <a:t>Whereas cultures with low power distance stress equality and consultation in decision-making, fostering communication and flatter organisational structures.</a:t>
            </a:r>
          </a:p>
          <a:p>
            <a:r>
              <a:rPr lang="en-IN" b="1" dirty="0" smtClean="0"/>
              <a:t>Individualism vs Collectivism</a:t>
            </a:r>
            <a:r>
              <a:rPr lang="en-IN" dirty="0" smtClean="0"/>
              <a:t> is another axis to consider. In individualistic cultures, personal achievement, independence and self-expression are more important. In these cases, relationships are more transactional and personalities are looking out for their own goals. In collectivistic societies, harmony in the group, loyalty and interdependence are stressed; so cooperative behaviour and group solutions are sought.</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6</a:t>
            </a:fld>
            <a:endParaRPr lang="en-IN"/>
          </a:p>
        </p:txBody>
      </p:sp>
    </p:spTree>
    <p:extLst>
      <p:ext uri="{BB962C8B-B14F-4D97-AF65-F5344CB8AC3E}">
        <p14:creationId xmlns:p14="http://schemas.microsoft.com/office/powerpoint/2010/main" val="120487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smtClean="0"/>
              <a:t>. Where cultures have low uncertainty avoidance they are more adaptable, open to innovation and comfortable in ambiguity and therefore influence corporate flexibility and risk taking.</a:t>
            </a:r>
          </a:p>
          <a:p>
            <a:r>
              <a:rPr lang="en-IN" b="1" dirty="0" smtClean="0"/>
              <a:t>Long-term versus Short-term Orientation</a:t>
            </a:r>
            <a:r>
              <a:rPr lang="en-IN" dirty="0" smtClean="0"/>
              <a:t>, is a value consideration regarding the extent to which a society values rewards to be actualised in the far-off future as opposed to their immediate realisation. Long-term-oriented cultures emphasise perseverance, thriftiness, and planning, while short-term-oriented cultures emphasise traditions and keeping quick results.</a:t>
            </a:r>
          </a:p>
          <a:p>
            <a:r>
              <a:rPr lang="en-IN" b="1" dirty="0" smtClean="0"/>
              <a:t>Indulgence vs. Restraint</a:t>
            </a:r>
            <a:r>
              <a:rPr lang="en-IN" dirty="0" smtClean="0"/>
              <a:t>, indulgence allow fulfilment of basic needs of human and natural needs of human that is having fun and enjoying life. On the other hand restrained culture overpower fulfilment and manages by strict social norms.</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7</a:t>
            </a:fld>
            <a:endParaRPr lang="en-IN"/>
          </a:p>
        </p:txBody>
      </p:sp>
    </p:spTree>
    <p:extLst>
      <p:ext uri="{BB962C8B-B14F-4D97-AF65-F5344CB8AC3E}">
        <p14:creationId xmlns:p14="http://schemas.microsoft.com/office/powerpoint/2010/main" val="2692105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err="1" smtClean="0">
                <a:solidFill>
                  <a:schemeClr val="tx1"/>
                </a:solidFill>
                <a:latin typeface="Times New Roman" panose="02020603050405020304" pitchFamily="18" charset="0"/>
                <a:cs typeface="Times New Roman" panose="02020603050405020304" pitchFamily="18" charset="0"/>
              </a:rPr>
              <a:t>Guanxi</a:t>
            </a:r>
            <a:r>
              <a:rPr lang="en-IN" dirty="0" smtClean="0">
                <a:solidFill>
                  <a:schemeClr val="tx1"/>
                </a:solidFill>
                <a:latin typeface="Times New Roman" panose="02020603050405020304" pitchFamily="18" charset="0"/>
                <a:cs typeface="Times New Roman" panose="02020603050405020304" pitchFamily="18" charset="0"/>
              </a:rPr>
              <a:t> establishes trust between two people in return of personal benefits. </a:t>
            </a:r>
            <a:r>
              <a:rPr lang="en-IN" baseline="0" dirty="0" smtClean="0">
                <a:solidFill>
                  <a:schemeClr val="tx1"/>
                </a:solidFill>
                <a:latin typeface="Times New Roman" panose="02020603050405020304" pitchFamily="18" charset="0"/>
                <a:cs typeface="Times New Roman" panose="02020603050405020304" pitchFamily="18" charset="0"/>
              </a:rPr>
              <a:t> </a:t>
            </a:r>
            <a:r>
              <a:rPr lang="en-IN" dirty="0" smtClean="0"/>
              <a:t>Therefore, foreign companies need to put in sufficient time to building genuine relationship-showing respect, loyalty, and so forth. Neglect of this element could mean mistrust or even superficial negotiations.</a:t>
            </a:r>
          </a:p>
          <a:p>
            <a:r>
              <a:rPr lang="en-IN" dirty="0" smtClean="0"/>
              <a:t>The respect for </a:t>
            </a:r>
            <a:r>
              <a:rPr lang="en-IN" b="1" dirty="0" smtClean="0"/>
              <a:t>hierarchy and authority</a:t>
            </a:r>
            <a:r>
              <a:rPr lang="en-IN" dirty="0" smtClean="0"/>
              <a:t> is a crucial feature of Chinese culture. Decision-making is generally central, with senior leaders holding much authority. It is, therefore, important to understand this hierarchy and respect it, with an approach that fits the seniority and protocol of the situation. Direct confrontation or an overly aggressive negotiation tactic would not do well. In many instances, the cultural ideal is to be patient and respectful because Chinese counterparts would much rather cultivate an ambiance of harmony and respect.</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8</a:t>
            </a:fld>
            <a:endParaRPr lang="en-IN"/>
          </a:p>
        </p:txBody>
      </p:sp>
    </p:spTree>
    <p:extLst>
      <p:ext uri="{BB962C8B-B14F-4D97-AF65-F5344CB8AC3E}">
        <p14:creationId xmlns:p14="http://schemas.microsoft.com/office/powerpoint/2010/main" val="39944851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smtClean="0"/>
              <a:t>The same elements that relate to time and patience also affect business. Chinese negotiations tend to go for much longer than expected, given that consensus and proper consideration are valued. Traditional values such as </a:t>
            </a:r>
            <a:r>
              <a:rPr lang="en-IN" b="1" dirty="0" smtClean="0"/>
              <a:t>socialism and harmony</a:t>
            </a:r>
            <a:r>
              <a:rPr lang="en-IN" dirty="0" smtClean="0"/>
              <a:t> dictate business. Emphasising group interests over individual ones is a way to show that one respects the culture. Doing even a few favours by partaking in cultural rites or respecting cultural customs will surely help cement relationships more. </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9</a:t>
            </a:fld>
            <a:endParaRPr lang="en-IN"/>
          </a:p>
        </p:txBody>
      </p:sp>
    </p:spTree>
    <p:extLst>
      <p:ext uri="{BB962C8B-B14F-4D97-AF65-F5344CB8AC3E}">
        <p14:creationId xmlns:p14="http://schemas.microsoft.com/office/powerpoint/2010/main" val="3219944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smtClean="0"/>
              <a:t>Another critical factor is, of course, to </a:t>
            </a:r>
            <a:r>
              <a:rPr lang="en-IN" b="1" dirty="0" smtClean="0"/>
              <a:t>build rapport</a:t>
            </a:r>
            <a:r>
              <a:rPr lang="en-IN" dirty="0" smtClean="0"/>
              <a:t>. Earlier-stage trust and establishment of rapport help in creating a good floor atmosphere, ensuring open dialogue. Listening, putting oneself in the other's shoes, and demonstrating genuine interest will produce mutual respect between the parties involved. There is actually room for some level of flexibility and cooperation in any negotiation so far as negotiators show concern for the relationship besides just the here and now.</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10</a:t>
            </a:fld>
            <a:endParaRPr lang="en-IN"/>
          </a:p>
        </p:txBody>
      </p:sp>
    </p:spTree>
    <p:extLst>
      <p:ext uri="{BB962C8B-B14F-4D97-AF65-F5344CB8AC3E}">
        <p14:creationId xmlns:p14="http://schemas.microsoft.com/office/powerpoint/2010/main" val="615103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smtClean="0"/>
              <a:t>Some </a:t>
            </a:r>
            <a:r>
              <a:rPr lang="en-IN" b="1" dirty="0" smtClean="0"/>
              <a:t>flexibility and creativity</a:t>
            </a:r>
            <a:r>
              <a:rPr lang="en-IN" dirty="0" smtClean="0"/>
              <a:t> are needed in this walk. Negotiators should be judged more for being fabulous and able to address the issues at hand than for sticking to their initial unyielding positions. The term win-win is most often used to describe this apt method of increasing the probability of a deal that benefits both parties in some way. A certain amount of concessions, however, must be granted as long as the big picture is taken into consideration, which is flexible behaviour showing goodwill.</a:t>
            </a:r>
          </a:p>
          <a:p>
            <a:r>
              <a:rPr lang="en-IN" dirty="0" smtClean="0"/>
              <a:t>Success hinges on </a:t>
            </a:r>
            <a:r>
              <a:rPr lang="en-IN" b="1" dirty="0" smtClean="0"/>
              <a:t>timing and patience </a:t>
            </a:r>
            <a:r>
              <a:rPr lang="en-IN" dirty="0" smtClean="0"/>
              <a:t>as well. Being in a hurry can mean missing out on important details or giving in on points unfairly. The time taken to generate stakeholder consensus and allow for personal reflection is usually rewarded with balanced, sustainable contracts.</a:t>
            </a:r>
          </a:p>
          <a:p>
            <a:r>
              <a:rPr lang="en-IN" dirty="0" smtClean="0"/>
              <a:t>Hence, in negotiating, the best method to close a deal is to have a summary of the agreements and mutual understanding. They set the stage for the follow-up and keep channels open after closing. This further builds the trust in the implementation process.</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11</a:t>
            </a:fld>
            <a:endParaRPr lang="en-IN"/>
          </a:p>
        </p:txBody>
      </p:sp>
    </p:spTree>
    <p:extLst>
      <p:ext uri="{BB962C8B-B14F-4D97-AF65-F5344CB8AC3E}">
        <p14:creationId xmlns:p14="http://schemas.microsoft.com/office/powerpoint/2010/main" val="35385954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smtClean="0"/>
              <a:t>Patience and timing can’t be ignored: rushing into a negotiation can erode trust and get very bad terms.</a:t>
            </a:r>
          </a:p>
          <a:p>
            <a:r>
              <a:rPr lang="en-IN" dirty="0" smtClean="0"/>
              <a:t> Closure, confirmation and follow through will seal the deal and cement the relationship. </a:t>
            </a:r>
          </a:p>
          <a:p>
            <a:r>
              <a:rPr lang="en-IN" dirty="0" smtClean="0"/>
              <a:t>So these will lay the foundation for long term partnerships and reduce the chance of miscommunication to blow them off course to the win-win. </a:t>
            </a:r>
          </a:p>
          <a:p>
            <a:r>
              <a:rPr lang="en-IN" dirty="0" smtClean="0"/>
              <a:t>When done right these will bring life to fertile and winning business relationships.</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12</a:t>
            </a:fld>
            <a:endParaRPr lang="en-IN"/>
          </a:p>
        </p:txBody>
      </p:sp>
    </p:spTree>
    <p:extLst>
      <p:ext uri="{BB962C8B-B14F-4D97-AF65-F5344CB8AC3E}">
        <p14:creationId xmlns:p14="http://schemas.microsoft.com/office/powerpoint/2010/main" val="17786954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latin typeface="Times New Roman" panose="02020603050405020304" pitchFamily="18" charset="0"/>
                <a:cs typeface="Times New Roman" panose="02020603050405020304" pitchFamily="18" charset="0"/>
              </a:rPr>
              <a:t>Li, Y., (2022). </a:t>
            </a:r>
            <a:r>
              <a:rPr lang="en-GB" dirty="0" err="1" smtClean="0">
                <a:solidFill>
                  <a:schemeClr val="tx1"/>
                </a:solidFill>
                <a:latin typeface="Times New Roman" panose="02020603050405020304" pitchFamily="18" charset="0"/>
                <a:cs typeface="Times New Roman" panose="02020603050405020304" pitchFamily="18" charset="0"/>
              </a:rPr>
              <a:t>Modeling</a:t>
            </a:r>
            <a:r>
              <a:rPr lang="en-GB" dirty="0" smtClean="0">
                <a:solidFill>
                  <a:schemeClr val="tx1"/>
                </a:solidFill>
                <a:latin typeface="Times New Roman" panose="02020603050405020304" pitchFamily="18" charset="0"/>
                <a:cs typeface="Times New Roman" panose="02020603050405020304" pitchFamily="18" charset="0"/>
              </a:rPr>
              <a:t> and analysis of Chinese culture and communication. </a:t>
            </a:r>
            <a:r>
              <a:rPr lang="en-IN" i="1" dirty="0" smtClean="0">
                <a:solidFill>
                  <a:schemeClr val="tx1"/>
                </a:solidFill>
                <a:latin typeface="Times New Roman" panose="02020603050405020304" pitchFamily="18" charset="0"/>
                <a:cs typeface="Times New Roman" panose="02020603050405020304" pitchFamily="18" charset="0"/>
              </a:rPr>
              <a:t>ACM Transactions on Asian and Low-Resource Language Information Processing</a:t>
            </a:r>
            <a:r>
              <a:rPr lang="en-IN" dirty="0" smtClean="0">
                <a:solidFill>
                  <a:schemeClr val="tx1"/>
                </a:solidFill>
                <a:latin typeface="Times New Roman" panose="02020603050405020304" pitchFamily="18" charset="0"/>
                <a:cs typeface="Times New Roman" panose="02020603050405020304" pitchFamily="18" charset="0"/>
              </a:rPr>
              <a:t> .21(6). Pp.1-19.</a:t>
            </a:r>
          </a:p>
          <a:p>
            <a:r>
              <a:rPr lang="en-GB" dirty="0" err="1" smtClean="0"/>
              <a:t>Minkov</a:t>
            </a:r>
            <a:r>
              <a:rPr lang="en-GB" dirty="0" smtClean="0"/>
              <a:t>, M. and </a:t>
            </a:r>
            <a:r>
              <a:rPr lang="en-GB" dirty="0" err="1" smtClean="0"/>
              <a:t>Kaasa</a:t>
            </a:r>
            <a:r>
              <a:rPr lang="en-GB" dirty="0" smtClean="0"/>
              <a:t>, A., (2022). Do dimensions of culture exist objectively? A validation of the revised </a:t>
            </a:r>
            <a:r>
              <a:rPr lang="en-GB" dirty="0" err="1" smtClean="0"/>
              <a:t>Minkov</a:t>
            </a:r>
            <a:r>
              <a:rPr lang="en-GB" dirty="0" smtClean="0"/>
              <a:t>-Hofstede model of culture with World Values Survey items and scores for 102 countries. </a:t>
            </a:r>
            <a:r>
              <a:rPr lang="en-IN" i="1" dirty="0" smtClean="0"/>
              <a:t>Journal of International Management</a:t>
            </a:r>
            <a:r>
              <a:rPr lang="en-IN" dirty="0" smtClean="0"/>
              <a:t> .28(4). p.100971.</a:t>
            </a:r>
          </a:p>
          <a:p>
            <a:r>
              <a:rPr lang="en-GB" dirty="0" err="1" smtClean="0"/>
              <a:t>Sahadevan</a:t>
            </a:r>
            <a:r>
              <a:rPr lang="en-GB" dirty="0" smtClean="0"/>
              <a:t>, P. and Sumangala, M., (2021). Effective cross-cultural communication for international business. </a:t>
            </a:r>
            <a:r>
              <a:rPr lang="en-IN" i="1" dirty="0" err="1" smtClean="0"/>
              <a:t>Shanlax</a:t>
            </a:r>
            <a:r>
              <a:rPr lang="en-IN" i="1" dirty="0" smtClean="0"/>
              <a:t> International Journal of Management</a:t>
            </a:r>
            <a:r>
              <a:rPr lang="en-IN" dirty="0" smtClean="0"/>
              <a:t> .8(4). pp.24-33.</a:t>
            </a:r>
          </a:p>
          <a:p>
            <a:r>
              <a:rPr lang="en-GB" dirty="0" smtClean="0"/>
              <a:t>TAN, K.H., (2025). Beyond Cultural Essentialism: A Critical Examination of Hofstede's Cultural Dimensions Theory and the Development of a Dynamic Cultural Framework.</a:t>
            </a:r>
            <a:endParaRPr lang="en-IN" dirty="0" smtClean="0"/>
          </a:p>
          <a:p>
            <a:r>
              <a:rPr lang="en-GB" dirty="0" err="1" smtClean="0"/>
              <a:t>Zatti</a:t>
            </a:r>
            <a:r>
              <a:rPr lang="en-GB" dirty="0" smtClean="0"/>
              <a:t>, A., (2025). National Character, Cultural Temperament, and Socio-Psychological Dimensions in a Global Perspective.</a:t>
            </a:r>
            <a:endParaRPr lang="en-IN" dirty="0" smtClean="0"/>
          </a:p>
          <a:p>
            <a:r>
              <a:rPr lang="en-GB" u="sng" dirty="0" smtClean="0"/>
              <a:t>Online</a:t>
            </a:r>
            <a:endParaRPr lang="en-IN" dirty="0" smtClean="0"/>
          </a:p>
          <a:p>
            <a:r>
              <a:rPr lang="en-GB" dirty="0" smtClean="0"/>
              <a:t>Wale H, (2025). Hofstede’s Cultural Dimensions Theory. Accessed through:&lt; </a:t>
            </a:r>
            <a:r>
              <a:rPr lang="en-GB" u="sng" dirty="0" smtClean="0">
                <a:hlinkClick r:id="rId3"/>
              </a:rPr>
              <a:t>https://corporatefinanceinstitute.com/resources/management/hofstedes-cultural-dimensions-theory/</a:t>
            </a:r>
            <a:r>
              <a:rPr lang="en-GB" dirty="0" smtClean="0"/>
              <a:t>&gt; accessed on [11</a:t>
            </a:r>
            <a:r>
              <a:rPr lang="en-GB" baseline="30000" dirty="0" smtClean="0"/>
              <a:t>th</a:t>
            </a:r>
            <a:r>
              <a:rPr lang="en-GB" dirty="0" smtClean="0"/>
              <a:t> July 2025].</a:t>
            </a:r>
            <a:endParaRPr lang="en-IN" dirty="0" smtClean="0"/>
          </a:p>
          <a:p>
            <a:r>
              <a:rPr lang="en-GB" dirty="0" smtClean="0"/>
              <a:t> </a:t>
            </a:r>
            <a:endParaRPr lang="en-IN" dirty="0" smtClean="0"/>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13</a:t>
            </a:fld>
            <a:endParaRPr lang="en-IN"/>
          </a:p>
        </p:txBody>
      </p:sp>
    </p:spTree>
    <p:extLst>
      <p:ext uri="{BB962C8B-B14F-4D97-AF65-F5344CB8AC3E}">
        <p14:creationId xmlns:p14="http://schemas.microsoft.com/office/powerpoint/2010/main" val="718295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7/11/2025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66699" y="413657"/>
            <a:ext cx="8915399" cy="1556657"/>
          </a:xfrm>
        </p:spPr>
        <p:txBody>
          <a:bodyPr>
            <a:normAutofit/>
          </a:bodyPr>
          <a:lstStyle/>
          <a:p>
            <a:pPr algn="ctr"/>
            <a:r>
              <a:rPr lang="en-IN" sz="3200" b="1" dirty="0">
                <a:solidFill>
                  <a:schemeClr val="tx1"/>
                </a:solidFill>
                <a:latin typeface="Times New Roman" panose="02020603050405020304" pitchFamily="18" charset="0"/>
                <a:cs typeface="Times New Roman" panose="02020603050405020304" pitchFamily="18" charset="0"/>
              </a:rPr>
              <a:t>International Business Communications</a:t>
            </a:r>
            <a:r>
              <a:rPr lang="en-IN" sz="3200" dirty="0"/>
              <a:t/>
            </a:r>
            <a:br>
              <a:rPr lang="en-IN" sz="3200" dirty="0"/>
            </a:br>
            <a:endParaRPr lang="en-IN" sz="3200" dirty="0"/>
          </a:p>
        </p:txBody>
      </p:sp>
      <p:pic>
        <p:nvPicPr>
          <p:cNvPr id="4" name="Picture 3"/>
          <p:cNvPicPr>
            <a:picLocks noChangeAspect="1"/>
          </p:cNvPicPr>
          <p:nvPr/>
        </p:nvPicPr>
        <p:blipFill>
          <a:blip r:embed="rId2"/>
          <a:stretch>
            <a:fillRect/>
          </a:stretch>
        </p:blipFill>
        <p:spPr>
          <a:xfrm>
            <a:off x="3200173" y="2870835"/>
            <a:ext cx="6648450" cy="2990850"/>
          </a:xfrm>
          <a:prstGeom prst="rect">
            <a:avLst/>
          </a:prstGeom>
        </p:spPr>
      </p:pic>
    </p:spTree>
    <p:extLst>
      <p:ext uri="{BB962C8B-B14F-4D97-AF65-F5344CB8AC3E}">
        <p14:creationId xmlns:p14="http://schemas.microsoft.com/office/powerpoint/2010/main" val="442360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1" y="493481"/>
            <a:ext cx="8911687" cy="1280890"/>
          </a:xfrm>
        </p:spPr>
        <p:txBody>
          <a:bodyPr>
            <a:normAutofit/>
          </a:bodyPr>
          <a:lstStyle/>
          <a:p>
            <a:pPr algn="ctr"/>
            <a:r>
              <a:rPr lang="en-US" altLang="en-US" sz="3200" b="1" dirty="0">
                <a:solidFill>
                  <a:schemeClr val="tx1"/>
                </a:solidFill>
                <a:latin typeface="Cambria" panose="02040503050406030204" pitchFamily="18" charset="0"/>
                <a:ea typeface="Times New Roman" panose="02020603050405020304" pitchFamily="18" charset="0"/>
                <a:cs typeface="Times New Roman" panose="02020603050405020304" pitchFamily="18" charset="0"/>
              </a:rPr>
              <a:t>Table of Contents</a:t>
            </a:r>
            <a:r>
              <a:rPr lang="en-US" altLang="en-US" sz="3200" b="1" dirty="0">
                <a:solidFill>
                  <a:schemeClr val="tx1"/>
                </a:solidFill>
              </a:rPr>
              <a:t/>
            </a:r>
            <a:br>
              <a:rPr lang="en-US" altLang="en-US" sz="3200" b="1" dirty="0">
                <a:solidFill>
                  <a:schemeClr val="tx1"/>
                </a:solidFill>
              </a:rPr>
            </a:br>
            <a:endParaRPr lang="en-IN" sz="3200" b="1" dirty="0"/>
          </a:p>
        </p:txBody>
      </p:sp>
      <p:sp>
        <p:nvSpPr>
          <p:cNvPr id="4" name="Rectangle 1"/>
          <p:cNvSpPr>
            <a:spLocks noGrp="1" noChangeArrowheads="1"/>
          </p:cNvSpPr>
          <p:nvPr>
            <p:ph idx="1"/>
          </p:nvPr>
        </p:nvSpPr>
        <p:spPr bwMode="auto">
          <a:xfrm>
            <a:off x="2589211" y="2273816"/>
            <a:ext cx="7882846" cy="3366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INTRODUCTION</a:t>
            </a:r>
            <a:endParaRPr kumimoji="0" lang="en-GB" altLang="en-US" b="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Culture and its elements</a:t>
            </a:r>
            <a:endParaRPr kumimoji="0" lang="en-GB" altLang="en-US" b="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Theoretical underpinning about impact of culture</a:t>
            </a:r>
            <a:endParaRPr kumimoji="0" lang="en-GB" altLang="en-US" b="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Cultural elements based on the Chinese to overcome</a:t>
            </a:r>
            <a:endParaRPr kumimoji="0" lang="en-GB" altLang="en-US" b="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Negotiation Strategies for a successful deal</a:t>
            </a:r>
            <a:endParaRPr kumimoji="0" lang="en-GB" altLang="en-US" b="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CONCLUSION</a:t>
            </a:r>
            <a:endParaRPr kumimoji="0" lang="en-GB" altLang="en-US" b="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REFERENCES</a:t>
            </a:r>
            <a:endParaRPr kumimoji="0" lang="en-GB" altLang="en-US" b="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endParaRPr kumimoji="0" lang="en-GB" altLang="en-US" b="0" i="0" u="none" strike="noStrike" cap="none" normalizeH="0" baseline="0" dirty="0" smtClean="0">
              <a:ln>
                <a:noFill/>
              </a:ln>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2192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286653"/>
            <a:ext cx="8911687" cy="1073517"/>
          </a:xfrm>
        </p:spPr>
        <p:txBody>
          <a:bodyPr>
            <a:normAutofit/>
          </a:bodyPr>
          <a:lstStyle/>
          <a:p>
            <a:pPr algn="ctr"/>
            <a:r>
              <a:rPr lang="en-IN" sz="3200" b="1" dirty="0">
                <a:solidFill>
                  <a:schemeClr val="tx1"/>
                </a:solidFill>
                <a:latin typeface="Times New Roman" panose="02020603050405020304" pitchFamily="18" charset="0"/>
                <a:cs typeface="Times New Roman" panose="02020603050405020304" pitchFamily="18" charset="0"/>
              </a:rPr>
              <a:t>INTRODUCTION</a:t>
            </a:r>
            <a:r>
              <a:rPr lang="en-IN" sz="3200" b="1" dirty="0"/>
              <a:t/>
            </a:r>
            <a:br>
              <a:rPr lang="en-IN" sz="3200" b="1" dirty="0"/>
            </a:br>
            <a:endParaRPr lang="en-IN" sz="3200" dirty="0"/>
          </a:p>
        </p:txBody>
      </p:sp>
      <p:sp>
        <p:nvSpPr>
          <p:cNvPr id="3" name="Content Placeholder 2"/>
          <p:cNvSpPr>
            <a:spLocks noGrp="1"/>
          </p:cNvSpPr>
          <p:nvPr>
            <p:ph idx="1"/>
          </p:nvPr>
        </p:nvSpPr>
        <p:spPr>
          <a:xfrm>
            <a:off x="2589212" y="1485901"/>
            <a:ext cx="4911045" cy="4983479"/>
          </a:xfrm>
        </p:spPr>
        <p:txBody>
          <a:bodyPr>
            <a:noAutofit/>
          </a:bodyPr>
          <a:lstStyle/>
          <a:p>
            <a:pPr algn="just">
              <a:lnSpc>
                <a:spcPct val="150000"/>
              </a:lnSpc>
            </a:pPr>
            <a:r>
              <a:rPr lang="en-IN" sz="1600" dirty="0">
                <a:solidFill>
                  <a:schemeClr val="tx1"/>
                </a:solidFill>
                <a:latin typeface="Times New Roman" panose="02020603050405020304" pitchFamily="18" charset="0"/>
                <a:cs typeface="Times New Roman" panose="02020603050405020304" pitchFamily="18" charset="0"/>
              </a:rPr>
              <a:t>International business communication entails the transmission of information, ideas, and negotiations amongst varied cultural and linguistic environments. </a:t>
            </a:r>
            <a:endParaRPr lang="en-IN" sz="1600"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sz="1600" dirty="0" smtClean="0">
                <a:solidFill>
                  <a:schemeClr val="tx1"/>
                </a:solidFill>
                <a:latin typeface="Times New Roman" panose="02020603050405020304" pitchFamily="18" charset="0"/>
                <a:cs typeface="Times New Roman" panose="02020603050405020304" pitchFamily="18" charset="0"/>
              </a:rPr>
              <a:t>The </a:t>
            </a:r>
            <a:r>
              <a:rPr lang="en-IN" sz="1600" dirty="0">
                <a:solidFill>
                  <a:schemeClr val="tx1"/>
                </a:solidFill>
                <a:latin typeface="Times New Roman" panose="02020603050405020304" pitchFamily="18" charset="0"/>
                <a:cs typeface="Times New Roman" panose="02020603050405020304" pitchFamily="18" charset="0"/>
              </a:rPr>
              <a:t>effective communication of issues is needed to create relationships, deal with transactions, and address any misunderstandings that might arise in the global economic framework </a:t>
            </a:r>
            <a:r>
              <a:rPr lang="en-GB" sz="1600" dirty="0">
                <a:solidFill>
                  <a:schemeClr val="tx1"/>
                </a:solidFill>
                <a:latin typeface="Times New Roman" panose="02020603050405020304" pitchFamily="18" charset="0"/>
                <a:cs typeface="Times New Roman" panose="02020603050405020304" pitchFamily="18" charset="0"/>
              </a:rPr>
              <a:t>(</a:t>
            </a:r>
            <a:r>
              <a:rPr lang="en-GB" sz="1600" dirty="0" err="1">
                <a:solidFill>
                  <a:schemeClr val="tx1"/>
                </a:solidFill>
                <a:latin typeface="Times New Roman" panose="02020603050405020304" pitchFamily="18" charset="0"/>
                <a:cs typeface="Times New Roman" panose="02020603050405020304" pitchFamily="18" charset="0"/>
              </a:rPr>
              <a:t>Sahadevan</a:t>
            </a:r>
            <a:r>
              <a:rPr lang="en-GB" sz="1600" dirty="0">
                <a:solidFill>
                  <a:schemeClr val="tx1"/>
                </a:solidFill>
                <a:latin typeface="Times New Roman" panose="02020603050405020304" pitchFamily="18" charset="0"/>
                <a:cs typeface="Times New Roman" panose="02020603050405020304" pitchFamily="18" charset="0"/>
              </a:rPr>
              <a:t>, and Sumangala, 2021)</a:t>
            </a:r>
            <a:r>
              <a:rPr lang="en-IN" sz="1600" dirty="0">
                <a:solidFill>
                  <a:schemeClr val="tx1"/>
                </a:solidFill>
                <a:latin typeface="Times New Roman" panose="02020603050405020304" pitchFamily="18" charset="0"/>
                <a:cs typeface="Times New Roman" panose="02020603050405020304" pitchFamily="18" charset="0"/>
              </a:rPr>
              <a:t>. </a:t>
            </a:r>
            <a:endParaRPr lang="en-IN" sz="1600"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sz="1600" dirty="0" smtClean="0">
                <a:solidFill>
                  <a:schemeClr val="tx1"/>
                </a:solidFill>
                <a:latin typeface="Times New Roman" panose="02020603050405020304" pitchFamily="18" charset="0"/>
                <a:cs typeface="Times New Roman" panose="02020603050405020304" pitchFamily="18" charset="0"/>
              </a:rPr>
              <a:t>The </a:t>
            </a:r>
            <a:r>
              <a:rPr lang="en-IN" sz="1600" dirty="0">
                <a:solidFill>
                  <a:schemeClr val="tx1"/>
                </a:solidFill>
                <a:latin typeface="Times New Roman" panose="02020603050405020304" pitchFamily="18" charset="0"/>
                <a:cs typeface="Times New Roman" panose="02020603050405020304" pitchFamily="18" charset="0"/>
              </a:rPr>
              <a:t>more advanced cross-cultural communication skills one acquires, the better collaboration and easy-going work environment individual can provide internationally. </a:t>
            </a:r>
          </a:p>
          <a:p>
            <a:pPr algn="just">
              <a:lnSpc>
                <a:spcPct val="150000"/>
              </a:lnSpc>
            </a:pPr>
            <a:endParaRPr lang="en-IN" sz="16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126730" y="2217420"/>
            <a:ext cx="3737610" cy="2731770"/>
          </a:xfrm>
          <a:prstGeom prst="rect">
            <a:avLst/>
          </a:prstGeom>
        </p:spPr>
      </p:pic>
    </p:spTree>
    <p:extLst>
      <p:ext uri="{BB962C8B-B14F-4D97-AF65-F5344CB8AC3E}">
        <p14:creationId xmlns:p14="http://schemas.microsoft.com/office/powerpoint/2010/main" val="142339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46920"/>
            <a:ext cx="8911687" cy="1056100"/>
          </a:xfrm>
        </p:spPr>
        <p:txBody>
          <a:bodyPr>
            <a:noAutofit/>
          </a:bodyPr>
          <a:lstStyle/>
          <a:p>
            <a:pPr algn="ctr"/>
            <a:r>
              <a:rPr lang="en-IN" sz="3200" b="1" dirty="0" smtClean="0">
                <a:solidFill>
                  <a:schemeClr val="tx1"/>
                </a:solidFill>
                <a:latin typeface="Times New Roman" panose="02020603050405020304" pitchFamily="18" charset="0"/>
                <a:cs typeface="Times New Roman" panose="02020603050405020304" pitchFamily="18" charset="0"/>
              </a:rPr>
              <a:t>Culture and its elements</a:t>
            </a:r>
            <a:r>
              <a:rPr lang="en-IN" sz="3200" b="1" dirty="0">
                <a:solidFill>
                  <a:schemeClr val="tx1"/>
                </a:solidFill>
                <a:latin typeface="Times New Roman" panose="02020603050405020304" pitchFamily="18" charset="0"/>
                <a:cs typeface="Times New Roman" panose="02020603050405020304" pitchFamily="18" charset="0"/>
              </a:rPr>
              <a:t/>
            </a:r>
            <a:br>
              <a:rPr lang="en-IN" sz="3200" b="1" dirty="0">
                <a:solidFill>
                  <a:schemeClr val="tx1"/>
                </a:solidFill>
                <a:latin typeface="Times New Roman" panose="02020603050405020304" pitchFamily="18" charset="0"/>
                <a:cs typeface="Times New Roman" panose="02020603050405020304" pitchFamily="18" charset="0"/>
              </a:rPr>
            </a:b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388870" y="1565910"/>
            <a:ext cx="5349240" cy="4686300"/>
          </a:xfrm>
        </p:spPr>
        <p:txBody>
          <a:bodyPr>
            <a:normAutofit/>
          </a:bodyPr>
          <a:lstStyle/>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Culture  </a:t>
            </a:r>
            <a:r>
              <a:rPr lang="en-IN" dirty="0">
                <a:solidFill>
                  <a:schemeClr val="tx1"/>
                </a:solidFill>
                <a:latin typeface="Times New Roman" panose="02020603050405020304" pitchFamily="18" charset="0"/>
                <a:cs typeface="Times New Roman" panose="02020603050405020304" pitchFamily="18" charset="0"/>
              </a:rPr>
              <a:t>entails the shared values, beliefs, customs, behaviours, and artefacts that a given group regards as constituting </a:t>
            </a:r>
            <a:r>
              <a:rPr lang="en-IN" dirty="0" smtClean="0">
                <a:solidFill>
                  <a:schemeClr val="tx1"/>
                </a:solidFill>
                <a:latin typeface="Times New Roman" panose="02020603050405020304" pitchFamily="18" charset="0"/>
                <a:cs typeface="Times New Roman" panose="02020603050405020304" pitchFamily="18" charset="0"/>
              </a:rPr>
              <a:t>culture</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Akpa</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Asikhia</a:t>
            </a:r>
            <a:r>
              <a:rPr lang="en-GB" dirty="0">
                <a:solidFill>
                  <a:schemeClr val="tx1"/>
                </a:solidFill>
                <a:latin typeface="Times New Roman" panose="02020603050405020304" pitchFamily="18" charset="0"/>
                <a:cs typeface="Times New Roman" panose="02020603050405020304" pitchFamily="18" charset="0"/>
              </a:rPr>
              <a:t>, and </a:t>
            </a:r>
            <a:r>
              <a:rPr lang="en-GB" dirty="0" err="1">
                <a:solidFill>
                  <a:schemeClr val="tx1"/>
                </a:solidFill>
                <a:latin typeface="Times New Roman" panose="02020603050405020304" pitchFamily="18" charset="0"/>
                <a:cs typeface="Times New Roman" panose="02020603050405020304" pitchFamily="18" charset="0"/>
              </a:rPr>
              <a:t>Nneji</a:t>
            </a:r>
            <a:r>
              <a:rPr lang="en-GB" dirty="0">
                <a:solidFill>
                  <a:schemeClr val="tx1"/>
                </a:solidFill>
                <a:latin typeface="Times New Roman" panose="02020603050405020304" pitchFamily="18" charset="0"/>
                <a:cs typeface="Times New Roman" panose="02020603050405020304" pitchFamily="18" charset="0"/>
              </a:rPr>
              <a:t>, 2021)</a:t>
            </a:r>
            <a:r>
              <a:rPr lang="en-IN" dirty="0" smtClean="0">
                <a:solidFill>
                  <a:schemeClr val="tx1"/>
                </a:solidFill>
                <a:latin typeface="Times New Roman" panose="02020603050405020304" pitchFamily="18" charset="0"/>
                <a:cs typeface="Times New Roman" panose="02020603050405020304" pitchFamily="18" charset="0"/>
              </a:rPr>
              <a:t>. </a:t>
            </a: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Culture </a:t>
            </a:r>
            <a:r>
              <a:rPr lang="en-IN" dirty="0">
                <a:solidFill>
                  <a:schemeClr val="tx1"/>
                </a:solidFill>
                <a:latin typeface="Times New Roman" panose="02020603050405020304" pitchFamily="18" charset="0"/>
                <a:cs typeface="Times New Roman" panose="02020603050405020304" pitchFamily="18" charset="0"/>
              </a:rPr>
              <a:t>defines how individuals interpret the world, interact with others, and interpret their environment; in other words, culture is a plan for living socially</a:t>
            </a:r>
            <a:r>
              <a:rPr lang="en-IN" dirty="0" smtClean="0">
                <a:solidFill>
                  <a:schemeClr val="tx1"/>
                </a:solidFill>
                <a:latin typeface="Times New Roman" panose="02020603050405020304" pitchFamily="18" charset="0"/>
                <a:cs typeface="Times New Roman" panose="02020603050405020304" pitchFamily="18" charset="0"/>
              </a:rPr>
              <a:t>.</a:t>
            </a:r>
          </a:p>
          <a:p>
            <a:pPr marL="0" indent="0" algn="just">
              <a:lnSpc>
                <a:spcPct val="150000"/>
              </a:lnSpc>
              <a:buNone/>
            </a:pP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583931" y="1808797"/>
            <a:ext cx="2720340" cy="2957513"/>
          </a:xfrm>
          <a:prstGeom prst="rect">
            <a:avLst/>
          </a:prstGeom>
        </p:spPr>
      </p:pic>
    </p:spTree>
    <p:extLst>
      <p:ext uri="{BB962C8B-B14F-4D97-AF65-F5344CB8AC3E}">
        <p14:creationId xmlns:p14="http://schemas.microsoft.com/office/powerpoint/2010/main" val="1291041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189770"/>
            <a:ext cx="8911687" cy="918940"/>
          </a:xfrm>
        </p:spPr>
        <p:txBody>
          <a:bodyPr>
            <a:noAutofit/>
          </a:bodyPr>
          <a:lstStyle/>
          <a:p>
            <a:pPr algn="ctr"/>
            <a:r>
              <a:rPr lang="en-IN" sz="3200" b="1" dirty="0" smtClean="0">
                <a:solidFill>
                  <a:schemeClr val="tx1"/>
                </a:solidFill>
                <a:latin typeface="Times New Roman" panose="02020603050405020304" pitchFamily="18" charset="0"/>
                <a:cs typeface="Times New Roman" panose="02020603050405020304" pitchFamily="18" charset="0"/>
              </a:rPr>
              <a:t>ELEMENTS</a:t>
            </a:r>
            <a:r>
              <a:rPr lang="en-IN" dirty="0"/>
              <a:t/>
            </a:r>
            <a:br>
              <a:rPr lang="en-IN" dirty="0"/>
            </a:br>
            <a:endParaRPr lang="en-IN" dirty="0"/>
          </a:p>
        </p:txBody>
      </p:sp>
      <p:sp>
        <p:nvSpPr>
          <p:cNvPr id="3" name="Content Placeholder 2"/>
          <p:cNvSpPr>
            <a:spLocks noGrp="1"/>
          </p:cNvSpPr>
          <p:nvPr>
            <p:ph idx="1"/>
          </p:nvPr>
        </p:nvSpPr>
        <p:spPr>
          <a:xfrm>
            <a:off x="2183130" y="1531620"/>
            <a:ext cx="5646420" cy="5074920"/>
          </a:xfrm>
        </p:spPr>
        <p:txBody>
          <a:bodyPr>
            <a:noAutofit/>
          </a:bodyPr>
          <a:lstStyle/>
          <a:p>
            <a:pPr algn="just">
              <a:lnSpc>
                <a:spcPct val="160000"/>
              </a:lnSpc>
            </a:pPr>
            <a:r>
              <a:rPr lang="en-IN" b="1" dirty="0" smtClean="0">
                <a:solidFill>
                  <a:schemeClr val="tx1"/>
                </a:solidFill>
                <a:latin typeface="Times New Roman" panose="02020603050405020304" pitchFamily="18" charset="0"/>
                <a:cs typeface="Times New Roman" panose="02020603050405020304" pitchFamily="18" charset="0"/>
              </a:rPr>
              <a:t>Values: </a:t>
            </a:r>
            <a:r>
              <a:rPr lang="en-IN" dirty="0">
                <a:solidFill>
                  <a:schemeClr val="tx1"/>
                </a:solidFill>
                <a:latin typeface="Times New Roman" panose="02020603050405020304" pitchFamily="18" charset="0"/>
                <a:cs typeface="Times New Roman" panose="02020603050405020304" pitchFamily="18" charset="0"/>
              </a:rPr>
              <a:t>are one of the fundamental </a:t>
            </a:r>
            <a:r>
              <a:rPr lang="en-IN" dirty="0" smtClean="0">
                <a:solidFill>
                  <a:schemeClr val="tx1"/>
                </a:solidFill>
                <a:latin typeface="Times New Roman" panose="02020603050405020304" pitchFamily="18" charset="0"/>
                <a:cs typeface="Times New Roman" panose="02020603050405020304" pitchFamily="18" charset="0"/>
              </a:rPr>
              <a:t>elements </a:t>
            </a:r>
            <a:r>
              <a:rPr lang="en-IN" dirty="0">
                <a:solidFill>
                  <a:schemeClr val="tx1"/>
                </a:solidFill>
                <a:latin typeface="Times New Roman" panose="02020603050405020304" pitchFamily="18" charset="0"/>
                <a:cs typeface="Times New Roman" panose="02020603050405020304" pitchFamily="18" charset="0"/>
              </a:rPr>
              <a:t>of culture: they are principles or standards, people consider worthy of holding for which conduct into a society, determining a set of choices and priorities desirable to be exhibited. </a:t>
            </a: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60000"/>
              </a:lnSpc>
            </a:pPr>
            <a:r>
              <a:rPr lang="en-IN" dirty="0" smtClean="0">
                <a:solidFill>
                  <a:schemeClr val="tx1"/>
                </a:solidFill>
                <a:latin typeface="Times New Roman" panose="02020603050405020304" pitchFamily="18" charset="0"/>
                <a:cs typeface="Times New Roman" panose="02020603050405020304" pitchFamily="18" charset="0"/>
              </a:rPr>
              <a:t>For </a:t>
            </a:r>
            <a:r>
              <a:rPr lang="en-IN" dirty="0">
                <a:solidFill>
                  <a:schemeClr val="tx1"/>
                </a:solidFill>
                <a:latin typeface="Times New Roman" panose="02020603050405020304" pitchFamily="18" charset="0"/>
                <a:cs typeface="Times New Roman" panose="02020603050405020304" pitchFamily="18" charset="0"/>
              </a:rPr>
              <a:t>example, family may be regarded as highly regarded, as well as respect of elders, or individualism versus </a:t>
            </a:r>
            <a:r>
              <a:rPr lang="en-IN" dirty="0" smtClean="0">
                <a:solidFill>
                  <a:schemeClr val="tx1"/>
                </a:solidFill>
                <a:latin typeface="Times New Roman" panose="02020603050405020304" pitchFamily="18" charset="0"/>
                <a:cs typeface="Times New Roman" panose="02020603050405020304" pitchFamily="18" charset="0"/>
              </a:rPr>
              <a:t>collectivism</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Minkov</a:t>
            </a:r>
            <a:r>
              <a:rPr lang="en-GB" dirty="0">
                <a:solidFill>
                  <a:schemeClr val="tx1"/>
                </a:solidFill>
                <a:latin typeface="Times New Roman" panose="02020603050405020304" pitchFamily="18" charset="0"/>
                <a:cs typeface="Times New Roman" panose="02020603050405020304" pitchFamily="18" charset="0"/>
              </a:rPr>
              <a:t>, and </a:t>
            </a:r>
            <a:r>
              <a:rPr lang="en-GB" dirty="0" err="1">
                <a:solidFill>
                  <a:schemeClr val="tx1"/>
                </a:solidFill>
                <a:latin typeface="Times New Roman" panose="02020603050405020304" pitchFamily="18" charset="0"/>
                <a:cs typeface="Times New Roman" panose="02020603050405020304" pitchFamily="18" charset="0"/>
              </a:rPr>
              <a:t>Kaasa</a:t>
            </a:r>
            <a:r>
              <a:rPr lang="en-GB" dirty="0">
                <a:solidFill>
                  <a:schemeClr val="tx1"/>
                </a:solidFill>
                <a:latin typeface="Times New Roman" panose="02020603050405020304" pitchFamily="18" charset="0"/>
                <a:cs typeface="Times New Roman" panose="02020603050405020304" pitchFamily="18" charset="0"/>
              </a:rPr>
              <a:t>, 2022)</a:t>
            </a:r>
            <a:r>
              <a:rPr lang="en-IN" dirty="0" smtClean="0">
                <a:solidFill>
                  <a:schemeClr val="tx1"/>
                </a:solidFill>
                <a:latin typeface="Times New Roman" panose="02020603050405020304" pitchFamily="18" charset="0"/>
                <a:cs typeface="Times New Roman" panose="02020603050405020304" pitchFamily="18" charset="0"/>
              </a:rPr>
              <a:t>. </a:t>
            </a:r>
            <a:endParaRPr lang="en-IN" dirty="0">
              <a:solidFill>
                <a:schemeClr val="tx1"/>
              </a:solidFill>
              <a:latin typeface="Times New Roman" panose="02020603050405020304" pitchFamily="18" charset="0"/>
              <a:cs typeface="Times New Roman" panose="02020603050405020304" pitchFamily="18" charset="0"/>
            </a:endParaRPr>
          </a:p>
          <a:p>
            <a:pPr algn="just">
              <a:lnSpc>
                <a:spcPct val="160000"/>
              </a:lnSpc>
            </a:pPr>
            <a:r>
              <a:rPr lang="en-GB" b="1" dirty="0">
                <a:solidFill>
                  <a:schemeClr val="tx1"/>
                </a:solidFill>
                <a:latin typeface="Times New Roman" panose="02020603050405020304" pitchFamily="18" charset="0"/>
                <a:cs typeface="Times New Roman" panose="02020603050405020304" pitchFamily="18" charset="0"/>
              </a:rPr>
              <a:t>Beliefs</a:t>
            </a:r>
            <a:r>
              <a:rPr lang="en-GB" dirty="0">
                <a:solidFill>
                  <a:schemeClr val="tx1"/>
                </a:solidFill>
                <a:latin typeface="Times New Roman" panose="02020603050405020304" pitchFamily="18" charset="0"/>
                <a:cs typeface="Times New Roman" panose="02020603050405020304" pitchFamily="18" charset="0"/>
              </a:rPr>
              <a:t> are linked to values and define the accepted truths through which individual can see the social reality. </a:t>
            </a:r>
            <a:endParaRPr lang="en-IN" dirty="0">
              <a:solidFill>
                <a:schemeClr val="tx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515350" y="2400300"/>
            <a:ext cx="3179859" cy="3337560"/>
          </a:xfrm>
          <a:prstGeom prst="rect">
            <a:avLst/>
          </a:prstGeom>
        </p:spPr>
      </p:pic>
    </p:spTree>
    <p:extLst>
      <p:ext uri="{BB962C8B-B14F-4D97-AF65-F5344CB8AC3E}">
        <p14:creationId xmlns:p14="http://schemas.microsoft.com/office/powerpoint/2010/main" val="571848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441230"/>
            <a:ext cx="8911687" cy="1280890"/>
          </a:xfrm>
        </p:spPr>
        <p:txBody>
          <a:bodyPr>
            <a:normAutofit fontScale="90000"/>
          </a:bodyPr>
          <a:lstStyle/>
          <a:p>
            <a:pPr algn="ctr"/>
            <a:r>
              <a:rPr lang="en-IN" b="1" dirty="0">
                <a:solidFill>
                  <a:schemeClr val="tx1"/>
                </a:solidFill>
                <a:latin typeface="Times New Roman" panose="02020603050405020304" pitchFamily="18" charset="0"/>
                <a:cs typeface="Times New Roman" panose="02020603050405020304" pitchFamily="18" charset="0"/>
              </a:rPr>
              <a:t>Theoretical underpinning about impact of culture</a:t>
            </a:r>
            <a:r>
              <a:rPr lang="en-IN" b="1" dirty="0"/>
              <a:t/>
            </a:r>
            <a:br>
              <a:rPr lang="en-IN" b="1" dirty="0"/>
            </a:br>
            <a:endParaRPr lang="en-IN" dirty="0"/>
          </a:p>
        </p:txBody>
      </p:sp>
      <p:sp>
        <p:nvSpPr>
          <p:cNvPr id="3" name="Content Placeholder 2"/>
          <p:cNvSpPr>
            <a:spLocks noGrp="1"/>
          </p:cNvSpPr>
          <p:nvPr>
            <p:ph idx="1"/>
          </p:nvPr>
        </p:nvSpPr>
        <p:spPr>
          <a:xfrm>
            <a:off x="2137410" y="1851660"/>
            <a:ext cx="5707283" cy="4812030"/>
          </a:xfrm>
        </p:spPr>
        <p:txBody>
          <a:bodyPr>
            <a:noAutofit/>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One of the most influential theories globally in organisational studies was created by Geert Hofstede: The Cultural Dimensions Theory </a:t>
            </a:r>
            <a:r>
              <a:rPr lang="en-GB" dirty="0">
                <a:solidFill>
                  <a:schemeClr val="tx1"/>
                </a:solidFill>
                <a:latin typeface="Times New Roman" panose="02020603050405020304" pitchFamily="18" charset="0"/>
                <a:cs typeface="Times New Roman" panose="02020603050405020304" pitchFamily="18" charset="0"/>
              </a:rPr>
              <a:t>(Wale 2025)</a:t>
            </a:r>
            <a:r>
              <a:rPr lang="en-IN" dirty="0">
                <a:solidFill>
                  <a:schemeClr val="tx1"/>
                </a:solidFill>
                <a:latin typeface="Times New Roman" panose="02020603050405020304" pitchFamily="18" charset="0"/>
                <a:cs typeface="Times New Roman" panose="02020603050405020304" pitchFamily="18" charset="0"/>
              </a:rPr>
              <a:t>. </a:t>
            </a: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Hofstede's </a:t>
            </a:r>
            <a:r>
              <a:rPr lang="en-IN" dirty="0">
                <a:solidFill>
                  <a:schemeClr val="tx1"/>
                </a:solidFill>
                <a:latin typeface="Times New Roman" panose="02020603050405020304" pitchFamily="18" charset="0"/>
                <a:cs typeface="Times New Roman" panose="02020603050405020304" pitchFamily="18" charset="0"/>
              </a:rPr>
              <a:t>schema allows to understand beauty in the cultural processes that inform individual and collective behaviours, decision-making, and communication patterns across different </a:t>
            </a:r>
            <a:r>
              <a:rPr lang="en-IN" dirty="0" smtClean="0">
                <a:solidFill>
                  <a:schemeClr val="tx1"/>
                </a:solidFill>
                <a:latin typeface="Times New Roman" panose="02020603050405020304" pitchFamily="18" charset="0"/>
                <a:cs typeface="Times New Roman" panose="02020603050405020304" pitchFamily="18" charset="0"/>
              </a:rPr>
              <a:t>societies. </a:t>
            </a: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In </a:t>
            </a:r>
            <a:r>
              <a:rPr lang="en-IN" dirty="0">
                <a:solidFill>
                  <a:schemeClr val="tx1"/>
                </a:solidFill>
                <a:latin typeface="Times New Roman" panose="02020603050405020304" pitchFamily="18" charset="0"/>
                <a:cs typeface="Times New Roman" panose="02020603050405020304" pitchFamily="18" charset="0"/>
              </a:rPr>
              <a:t>one of its conceptualisations, Hofstede compared several culturally varying dimensions that determine those traits that characterise a culture</a:t>
            </a:r>
            <a:r>
              <a:rPr lang="en-IN" dirty="0" smtClean="0">
                <a:solidFill>
                  <a:schemeClr val="tx1"/>
                </a:solidFill>
                <a:latin typeface="Times New Roman" panose="02020603050405020304" pitchFamily="18" charset="0"/>
                <a:cs typeface="Times New Roman" panose="02020603050405020304" pitchFamily="18" charset="0"/>
              </a:rPr>
              <a:t>.</a:t>
            </a:r>
          </a:p>
          <a:p>
            <a:pPr algn="just">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298180" y="2491739"/>
            <a:ext cx="3531870" cy="3006091"/>
          </a:xfrm>
          <a:prstGeom prst="rect">
            <a:avLst/>
          </a:prstGeom>
        </p:spPr>
      </p:pic>
    </p:spTree>
    <p:extLst>
      <p:ext uri="{BB962C8B-B14F-4D97-AF65-F5344CB8AC3E}">
        <p14:creationId xmlns:p14="http://schemas.microsoft.com/office/powerpoint/2010/main" val="3250359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35490"/>
            <a:ext cx="8911687" cy="1124680"/>
          </a:xfrm>
        </p:spPr>
        <p:txBody>
          <a:bodyPr>
            <a:normAutofit/>
          </a:bodyPr>
          <a:lstStyle/>
          <a:p>
            <a:pPr algn="ctr"/>
            <a:r>
              <a:rPr lang="en-US" sz="3200" b="1" dirty="0" smtClean="0">
                <a:solidFill>
                  <a:schemeClr val="tx1"/>
                </a:solidFill>
                <a:latin typeface="Times New Roman" panose="02020603050405020304" pitchFamily="18" charset="0"/>
                <a:cs typeface="Times New Roman" panose="02020603050405020304" pitchFamily="18" charset="0"/>
              </a:rPr>
              <a:t>Continue…</a:t>
            </a:r>
            <a:endParaRPr lang="en-IN"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011680" y="1611630"/>
            <a:ext cx="5657850" cy="4972050"/>
          </a:xfrm>
        </p:spPr>
        <p:txBody>
          <a:bodyPr>
            <a:noAutofit/>
          </a:bodyPr>
          <a:lstStyle/>
          <a:p>
            <a:pPr algn="just">
              <a:lnSpc>
                <a:spcPct val="150000"/>
              </a:lnSpc>
            </a:pPr>
            <a:r>
              <a:rPr lang="en-IN" b="1" dirty="0">
                <a:solidFill>
                  <a:schemeClr val="tx1"/>
                </a:solidFill>
                <a:latin typeface="Times New Roman" panose="02020603050405020304" pitchFamily="18" charset="0"/>
                <a:cs typeface="Times New Roman" panose="02020603050405020304" pitchFamily="18" charset="0"/>
              </a:rPr>
              <a:t>Masculinity vs Femininity</a:t>
            </a:r>
            <a:r>
              <a:rPr lang="en-IN" dirty="0">
                <a:solidFill>
                  <a:schemeClr val="tx1"/>
                </a:solidFill>
                <a:latin typeface="Times New Roman" panose="02020603050405020304" pitchFamily="18" charset="0"/>
                <a:cs typeface="Times New Roman" panose="02020603050405020304" pitchFamily="18" charset="0"/>
              </a:rPr>
              <a:t> describes competitive assertiveness and material success versus caring, quality of life and relationships. </a:t>
            </a: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Masculine </a:t>
            </a:r>
            <a:r>
              <a:rPr lang="en-IN" dirty="0">
                <a:solidFill>
                  <a:schemeClr val="tx1"/>
                </a:solidFill>
                <a:latin typeface="Times New Roman" panose="02020603050405020304" pitchFamily="18" charset="0"/>
                <a:cs typeface="Times New Roman" panose="02020603050405020304" pitchFamily="18" charset="0"/>
              </a:rPr>
              <a:t>cultures emphasise achievement and success, feminine cultures emphasise nurture and social </a:t>
            </a:r>
            <a:r>
              <a:rPr lang="en-IN" dirty="0" smtClean="0">
                <a:solidFill>
                  <a:schemeClr val="tx1"/>
                </a:solidFill>
                <a:latin typeface="Times New Roman" panose="02020603050405020304" pitchFamily="18" charset="0"/>
                <a:cs typeface="Times New Roman" panose="02020603050405020304" pitchFamily="18" charset="0"/>
              </a:rPr>
              <a:t>harmony</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Zatti</a:t>
            </a:r>
            <a:r>
              <a:rPr lang="en-GB" dirty="0">
                <a:solidFill>
                  <a:schemeClr val="tx1"/>
                </a:solidFill>
                <a:latin typeface="Times New Roman" panose="02020603050405020304" pitchFamily="18" charset="0"/>
                <a:cs typeface="Times New Roman" panose="02020603050405020304" pitchFamily="18" charset="0"/>
              </a:rPr>
              <a:t>, 2025)</a:t>
            </a:r>
            <a:r>
              <a:rPr lang="en-IN" dirty="0" smtClean="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b="1" dirty="0" smtClean="0">
                <a:solidFill>
                  <a:schemeClr val="tx1"/>
                </a:solidFill>
                <a:latin typeface="Times New Roman" panose="02020603050405020304" pitchFamily="18" charset="0"/>
                <a:cs typeface="Times New Roman" panose="02020603050405020304" pitchFamily="18" charset="0"/>
              </a:rPr>
              <a:t>Uncertainty Avoidance</a:t>
            </a:r>
            <a:r>
              <a:rPr lang="en-IN" dirty="0" smtClean="0">
                <a:solidFill>
                  <a:schemeClr val="tx1"/>
                </a:solidFill>
                <a:latin typeface="Times New Roman" panose="02020603050405020304" pitchFamily="18" charset="0"/>
                <a:cs typeface="Times New Roman" panose="02020603050405020304" pitchFamily="18" charset="0"/>
              </a:rPr>
              <a:t> measures a society’s tolerance for ambiguity and willingness to take a risk.</a:t>
            </a: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 Where cultures have high uncertainty avoidance, they prefer stability, clear rules and formal procedures and resist change more often than not</a:t>
            </a: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401050" y="2743200"/>
            <a:ext cx="3188970" cy="2708910"/>
          </a:xfrm>
          <a:prstGeom prst="rect">
            <a:avLst/>
          </a:prstGeom>
        </p:spPr>
      </p:pic>
    </p:spTree>
    <p:extLst>
      <p:ext uri="{BB962C8B-B14F-4D97-AF65-F5344CB8AC3E}">
        <p14:creationId xmlns:p14="http://schemas.microsoft.com/office/powerpoint/2010/main" val="2255933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361220"/>
            <a:ext cx="8911687" cy="1280890"/>
          </a:xfrm>
        </p:spPr>
        <p:txBody>
          <a:bodyPr>
            <a:normAutofit fontScale="90000"/>
          </a:bodyPr>
          <a:lstStyle/>
          <a:p>
            <a:pPr algn="ctr"/>
            <a:r>
              <a:rPr lang="en-IN" b="1" dirty="0">
                <a:solidFill>
                  <a:schemeClr val="tx1"/>
                </a:solidFill>
                <a:latin typeface="Times New Roman" panose="02020603050405020304" pitchFamily="18" charset="0"/>
                <a:cs typeface="Times New Roman" panose="02020603050405020304" pitchFamily="18" charset="0"/>
              </a:rPr>
              <a:t>Cultural elements based on the Chinese to overcome</a:t>
            </a:r>
            <a:br>
              <a:rPr lang="en-IN" b="1" dirty="0">
                <a:solidFill>
                  <a:schemeClr val="tx1"/>
                </a:solidFill>
                <a:latin typeface="Times New Roman" panose="02020603050405020304" pitchFamily="18" charset="0"/>
                <a:cs typeface="Times New Roman" panose="02020603050405020304" pitchFamily="18" charset="0"/>
              </a:rPr>
            </a:br>
            <a:endParaRPr lang="en-IN"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08810" y="1908810"/>
            <a:ext cx="6012180" cy="4537710"/>
          </a:xfrm>
        </p:spPr>
        <p:txBody>
          <a:bodyPr>
            <a:noAutofit/>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Understanding and navigating Chinese culture is very important in order to build business relationships and confront several barriers</a:t>
            </a:r>
            <a:r>
              <a:rPr lang="en-IN" dirty="0" smtClean="0">
                <a:solidFill>
                  <a:schemeClr val="tx1"/>
                </a:solidFill>
                <a:latin typeface="Times New Roman" panose="02020603050405020304" pitchFamily="18" charset="0"/>
                <a:cs typeface="Times New Roman" panose="02020603050405020304" pitchFamily="18" charset="0"/>
              </a:rPr>
              <a:t>.</a:t>
            </a: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 </a:t>
            </a:r>
            <a:r>
              <a:rPr lang="en-IN" dirty="0">
                <a:solidFill>
                  <a:schemeClr val="tx1"/>
                </a:solidFill>
                <a:latin typeface="Times New Roman" panose="02020603050405020304" pitchFamily="18" charset="0"/>
                <a:cs typeface="Times New Roman" panose="02020603050405020304" pitchFamily="18" charset="0"/>
              </a:rPr>
              <a:t>Chinese culture behaves with its history, traditions, and social harmony; hence these factors affect communication, decision-making, and relationship-building </a:t>
            </a:r>
            <a:r>
              <a:rPr lang="en-GB" dirty="0">
                <a:solidFill>
                  <a:schemeClr val="tx1"/>
                </a:solidFill>
                <a:latin typeface="Times New Roman" panose="02020603050405020304" pitchFamily="18" charset="0"/>
                <a:cs typeface="Times New Roman" panose="02020603050405020304" pitchFamily="18" charset="0"/>
              </a:rPr>
              <a:t>(Li, 2022).</a:t>
            </a:r>
            <a:r>
              <a:rPr lang="en-IN" dirty="0">
                <a:solidFill>
                  <a:schemeClr val="tx1"/>
                </a:solidFill>
                <a:latin typeface="Times New Roman" panose="02020603050405020304" pitchFamily="18" charset="0"/>
                <a:cs typeface="Times New Roman" panose="02020603050405020304" pitchFamily="18" charset="0"/>
              </a:rPr>
              <a:t> </a:t>
            </a: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Foreign </a:t>
            </a:r>
            <a:r>
              <a:rPr lang="en-IN" dirty="0">
                <a:solidFill>
                  <a:schemeClr val="tx1"/>
                </a:solidFill>
                <a:latin typeface="Times New Roman" panose="02020603050405020304" pitchFamily="18" charset="0"/>
                <a:cs typeface="Times New Roman" panose="02020603050405020304" pitchFamily="18" charset="0"/>
              </a:rPr>
              <a:t>businesses can build trust among their members by implication of these elements and adaptations.</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A critical cultural element is </a:t>
            </a:r>
            <a:r>
              <a:rPr lang="en-IN" b="1" dirty="0">
                <a:solidFill>
                  <a:schemeClr val="tx1"/>
                </a:solidFill>
                <a:latin typeface="Times New Roman" panose="02020603050405020304" pitchFamily="18" charset="0"/>
                <a:cs typeface="Times New Roman" panose="02020603050405020304" pitchFamily="18" charset="0"/>
              </a:rPr>
              <a:t>GUANXI</a:t>
            </a:r>
            <a:r>
              <a:rPr lang="en-IN" dirty="0">
                <a:solidFill>
                  <a:schemeClr val="tx1"/>
                </a:solidFill>
                <a:latin typeface="Times New Roman" panose="02020603050405020304" pitchFamily="18" charset="0"/>
                <a:cs typeface="Times New Roman" panose="02020603050405020304" pitchFamily="18" charset="0"/>
              </a:rPr>
              <a:t>, which denotes the web of relations and reciprocal obligations. </a:t>
            </a: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503920" y="2708910"/>
            <a:ext cx="3131820" cy="2514600"/>
          </a:xfrm>
          <a:prstGeom prst="rect">
            <a:avLst/>
          </a:prstGeom>
        </p:spPr>
      </p:pic>
    </p:spTree>
    <p:extLst>
      <p:ext uri="{BB962C8B-B14F-4D97-AF65-F5344CB8AC3E}">
        <p14:creationId xmlns:p14="http://schemas.microsoft.com/office/powerpoint/2010/main" val="2762494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2935" y="224060"/>
            <a:ext cx="8911687" cy="1280890"/>
          </a:xfrm>
        </p:spPr>
        <p:txBody>
          <a:bodyPr>
            <a:normAutofit/>
          </a:bodyPr>
          <a:lstStyle/>
          <a:p>
            <a:pPr algn="ctr"/>
            <a:r>
              <a:rPr lang="en-US" sz="3200" b="1" dirty="0" smtClean="0">
                <a:solidFill>
                  <a:schemeClr val="tx1"/>
                </a:solidFill>
                <a:latin typeface="Times New Roman" panose="02020603050405020304" pitchFamily="18" charset="0"/>
                <a:cs typeface="Times New Roman" panose="02020603050405020304" pitchFamily="18" charset="0"/>
              </a:rPr>
              <a:t>Continue…</a:t>
            </a:r>
            <a:endParaRPr lang="en-IN"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354580" y="1817370"/>
            <a:ext cx="5566410" cy="4583430"/>
          </a:xfrm>
        </p:spPr>
        <p:txBody>
          <a:bodyPr>
            <a:normAutofit lnSpcReduction="10000"/>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In general, Chinese communication is indirect and contextual. </a:t>
            </a:r>
            <a:r>
              <a:rPr lang="en-IN" b="1" dirty="0">
                <a:solidFill>
                  <a:schemeClr val="tx1"/>
                </a:solidFill>
                <a:latin typeface="Times New Roman" panose="02020603050405020304" pitchFamily="18" charset="0"/>
                <a:cs typeface="Times New Roman" panose="02020603050405020304" pitchFamily="18" charset="0"/>
              </a:rPr>
              <a:t>Face</a:t>
            </a:r>
            <a:r>
              <a:rPr lang="en-IN" dirty="0">
                <a:solidFill>
                  <a:schemeClr val="tx1"/>
                </a:solidFill>
                <a:latin typeface="Times New Roman" panose="02020603050405020304" pitchFamily="18" charset="0"/>
                <a:cs typeface="Times New Roman" panose="02020603050405020304" pitchFamily="18" charset="0"/>
              </a:rPr>
              <a:t>, meticulously called "</a:t>
            </a:r>
            <a:r>
              <a:rPr lang="en-IN" dirty="0" err="1">
                <a:solidFill>
                  <a:schemeClr val="tx1"/>
                </a:solidFill>
                <a:latin typeface="Times New Roman" panose="02020603050405020304" pitchFamily="18" charset="0"/>
                <a:cs typeface="Times New Roman" panose="02020603050405020304" pitchFamily="18" charset="0"/>
              </a:rPr>
              <a:t>mianzi</a:t>
            </a:r>
            <a:r>
              <a:rPr lang="en-IN" dirty="0">
                <a:solidFill>
                  <a:schemeClr val="tx1"/>
                </a:solidFill>
                <a:latin typeface="Times New Roman" panose="02020603050405020304" pitchFamily="18" charset="0"/>
                <a:cs typeface="Times New Roman" panose="02020603050405020304" pitchFamily="18" charset="0"/>
              </a:rPr>
              <a:t>," is crucial, and one tries to avoid embarrassment, for dishonouring someone can do great harm. </a:t>
            </a: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In </a:t>
            </a:r>
            <a:r>
              <a:rPr lang="en-IN" dirty="0">
                <a:solidFill>
                  <a:schemeClr val="tx1"/>
                </a:solidFill>
                <a:latin typeface="Times New Roman" panose="02020603050405020304" pitchFamily="18" charset="0"/>
                <a:cs typeface="Times New Roman" panose="02020603050405020304" pitchFamily="18" charset="0"/>
              </a:rPr>
              <a:t>order to clear misunderstanding, one must put difference in emphasis and pay attention to non-verbal signals while avoiding direct critique </a:t>
            </a:r>
            <a:r>
              <a:rPr lang="en-GB" dirty="0">
                <a:solidFill>
                  <a:schemeClr val="tx1"/>
                </a:solidFill>
                <a:latin typeface="Times New Roman" panose="02020603050405020304" pitchFamily="18" charset="0"/>
                <a:cs typeface="Times New Roman" panose="02020603050405020304" pitchFamily="18" charset="0"/>
              </a:rPr>
              <a:t>(Cao,  Zhu, and </a:t>
            </a:r>
            <a:r>
              <a:rPr lang="en-GB" dirty="0" err="1">
                <a:solidFill>
                  <a:schemeClr val="tx1"/>
                </a:solidFill>
                <a:latin typeface="Times New Roman" panose="02020603050405020304" pitchFamily="18" charset="0"/>
                <a:cs typeface="Times New Roman" panose="02020603050405020304" pitchFamily="18" charset="0"/>
              </a:rPr>
              <a:t>Meng</a:t>
            </a:r>
            <a:r>
              <a:rPr lang="en-GB" dirty="0">
                <a:solidFill>
                  <a:schemeClr val="tx1"/>
                </a:solidFill>
                <a:latin typeface="Times New Roman" panose="02020603050405020304" pitchFamily="18" charset="0"/>
                <a:cs typeface="Times New Roman" panose="02020603050405020304" pitchFamily="18" charset="0"/>
              </a:rPr>
              <a:t>, 2021)</a:t>
            </a:r>
            <a:r>
              <a:rPr lang="en-IN" dirty="0">
                <a:solidFill>
                  <a:schemeClr val="tx1"/>
                </a:solidFill>
                <a:latin typeface="Times New Roman" panose="02020603050405020304" pitchFamily="18" charset="0"/>
                <a:cs typeface="Times New Roman" panose="02020603050405020304" pitchFamily="18" charset="0"/>
              </a:rPr>
              <a:t>. </a:t>
            </a: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One </a:t>
            </a:r>
            <a:r>
              <a:rPr lang="en-IN" dirty="0">
                <a:solidFill>
                  <a:schemeClr val="tx1"/>
                </a:solidFill>
                <a:latin typeface="Times New Roman" panose="02020603050405020304" pitchFamily="18" charset="0"/>
                <a:cs typeface="Times New Roman" panose="02020603050405020304" pitchFamily="18" charset="0"/>
              </a:rPr>
              <a:t>should also establish an open and non-confrontational channel for communication to build trust and clarity.</a:t>
            </a:r>
          </a:p>
          <a:p>
            <a:pPr algn="just">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526779" y="2468880"/>
            <a:ext cx="3057843" cy="2887980"/>
          </a:xfrm>
          <a:prstGeom prst="rect">
            <a:avLst/>
          </a:prstGeom>
        </p:spPr>
      </p:pic>
    </p:spTree>
    <p:extLst>
      <p:ext uri="{BB962C8B-B14F-4D97-AF65-F5344CB8AC3E}">
        <p14:creationId xmlns:p14="http://schemas.microsoft.com/office/powerpoint/2010/main" val="3565664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66910"/>
            <a:ext cx="8911687" cy="1280890"/>
          </a:xfrm>
        </p:spPr>
        <p:txBody>
          <a:bodyPr>
            <a:normAutofit/>
          </a:bodyPr>
          <a:lstStyle/>
          <a:p>
            <a:pPr algn="ctr"/>
            <a:r>
              <a:rPr lang="en-IN" sz="3200" b="1" dirty="0">
                <a:solidFill>
                  <a:schemeClr val="tx1"/>
                </a:solidFill>
                <a:latin typeface="Times New Roman" panose="02020603050405020304" pitchFamily="18" charset="0"/>
                <a:cs typeface="Times New Roman" panose="02020603050405020304" pitchFamily="18" charset="0"/>
              </a:rPr>
              <a:t>Negotiation Strategies for a successful deal</a:t>
            </a:r>
            <a:br>
              <a:rPr lang="en-IN" sz="3200" b="1" dirty="0">
                <a:solidFill>
                  <a:schemeClr val="tx1"/>
                </a:solidFill>
                <a:latin typeface="Times New Roman" panose="02020603050405020304" pitchFamily="18" charset="0"/>
                <a:cs typeface="Times New Roman" panose="02020603050405020304" pitchFamily="18" charset="0"/>
              </a:rPr>
            </a:b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89212" y="1691640"/>
            <a:ext cx="5297488" cy="4777740"/>
          </a:xfrm>
        </p:spPr>
        <p:txBody>
          <a:bodyPr>
            <a:normAutofit lnSpcReduction="10000"/>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Making a successful deal is going to require a fusion of pre-designed strategies, a clear communication system, and culture </a:t>
            </a:r>
            <a:r>
              <a:rPr lang="en-IN" dirty="0" smtClean="0">
                <a:solidFill>
                  <a:schemeClr val="tx1"/>
                </a:solidFill>
                <a:latin typeface="Times New Roman" panose="02020603050405020304" pitchFamily="18" charset="0"/>
                <a:cs typeface="Times New Roman" panose="02020603050405020304" pitchFamily="18" charset="0"/>
              </a:rPr>
              <a:t>consciousness</a:t>
            </a:r>
            <a:r>
              <a:rPr lang="en-GB" dirty="0">
                <a:solidFill>
                  <a:schemeClr val="tx1"/>
                </a:solidFill>
                <a:latin typeface="Times New Roman" panose="02020603050405020304" pitchFamily="18" charset="0"/>
                <a:cs typeface="Times New Roman" panose="02020603050405020304" pitchFamily="18" charset="0"/>
              </a:rPr>
              <a:t> (Gates, 2022)</a:t>
            </a:r>
            <a:r>
              <a:rPr lang="en-IN" dirty="0" smtClean="0">
                <a:solidFill>
                  <a:schemeClr val="tx1"/>
                </a:solidFill>
                <a:latin typeface="Times New Roman" panose="02020603050405020304" pitchFamily="18" charset="0"/>
                <a:cs typeface="Times New Roman" panose="02020603050405020304" pitchFamily="18" charset="0"/>
              </a:rPr>
              <a:t>. </a:t>
            </a:r>
          </a:p>
          <a:p>
            <a:pPr algn="just">
              <a:lnSpc>
                <a:spcPct val="150000"/>
              </a:lnSpc>
            </a:pPr>
            <a:r>
              <a:rPr lang="en-IN" b="1" dirty="0" smtClean="0">
                <a:solidFill>
                  <a:schemeClr val="tx1"/>
                </a:solidFill>
                <a:latin typeface="Times New Roman" panose="02020603050405020304" pitchFamily="18" charset="0"/>
                <a:cs typeface="Times New Roman" panose="02020603050405020304" pitchFamily="18" charset="0"/>
              </a:rPr>
              <a:t>Preparation</a:t>
            </a:r>
            <a:r>
              <a:rPr lang="en-IN" dirty="0">
                <a:solidFill>
                  <a:schemeClr val="tx1"/>
                </a:solidFill>
                <a:latin typeface="Times New Roman" panose="02020603050405020304" pitchFamily="18" charset="0"/>
                <a:cs typeface="Times New Roman" panose="02020603050405020304" pitchFamily="18" charset="0"/>
              </a:rPr>
              <a:t>, which also includes research, is the foremost step of the negotiation process. </a:t>
            </a: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Both </a:t>
            </a:r>
            <a:r>
              <a:rPr lang="en-IN" dirty="0">
                <a:solidFill>
                  <a:schemeClr val="tx1"/>
                </a:solidFill>
                <a:latin typeface="Times New Roman" panose="02020603050405020304" pitchFamily="18" charset="0"/>
                <a:cs typeface="Times New Roman" panose="02020603050405020304" pitchFamily="18" charset="0"/>
              </a:rPr>
              <a:t>sides must be analysed as to their needs, goals, and limits possibly, and background information related to the opposite side of the matter concerning interests, decision-making styles, and cultural aspects should be collected. </a:t>
            </a:r>
          </a:p>
          <a:p>
            <a:pPr algn="just">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229600" y="2537460"/>
            <a:ext cx="3684270" cy="2548890"/>
          </a:xfrm>
          <a:prstGeom prst="rect">
            <a:avLst/>
          </a:prstGeom>
        </p:spPr>
      </p:pic>
    </p:spTree>
    <p:extLst>
      <p:ext uri="{BB962C8B-B14F-4D97-AF65-F5344CB8AC3E}">
        <p14:creationId xmlns:p14="http://schemas.microsoft.com/office/powerpoint/2010/main" val="2744155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4355" y="258350"/>
            <a:ext cx="8911687" cy="1033240"/>
          </a:xfrm>
        </p:spPr>
        <p:txBody>
          <a:bodyPr>
            <a:normAutofit/>
          </a:bodyPr>
          <a:lstStyle/>
          <a:p>
            <a:pPr algn="ctr"/>
            <a:r>
              <a:rPr lang="en-US" sz="3200" b="1" dirty="0" smtClean="0">
                <a:solidFill>
                  <a:schemeClr val="tx1"/>
                </a:solidFill>
                <a:latin typeface="Times New Roman" panose="02020603050405020304" pitchFamily="18" charset="0"/>
                <a:cs typeface="Times New Roman" panose="02020603050405020304" pitchFamily="18" charset="0"/>
              </a:rPr>
              <a:t>Continue…</a:t>
            </a:r>
            <a:endParaRPr lang="en-IN"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885950" y="1520190"/>
            <a:ext cx="6275070" cy="5154930"/>
          </a:xfrm>
        </p:spPr>
        <p:txBody>
          <a:bodyPr>
            <a:noAutofit/>
          </a:bodyPr>
          <a:lstStyle/>
          <a:p>
            <a:pPr algn="just">
              <a:lnSpc>
                <a:spcPct val="150000"/>
              </a:lnSpc>
            </a:pPr>
            <a:r>
              <a:rPr lang="en-IN" b="1" dirty="0">
                <a:solidFill>
                  <a:schemeClr val="tx1"/>
                </a:solidFill>
                <a:latin typeface="Times New Roman" panose="02020603050405020304" pitchFamily="18" charset="0"/>
                <a:cs typeface="Times New Roman" panose="02020603050405020304" pitchFamily="18" charset="0"/>
              </a:rPr>
              <a:t>Communication</a:t>
            </a:r>
            <a:r>
              <a:rPr lang="en-IN" dirty="0">
                <a:solidFill>
                  <a:schemeClr val="tx1"/>
                </a:solidFill>
                <a:latin typeface="Times New Roman" panose="02020603050405020304" pitchFamily="18" charset="0"/>
                <a:cs typeface="Times New Roman" panose="02020603050405020304" pitchFamily="18" charset="0"/>
              </a:rPr>
              <a:t> would have played an important role in all this. </a:t>
            </a: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Use </a:t>
            </a:r>
            <a:r>
              <a:rPr lang="en-IN" dirty="0">
                <a:solidFill>
                  <a:schemeClr val="tx1"/>
                </a:solidFill>
                <a:latin typeface="Times New Roman" panose="02020603050405020304" pitchFamily="18" charset="0"/>
                <a:cs typeface="Times New Roman" panose="02020603050405020304" pitchFamily="18" charset="0"/>
              </a:rPr>
              <a:t>language properly; simple and respectful certainly reduce </a:t>
            </a:r>
            <a:r>
              <a:rPr lang="en-IN" dirty="0" smtClean="0">
                <a:solidFill>
                  <a:schemeClr val="tx1"/>
                </a:solidFill>
                <a:latin typeface="Times New Roman" panose="02020603050405020304" pitchFamily="18" charset="0"/>
                <a:cs typeface="Times New Roman" panose="02020603050405020304" pitchFamily="18" charset="0"/>
              </a:rPr>
              <a:t>misapprehension</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Helmold</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Dathe</a:t>
            </a:r>
            <a:r>
              <a:rPr lang="en-GB" dirty="0">
                <a:solidFill>
                  <a:schemeClr val="tx1"/>
                </a:solidFill>
                <a:latin typeface="Times New Roman" panose="02020603050405020304" pitchFamily="18" charset="0"/>
                <a:cs typeface="Times New Roman" panose="02020603050405020304" pitchFamily="18" charset="0"/>
              </a:rPr>
              <a:t>, and Hummel, 2022)</a:t>
            </a:r>
            <a:r>
              <a:rPr lang="en-IN" dirty="0" smtClean="0">
                <a:solidFill>
                  <a:schemeClr val="tx1"/>
                </a:solidFill>
                <a:latin typeface="Times New Roman" panose="02020603050405020304" pitchFamily="18" charset="0"/>
                <a:cs typeface="Times New Roman" panose="02020603050405020304" pitchFamily="18" charset="0"/>
              </a:rPr>
              <a:t>.  </a:t>
            </a: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Equally </a:t>
            </a:r>
            <a:r>
              <a:rPr lang="en-IN" dirty="0">
                <a:solidFill>
                  <a:schemeClr val="tx1"/>
                </a:solidFill>
                <a:latin typeface="Times New Roman" panose="02020603050405020304" pitchFamily="18" charset="0"/>
                <a:cs typeface="Times New Roman" panose="02020603050405020304" pitchFamily="18" charset="0"/>
              </a:rPr>
              <a:t>important is adjusting one's communication style to cater to cultural sensitivities.  </a:t>
            </a: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In </a:t>
            </a:r>
            <a:r>
              <a:rPr lang="en-IN" dirty="0">
                <a:solidFill>
                  <a:schemeClr val="tx1"/>
                </a:solidFill>
                <a:latin typeface="Times New Roman" panose="02020603050405020304" pitchFamily="18" charset="0"/>
                <a:cs typeface="Times New Roman" panose="02020603050405020304" pitchFamily="18" charset="0"/>
              </a:rPr>
              <a:t>other words, some cultures are majorly explicit, whereas in stark contrast, some cultures stand clear of anything explicit, considering that to be a form of rudeness. </a:t>
            </a: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Recognise </a:t>
            </a:r>
            <a:r>
              <a:rPr lang="en-IN" dirty="0">
                <a:solidFill>
                  <a:schemeClr val="tx1"/>
                </a:solidFill>
                <a:latin typeface="Times New Roman" panose="02020603050405020304" pitchFamily="18" charset="0"/>
                <a:cs typeface="Times New Roman" panose="02020603050405020304" pitchFamily="18" charset="0"/>
              </a:rPr>
              <a:t>the differences and respect them so that can avoid conflicts and thereby build rapport.</a:t>
            </a:r>
          </a:p>
          <a:p>
            <a:pPr algn="just">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698230" y="2308860"/>
            <a:ext cx="3017520" cy="3257550"/>
          </a:xfrm>
          <a:prstGeom prst="rect">
            <a:avLst/>
          </a:prstGeom>
        </p:spPr>
      </p:pic>
    </p:spTree>
    <p:extLst>
      <p:ext uri="{BB962C8B-B14F-4D97-AF65-F5344CB8AC3E}">
        <p14:creationId xmlns:p14="http://schemas.microsoft.com/office/powerpoint/2010/main" val="3759970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35490"/>
            <a:ext cx="8911687" cy="1280890"/>
          </a:xfrm>
        </p:spPr>
        <p:txBody>
          <a:bodyPr>
            <a:normAutofit/>
          </a:bodyPr>
          <a:lstStyle/>
          <a:p>
            <a:pPr algn="ctr"/>
            <a:r>
              <a:rPr lang="en-IN" sz="3200" b="1" dirty="0">
                <a:solidFill>
                  <a:schemeClr val="tx1"/>
                </a:solidFill>
                <a:latin typeface="Times New Roman" panose="02020603050405020304" pitchFamily="18" charset="0"/>
                <a:cs typeface="Times New Roman" panose="02020603050405020304" pitchFamily="18" charset="0"/>
              </a:rPr>
              <a:t>CONCLUSION</a:t>
            </a:r>
            <a:br>
              <a:rPr lang="en-IN" sz="3200" b="1" dirty="0">
                <a:solidFill>
                  <a:schemeClr val="tx1"/>
                </a:solidFill>
                <a:latin typeface="Times New Roman" panose="02020603050405020304" pitchFamily="18" charset="0"/>
                <a:cs typeface="Times New Roman" panose="02020603050405020304" pitchFamily="18" charset="0"/>
              </a:rPr>
            </a:b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92925" y="2205990"/>
            <a:ext cx="5126038" cy="4457700"/>
          </a:xfrm>
        </p:spPr>
        <p:txBody>
          <a:bodyPr>
            <a:normAutofit/>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Planning, communication and cultural awareness are key. </a:t>
            </a: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Building </a:t>
            </a:r>
            <a:r>
              <a:rPr lang="en-IN" dirty="0">
                <a:solidFill>
                  <a:schemeClr val="tx1"/>
                </a:solidFill>
                <a:latin typeface="Times New Roman" panose="02020603050405020304" pitchFamily="18" charset="0"/>
                <a:cs typeface="Times New Roman" panose="02020603050405020304" pitchFamily="18" charset="0"/>
              </a:rPr>
              <a:t>trust and rapport builds relationships, understanding the other party’s needs and cultural quirks brings respect. </a:t>
            </a:r>
            <a:endParaRPr lang="en-IN"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dirty="0" smtClean="0">
                <a:solidFill>
                  <a:schemeClr val="tx1"/>
                </a:solidFill>
                <a:latin typeface="Times New Roman" panose="02020603050405020304" pitchFamily="18" charset="0"/>
                <a:cs typeface="Times New Roman" panose="02020603050405020304" pitchFamily="18" charset="0"/>
              </a:rPr>
              <a:t>Flexibility </a:t>
            </a:r>
            <a:r>
              <a:rPr lang="en-IN" dirty="0">
                <a:solidFill>
                  <a:schemeClr val="tx1"/>
                </a:solidFill>
                <a:latin typeface="Times New Roman" panose="02020603050405020304" pitchFamily="18" charset="0"/>
                <a:cs typeface="Times New Roman" panose="02020603050405020304" pitchFamily="18" charset="0"/>
              </a:rPr>
              <a:t>and creativity in the solutions found creates win-win outcomes where both parties feel they have won. </a:t>
            </a:r>
            <a:endParaRPr lang="en-IN" dirty="0" smtClean="0">
              <a:solidFill>
                <a:schemeClr val="tx1"/>
              </a:solidFill>
              <a:latin typeface="Times New Roman" panose="02020603050405020304" pitchFamily="18" charset="0"/>
              <a:cs typeface="Times New Roman" panose="02020603050405020304" pitchFamily="18" charset="0"/>
            </a:endParaRPr>
          </a:p>
          <a:p>
            <a:pPr marL="0" indent="0" algn="just">
              <a:lnSpc>
                <a:spcPct val="150000"/>
              </a:lnSpc>
              <a:buNone/>
            </a:pPr>
            <a:endParaRPr lang="en-IN"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475662" y="2343150"/>
            <a:ext cx="3028950" cy="2777490"/>
          </a:xfrm>
          <a:prstGeom prst="rect">
            <a:avLst/>
          </a:prstGeom>
        </p:spPr>
      </p:pic>
    </p:spTree>
    <p:extLst>
      <p:ext uri="{BB962C8B-B14F-4D97-AF65-F5344CB8AC3E}">
        <p14:creationId xmlns:p14="http://schemas.microsoft.com/office/powerpoint/2010/main" val="3764641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69780"/>
            <a:ext cx="8911687" cy="1280890"/>
          </a:xfrm>
        </p:spPr>
        <p:txBody>
          <a:bodyPr>
            <a:normAutofit/>
          </a:bodyPr>
          <a:lstStyle/>
          <a:p>
            <a:pPr algn="ctr"/>
            <a:r>
              <a:rPr lang="en-IN" sz="3200" b="1" dirty="0">
                <a:solidFill>
                  <a:schemeClr val="tx1"/>
                </a:solidFill>
                <a:latin typeface="Times New Roman" panose="02020603050405020304" pitchFamily="18" charset="0"/>
                <a:cs typeface="Times New Roman" panose="02020603050405020304" pitchFamily="18" charset="0"/>
              </a:rPr>
              <a:t>REFERENCES</a:t>
            </a:r>
            <a:br>
              <a:rPr lang="en-IN" sz="3200" b="1" dirty="0">
                <a:solidFill>
                  <a:schemeClr val="tx1"/>
                </a:solidFill>
                <a:latin typeface="Times New Roman" panose="02020603050405020304" pitchFamily="18" charset="0"/>
                <a:cs typeface="Times New Roman" panose="02020603050405020304" pitchFamily="18" charset="0"/>
              </a:rPr>
            </a:b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89212" y="1737360"/>
            <a:ext cx="8915400" cy="4629150"/>
          </a:xfrm>
        </p:spPr>
        <p:txBody>
          <a:bodyPr>
            <a:normAutofit lnSpcReduction="10000"/>
          </a:bodyPr>
          <a:lstStyle/>
          <a:p>
            <a:pPr algn="just">
              <a:lnSpc>
                <a:spcPct val="150000"/>
              </a:lnSpc>
            </a:pPr>
            <a:r>
              <a:rPr lang="en-IN" u="sng" dirty="0">
                <a:solidFill>
                  <a:schemeClr val="tx1"/>
                </a:solidFill>
                <a:latin typeface="Times New Roman" panose="02020603050405020304" pitchFamily="18" charset="0"/>
                <a:cs typeface="Times New Roman" panose="02020603050405020304" pitchFamily="18" charset="0"/>
              </a:rPr>
              <a:t>Books and journals</a:t>
            </a:r>
            <a:endParaRPr lang="en-IN"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err="1">
                <a:solidFill>
                  <a:schemeClr val="tx1"/>
                </a:solidFill>
                <a:latin typeface="Times New Roman" panose="02020603050405020304" pitchFamily="18" charset="0"/>
                <a:cs typeface="Times New Roman" panose="02020603050405020304" pitchFamily="18" charset="0"/>
              </a:rPr>
              <a:t>Akpa</a:t>
            </a:r>
            <a:r>
              <a:rPr lang="en-GB" dirty="0">
                <a:solidFill>
                  <a:schemeClr val="tx1"/>
                </a:solidFill>
                <a:latin typeface="Times New Roman" panose="02020603050405020304" pitchFamily="18" charset="0"/>
                <a:cs typeface="Times New Roman" panose="02020603050405020304" pitchFamily="18" charset="0"/>
              </a:rPr>
              <a:t>, V.O., </a:t>
            </a:r>
            <a:r>
              <a:rPr lang="en-GB" dirty="0" err="1">
                <a:solidFill>
                  <a:schemeClr val="tx1"/>
                </a:solidFill>
                <a:latin typeface="Times New Roman" panose="02020603050405020304" pitchFamily="18" charset="0"/>
                <a:cs typeface="Times New Roman" panose="02020603050405020304" pitchFamily="18" charset="0"/>
              </a:rPr>
              <a:t>Asikhia</a:t>
            </a:r>
            <a:r>
              <a:rPr lang="en-GB" dirty="0">
                <a:solidFill>
                  <a:schemeClr val="tx1"/>
                </a:solidFill>
                <a:latin typeface="Times New Roman" panose="02020603050405020304" pitchFamily="18" charset="0"/>
                <a:cs typeface="Times New Roman" panose="02020603050405020304" pitchFamily="18" charset="0"/>
              </a:rPr>
              <a:t>, O.U. and </a:t>
            </a:r>
            <a:r>
              <a:rPr lang="en-GB" dirty="0" err="1">
                <a:solidFill>
                  <a:schemeClr val="tx1"/>
                </a:solidFill>
                <a:latin typeface="Times New Roman" panose="02020603050405020304" pitchFamily="18" charset="0"/>
                <a:cs typeface="Times New Roman" panose="02020603050405020304" pitchFamily="18" charset="0"/>
              </a:rPr>
              <a:t>Nneji</a:t>
            </a:r>
            <a:r>
              <a:rPr lang="en-GB" dirty="0">
                <a:solidFill>
                  <a:schemeClr val="tx1"/>
                </a:solidFill>
                <a:latin typeface="Times New Roman" panose="02020603050405020304" pitchFamily="18" charset="0"/>
                <a:cs typeface="Times New Roman" panose="02020603050405020304" pitchFamily="18" charset="0"/>
              </a:rPr>
              <a:t>, N.E., (2021). Organizational culture and organizational performance: A review of literature. </a:t>
            </a:r>
            <a:r>
              <a:rPr lang="en-IN" i="1" dirty="0">
                <a:solidFill>
                  <a:schemeClr val="tx1"/>
                </a:solidFill>
                <a:latin typeface="Times New Roman" panose="02020603050405020304" pitchFamily="18" charset="0"/>
                <a:cs typeface="Times New Roman" panose="02020603050405020304" pitchFamily="18" charset="0"/>
              </a:rPr>
              <a:t>International Journal of Advances in Engineering and Management</a:t>
            </a:r>
            <a:r>
              <a:rPr lang="en-IN" dirty="0">
                <a:solidFill>
                  <a:schemeClr val="tx1"/>
                </a:solidFill>
                <a:latin typeface="Times New Roman" panose="02020603050405020304" pitchFamily="18" charset="0"/>
                <a:cs typeface="Times New Roman" panose="02020603050405020304" pitchFamily="18" charset="0"/>
              </a:rPr>
              <a:t> .3(1). Pp.361-372.</a:t>
            </a: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Cao, C., Zhu, C. and </a:t>
            </a:r>
            <a:r>
              <a:rPr lang="en-GB" dirty="0" err="1">
                <a:solidFill>
                  <a:schemeClr val="tx1"/>
                </a:solidFill>
                <a:latin typeface="Times New Roman" panose="02020603050405020304" pitchFamily="18" charset="0"/>
                <a:cs typeface="Times New Roman" panose="02020603050405020304" pitchFamily="18" charset="0"/>
              </a:rPr>
              <a:t>Meng</a:t>
            </a:r>
            <a:r>
              <a:rPr lang="en-GB" dirty="0">
                <a:solidFill>
                  <a:schemeClr val="tx1"/>
                </a:solidFill>
                <a:latin typeface="Times New Roman" panose="02020603050405020304" pitchFamily="18" charset="0"/>
                <a:cs typeface="Times New Roman" panose="02020603050405020304" pitchFamily="18" charset="0"/>
              </a:rPr>
              <a:t>, Q., (2021). Chinese international students’ coping strategies, social support resources in response to academic stressors: Does heritage culture or host context matter?. </a:t>
            </a:r>
            <a:r>
              <a:rPr lang="en-IN" i="1" dirty="0">
                <a:solidFill>
                  <a:schemeClr val="tx1"/>
                </a:solidFill>
                <a:latin typeface="Times New Roman" panose="02020603050405020304" pitchFamily="18" charset="0"/>
                <a:cs typeface="Times New Roman" panose="02020603050405020304" pitchFamily="18" charset="0"/>
              </a:rPr>
              <a:t>Current Psychology</a:t>
            </a:r>
            <a:r>
              <a:rPr lang="en-IN" dirty="0">
                <a:solidFill>
                  <a:schemeClr val="tx1"/>
                </a:solidFill>
                <a:latin typeface="Times New Roman" panose="02020603050405020304" pitchFamily="18" charset="0"/>
                <a:cs typeface="Times New Roman" panose="02020603050405020304" pitchFamily="18" charset="0"/>
              </a:rPr>
              <a:t>, </a:t>
            </a:r>
            <a:r>
              <a:rPr lang="en-IN" i="1" dirty="0">
                <a:solidFill>
                  <a:schemeClr val="tx1"/>
                </a:solidFill>
                <a:latin typeface="Times New Roman" panose="02020603050405020304" pitchFamily="18" charset="0"/>
                <a:cs typeface="Times New Roman" panose="02020603050405020304" pitchFamily="18" charset="0"/>
              </a:rPr>
              <a:t>40</a:t>
            </a:r>
            <a:r>
              <a:rPr lang="en-IN" dirty="0">
                <a:solidFill>
                  <a:schemeClr val="tx1"/>
                </a:solidFill>
                <a:latin typeface="Times New Roman" panose="02020603050405020304" pitchFamily="18" charset="0"/>
                <a:cs typeface="Times New Roman" panose="02020603050405020304" pitchFamily="18" charset="0"/>
              </a:rPr>
              <a:t>(1), pp.242-252.</a:t>
            </a: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Gates, S., (2022). </a:t>
            </a:r>
            <a:r>
              <a:rPr lang="en-IN" i="1" dirty="0">
                <a:solidFill>
                  <a:schemeClr val="tx1"/>
                </a:solidFill>
                <a:latin typeface="Times New Roman" panose="02020603050405020304" pitchFamily="18" charset="0"/>
                <a:cs typeface="Times New Roman" panose="02020603050405020304" pitchFamily="18" charset="0"/>
              </a:rPr>
              <a:t>The negotiation book: Your definitive guide to successful negotiating</a:t>
            </a:r>
            <a:r>
              <a:rPr lang="en-IN" dirty="0">
                <a:solidFill>
                  <a:schemeClr val="tx1"/>
                </a:solidFill>
                <a:latin typeface="Times New Roman" panose="02020603050405020304" pitchFamily="18" charset="0"/>
                <a:cs typeface="Times New Roman" panose="02020603050405020304" pitchFamily="18" charset="0"/>
              </a:rPr>
              <a:t>. John Wiley &amp; Sons.</a:t>
            </a:r>
          </a:p>
          <a:p>
            <a:pPr algn="just">
              <a:lnSpc>
                <a:spcPct val="150000"/>
              </a:lnSpc>
            </a:pPr>
            <a:r>
              <a:rPr lang="en-GB" dirty="0" err="1">
                <a:solidFill>
                  <a:schemeClr val="tx1"/>
                </a:solidFill>
                <a:latin typeface="Times New Roman" panose="02020603050405020304" pitchFamily="18" charset="0"/>
                <a:cs typeface="Times New Roman" panose="02020603050405020304" pitchFamily="18" charset="0"/>
              </a:rPr>
              <a:t>Helmold</a:t>
            </a:r>
            <a:r>
              <a:rPr lang="en-GB" dirty="0">
                <a:solidFill>
                  <a:schemeClr val="tx1"/>
                </a:solidFill>
                <a:latin typeface="Times New Roman" panose="02020603050405020304" pitchFamily="18" charset="0"/>
                <a:cs typeface="Times New Roman" panose="02020603050405020304" pitchFamily="18" charset="0"/>
              </a:rPr>
              <a:t>, M., </a:t>
            </a:r>
            <a:r>
              <a:rPr lang="en-GB" dirty="0" err="1">
                <a:solidFill>
                  <a:schemeClr val="tx1"/>
                </a:solidFill>
                <a:latin typeface="Times New Roman" panose="02020603050405020304" pitchFamily="18" charset="0"/>
                <a:cs typeface="Times New Roman" panose="02020603050405020304" pitchFamily="18" charset="0"/>
              </a:rPr>
              <a:t>Dathe</a:t>
            </a:r>
            <a:r>
              <a:rPr lang="en-GB" dirty="0">
                <a:solidFill>
                  <a:schemeClr val="tx1"/>
                </a:solidFill>
                <a:latin typeface="Times New Roman" panose="02020603050405020304" pitchFamily="18" charset="0"/>
                <a:cs typeface="Times New Roman" panose="02020603050405020304" pitchFamily="18" charset="0"/>
              </a:rPr>
              <a:t>, T. and Hummel, F., (2022). Successful negotiations. </a:t>
            </a:r>
            <a:r>
              <a:rPr lang="en-IN" i="1" dirty="0">
                <a:solidFill>
                  <a:schemeClr val="tx1"/>
                </a:solidFill>
                <a:latin typeface="Times New Roman" panose="02020603050405020304" pitchFamily="18" charset="0"/>
                <a:cs typeface="Times New Roman" panose="02020603050405020304" pitchFamily="18" charset="0"/>
              </a:rPr>
              <a:t>Springer Books</a:t>
            </a:r>
            <a:r>
              <a:rPr lang="en-IN" dirty="0">
                <a:solidFill>
                  <a:schemeClr val="tx1"/>
                </a:solidFill>
                <a:latin typeface="Times New Roman" panose="02020603050405020304" pitchFamily="18" charset="0"/>
                <a:cs typeface="Times New Roman" panose="02020603050405020304" pitchFamily="18" charset="0"/>
              </a:rPr>
              <a:t>.</a:t>
            </a:r>
          </a:p>
          <a:p>
            <a:pPr algn="just">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215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35580" y="937260"/>
            <a:ext cx="7315200" cy="4114800"/>
          </a:xfrm>
          <a:prstGeom prst="rect">
            <a:avLst/>
          </a:prstGeom>
        </p:spPr>
      </p:pic>
    </p:spTree>
    <p:extLst>
      <p:ext uri="{BB962C8B-B14F-4D97-AF65-F5344CB8AC3E}">
        <p14:creationId xmlns:p14="http://schemas.microsoft.com/office/powerpoint/2010/main" val="130581047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60</TotalTime>
  <Words>1972</Words>
  <Application>Microsoft Office PowerPoint</Application>
  <PresentationFormat>Widescreen</PresentationFormat>
  <Paragraphs>101</Paragraphs>
  <Slides>14</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Cambria</vt:lpstr>
      <vt:lpstr>Century Gothic</vt:lpstr>
      <vt:lpstr>Times New Roman</vt:lpstr>
      <vt:lpstr>Wingdings 3</vt:lpstr>
      <vt:lpstr>Wisp</vt:lpstr>
      <vt:lpstr>International Business Communications </vt:lpstr>
      <vt:lpstr>Table of Contents </vt:lpstr>
      <vt:lpstr>INTRODUCTION </vt:lpstr>
      <vt:lpstr>Culture and its elements </vt:lpstr>
      <vt:lpstr>ELEMENTS </vt:lpstr>
      <vt:lpstr>Theoretical underpinning about impact of culture </vt:lpstr>
      <vt:lpstr>Continue…</vt:lpstr>
      <vt:lpstr>Cultural elements based on the Chinese to overcome </vt:lpstr>
      <vt:lpstr>Continue…</vt:lpstr>
      <vt:lpstr>Negotiation Strategies for a successful deal </vt:lpstr>
      <vt:lpstr>Continue…</vt:lpstr>
      <vt:lpstr>CONCLUSION </vt:lpstr>
      <vt:lpstr>REFERENCES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dc:title>
  <dc:creator>BST</dc:creator>
  <cp:lastModifiedBy>BST</cp:lastModifiedBy>
  <cp:revision>6</cp:revision>
  <dcterms:created xsi:type="dcterms:W3CDTF">2025-07-11T11:21:27Z</dcterms:created>
  <dcterms:modified xsi:type="dcterms:W3CDTF">2025-07-11T12:21:48Z</dcterms:modified>
</cp:coreProperties>
</file>