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6923" autoAdjust="0"/>
  </p:normalViewPr>
  <p:slideViewPr>
    <p:cSldViewPr snapToGrid="0" snapToObjects="1">
      <p:cViewPr>
        <p:scale>
          <a:sx n="73" d="100"/>
          <a:sy n="73" d="100"/>
        </p:scale>
        <p:origin x="380" y="-8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88998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Introduce the assessment topic and explain that the presentation applies one lifespan development theory to Isaac’s case. State that Vygotsky is suitable because Isaac’s main difficulties are visible in relationships, language, play and social participation. Keep this slide brief.</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signals to the marker that every part of the brief is addressed. Mention that the presentation will move from theory, to case analysis, to support strategies, then critical evaluation.</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Summarise Isaac’s needs briefly. Avoid sounding as if he is to blame. Emphasise the phrase connected difficulties: anxiety affects play, language affects confidence, and disrupted childcare affects continuity of support.</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rationale for choosing Vygotsky. Link the three reasons directly to Isaac: relationships, language and guided play. State that Vygotsky is helpful because it offers a practical framework rather than only a descriptive diagnosis.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Define the core concepts clearly. Use Isaac as the example: he may not join group play alone, but with a key worker modelling words and entry scripts, he can begin to participate. Then support is reduced gradually.</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 the table to move from description to analysis. Say that each difficulty matters because it reduces Isaac’s access to social learning. This shows cognitive and intellectual skill because it interprets behaviour through theory rather than merely listing symptoms.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nature and nurture interact. For example, a sensitive temperament may make transitions harder, but predictable adults and visual routines can reduce distress. Sleep difficulties can lower regulation, but emotional scaffolding can help during the day.</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 three practical interventions. For each one, explicitly state the Vygotsky link: key worker as MKO, play within the ZPD, and story time as language scaffolding. Mention measurable progress so the plan looks practical and professional.</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Emphasise that the mother needs support, not judgement. A multi-agency plan ensures that the same language prompts, routines and emotional scripts are used across home and the Children’s Centre. This improves consistency for Isaac.</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high-scoring answer shows that the plan can be monitored. Explain that this is not a fixed recipe. The team should observe what changes, discuss progress, and adapt the level of scaffolding as Isaac becomes more independent.</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the critical evaluation slide. Give a balanced judgement rather than simply praising the theory. State that Vygotsky is very useful for planning support, but professionals must not ignore biology, speech-language assessment or resource limitations.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that Vygotsky is often applied through school-like scaffolding, but Isaac’s plan must fit his family context. In London, practitioners need to respect cultural diversity and understand the family’s recent relocation and isolation.</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Close with a confident summary. Reinforce the argument: Isaac’s development can be supported through stable relationships, language-rich interaction and multi-agency consistency. Do not overclaim; say that progress should be reviewed and support adjusted.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 presentation content on this slide; leave visible long enough for reference checking. Harvard formatting should be checked against local UWTSD guidance before final submission if required.</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MASTER">
    <p:bg>
      <p:bgPr>
        <a:solidFill>
          <a:srgbClr val="F6F4EE"/>
        </a:solidFill>
        <a:effectLst/>
      </p:bgPr>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6F4EE"/>
        </a:solidFill>
        <a:effectLst/>
      </p:bgPr>
    </p:bg>
    <p:spTree>
      <p:nvGrpSpPr>
        <p:cNvPr id="1" name=""/>
        <p:cNvGrpSpPr/>
        <p:nvPr/>
      </p:nvGrpSpPr>
      <p:grpSpPr>
        <a:xfrm>
          <a:off x="0" y="0"/>
          <a:ext cx="0" cy="0"/>
          <a:chOff x="0" y="0"/>
          <a:chExt cx="0" cy="0"/>
        </a:xfrm>
      </p:grpSpPr>
      <p:pic>
        <p:nvPicPr>
          <p:cNvPr id="2" name="Image 0" descr="/mnt/data/crop_cover_right.jpg"/>
          <p:cNvPicPr>
            <a:picLocks noChangeAspect="1"/>
          </p:cNvPicPr>
          <p:nvPr/>
        </p:nvPicPr>
        <p:blipFill>
          <a:blip r:embed="rId3"/>
          <a:stretch>
            <a:fillRect/>
          </a:stretch>
        </p:blipFill>
        <p:spPr>
          <a:xfrm>
            <a:off x="6446520" y="0"/>
            <a:ext cx="5742432" cy="6858000"/>
          </a:xfrm>
          <a:prstGeom prst="rect">
            <a:avLst/>
          </a:prstGeom>
        </p:spPr>
      </p:pic>
      <p:sp>
        <p:nvSpPr>
          <p:cNvPr id="3" name="Shape 0"/>
          <p:cNvSpPr/>
          <p:nvPr/>
        </p:nvSpPr>
        <p:spPr>
          <a:xfrm>
            <a:off x="6327648" y="411480"/>
            <a:ext cx="0" cy="5989320"/>
          </a:xfrm>
          <a:prstGeom prst="line">
            <a:avLst/>
          </a:prstGeom>
          <a:noFill/>
          <a:ln w="13970">
            <a:solidFill>
              <a:srgbClr val="D8A84F"/>
            </a:solidFill>
            <a:prstDash val="solid"/>
          </a:ln>
        </p:spPr>
        <p:txBody>
          <a:bodyPr/>
          <a:lstStyle/>
          <a:p>
            <a:endParaRPr lang="en-GB"/>
          </a:p>
        </p:txBody>
      </p:sp>
      <p:pic>
        <p:nvPicPr>
          <p:cNvPr id="4" name="Image 1" descr="/mnt/data/uwtsd_logo_transparent.png"/>
          <p:cNvPicPr>
            <a:picLocks noChangeAspect="1"/>
          </p:cNvPicPr>
          <p:nvPr/>
        </p:nvPicPr>
        <p:blipFill>
          <a:blip r:embed="rId4"/>
          <a:stretch>
            <a:fillRect/>
          </a:stretch>
        </p:blipFill>
        <p:spPr>
          <a:xfrm>
            <a:off x="502920" y="402336"/>
            <a:ext cx="1783080" cy="612648"/>
          </a:xfrm>
          <a:prstGeom prst="rect">
            <a:avLst/>
          </a:prstGeom>
        </p:spPr>
      </p:pic>
      <p:sp>
        <p:nvSpPr>
          <p:cNvPr id="7" name="Text 3"/>
          <p:cNvSpPr/>
          <p:nvPr/>
        </p:nvSpPr>
        <p:spPr>
          <a:xfrm>
            <a:off x="548640" y="1783080"/>
            <a:ext cx="5303520" cy="530352"/>
          </a:xfrm>
          <a:prstGeom prst="rect">
            <a:avLst/>
          </a:prstGeom>
          <a:noFill/>
          <a:ln/>
        </p:spPr>
        <p:txBody>
          <a:bodyPr wrap="square" lIns="508" tIns="508" rIns="508" bIns="508" rtlCol="0" anchor="t">
            <a:normAutofit/>
          </a:bodyPr>
          <a:lstStyle/>
          <a:p>
            <a:pPr marL="0" indent="0" algn="l">
              <a:buNone/>
            </a:pPr>
            <a:r>
              <a:rPr lang="en-US" sz="2900" b="1" dirty="0">
                <a:solidFill>
                  <a:srgbClr val="203A59"/>
                </a:solidFill>
                <a:latin typeface="Aptos Display" pitchFamily="34" charset="0"/>
                <a:ea typeface="Aptos Display" pitchFamily="34" charset="-122"/>
                <a:cs typeface="Aptos Display" pitchFamily="34" charset="-120"/>
              </a:rPr>
              <a:t>Vygotsky’s Sociocultural Theory</a:t>
            </a:r>
            <a:endParaRPr lang="en-US" sz="2900" dirty="0"/>
          </a:p>
        </p:txBody>
      </p:sp>
      <p:sp>
        <p:nvSpPr>
          <p:cNvPr id="8" name="Text 4"/>
          <p:cNvSpPr/>
          <p:nvPr/>
        </p:nvSpPr>
        <p:spPr>
          <a:xfrm>
            <a:off x="566928" y="2377440"/>
            <a:ext cx="5120640" cy="365760"/>
          </a:xfrm>
          <a:prstGeom prst="rect">
            <a:avLst/>
          </a:prstGeom>
          <a:noFill/>
          <a:ln/>
        </p:spPr>
        <p:txBody>
          <a:bodyPr wrap="square" lIns="508" tIns="508" rIns="508" bIns="508" rtlCol="0" anchor="t">
            <a:normAutofit/>
          </a:bodyPr>
          <a:lstStyle/>
          <a:p>
            <a:pPr marL="0" indent="0" algn="l">
              <a:buNone/>
            </a:pPr>
            <a:r>
              <a:rPr lang="en-US" sz="1750" dirty="0">
                <a:solidFill>
                  <a:srgbClr val="1D2630"/>
                </a:solidFill>
                <a:latin typeface="Aptos" pitchFamily="34" charset="0"/>
                <a:ea typeface="Aptos" pitchFamily="34" charset="-122"/>
                <a:cs typeface="Aptos" pitchFamily="34" charset="-120"/>
              </a:rPr>
              <a:t>Understanding and supporting Isaac’s early development</a:t>
            </a:r>
            <a:endParaRPr lang="en-US" sz="1750" dirty="0"/>
          </a:p>
        </p:txBody>
      </p:sp>
      <p:sp>
        <p:nvSpPr>
          <p:cNvPr id="9" name="Text 5"/>
          <p:cNvSpPr/>
          <p:nvPr/>
        </p:nvSpPr>
        <p:spPr>
          <a:xfrm>
            <a:off x="576072" y="2834640"/>
            <a:ext cx="5029200" cy="438912"/>
          </a:xfrm>
          <a:prstGeom prst="rect">
            <a:avLst/>
          </a:prstGeom>
          <a:noFill/>
          <a:ln/>
        </p:spPr>
        <p:txBody>
          <a:bodyPr wrap="square" lIns="508" tIns="508" rIns="508" bIns="508" rtlCol="0" anchor="t">
            <a:normAutofit/>
          </a:bodyPr>
          <a:lstStyle/>
          <a:p>
            <a:pPr marL="0" indent="0" algn="l">
              <a:buNone/>
            </a:pPr>
            <a:r>
              <a:rPr lang="en-US" sz="1250" dirty="0">
                <a:solidFill>
                  <a:srgbClr val="65717F"/>
                </a:solidFill>
                <a:latin typeface="Aptos" pitchFamily="34" charset="0"/>
                <a:ea typeface="Aptos" pitchFamily="34" charset="-122"/>
                <a:cs typeface="Aptos" pitchFamily="34" charset="-120"/>
              </a:rPr>
              <a:t>A theory-informed early help plan for a 4-year-old child in a London Children’s Centre</a:t>
            </a:r>
            <a:endParaRPr lang="en-US" sz="1250" dirty="0"/>
          </a:p>
        </p:txBody>
      </p:sp>
      <p:sp>
        <p:nvSpPr>
          <p:cNvPr id="10" name="Shape 6"/>
          <p:cNvSpPr/>
          <p:nvPr/>
        </p:nvSpPr>
        <p:spPr>
          <a:xfrm>
            <a:off x="548640" y="3547872"/>
            <a:ext cx="4389120" cy="0"/>
          </a:xfrm>
          <a:prstGeom prst="line">
            <a:avLst/>
          </a:prstGeom>
          <a:noFill/>
          <a:ln w="16510">
            <a:solidFill>
              <a:srgbClr val="D8A84F"/>
            </a:solidFill>
            <a:prstDash val="solid"/>
          </a:ln>
        </p:spPr>
        <p:txBody>
          <a:bodyPr/>
          <a:lstStyle/>
          <a:p>
            <a:endParaRPr lang="en-GB"/>
          </a:p>
        </p:txBody>
      </p:sp>
      <p:sp>
        <p:nvSpPr>
          <p:cNvPr id="11" name="Text 7"/>
          <p:cNvSpPr/>
          <p:nvPr/>
        </p:nvSpPr>
        <p:spPr>
          <a:xfrm>
            <a:off x="576072" y="3858768"/>
            <a:ext cx="5074920" cy="960120"/>
          </a:xfrm>
          <a:prstGeom prst="rect">
            <a:avLst/>
          </a:prstGeom>
          <a:noFill/>
          <a:ln/>
        </p:spPr>
        <p:txBody>
          <a:bodyPr wrap="square" lIns="508" tIns="508" rIns="508" bIns="508" rtlCol="0" anchor="t">
            <a:normAutofit lnSpcReduction="10000"/>
          </a:bodyPr>
          <a:lstStyle/>
          <a:p>
            <a:pPr marL="0" indent="0" algn="l">
              <a:buNone/>
            </a:pPr>
            <a:r>
              <a:rPr lang="en-US" sz="1600" b="1" dirty="0">
                <a:solidFill>
                  <a:srgbClr val="1D2630"/>
                </a:solidFill>
                <a:latin typeface="Aptos" pitchFamily="34" charset="0"/>
                <a:ea typeface="Aptos" pitchFamily="34" charset="-122"/>
                <a:cs typeface="Aptos" pitchFamily="34" charset="-120"/>
              </a:rPr>
              <a:t>Student</a:t>
            </a:r>
            <a:r>
              <a:rPr lang="en-US" sz="1600" dirty="0">
                <a:solidFill>
                  <a:srgbClr val="1D2630"/>
                </a:solidFill>
                <a:latin typeface="Aptos" pitchFamily="34" charset="0"/>
                <a:ea typeface="Aptos" pitchFamily="34" charset="-122"/>
                <a:cs typeface="Aptos" pitchFamily="34" charset="-120"/>
              </a:rPr>
              <a:t>: Suzan Wakayamba Namitala</a:t>
            </a:r>
            <a:endParaRPr lang="en-US" sz="1600" dirty="0"/>
          </a:p>
          <a:p>
            <a:pPr marL="0" indent="0" algn="l">
              <a:buNone/>
            </a:pPr>
            <a:r>
              <a:rPr lang="en-US" sz="1600" b="1" dirty="0">
                <a:solidFill>
                  <a:srgbClr val="1D2630"/>
                </a:solidFill>
                <a:latin typeface="Aptos" pitchFamily="34" charset="0"/>
                <a:ea typeface="Aptos" pitchFamily="34" charset="-122"/>
                <a:cs typeface="Aptos" pitchFamily="34" charset="-120"/>
              </a:rPr>
              <a:t>Module</a:t>
            </a:r>
            <a:r>
              <a:rPr lang="en-US" sz="1600" dirty="0">
                <a:solidFill>
                  <a:srgbClr val="1D2630"/>
                </a:solidFill>
                <a:latin typeface="Aptos" pitchFamily="34" charset="0"/>
                <a:ea typeface="Aptos" pitchFamily="34" charset="-122"/>
                <a:cs typeface="Aptos" pitchFamily="34" charset="-120"/>
              </a:rPr>
              <a:t>: Psychology in Health and Social Care</a:t>
            </a:r>
            <a:endParaRPr lang="en-US" sz="1600" dirty="0"/>
          </a:p>
          <a:p>
            <a:pPr marL="0" indent="0" algn="l">
              <a:buNone/>
            </a:pPr>
            <a:r>
              <a:rPr lang="en-US" sz="1600" b="1" dirty="0">
                <a:solidFill>
                  <a:srgbClr val="1D2630"/>
                </a:solidFill>
                <a:latin typeface="Aptos" pitchFamily="34" charset="0"/>
                <a:ea typeface="Aptos" pitchFamily="34" charset="-122"/>
                <a:cs typeface="Aptos" pitchFamily="34" charset="-120"/>
              </a:rPr>
              <a:t>Module code</a:t>
            </a:r>
            <a:r>
              <a:rPr lang="en-US" sz="1600" dirty="0">
                <a:solidFill>
                  <a:srgbClr val="1D2630"/>
                </a:solidFill>
                <a:latin typeface="Aptos" pitchFamily="34" charset="0"/>
                <a:ea typeface="Aptos" pitchFamily="34" charset="-122"/>
                <a:cs typeface="Aptos" pitchFamily="34" charset="-120"/>
              </a:rPr>
              <a:t>: LCHS4010</a:t>
            </a:r>
            <a:endParaRPr lang="en-US" sz="1600" dirty="0"/>
          </a:p>
          <a:p>
            <a:pPr marL="0" indent="0" algn="l">
              <a:buNone/>
            </a:pPr>
            <a:r>
              <a:rPr lang="en-US" sz="1600" b="1" dirty="0">
                <a:solidFill>
                  <a:srgbClr val="1D2630"/>
                </a:solidFill>
                <a:latin typeface="Aptos" pitchFamily="34" charset="0"/>
                <a:ea typeface="Aptos" pitchFamily="34" charset="-122"/>
                <a:cs typeface="Aptos" pitchFamily="34" charset="-120"/>
              </a:rPr>
              <a:t>Lecturer:</a:t>
            </a:r>
            <a:r>
              <a:rPr lang="en-US" sz="1600" dirty="0">
                <a:solidFill>
                  <a:srgbClr val="1D2630"/>
                </a:solidFill>
                <a:latin typeface="Aptos" pitchFamily="34" charset="0"/>
                <a:ea typeface="Aptos" pitchFamily="34" charset="-122"/>
                <a:cs typeface="Aptos" pitchFamily="34" charset="-120"/>
              </a:rPr>
              <a:t> Christiana Melam | Module lead: Shepherd Ziko</a:t>
            </a:r>
            <a:endParaRPr lang="en-US" sz="1600" dirty="0"/>
          </a:p>
        </p:txBody>
      </p:sp>
      <p:sp>
        <p:nvSpPr>
          <p:cNvPr id="12" name="Text 8"/>
          <p:cNvSpPr/>
          <p:nvPr/>
        </p:nvSpPr>
        <p:spPr>
          <a:xfrm>
            <a:off x="576072" y="5623560"/>
            <a:ext cx="5212080" cy="347472"/>
          </a:xfrm>
          <a:prstGeom prst="rect">
            <a:avLst/>
          </a:prstGeom>
          <a:noFill/>
          <a:ln/>
        </p:spPr>
        <p:txBody>
          <a:bodyPr wrap="square" lIns="508" tIns="508" rIns="508" bIns="508" rtlCol="0" anchor="t">
            <a:normAutofit/>
          </a:bodyPr>
          <a:lstStyle/>
          <a:p>
            <a:pPr marL="0" indent="0" algn="l">
              <a:buNone/>
            </a:pPr>
            <a:r>
              <a:rPr lang="en-US" sz="1050" i="1" dirty="0">
                <a:solidFill>
                  <a:srgbClr val="65717F"/>
                </a:solidFill>
                <a:latin typeface="Aptos" pitchFamily="34" charset="0"/>
                <a:ea typeface="Aptos" pitchFamily="34" charset="-122"/>
                <a:cs typeface="Aptos" pitchFamily="34" charset="-120"/>
              </a:rPr>
              <a:t>Focus: Isaac’s disrupted childcare, language delay, social withdrawal and separation distress</a:t>
            </a:r>
            <a:endParaRPr lang="en-US" sz="10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Route to a first-class answer</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presentation is structured around the five assessment criteria and the brief requirements.</a:t>
            </a:r>
            <a:endParaRPr lang="en-US" sz="950" dirty="0"/>
          </a:p>
        </p:txBody>
      </p:sp>
      <p:sp>
        <p:nvSpPr>
          <p:cNvPr id="4" name="Shape 2"/>
          <p:cNvSpPr/>
          <p:nvPr/>
        </p:nvSpPr>
        <p:spPr>
          <a:xfrm>
            <a:off x="566928" y="1389888"/>
            <a:ext cx="11045952" cy="603504"/>
          </a:xfrm>
          <a:prstGeom prst="roundRect">
            <a:avLst>
              <a:gd name="adj" fmla="val 12121"/>
            </a:avLst>
          </a:prstGeom>
          <a:solidFill>
            <a:srgbClr val="FFFFFF"/>
          </a:solidFill>
          <a:ln w="7620">
            <a:solidFill>
              <a:srgbClr val="E4DDD1"/>
            </a:solidFill>
            <a:prstDash val="solid"/>
          </a:ln>
        </p:spPr>
        <p:txBody>
          <a:bodyPr/>
          <a:lstStyle/>
          <a:p>
            <a:endParaRPr lang="en-GB"/>
          </a:p>
        </p:txBody>
      </p:sp>
      <p:sp>
        <p:nvSpPr>
          <p:cNvPr id="5" name="Shape 3"/>
          <p:cNvSpPr/>
          <p:nvPr/>
        </p:nvSpPr>
        <p:spPr>
          <a:xfrm>
            <a:off x="704088" y="1508760"/>
            <a:ext cx="356616" cy="356616"/>
          </a:xfrm>
          <a:prstGeom prst="ellipse">
            <a:avLst/>
          </a:prstGeom>
          <a:solidFill>
            <a:srgbClr val="2C6E73"/>
          </a:solidFill>
          <a:ln w="12700">
            <a:solidFill>
              <a:srgbClr val="FFFFFF"/>
            </a:solidFill>
            <a:prstDash val="solid"/>
          </a:ln>
        </p:spPr>
        <p:txBody>
          <a:bodyPr/>
          <a:lstStyle/>
          <a:p>
            <a:endParaRPr lang="en-GB"/>
          </a:p>
        </p:txBody>
      </p:sp>
      <p:sp>
        <p:nvSpPr>
          <p:cNvPr id="6" name="Text 4"/>
          <p:cNvSpPr/>
          <p:nvPr/>
        </p:nvSpPr>
        <p:spPr>
          <a:xfrm>
            <a:off x="813816" y="1595628"/>
            <a:ext cx="146304" cy="100584"/>
          </a:xfrm>
          <a:prstGeom prst="rect">
            <a:avLst/>
          </a:prstGeom>
          <a:noFill/>
          <a:ln/>
        </p:spPr>
        <p:txBody>
          <a:bodyPr wrap="square" lIns="508" tIns="508" rIns="508" bIns="508" rtlCol="0" anchor="t">
            <a:normAutofit/>
          </a:bodyPr>
          <a:lstStyle/>
          <a:p>
            <a:pPr marL="0" indent="0" algn="ctr">
              <a:buNone/>
            </a:pPr>
            <a:r>
              <a:rPr lang="en-US" sz="860" b="1" dirty="0">
                <a:solidFill>
                  <a:srgbClr val="FFFFFF"/>
                </a:solidFill>
                <a:latin typeface="Aptos" pitchFamily="34" charset="0"/>
                <a:ea typeface="Aptos" pitchFamily="34" charset="-122"/>
                <a:cs typeface="Aptos" pitchFamily="34" charset="-120"/>
              </a:rPr>
              <a:t>1</a:t>
            </a:r>
            <a:endParaRPr lang="en-US" sz="860" dirty="0"/>
          </a:p>
        </p:txBody>
      </p:sp>
      <p:sp>
        <p:nvSpPr>
          <p:cNvPr id="7" name="Text 5"/>
          <p:cNvSpPr/>
          <p:nvPr/>
        </p:nvSpPr>
        <p:spPr>
          <a:xfrm>
            <a:off x="1225296" y="1554480"/>
            <a:ext cx="1188720" cy="182880"/>
          </a:xfrm>
          <a:prstGeom prst="rect">
            <a:avLst/>
          </a:prstGeom>
          <a:noFill/>
          <a:ln/>
        </p:spPr>
        <p:txBody>
          <a:bodyPr wrap="square" lIns="508" tIns="508" rIns="508" bIns="508" rtlCol="0" anchor="t">
            <a:normAutofit/>
          </a:bodyPr>
          <a:lstStyle/>
          <a:p>
            <a:pPr marL="0" indent="0" algn="l">
              <a:buNone/>
            </a:pPr>
            <a:r>
              <a:rPr lang="en-US" sz="1250" b="1" dirty="0">
                <a:solidFill>
                  <a:srgbClr val="203A59"/>
                </a:solidFill>
                <a:latin typeface="Aptos" pitchFamily="34" charset="0"/>
                <a:ea typeface="Aptos" pitchFamily="34" charset="-122"/>
                <a:cs typeface="Aptos" pitchFamily="34" charset="-120"/>
              </a:rPr>
              <a:t>Literature</a:t>
            </a:r>
            <a:endParaRPr lang="en-US" sz="1250" dirty="0"/>
          </a:p>
        </p:txBody>
      </p:sp>
      <p:sp>
        <p:nvSpPr>
          <p:cNvPr id="8" name="Text 6"/>
          <p:cNvSpPr/>
          <p:nvPr/>
        </p:nvSpPr>
        <p:spPr>
          <a:xfrm>
            <a:off x="2560320" y="1545336"/>
            <a:ext cx="8595360" cy="182880"/>
          </a:xfrm>
          <a:prstGeom prst="rect">
            <a:avLst/>
          </a:prstGeom>
          <a:noFill/>
          <a:ln/>
        </p:spPr>
        <p:txBody>
          <a:bodyPr wrap="square" lIns="508" tIns="508" rIns="508" bIns="508" rtlCol="0" anchor="t">
            <a:normAutofit/>
          </a:bodyPr>
          <a:lstStyle/>
          <a:p>
            <a:pPr marL="0" indent="0" algn="l">
              <a:buNone/>
            </a:pPr>
            <a:r>
              <a:rPr lang="en-US" sz="1120" dirty="0">
                <a:solidFill>
                  <a:srgbClr val="1D2630"/>
                </a:solidFill>
                <a:latin typeface="Aptos" pitchFamily="34" charset="0"/>
                <a:ea typeface="Aptos" pitchFamily="34" charset="-122"/>
                <a:cs typeface="Aptos" pitchFamily="34" charset="-120"/>
              </a:rPr>
              <a:t>Harvard citations throughout; more than six credible sources.</a:t>
            </a:r>
            <a:endParaRPr lang="en-US" sz="1120" dirty="0"/>
          </a:p>
        </p:txBody>
      </p:sp>
      <p:sp>
        <p:nvSpPr>
          <p:cNvPr id="9" name="Shape 7"/>
          <p:cNvSpPr/>
          <p:nvPr/>
        </p:nvSpPr>
        <p:spPr>
          <a:xfrm>
            <a:off x="566928" y="2176272"/>
            <a:ext cx="11045952" cy="603504"/>
          </a:xfrm>
          <a:prstGeom prst="roundRect">
            <a:avLst>
              <a:gd name="adj" fmla="val 12121"/>
            </a:avLst>
          </a:prstGeom>
          <a:solidFill>
            <a:srgbClr val="F2EEE6"/>
          </a:solidFill>
          <a:ln w="7620">
            <a:solidFill>
              <a:srgbClr val="E4DDD1"/>
            </a:solidFill>
            <a:prstDash val="solid"/>
          </a:ln>
        </p:spPr>
        <p:txBody>
          <a:bodyPr/>
          <a:lstStyle/>
          <a:p>
            <a:endParaRPr lang="en-GB"/>
          </a:p>
        </p:txBody>
      </p:sp>
      <p:sp>
        <p:nvSpPr>
          <p:cNvPr id="10" name="Shape 8"/>
          <p:cNvSpPr/>
          <p:nvPr/>
        </p:nvSpPr>
        <p:spPr>
          <a:xfrm>
            <a:off x="704088" y="2295144"/>
            <a:ext cx="356616" cy="356616"/>
          </a:xfrm>
          <a:prstGeom prst="ellipse">
            <a:avLst/>
          </a:prstGeom>
          <a:solidFill>
            <a:srgbClr val="2C6E73"/>
          </a:solidFill>
          <a:ln w="12700">
            <a:solidFill>
              <a:srgbClr val="FFFFFF"/>
            </a:solidFill>
            <a:prstDash val="solid"/>
          </a:ln>
        </p:spPr>
        <p:txBody>
          <a:bodyPr/>
          <a:lstStyle/>
          <a:p>
            <a:endParaRPr lang="en-GB"/>
          </a:p>
        </p:txBody>
      </p:sp>
      <p:sp>
        <p:nvSpPr>
          <p:cNvPr id="11" name="Text 9"/>
          <p:cNvSpPr/>
          <p:nvPr/>
        </p:nvSpPr>
        <p:spPr>
          <a:xfrm>
            <a:off x="813816" y="2382012"/>
            <a:ext cx="146304" cy="100584"/>
          </a:xfrm>
          <a:prstGeom prst="rect">
            <a:avLst/>
          </a:prstGeom>
          <a:noFill/>
          <a:ln/>
        </p:spPr>
        <p:txBody>
          <a:bodyPr wrap="square" lIns="508" tIns="508" rIns="508" bIns="508" rtlCol="0" anchor="t">
            <a:normAutofit/>
          </a:bodyPr>
          <a:lstStyle/>
          <a:p>
            <a:pPr marL="0" indent="0" algn="ctr">
              <a:buNone/>
            </a:pPr>
            <a:r>
              <a:rPr lang="en-US" sz="860" b="1" dirty="0">
                <a:solidFill>
                  <a:srgbClr val="FFFFFF"/>
                </a:solidFill>
                <a:latin typeface="Aptos" pitchFamily="34" charset="0"/>
                <a:ea typeface="Aptos" pitchFamily="34" charset="-122"/>
                <a:cs typeface="Aptos" pitchFamily="34" charset="-120"/>
              </a:rPr>
              <a:t>2</a:t>
            </a:r>
            <a:endParaRPr lang="en-US" sz="860" dirty="0"/>
          </a:p>
        </p:txBody>
      </p:sp>
      <p:sp>
        <p:nvSpPr>
          <p:cNvPr id="12" name="Text 10"/>
          <p:cNvSpPr/>
          <p:nvPr/>
        </p:nvSpPr>
        <p:spPr>
          <a:xfrm>
            <a:off x="1225296" y="2340864"/>
            <a:ext cx="1188720" cy="182880"/>
          </a:xfrm>
          <a:prstGeom prst="rect">
            <a:avLst/>
          </a:prstGeom>
          <a:noFill/>
          <a:ln/>
        </p:spPr>
        <p:txBody>
          <a:bodyPr wrap="square" lIns="508" tIns="508" rIns="508" bIns="508" rtlCol="0" anchor="t">
            <a:normAutofit/>
          </a:bodyPr>
          <a:lstStyle/>
          <a:p>
            <a:pPr marL="0" indent="0" algn="l">
              <a:buNone/>
            </a:pPr>
            <a:r>
              <a:rPr lang="en-US" sz="1250" b="1" dirty="0">
                <a:solidFill>
                  <a:srgbClr val="203A59"/>
                </a:solidFill>
                <a:latin typeface="Aptos" pitchFamily="34" charset="0"/>
                <a:ea typeface="Aptos" pitchFamily="34" charset="-122"/>
                <a:cs typeface="Aptos" pitchFamily="34" charset="-120"/>
              </a:rPr>
              <a:t>Theory</a:t>
            </a:r>
            <a:endParaRPr lang="en-US" sz="1250" dirty="0"/>
          </a:p>
        </p:txBody>
      </p:sp>
      <p:sp>
        <p:nvSpPr>
          <p:cNvPr id="13" name="Text 11"/>
          <p:cNvSpPr/>
          <p:nvPr/>
        </p:nvSpPr>
        <p:spPr>
          <a:xfrm>
            <a:off x="2560320" y="2331720"/>
            <a:ext cx="8595360" cy="182880"/>
          </a:xfrm>
          <a:prstGeom prst="rect">
            <a:avLst/>
          </a:prstGeom>
          <a:noFill/>
          <a:ln/>
        </p:spPr>
        <p:txBody>
          <a:bodyPr wrap="square" lIns="508" tIns="508" rIns="508" bIns="508" rtlCol="0" anchor="t">
            <a:normAutofit/>
          </a:bodyPr>
          <a:lstStyle/>
          <a:p>
            <a:pPr marL="0" indent="0" algn="l">
              <a:buNone/>
            </a:pPr>
            <a:r>
              <a:rPr lang="en-US" sz="1120" dirty="0">
                <a:solidFill>
                  <a:srgbClr val="1D2630"/>
                </a:solidFill>
                <a:latin typeface="Aptos" pitchFamily="34" charset="0"/>
                <a:ea typeface="Aptos" pitchFamily="34" charset="-122"/>
                <a:cs typeface="Aptos" pitchFamily="34" charset="-120"/>
              </a:rPr>
              <a:t>Clear explanation of Vygotsky’s assumptions and early childhood relevance.</a:t>
            </a:r>
            <a:endParaRPr lang="en-US" sz="1120" dirty="0"/>
          </a:p>
        </p:txBody>
      </p:sp>
      <p:sp>
        <p:nvSpPr>
          <p:cNvPr id="14" name="Shape 12"/>
          <p:cNvSpPr/>
          <p:nvPr/>
        </p:nvSpPr>
        <p:spPr>
          <a:xfrm>
            <a:off x="566928" y="2962656"/>
            <a:ext cx="11045952" cy="603504"/>
          </a:xfrm>
          <a:prstGeom prst="roundRect">
            <a:avLst>
              <a:gd name="adj" fmla="val 12121"/>
            </a:avLst>
          </a:prstGeom>
          <a:solidFill>
            <a:srgbClr val="FFFFFF"/>
          </a:solidFill>
          <a:ln w="7620">
            <a:solidFill>
              <a:srgbClr val="E4DDD1"/>
            </a:solidFill>
            <a:prstDash val="solid"/>
          </a:ln>
        </p:spPr>
        <p:txBody>
          <a:bodyPr/>
          <a:lstStyle/>
          <a:p>
            <a:endParaRPr lang="en-GB"/>
          </a:p>
        </p:txBody>
      </p:sp>
      <p:sp>
        <p:nvSpPr>
          <p:cNvPr id="15" name="Shape 13"/>
          <p:cNvSpPr/>
          <p:nvPr/>
        </p:nvSpPr>
        <p:spPr>
          <a:xfrm>
            <a:off x="704088" y="3081528"/>
            <a:ext cx="356616" cy="356616"/>
          </a:xfrm>
          <a:prstGeom prst="ellipse">
            <a:avLst/>
          </a:prstGeom>
          <a:solidFill>
            <a:srgbClr val="D8A84F"/>
          </a:solidFill>
          <a:ln w="12700">
            <a:solidFill>
              <a:srgbClr val="FFFFFF"/>
            </a:solidFill>
            <a:prstDash val="solid"/>
          </a:ln>
        </p:spPr>
        <p:txBody>
          <a:bodyPr/>
          <a:lstStyle/>
          <a:p>
            <a:endParaRPr lang="en-GB"/>
          </a:p>
        </p:txBody>
      </p:sp>
      <p:sp>
        <p:nvSpPr>
          <p:cNvPr id="16" name="Text 14"/>
          <p:cNvSpPr/>
          <p:nvPr/>
        </p:nvSpPr>
        <p:spPr>
          <a:xfrm>
            <a:off x="813816" y="3168396"/>
            <a:ext cx="146304" cy="100584"/>
          </a:xfrm>
          <a:prstGeom prst="rect">
            <a:avLst/>
          </a:prstGeom>
          <a:noFill/>
          <a:ln/>
        </p:spPr>
        <p:txBody>
          <a:bodyPr wrap="square" lIns="508" tIns="508" rIns="508" bIns="508" rtlCol="0" anchor="t">
            <a:normAutofit/>
          </a:bodyPr>
          <a:lstStyle/>
          <a:p>
            <a:pPr marL="0" indent="0" algn="ctr">
              <a:buNone/>
            </a:pPr>
            <a:r>
              <a:rPr lang="en-US" sz="860" b="1" dirty="0">
                <a:solidFill>
                  <a:srgbClr val="FFFFFF"/>
                </a:solidFill>
                <a:latin typeface="Aptos" pitchFamily="34" charset="0"/>
                <a:ea typeface="Aptos" pitchFamily="34" charset="-122"/>
                <a:cs typeface="Aptos" pitchFamily="34" charset="-120"/>
              </a:rPr>
              <a:t>3</a:t>
            </a:r>
            <a:endParaRPr lang="en-US" sz="860" dirty="0"/>
          </a:p>
        </p:txBody>
      </p:sp>
      <p:sp>
        <p:nvSpPr>
          <p:cNvPr id="17" name="Text 15"/>
          <p:cNvSpPr/>
          <p:nvPr/>
        </p:nvSpPr>
        <p:spPr>
          <a:xfrm>
            <a:off x="1225296" y="3127248"/>
            <a:ext cx="1188720" cy="182880"/>
          </a:xfrm>
          <a:prstGeom prst="rect">
            <a:avLst/>
          </a:prstGeom>
          <a:noFill/>
          <a:ln/>
        </p:spPr>
        <p:txBody>
          <a:bodyPr wrap="square" lIns="508" tIns="508" rIns="508" bIns="508" rtlCol="0" anchor="t">
            <a:normAutofit/>
          </a:bodyPr>
          <a:lstStyle/>
          <a:p>
            <a:pPr marL="0" indent="0" algn="l">
              <a:buNone/>
            </a:pPr>
            <a:r>
              <a:rPr lang="en-US" sz="1250" b="1" dirty="0">
                <a:solidFill>
                  <a:srgbClr val="203A59"/>
                </a:solidFill>
                <a:latin typeface="Aptos" pitchFamily="34" charset="0"/>
                <a:ea typeface="Aptos" pitchFamily="34" charset="-122"/>
                <a:cs typeface="Aptos" pitchFamily="34" charset="-120"/>
              </a:rPr>
              <a:t>Application</a:t>
            </a:r>
            <a:endParaRPr lang="en-US" sz="1250" dirty="0"/>
          </a:p>
        </p:txBody>
      </p:sp>
      <p:sp>
        <p:nvSpPr>
          <p:cNvPr id="18" name="Text 16"/>
          <p:cNvSpPr/>
          <p:nvPr/>
        </p:nvSpPr>
        <p:spPr>
          <a:xfrm>
            <a:off x="2560320" y="3118104"/>
            <a:ext cx="8595360" cy="182880"/>
          </a:xfrm>
          <a:prstGeom prst="rect">
            <a:avLst/>
          </a:prstGeom>
          <a:noFill/>
          <a:ln/>
        </p:spPr>
        <p:txBody>
          <a:bodyPr wrap="square" lIns="508" tIns="508" rIns="508" bIns="508" rtlCol="0" anchor="t">
            <a:normAutofit/>
          </a:bodyPr>
          <a:lstStyle/>
          <a:p>
            <a:pPr marL="0" indent="0" algn="l">
              <a:buNone/>
            </a:pPr>
            <a:r>
              <a:rPr lang="en-US" sz="1120" dirty="0">
                <a:solidFill>
                  <a:srgbClr val="1D2630"/>
                </a:solidFill>
                <a:latin typeface="Aptos" pitchFamily="34" charset="0"/>
                <a:ea typeface="Aptos" pitchFamily="34" charset="-122"/>
                <a:cs typeface="Aptos" pitchFamily="34" charset="-120"/>
              </a:rPr>
              <a:t>Isaac’s behaviours are interpreted through ZPD, scaffolding and language mediation.</a:t>
            </a:r>
            <a:endParaRPr lang="en-US" sz="1120" dirty="0"/>
          </a:p>
        </p:txBody>
      </p:sp>
      <p:sp>
        <p:nvSpPr>
          <p:cNvPr id="19" name="Shape 17"/>
          <p:cNvSpPr/>
          <p:nvPr/>
        </p:nvSpPr>
        <p:spPr>
          <a:xfrm>
            <a:off x="566928" y="3749040"/>
            <a:ext cx="11045952" cy="603504"/>
          </a:xfrm>
          <a:prstGeom prst="roundRect">
            <a:avLst>
              <a:gd name="adj" fmla="val 12121"/>
            </a:avLst>
          </a:prstGeom>
          <a:solidFill>
            <a:srgbClr val="F2EEE6"/>
          </a:solidFill>
          <a:ln w="7620">
            <a:solidFill>
              <a:srgbClr val="E4DDD1"/>
            </a:solidFill>
            <a:prstDash val="solid"/>
          </a:ln>
        </p:spPr>
        <p:txBody>
          <a:bodyPr/>
          <a:lstStyle/>
          <a:p>
            <a:endParaRPr lang="en-GB"/>
          </a:p>
        </p:txBody>
      </p:sp>
      <p:sp>
        <p:nvSpPr>
          <p:cNvPr id="20" name="Shape 18"/>
          <p:cNvSpPr/>
          <p:nvPr/>
        </p:nvSpPr>
        <p:spPr>
          <a:xfrm>
            <a:off x="704088" y="3867912"/>
            <a:ext cx="356616" cy="356616"/>
          </a:xfrm>
          <a:prstGeom prst="ellipse">
            <a:avLst/>
          </a:prstGeom>
          <a:solidFill>
            <a:srgbClr val="D8A84F"/>
          </a:solidFill>
          <a:ln w="12700">
            <a:solidFill>
              <a:srgbClr val="FFFFFF"/>
            </a:solidFill>
            <a:prstDash val="solid"/>
          </a:ln>
        </p:spPr>
        <p:txBody>
          <a:bodyPr/>
          <a:lstStyle/>
          <a:p>
            <a:endParaRPr lang="en-GB"/>
          </a:p>
        </p:txBody>
      </p:sp>
      <p:sp>
        <p:nvSpPr>
          <p:cNvPr id="21" name="Text 19"/>
          <p:cNvSpPr/>
          <p:nvPr/>
        </p:nvSpPr>
        <p:spPr>
          <a:xfrm>
            <a:off x="813816" y="3954780"/>
            <a:ext cx="146304" cy="100584"/>
          </a:xfrm>
          <a:prstGeom prst="rect">
            <a:avLst/>
          </a:prstGeom>
          <a:noFill/>
          <a:ln/>
        </p:spPr>
        <p:txBody>
          <a:bodyPr wrap="square" lIns="508" tIns="508" rIns="508" bIns="508" rtlCol="0" anchor="t">
            <a:normAutofit/>
          </a:bodyPr>
          <a:lstStyle/>
          <a:p>
            <a:pPr marL="0" indent="0" algn="ctr">
              <a:buNone/>
            </a:pPr>
            <a:r>
              <a:rPr lang="en-US" sz="860" b="1" dirty="0">
                <a:solidFill>
                  <a:srgbClr val="FFFFFF"/>
                </a:solidFill>
                <a:latin typeface="Aptos" pitchFamily="34" charset="0"/>
                <a:ea typeface="Aptos" pitchFamily="34" charset="-122"/>
                <a:cs typeface="Aptos" pitchFamily="34" charset="-120"/>
              </a:rPr>
              <a:t>4</a:t>
            </a:r>
            <a:endParaRPr lang="en-US" sz="860" dirty="0"/>
          </a:p>
        </p:txBody>
      </p:sp>
      <p:sp>
        <p:nvSpPr>
          <p:cNvPr id="22" name="Text 20"/>
          <p:cNvSpPr/>
          <p:nvPr/>
        </p:nvSpPr>
        <p:spPr>
          <a:xfrm>
            <a:off x="1225296" y="3913632"/>
            <a:ext cx="1188720" cy="182880"/>
          </a:xfrm>
          <a:prstGeom prst="rect">
            <a:avLst/>
          </a:prstGeom>
          <a:noFill/>
          <a:ln/>
        </p:spPr>
        <p:txBody>
          <a:bodyPr wrap="square" lIns="508" tIns="508" rIns="508" bIns="508" rtlCol="0" anchor="t">
            <a:normAutofit/>
          </a:bodyPr>
          <a:lstStyle/>
          <a:p>
            <a:pPr marL="0" indent="0" algn="l">
              <a:buNone/>
            </a:pPr>
            <a:r>
              <a:rPr lang="en-US" sz="1250" b="1" dirty="0">
                <a:solidFill>
                  <a:srgbClr val="203A59"/>
                </a:solidFill>
                <a:latin typeface="Aptos" pitchFamily="34" charset="0"/>
                <a:ea typeface="Aptos" pitchFamily="34" charset="-122"/>
                <a:cs typeface="Aptos" pitchFamily="34" charset="-120"/>
              </a:rPr>
              <a:t>Practice</a:t>
            </a:r>
            <a:endParaRPr lang="en-US" sz="1250" dirty="0"/>
          </a:p>
        </p:txBody>
      </p:sp>
      <p:sp>
        <p:nvSpPr>
          <p:cNvPr id="23" name="Text 21"/>
          <p:cNvSpPr/>
          <p:nvPr/>
        </p:nvSpPr>
        <p:spPr>
          <a:xfrm>
            <a:off x="2560320" y="3904488"/>
            <a:ext cx="8595360" cy="182880"/>
          </a:xfrm>
          <a:prstGeom prst="rect">
            <a:avLst/>
          </a:prstGeom>
          <a:noFill/>
          <a:ln/>
        </p:spPr>
        <p:txBody>
          <a:bodyPr wrap="square" lIns="508" tIns="508" rIns="508" bIns="508" rtlCol="0" anchor="t">
            <a:normAutofit/>
          </a:bodyPr>
          <a:lstStyle/>
          <a:p>
            <a:pPr marL="0" indent="0" algn="l">
              <a:buNone/>
            </a:pPr>
            <a:r>
              <a:rPr lang="en-US" sz="1120" dirty="0">
                <a:solidFill>
                  <a:srgbClr val="1D2630"/>
                </a:solidFill>
                <a:latin typeface="Aptos" pitchFamily="34" charset="0"/>
                <a:ea typeface="Aptos" pitchFamily="34" charset="-122"/>
                <a:cs typeface="Aptos" pitchFamily="34" charset="-120"/>
              </a:rPr>
              <a:t>Realistic support plan for Children’s Centre, home and multi-agency work.</a:t>
            </a:r>
            <a:endParaRPr lang="en-US" sz="1120" dirty="0"/>
          </a:p>
        </p:txBody>
      </p:sp>
      <p:sp>
        <p:nvSpPr>
          <p:cNvPr id="24" name="Shape 22"/>
          <p:cNvSpPr/>
          <p:nvPr/>
        </p:nvSpPr>
        <p:spPr>
          <a:xfrm>
            <a:off x="566928" y="4535424"/>
            <a:ext cx="11045952" cy="603504"/>
          </a:xfrm>
          <a:prstGeom prst="roundRect">
            <a:avLst>
              <a:gd name="adj" fmla="val 12121"/>
            </a:avLst>
          </a:prstGeom>
          <a:solidFill>
            <a:srgbClr val="FFFFFF"/>
          </a:solidFill>
          <a:ln w="7620">
            <a:solidFill>
              <a:srgbClr val="E4DDD1"/>
            </a:solidFill>
            <a:prstDash val="solid"/>
          </a:ln>
        </p:spPr>
        <p:txBody>
          <a:bodyPr/>
          <a:lstStyle/>
          <a:p>
            <a:endParaRPr lang="en-GB"/>
          </a:p>
        </p:txBody>
      </p:sp>
      <p:sp>
        <p:nvSpPr>
          <p:cNvPr id="25" name="Shape 23"/>
          <p:cNvSpPr/>
          <p:nvPr/>
        </p:nvSpPr>
        <p:spPr>
          <a:xfrm>
            <a:off x="704088" y="4654296"/>
            <a:ext cx="356616" cy="356616"/>
          </a:xfrm>
          <a:prstGeom prst="ellipse">
            <a:avLst/>
          </a:prstGeom>
          <a:solidFill>
            <a:srgbClr val="B86B4B"/>
          </a:solidFill>
          <a:ln w="12700">
            <a:solidFill>
              <a:srgbClr val="FFFFFF"/>
            </a:solidFill>
            <a:prstDash val="solid"/>
          </a:ln>
        </p:spPr>
        <p:txBody>
          <a:bodyPr/>
          <a:lstStyle/>
          <a:p>
            <a:endParaRPr lang="en-GB"/>
          </a:p>
        </p:txBody>
      </p:sp>
      <p:sp>
        <p:nvSpPr>
          <p:cNvPr id="26" name="Text 24"/>
          <p:cNvSpPr/>
          <p:nvPr/>
        </p:nvSpPr>
        <p:spPr>
          <a:xfrm>
            <a:off x="813816" y="4741164"/>
            <a:ext cx="146304" cy="100584"/>
          </a:xfrm>
          <a:prstGeom prst="rect">
            <a:avLst/>
          </a:prstGeom>
          <a:noFill/>
          <a:ln/>
        </p:spPr>
        <p:txBody>
          <a:bodyPr wrap="square" lIns="508" tIns="508" rIns="508" bIns="508" rtlCol="0" anchor="t">
            <a:normAutofit/>
          </a:bodyPr>
          <a:lstStyle/>
          <a:p>
            <a:pPr marL="0" indent="0" algn="ctr">
              <a:buNone/>
            </a:pPr>
            <a:r>
              <a:rPr lang="en-US" sz="860" b="1" dirty="0">
                <a:solidFill>
                  <a:srgbClr val="FFFFFF"/>
                </a:solidFill>
                <a:latin typeface="Aptos" pitchFamily="34" charset="0"/>
                <a:ea typeface="Aptos" pitchFamily="34" charset="-122"/>
                <a:cs typeface="Aptos" pitchFamily="34" charset="-120"/>
              </a:rPr>
              <a:t>5</a:t>
            </a:r>
            <a:endParaRPr lang="en-US" sz="860" dirty="0"/>
          </a:p>
        </p:txBody>
      </p:sp>
      <p:sp>
        <p:nvSpPr>
          <p:cNvPr id="27" name="Text 25"/>
          <p:cNvSpPr/>
          <p:nvPr/>
        </p:nvSpPr>
        <p:spPr>
          <a:xfrm>
            <a:off x="1225296" y="4700016"/>
            <a:ext cx="1188720" cy="182880"/>
          </a:xfrm>
          <a:prstGeom prst="rect">
            <a:avLst/>
          </a:prstGeom>
          <a:noFill/>
          <a:ln/>
        </p:spPr>
        <p:txBody>
          <a:bodyPr wrap="square" lIns="508" tIns="508" rIns="508" bIns="508" rtlCol="0" anchor="t">
            <a:normAutofit/>
          </a:bodyPr>
          <a:lstStyle/>
          <a:p>
            <a:pPr marL="0" indent="0" algn="l">
              <a:buNone/>
            </a:pPr>
            <a:r>
              <a:rPr lang="en-US" sz="1250" b="1" dirty="0">
                <a:solidFill>
                  <a:srgbClr val="203A59"/>
                </a:solidFill>
                <a:latin typeface="Aptos" pitchFamily="34" charset="0"/>
                <a:ea typeface="Aptos" pitchFamily="34" charset="-122"/>
                <a:cs typeface="Aptos" pitchFamily="34" charset="-120"/>
              </a:rPr>
              <a:t>Evaluation</a:t>
            </a:r>
            <a:endParaRPr lang="en-US" sz="1250" dirty="0"/>
          </a:p>
        </p:txBody>
      </p:sp>
      <p:sp>
        <p:nvSpPr>
          <p:cNvPr id="28" name="Text 26"/>
          <p:cNvSpPr/>
          <p:nvPr/>
        </p:nvSpPr>
        <p:spPr>
          <a:xfrm>
            <a:off x="2560320" y="4690872"/>
            <a:ext cx="8595360" cy="182880"/>
          </a:xfrm>
          <a:prstGeom prst="rect">
            <a:avLst/>
          </a:prstGeom>
          <a:noFill/>
          <a:ln/>
        </p:spPr>
        <p:txBody>
          <a:bodyPr wrap="square" lIns="508" tIns="508" rIns="508" bIns="508" rtlCol="0" anchor="t">
            <a:normAutofit/>
          </a:bodyPr>
          <a:lstStyle/>
          <a:p>
            <a:pPr marL="0" indent="0" algn="l">
              <a:buNone/>
            </a:pPr>
            <a:r>
              <a:rPr lang="en-US" sz="1120" dirty="0">
                <a:solidFill>
                  <a:srgbClr val="1D2630"/>
                </a:solidFill>
                <a:latin typeface="Aptos" pitchFamily="34" charset="0"/>
                <a:ea typeface="Aptos" pitchFamily="34" charset="-122"/>
                <a:cs typeface="Aptos" pitchFamily="34" charset="-120"/>
              </a:rPr>
              <a:t>Balanced strengths, limits, culture, context and nature–nurture.</a:t>
            </a:r>
            <a:endParaRPr lang="en-US" sz="1120" dirty="0"/>
          </a:p>
        </p:txBody>
      </p:sp>
      <p:sp>
        <p:nvSpPr>
          <p:cNvPr id="29" name="Shape 27"/>
          <p:cNvSpPr/>
          <p:nvPr/>
        </p:nvSpPr>
        <p:spPr>
          <a:xfrm>
            <a:off x="868680" y="5532120"/>
            <a:ext cx="1037844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30" name="Shape 28"/>
          <p:cNvSpPr/>
          <p:nvPr/>
        </p:nvSpPr>
        <p:spPr>
          <a:xfrm>
            <a:off x="868680" y="5532120"/>
            <a:ext cx="82296" cy="566928"/>
          </a:xfrm>
          <a:prstGeom prst="rect">
            <a:avLst/>
          </a:prstGeom>
          <a:solidFill>
            <a:srgbClr val="203A59"/>
          </a:solidFill>
          <a:ln w="12700">
            <a:solidFill>
              <a:srgbClr val="203A59"/>
            </a:solidFill>
            <a:prstDash val="solid"/>
          </a:ln>
        </p:spPr>
        <p:txBody>
          <a:bodyPr/>
          <a:lstStyle/>
          <a:p>
            <a:endParaRPr lang="en-GB"/>
          </a:p>
        </p:txBody>
      </p:sp>
      <p:sp>
        <p:nvSpPr>
          <p:cNvPr id="31" name="Text 29"/>
          <p:cNvSpPr/>
          <p:nvPr/>
        </p:nvSpPr>
        <p:spPr>
          <a:xfrm>
            <a:off x="1078992" y="5669280"/>
            <a:ext cx="100492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Assessment task fit</a:t>
            </a:r>
            <a:endParaRPr lang="en-US" sz="1350" dirty="0"/>
          </a:p>
        </p:txBody>
      </p:sp>
      <p:sp>
        <p:nvSpPr>
          <p:cNvPr id="32" name="Text 30"/>
          <p:cNvSpPr/>
          <p:nvPr/>
        </p:nvSpPr>
        <p:spPr>
          <a:xfrm>
            <a:off x="1078992" y="6007608"/>
            <a:ext cx="1003096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One lifespan theory is selected, explained, applied to Isaac, evaluated critically, and converted into practical strategies for early years support.</a:t>
            </a:r>
            <a:endParaRPr lang="en-US" sz="1050" dirty="0"/>
          </a:p>
        </p:txBody>
      </p:sp>
      <p:sp>
        <p:nvSpPr>
          <p:cNvPr id="33" name="Shape 31"/>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34" name="Text 32"/>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35" name="Text 33"/>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02</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Isaac’s developmental profile</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Presenting needs are best understood as connected, not separate, difficulties.</a:t>
            </a:r>
            <a:endParaRPr lang="en-US" sz="950" dirty="0"/>
          </a:p>
        </p:txBody>
      </p:sp>
      <p:pic>
        <p:nvPicPr>
          <p:cNvPr id="4" name="Image 0" descr="/mnt/data/crop_multi_wide.jpg"/>
          <p:cNvPicPr>
            <a:picLocks noChangeAspect="1"/>
          </p:cNvPicPr>
          <p:nvPr/>
        </p:nvPicPr>
        <p:blipFill>
          <a:blip r:embed="rId3"/>
          <a:stretch>
            <a:fillRect/>
          </a:stretch>
        </p:blipFill>
        <p:spPr>
          <a:xfrm>
            <a:off x="6583680" y="1170432"/>
            <a:ext cx="5074920" cy="3794760"/>
          </a:xfrm>
          <a:prstGeom prst="rect">
            <a:avLst/>
          </a:prstGeom>
        </p:spPr>
      </p:pic>
      <p:sp>
        <p:nvSpPr>
          <p:cNvPr id="5" name="Shape 2"/>
          <p:cNvSpPr/>
          <p:nvPr/>
        </p:nvSpPr>
        <p:spPr>
          <a:xfrm>
            <a:off x="685800" y="1408176"/>
            <a:ext cx="0" cy="256032"/>
          </a:xfrm>
          <a:prstGeom prst="line">
            <a:avLst/>
          </a:prstGeom>
          <a:noFill/>
          <a:ln w="41910">
            <a:solidFill>
              <a:srgbClr val="2C6E73"/>
            </a:solidFill>
            <a:prstDash val="solid"/>
          </a:ln>
        </p:spPr>
        <p:txBody>
          <a:bodyPr/>
          <a:lstStyle/>
          <a:p>
            <a:endParaRPr lang="en-GB"/>
          </a:p>
        </p:txBody>
      </p:sp>
      <p:sp>
        <p:nvSpPr>
          <p:cNvPr id="6" name="Text 3"/>
          <p:cNvSpPr/>
          <p:nvPr/>
        </p:nvSpPr>
        <p:spPr>
          <a:xfrm>
            <a:off x="896112" y="1261872"/>
            <a:ext cx="1965960" cy="219456"/>
          </a:xfrm>
          <a:prstGeom prst="rect">
            <a:avLst/>
          </a:prstGeom>
          <a:noFill/>
          <a:ln/>
        </p:spPr>
        <p:txBody>
          <a:bodyPr wrap="square" lIns="508" tIns="508" rIns="508" bIns="508" rtlCol="0" anchor="t">
            <a:normAutofit/>
          </a:bodyPr>
          <a:lstStyle/>
          <a:p>
            <a:pPr marL="0" indent="0" algn="l">
              <a:buNone/>
            </a:pPr>
            <a:r>
              <a:rPr lang="en-US" sz="1300" b="1" dirty="0">
                <a:solidFill>
                  <a:srgbClr val="203A59"/>
                </a:solidFill>
                <a:latin typeface="Aptos" pitchFamily="34" charset="0"/>
                <a:ea typeface="Aptos" pitchFamily="34" charset="-122"/>
                <a:cs typeface="Aptos" pitchFamily="34" charset="-120"/>
              </a:rPr>
              <a:t>Quiet and withdrawn</a:t>
            </a:r>
            <a:endParaRPr lang="en-US" sz="1300" dirty="0"/>
          </a:p>
        </p:txBody>
      </p:sp>
      <p:sp>
        <p:nvSpPr>
          <p:cNvPr id="7" name="Text 4"/>
          <p:cNvSpPr/>
          <p:nvPr/>
        </p:nvSpPr>
        <p:spPr>
          <a:xfrm>
            <a:off x="3200400" y="1280160"/>
            <a:ext cx="2971800" cy="22860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limited peer play and reduced social confidence</a:t>
            </a:r>
            <a:endParaRPr lang="en-US" sz="1050" dirty="0"/>
          </a:p>
        </p:txBody>
      </p:sp>
      <p:sp>
        <p:nvSpPr>
          <p:cNvPr id="8" name="Shape 5"/>
          <p:cNvSpPr/>
          <p:nvPr/>
        </p:nvSpPr>
        <p:spPr>
          <a:xfrm>
            <a:off x="685800" y="2194560"/>
            <a:ext cx="0" cy="256032"/>
          </a:xfrm>
          <a:prstGeom prst="line">
            <a:avLst/>
          </a:prstGeom>
          <a:noFill/>
          <a:ln w="41910">
            <a:solidFill>
              <a:srgbClr val="D8A84F"/>
            </a:solidFill>
            <a:prstDash val="solid"/>
          </a:ln>
        </p:spPr>
        <p:txBody>
          <a:bodyPr/>
          <a:lstStyle/>
          <a:p>
            <a:endParaRPr lang="en-GB"/>
          </a:p>
        </p:txBody>
      </p:sp>
      <p:sp>
        <p:nvSpPr>
          <p:cNvPr id="9" name="Text 6"/>
          <p:cNvSpPr/>
          <p:nvPr/>
        </p:nvSpPr>
        <p:spPr>
          <a:xfrm>
            <a:off x="896112" y="2048256"/>
            <a:ext cx="1965960" cy="219456"/>
          </a:xfrm>
          <a:prstGeom prst="rect">
            <a:avLst/>
          </a:prstGeom>
          <a:noFill/>
          <a:ln/>
        </p:spPr>
        <p:txBody>
          <a:bodyPr wrap="square" lIns="508" tIns="508" rIns="508" bIns="508" rtlCol="0" anchor="t">
            <a:normAutofit/>
          </a:bodyPr>
          <a:lstStyle/>
          <a:p>
            <a:pPr marL="0" indent="0" algn="l">
              <a:buNone/>
            </a:pPr>
            <a:r>
              <a:rPr lang="en-US" sz="1300" b="1" dirty="0">
                <a:solidFill>
                  <a:srgbClr val="203A59"/>
                </a:solidFill>
                <a:latin typeface="Aptos" pitchFamily="34" charset="0"/>
                <a:ea typeface="Aptos" pitchFamily="34" charset="-122"/>
                <a:cs typeface="Aptos" pitchFamily="34" charset="-120"/>
              </a:rPr>
              <a:t>Separation distress</a:t>
            </a:r>
            <a:endParaRPr lang="en-US" sz="1300" dirty="0"/>
          </a:p>
        </p:txBody>
      </p:sp>
      <p:sp>
        <p:nvSpPr>
          <p:cNvPr id="10" name="Text 7"/>
          <p:cNvSpPr/>
          <p:nvPr/>
        </p:nvSpPr>
        <p:spPr>
          <a:xfrm>
            <a:off x="3200400" y="2066544"/>
            <a:ext cx="2971800" cy="22860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high anxiety when leaving his mother</a:t>
            </a:r>
            <a:endParaRPr lang="en-US" sz="1050" dirty="0"/>
          </a:p>
        </p:txBody>
      </p:sp>
      <p:sp>
        <p:nvSpPr>
          <p:cNvPr id="11" name="Shape 8"/>
          <p:cNvSpPr/>
          <p:nvPr/>
        </p:nvSpPr>
        <p:spPr>
          <a:xfrm>
            <a:off x="685800" y="2980944"/>
            <a:ext cx="0" cy="256032"/>
          </a:xfrm>
          <a:prstGeom prst="line">
            <a:avLst/>
          </a:prstGeom>
          <a:noFill/>
          <a:ln w="41910">
            <a:solidFill>
              <a:srgbClr val="B86B4B"/>
            </a:solidFill>
            <a:prstDash val="solid"/>
          </a:ln>
        </p:spPr>
        <p:txBody>
          <a:bodyPr/>
          <a:lstStyle/>
          <a:p>
            <a:endParaRPr lang="en-GB"/>
          </a:p>
        </p:txBody>
      </p:sp>
      <p:sp>
        <p:nvSpPr>
          <p:cNvPr id="12" name="Text 9"/>
          <p:cNvSpPr/>
          <p:nvPr/>
        </p:nvSpPr>
        <p:spPr>
          <a:xfrm>
            <a:off x="896112" y="2834640"/>
            <a:ext cx="1965960" cy="219456"/>
          </a:xfrm>
          <a:prstGeom prst="rect">
            <a:avLst/>
          </a:prstGeom>
          <a:noFill/>
          <a:ln/>
        </p:spPr>
        <p:txBody>
          <a:bodyPr wrap="square" lIns="508" tIns="508" rIns="508" bIns="508" rtlCol="0" anchor="t">
            <a:normAutofit/>
          </a:bodyPr>
          <a:lstStyle/>
          <a:p>
            <a:pPr marL="0" indent="0" algn="l">
              <a:buNone/>
            </a:pPr>
            <a:r>
              <a:rPr lang="en-US" sz="1300" b="1" dirty="0">
                <a:solidFill>
                  <a:srgbClr val="203A59"/>
                </a:solidFill>
                <a:latin typeface="Aptos" pitchFamily="34" charset="0"/>
                <a:ea typeface="Aptos" pitchFamily="34" charset="-122"/>
                <a:cs typeface="Aptos" pitchFamily="34" charset="-120"/>
              </a:rPr>
              <a:t>Language delay</a:t>
            </a:r>
            <a:endParaRPr lang="en-US" sz="1300" dirty="0"/>
          </a:p>
        </p:txBody>
      </p:sp>
      <p:sp>
        <p:nvSpPr>
          <p:cNvPr id="13" name="Text 10"/>
          <p:cNvSpPr/>
          <p:nvPr/>
        </p:nvSpPr>
        <p:spPr>
          <a:xfrm>
            <a:off x="3200400" y="2852928"/>
            <a:ext cx="2971800" cy="22860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reduced expressive communication and social entry</a:t>
            </a:r>
            <a:endParaRPr lang="en-US" sz="1050" dirty="0"/>
          </a:p>
        </p:txBody>
      </p:sp>
      <p:sp>
        <p:nvSpPr>
          <p:cNvPr id="14" name="Shape 11"/>
          <p:cNvSpPr/>
          <p:nvPr/>
        </p:nvSpPr>
        <p:spPr>
          <a:xfrm>
            <a:off x="685800" y="3767328"/>
            <a:ext cx="0" cy="256032"/>
          </a:xfrm>
          <a:prstGeom prst="line">
            <a:avLst/>
          </a:prstGeom>
          <a:noFill/>
          <a:ln w="41910">
            <a:solidFill>
              <a:srgbClr val="6E8B72"/>
            </a:solidFill>
            <a:prstDash val="solid"/>
          </a:ln>
        </p:spPr>
        <p:txBody>
          <a:bodyPr/>
          <a:lstStyle/>
          <a:p>
            <a:endParaRPr lang="en-GB"/>
          </a:p>
        </p:txBody>
      </p:sp>
      <p:sp>
        <p:nvSpPr>
          <p:cNvPr id="15" name="Text 12"/>
          <p:cNvSpPr/>
          <p:nvPr/>
        </p:nvSpPr>
        <p:spPr>
          <a:xfrm>
            <a:off x="896112" y="3621024"/>
            <a:ext cx="1965960" cy="219456"/>
          </a:xfrm>
          <a:prstGeom prst="rect">
            <a:avLst/>
          </a:prstGeom>
          <a:noFill/>
          <a:ln/>
        </p:spPr>
        <p:txBody>
          <a:bodyPr wrap="square" lIns="508" tIns="508" rIns="508" bIns="508" rtlCol="0" anchor="t">
            <a:normAutofit/>
          </a:bodyPr>
          <a:lstStyle/>
          <a:p>
            <a:pPr marL="0" indent="0" algn="l">
              <a:buNone/>
            </a:pPr>
            <a:r>
              <a:rPr lang="en-US" sz="1300" b="1" dirty="0">
                <a:solidFill>
                  <a:srgbClr val="203A59"/>
                </a:solidFill>
                <a:latin typeface="Aptos" pitchFamily="34" charset="0"/>
                <a:ea typeface="Aptos" pitchFamily="34" charset="-122"/>
                <a:cs typeface="Aptos" pitchFamily="34" charset="-120"/>
              </a:rPr>
              <a:t>Disrupted childcare</a:t>
            </a:r>
            <a:endParaRPr lang="en-US" sz="1300" dirty="0"/>
          </a:p>
        </p:txBody>
      </p:sp>
      <p:sp>
        <p:nvSpPr>
          <p:cNvPr id="16" name="Text 13"/>
          <p:cNvSpPr/>
          <p:nvPr/>
        </p:nvSpPr>
        <p:spPr>
          <a:xfrm>
            <a:off x="3200400" y="3639312"/>
            <a:ext cx="2971800" cy="22860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unstable routines and inconsistent adult support</a:t>
            </a:r>
            <a:endParaRPr lang="en-US" sz="1050" dirty="0"/>
          </a:p>
        </p:txBody>
      </p:sp>
      <p:sp>
        <p:nvSpPr>
          <p:cNvPr id="17" name="Shape 14"/>
          <p:cNvSpPr/>
          <p:nvPr/>
        </p:nvSpPr>
        <p:spPr>
          <a:xfrm>
            <a:off x="685800" y="4553712"/>
            <a:ext cx="0" cy="256032"/>
          </a:xfrm>
          <a:prstGeom prst="line">
            <a:avLst/>
          </a:prstGeom>
          <a:noFill/>
          <a:ln w="41910">
            <a:solidFill>
              <a:srgbClr val="203A59"/>
            </a:solidFill>
            <a:prstDash val="solid"/>
          </a:ln>
        </p:spPr>
        <p:txBody>
          <a:bodyPr/>
          <a:lstStyle/>
          <a:p>
            <a:endParaRPr lang="en-GB"/>
          </a:p>
        </p:txBody>
      </p:sp>
      <p:sp>
        <p:nvSpPr>
          <p:cNvPr id="18" name="Text 15"/>
          <p:cNvSpPr/>
          <p:nvPr/>
        </p:nvSpPr>
        <p:spPr>
          <a:xfrm>
            <a:off x="896112" y="4407408"/>
            <a:ext cx="1965960" cy="219456"/>
          </a:xfrm>
          <a:prstGeom prst="rect">
            <a:avLst/>
          </a:prstGeom>
          <a:noFill/>
          <a:ln/>
        </p:spPr>
        <p:txBody>
          <a:bodyPr wrap="square" lIns="508" tIns="508" rIns="508" bIns="508" rtlCol="0" anchor="t">
            <a:normAutofit/>
          </a:bodyPr>
          <a:lstStyle/>
          <a:p>
            <a:pPr marL="0" indent="0" algn="l">
              <a:buNone/>
            </a:pPr>
            <a:r>
              <a:rPr lang="en-US" sz="1300" b="1" dirty="0">
                <a:solidFill>
                  <a:srgbClr val="203A59"/>
                </a:solidFill>
                <a:latin typeface="Aptos" pitchFamily="34" charset="0"/>
                <a:ea typeface="Aptos" pitchFamily="34" charset="-122"/>
                <a:cs typeface="Aptos" pitchFamily="34" charset="-120"/>
              </a:rPr>
              <a:t>Maternal depression</a:t>
            </a:r>
            <a:endParaRPr lang="en-US" sz="1300" dirty="0"/>
          </a:p>
        </p:txBody>
      </p:sp>
      <p:sp>
        <p:nvSpPr>
          <p:cNvPr id="19" name="Text 16"/>
          <p:cNvSpPr/>
          <p:nvPr/>
        </p:nvSpPr>
        <p:spPr>
          <a:xfrm>
            <a:off x="3200400" y="4425696"/>
            <a:ext cx="2971800" cy="22860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possible limits to responsive talk, play and emotional availability</a:t>
            </a:r>
            <a:endParaRPr lang="en-US" sz="1050" dirty="0"/>
          </a:p>
        </p:txBody>
      </p:sp>
      <p:sp>
        <p:nvSpPr>
          <p:cNvPr id="20" name="Shape 17"/>
          <p:cNvSpPr/>
          <p:nvPr/>
        </p:nvSpPr>
        <p:spPr>
          <a:xfrm>
            <a:off x="685800" y="5486400"/>
            <a:ext cx="10881360" cy="621792"/>
          </a:xfrm>
          <a:prstGeom prst="roundRect">
            <a:avLst>
              <a:gd name="adj" fmla="val 17647"/>
            </a:avLst>
          </a:prstGeom>
          <a:solidFill>
            <a:srgbClr val="FFFFFF">
              <a:alpha val="96000"/>
            </a:srgbClr>
          </a:solidFill>
          <a:ln w="10160">
            <a:solidFill>
              <a:srgbClr val="D9D3C8"/>
            </a:solidFill>
            <a:prstDash val="solid"/>
          </a:ln>
        </p:spPr>
        <p:txBody>
          <a:bodyPr/>
          <a:lstStyle/>
          <a:p>
            <a:endParaRPr lang="en-GB"/>
          </a:p>
        </p:txBody>
      </p:sp>
      <p:sp>
        <p:nvSpPr>
          <p:cNvPr id="21" name="Shape 18"/>
          <p:cNvSpPr/>
          <p:nvPr/>
        </p:nvSpPr>
        <p:spPr>
          <a:xfrm>
            <a:off x="685800" y="5486400"/>
            <a:ext cx="82296" cy="621792"/>
          </a:xfrm>
          <a:prstGeom prst="rect">
            <a:avLst/>
          </a:prstGeom>
          <a:solidFill>
            <a:srgbClr val="2C6E73"/>
          </a:solidFill>
          <a:ln w="12700">
            <a:solidFill>
              <a:srgbClr val="2C6E73"/>
            </a:solidFill>
            <a:prstDash val="solid"/>
          </a:ln>
        </p:spPr>
        <p:txBody>
          <a:bodyPr/>
          <a:lstStyle/>
          <a:p>
            <a:endParaRPr lang="en-GB"/>
          </a:p>
        </p:txBody>
      </p:sp>
      <p:sp>
        <p:nvSpPr>
          <p:cNvPr id="22" name="Text 19"/>
          <p:cNvSpPr/>
          <p:nvPr/>
        </p:nvSpPr>
        <p:spPr>
          <a:xfrm>
            <a:off x="896112" y="5623560"/>
            <a:ext cx="1055217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Analytical claim</a:t>
            </a:r>
            <a:endParaRPr lang="en-US" sz="1350" dirty="0"/>
          </a:p>
        </p:txBody>
      </p:sp>
      <p:sp>
        <p:nvSpPr>
          <p:cNvPr id="23" name="Text 20"/>
          <p:cNvSpPr/>
          <p:nvPr/>
        </p:nvSpPr>
        <p:spPr>
          <a:xfrm>
            <a:off x="896112" y="5961888"/>
            <a:ext cx="10533888" cy="1828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Isaac is not simply “delayed”. His disrupted social world may have reduced the stable interactions through which confidence, language and self-regulation usually develop.</a:t>
            </a:r>
            <a:endParaRPr lang="en-US" sz="1050" dirty="0"/>
          </a:p>
        </p:txBody>
      </p:sp>
      <p:sp>
        <p:nvSpPr>
          <p:cNvPr id="24" name="Text 21"/>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Case details drawn from the assignment scenario; Vygotskian interpretation informed by Vygotsky (1978) and Daniels (2016).</a:t>
            </a:r>
            <a:endParaRPr lang="en-US" sz="660" dirty="0"/>
          </a:p>
        </p:txBody>
      </p:sp>
      <p:sp>
        <p:nvSpPr>
          <p:cNvPr id="25" name="Shape 22"/>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6" name="Text 23"/>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7" name="Text 24"/>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03</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Why Vygotsky’s Sociocultural Theory?</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theory matches Isaac because it explains development through relationships, culture, language and guided activity.</a:t>
            </a:r>
            <a:endParaRPr lang="en-US" sz="950" dirty="0"/>
          </a:p>
        </p:txBody>
      </p:sp>
      <p:pic>
        <p:nvPicPr>
          <p:cNvPr id="4" name="Image 0" descr="/mnt/data/crop_journey.jpg"/>
          <p:cNvPicPr>
            <a:picLocks noChangeAspect="1"/>
          </p:cNvPicPr>
          <p:nvPr/>
        </p:nvPicPr>
        <p:blipFill>
          <a:blip r:embed="rId3"/>
          <a:stretch>
            <a:fillRect/>
          </a:stretch>
        </p:blipFill>
        <p:spPr>
          <a:xfrm>
            <a:off x="548640" y="1207008"/>
            <a:ext cx="5532120" cy="4169664"/>
          </a:xfrm>
          <a:prstGeom prst="rect">
            <a:avLst/>
          </a:prstGeom>
        </p:spPr>
      </p:pic>
      <p:sp>
        <p:nvSpPr>
          <p:cNvPr id="5" name="Shape 2"/>
          <p:cNvSpPr/>
          <p:nvPr/>
        </p:nvSpPr>
        <p:spPr>
          <a:xfrm>
            <a:off x="6446520" y="1234440"/>
            <a:ext cx="5074920" cy="868680"/>
          </a:xfrm>
          <a:prstGeom prst="roundRect">
            <a:avLst>
              <a:gd name="adj" fmla="val 12632"/>
            </a:avLst>
          </a:prstGeom>
          <a:solidFill>
            <a:srgbClr val="FFFFFF">
              <a:alpha val="96000"/>
            </a:srgbClr>
          </a:solidFill>
          <a:ln w="10160">
            <a:solidFill>
              <a:srgbClr val="D9D3C8"/>
            </a:solidFill>
            <a:prstDash val="solid"/>
          </a:ln>
        </p:spPr>
        <p:txBody>
          <a:bodyPr/>
          <a:lstStyle/>
          <a:p>
            <a:endParaRPr lang="en-GB"/>
          </a:p>
        </p:txBody>
      </p:sp>
      <p:sp>
        <p:nvSpPr>
          <p:cNvPr id="6" name="Shape 3"/>
          <p:cNvSpPr/>
          <p:nvPr/>
        </p:nvSpPr>
        <p:spPr>
          <a:xfrm>
            <a:off x="6446520" y="1234440"/>
            <a:ext cx="82296" cy="868680"/>
          </a:xfrm>
          <a:prstGeom prst="rect">
            <a:avLst/>
          </a:prstGeom>
          <a:solidFill>
            <a:srgbClr val="2C6E73"/>
          </a:solidFill>
          <a:ln w="12700">
            <a:solidFill>
              <a:srgbClr val="2C6E73"/>
            </a:solidFill>
            <a:prstDash val="solid"/>
          </a:ln>
        </p:spPr>
        <p:txBody>
          <a:bodyPr/>
          <a:lstStyle/>
          <a:p>
            <a:endParaRPr lang="en-GB"/>
          </a:p>
        </p:txBody>
      </p:sp>
      <p:sp>
        <p:nvSpPr>
          <p:cNvPr id="7" name="Text 4"/>
          <p:cNvSpPr/>
          <p:nvPr/>
        </p:nvSpPr>
        <p:spPr>
          <a:xfrm>
            <a:off x="6656832" y="1371600"/>
            <a:ext cx="474573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1. Development is social before individual</a:t>
            </a:r>
            <a:endParaRPr lang="en-US" sz="1350" dirty="0"/>
          </a:p>
        </p:txBody>
      </p:sp>
      <p:sp>
        <p:nvSpPr>
          <p:cNvPr id="8" name="Text 5"/>
          <p:cNvSpPr/>
          <p:nvPr/>
        </p:nvSpPr>
        <p:spPr>
          <a:xfrm>
            <a:off x="6656832" y="1709928"/>
            <a:ext cx="4727448" cy="265176"/>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Children first learn through shared activity with adults and peers; skills later become internalised.</a:t>
            </a:r>
            <a:endParaRPr lang="en-US" sz="1050" dirty="0"/>
          </a:p>
        </p:txBody>
      </p:sp>
      <p:sp>
        <p:nvSpPr>
          <p:cNvPr id="9" name="Shape 6"/>
          <p:cNvSpPr/>
          <p:nvPr/>
        </p:nvSpPr>
        <p:spPr>
          <a:xfrm>
            <a:off x="6446520" y="2331720"/>
            <a:ext cx="5074920" cy="868680"/>
          </a:xfrm>
          <a:prstGeom prst="roundRect">
            <a:avLst>
              <a:gd name="adj" fmla="val 12632"/>
            </a:avLst>
          </a:prstGeom>
          <a:solidFill>
            <a:srgbClr val="FFFFFF">
              <a:alpha val="96000"/>
            </a:srgbClr>
          </a:solidFill>
          <a:ln w="10160">
            <a:solidFill>
              <a:srgbClr val="D9D3C8"/>
            </a:solidFill>
            <a:prstDash val="solid"/>
          </a:ln>
        </p:spPr>
        <p:txBody>
          <a:bodyPr/>
          <a:lstStyle/>
          <a:p>
            <a:endParaRPr lang="en-GB"/>
          </a:p>
        </p:txBody>
      </p:sp>
      <p:sp>
        <p:nvSpPr>
          <p:cNvPr id="10" name="Shape 7"/>
          <p:cNvSpPr/>
          <p:nvPr/>
        </p:nvSpPr>
        <p:spPr>
          <a:xfrm>
            <a:off x="6446520" y="2331720"/>
            <a:ext cx="82296" cy="868680"/>
          </a:xfrm>
          <a:prstGeom prst="rect">
            <a:avLst/>
          </a:prstGeom>
          <a:solidFill>
            <a:srgbClr val="D8A84F"/>
          </a:solidFill>
          <a:ln w="12700">
            <a:solidFill>
              <a:srgbClr val="D8A84F"/>
            </a:solidFill>
            <a:prstDash val="solid"/>
          </a:ln>
        </p:spPr>
        <p:txBody>
          <a:bodyPr/>
          <a:lstStyle/>
          <a:p>
            <a:endParaRPr lang="en-GB"/>
          </a:p>
        </p:txBody>
      </p:sp>
      <p:sp>
        <p:nvSpPr>
          <p:cNvPr id="11" name="Text 8"/>
          <p:cNvSpPr/>
          <p:nvPr/>
        </p:nvSpPr>
        <p:spPr>
          <a:xfrm>
            <a:off x="6656832" y="2468880"/>
            <a:ext cx="474573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2. Language is a psychological tool</a:t>
            </a:r>
            <a:endParaRPr lang="en-US" sz="1350" dirty="0"/>
          </a:p>
        </p:txBody>
      </p:sp>
      <p:sp>
        <p:nvSpPr>
          <p:cNvPr id="12" name="Text 9"/>
          <p:cNvSpPr/>
          <p:nvPr/>
        </p:nvSpPr>
        <p:spPr>
          <a:xfrm>
            <a:off x="6656832" y="2807208"/>
            <a:ext cx="4727448" cy="265176"/>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Talk supports attention, problem-solving and emotional self-regulation through private/inner speech.</a:t>
            </a:r>
            <a:endParaRPr lang="en-US" sz="1050" dirty="0"/>
          </a:p>
        </p:txBody>
      </p:sp>
      <p:sp>
        <p:nvSpPr>
          <p:cNvPr id="13" name="Shape 10"/>
          <p:cNvSpPr/>
          <p:nvPr/>
        </p:nvSpPr>
        <p:spPr>
          <a:xfrm>
            <a:off x="6446520" y="3429000"/>
            <a:ext cx="5074920" cy="868680"/>
          </a:xfrm>
          <a:prstGeom prst="roundRect">
            <a:avLst>
              <a:gd name="adj" fmla="val 12632"/>
            </a:avLst>
          </a:prstGeom>
          <a:solidFill>
            <a:srgbClr val="FFFFFF">
              <a:alpha val="96000"/>
            </a:srgbClr>
          </a:solidFill>
          <a:ln w="10160">
            <a:solidFill>
              <a:srgbClr val="D9D3C8"/>
            </a:solidFill>
            <a:prstDash val="solid"/>
          </a:ln>
        </p:spPr>
        <p:txBody>
          <a:bodyPr/>
          <a:lstStyle/>
          <a:p>
            <a:endParaRPr lang="en-GB"/>
          </a:p>
        </p:txBody>
      </p:sp>
      <p:sp>
        <p:nvSpPr>
          <p:cNvPr id="14" name="Shape 11"/>
          <p:cNvSpPr/>
          <p:nvPr/>
        </p:nvSpPr>
        <p:spPr>
          <a:xfrm>
            <a:off x="6446520" y="3429000"/>
            <a:ext cx="82296" cy="868680"/>
          </a:xfrm>
          <a:prstGeom prst="rect">
            <a:avLst/>
          </a:prstGeom>
          <a:solidFill>
            <a:srgbClr val="B86B4B"/>
          </a:solidFill>
          <a:ln w="12700">
            <a:solidFill>
              <a:srgbClr val="B86B4B"/>
            </a:solidFill>
            <a:prstDash val="solid"/>
          </a:ln>
        </p:spPr>
        <p:txBody>
          <a:bodyPr/>
          <a:lstStyle/>
          <a:p>
            <a:endParaRPr lang="en-GB"/>
          </a:p>
        </p:txBody>
      </p:sp>
      <p:sp>
        <p:nvSpPr>
          <p:cNvPr id="15" name="Text 12"/>
          <p:cNvSpPr/>
          <p:nvPr/>
        </p:nvSpPr>
        <p:spPr>
          <a:xfrm>
            <a:off x="6656832" y="3566160"/>
            <a:ext cx="474573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3. Potential matters, not deficit labels</a:t>
            </a:r>
            <a:endParaRPr lang="en-US" sz="1350" dirty="0"/>
          </a:p>
        </p:txBody>
      </p:sp>
      <p:sp>
        <p:nvSpPr>
          <p:cNvPr id="16" name="Text 13"/>
          <p:cNvSpPr/>
          <p:nvPr/>
        </p:nvSpPr>
        <p:spPr>
          <a:xfrm>
            <a:off x="6656832" y="3904488"/>
            <a:ext cx="4727448" cy="265176"/>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The focus is what Isaac can do with sensitive support, not only what he cannot yet do alone.</a:t>
            </a:r>
            <a:endParaRPr lang="en-US" sz="1050" dirty="0"/>
          </a:p>
        </p:txBody>
      </p:sp>
      <p:sp>
        <p:nvSpPr>
          <p:cNvPr id="17" name="Shape 14"/>
          <p:cNvSpPr/>
          <p:nvPr/>
        </p:nvSpPr>
        <p:spPr>
          <a:xfrm>
            <a:off x="6446520" y="4626864"/>
            <a:ext cx="5074920" cy="749808"/>
          </a:xfrm>
          <a:prstGeom prst="roundRect">
            <a:avLst>
              <a:gd name="adj" fmla="val 14634"/>
            </a:avLst>
          </a:prstGeom>
          <a:solidFill>
            <a:srgbClr val="FFFFFF">
              <a:alpha val="96000"/>
            </a:srgbClr>
          </a:solidFill>
          <a:ln w="10160">
            <a:solidFill>
              <a:srgbClr val="D9D3C8"/>
            </a:solidFill>
            <a:prstDash val="solid"/>
          </a:ln>
        </p:spPr>
        <p:txBody>
          <a:bodyPr/>
          <a:lstStyle/>
          <a:p>
            <a:endParaRPr lang="en-GB"/>
          </a:p>
        </p:txBody>
      </p:sp>
      <p:sp>
        <p:nvSpPr>
          <p:cNvPr id="18" name="Shape 15"/>
          <p:cNvSpPr/>
          <p:nvPr/>
        </p:nvSpPr>
        <p:spPr>
          <a:xfrm>
            <a:off x="6446520" y="4626864"/>
            <a:ext cx="82296" cy="749808"/>
          </a:xfrm>
          <a:prstGeom prst="rect">
            <a:avLst/>
          </a:prstGeom>
          <a:solidFill>
            <a:srgbClr val="203A59"/>
          </a:solidFill>
          <a:ln w="12700">
            <a:solidFill>
              <a:srgbClr val="203A59"/>
            </a:solidFill>
            <a:prstDash val="solid"/>
          </a:ln>
        </p:spPr>
        <p:txBody>
          <a:bodyPr/>
          <a:lstStyle/>
          <a:p>
            <a:endParaRPr lang="en-GB"/>
          </a:p>
        </p:txBody>
      </p:sp>
      <p:sp>
        <p:nvSpPr>
          <p:cNvPr id="19" name="Text 16"/>
          <p:cNvSpPr/>
          <p:nvPr/>
        </p:nvSpPr>
        <p:spPr>
          <a:xfrm>
            <a:off x="6656832" y="4764024"/>
            <a:ext cx="474573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Relevance to Isaac</a:t>
            </a:r>
            <a:endParaRPr lang="en-US" sz="1350" dirty="0"/>
          </a:p>
        </p:txBody>
      </p:sp>
      <p:sp>
        <p:nvSpPr>
          <p:cNvPr id="20" name="Text 17"/>
          <p:cNvSpPr/>
          <p:nvPr/>
        </p:nvSpPr>
        <p:spPr>
          <a:xfrm>
            <a:off x="6656832" y="5102352"/>
            <a:ext cx="4727448" cy="14630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His key needs—language delay, separation distress and limited play—are all areas that can be scaffolded through consistent social interaction.</a:t>
            </a:r>
            <a:endParaRPr lang="en-US" sz="1050" dirty="0"/>
          </a:p>
        </p:txBody>
      </p:sp>
      <p:sp>
        <p:nvSpPr>
          <p:cNvPr id="21" name="Text 18"/>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Vygotsky (1978); Daniels (2016); Berk (1998).</a:t>
            </a:r>
            <a:endParaRPr lang="en-US" sz="660" dirty="0"/>
          </a:p>
        </p:txBody>
      </p:sp>
      <p:sp>
        <p:nvSpPr>
          <p:cNvPr id="22" name="Shape 19"/>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3" name="Text 20"/>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4" name="Text 21"/>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04</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Core concepts: from shared support to independence</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support plan is built around the Zone of Proximal Development, scaffolding and More Knowledgeable Others.</a:t>
            </a:r>
            <a:endParaRPr lang="en-US" sz="950" dirty="0"/>
          </a:p>
        </p:txBody>
      </p:sp>
      <p:sp>
        <p:nvSpPr>
          <p:cNvPr id="4" name="Shape 2"/>
          <p:cNvSpPr/>
          <p:nvPr/>
        </p:nvSpPr>
        <p:spPr>
          <a:xfrm>
            <a:off x="1938528" y="2350008"/>
            <a:ext cx="2011680" cy="0"/>
          </a:xfrm>
          <a:prstGeom prst="line">
            <a:avLst/>
          </a:prstGeom>
          <a:noFill/>
          <a:ln w="25400">
            <a:solidFill>
              <a:srgbClr val="D8A84F"/>
            </a:solidFill>
            <a:prstDash val="solid"/>
            <a:headEnd type="none"/>
            <a:tailEnd type="triangle"/>
          </a:ln>
        </p:spPr>
        <p:txBody>
          <a:bodyPr/>
          <a:lstStyle/>
          <a:p>
            <a:endParaRPr lang="en-GB"/>
          </a:p>
        </p:txBody>
      </p:sp>
      <p:sp>
        <p:nvSpPr>
          <p:cNvPr id="5" name="Shape 3"/>
          <p:cNvSpPr/>
          <p:nvPr/>
        </p:nvSpPr>
        <p:spPr>
          <a:xfrm>
            <a:off x="4892040" y="2350008"/>
            <a:ext cx="2011680" cy="0"/>
          </a:xfrm>
          <a:prstGeom prst="line">
            <a:avLst/>
          </a:prstGeom>
          <a:noFill/>
          <a:ln w="25400">
            <a:solidFill>
              <a:srgbClr val="D8A84F"/>
            </a:solidFill>
            <a:prstDash val="solid"/>
            <a:headEnd type="none"/>
            <a:tailEnd type="triangle"/>
          </a:ln>
        </p:spPr>
        <p:txBody>
          <a:bodyPr/>
          <a:lstStyle/>
          <a:p>
            <a:endParaRPr lang="en-GB"/>
          </a:p>
        </p:txBody>
      </p:sp>
      <p:sp>
        <p:nvSpPr>
          <p:cNvPr id="6" name="Shape 4"/>
          <p:cNvSpPr/>
          <p:nvPr/>
        </p:nvSpPr>
        <p:spPr>
          <a:xfrm>
            <a:off x="7845552" y="2350008"/>
            <a:ext cx="2011680" cy="0"/>
          </a:xfrm>
          <a:prstGeom prst="line">
            <a:avLst/>
          </a:prstGeom>
          <a:noFill/>
          <a:ln w="25400">
            <a:solidFill>
              <a:srgbClr val="D8A84F"/>
            </a:solidFill>
            <a:prstDash val="solid"/>
            <a:headEnd type="none"/>
            <a:tailEnd type="triangle"/>
          </a:ln>
        </p:spPr>
        <p:txBody>
          <a:bodyPr/>
          <a:lstStyle/>
          <a:p>
            <a:endParaRPr lang="en-GB"/>
          </a:p>
        </p:txBody>
      </p:sp>
      <p:sp>
        <p:nvSpPr>
          <p:cNvPr id="7" name="Shape 5"/>
          <p:cNvSpPr/>
          <p:nvPr/>
        </p:nvSpPr>
        <p:spPr>
          <a:xfrm>
            <a:off x="594360" y="1874520"/>
            <a:ext cx="1965960" cy="960120"/>
          </a:xfrm>
          <a:prstGeom prst="roundRect">
            <a:avLst>
              <a:gd name="adj" fmla="val 15238"/>
            </a:avLst>
          </a:prstGeom>
          <a:solidFill>
            <a:srgbClr val="FFFFFF"/>
          </a:solidFill>
          <a:ln w="12700">
            <a:solidFill>
              <a:srgbClr val="D8D0C5"/>
            </a:solidFill>
            <a:prstDash val="solid"/>
          </a:ln>
        </p:spPr>
        <p:txBody>
          <a:bodyPr/>
          <a:lstStyle/>
          <a:p>
            <a:endParaRPr lang="en-GB"/>
          </a:p>
        </p:txBody>
      </p:sp>
      <p:sp>
        <p:nvSpPr>
          <p:cNvPr id="8" name="Text 6"/>
          <p:cNvSpPr/>
          <p:nvPr/>
        </p:nvSpPr>
        <p:spPr>
          <a:xfrm>
            <a:off x="704088" y="2039112"/>
            <a:ext cx="1737360" cy="210312"/>
          </a:xfrm>
          <a:prstGeom prst="rect">
            <a:avLst/>
          </a:prstGeom>
          <a:noFill/>
          <a:ln/>
        </p:spPr>
        <p:txBody>
          <a:bodyPr wrap="square" lIns="508" tIns="508" rIns="508" bIns="508" rtlCol="0" anchor="t">
            <a:normAutofit/>
          </a:bodyPr>
          <a:lstStyle/>
          <a:p>
            <a:pPr marL="0" indent="0" algn="ctr">
              <a:buNone/>
            </a:pPr>
            <a:r>
              <a:rPr lang="en-US" sz="1400" b="1" dirty="0">
                <a:solidFill>
                  <a:srgbClr val="203A59"/>
                </a:solidFill>
                <a:latin typeface="Aptos" pitchFamily="34" charset="0"/>
                <a:ea typeface="Aptos" pitchFamily="34" charset="-122"/>
                <a:cs typeface="Aptos" pitchFamily="34" charset="-120"/>
              </a:rPr>
              <a:t>Current ability</a:t>
            </a:r>
            <a:endParaRPr lang="en-US" sz="1400" dirty="0"/>
          </a:p>
        </p:txBody>
      </p:sp>
      <p:sp>
        <p:nvSpPr>
          <p:cNvPr id="9" name="Text 7"/>
          <p:cNvSpPr/>
          <p:nvPr/>
        </p:nvSpPr>
        <p:spPr>
          <a:xfrm>
            <a:off x="704088" y="2377440"/>
            <a:ext cx="1737360" cy="228600"/>
          </a:xfrm>
          <a:prstGeom prst="rect">
            <a:avLst/>
          </a:prstGeom>
          <a:noFill/>
          <a:ln/>
        </p:spPr>
        <p:txBody>
          <a:bodyPr wrap="square" lIns="508" tIns="508" rIns="508" bIns="508" rtlCol="0" anchor="t">
            <a:normAutofit/>
          </a:bodyPr>
          <a:lstStyle/>
          <a:p>
            <a:pPr marL="0" indent="0" algn="ctr">
              <a:buNone/>
            </a:pPr>
            <a:r>
              <a:rPr lang="en-US" sz="950" dirty="0">
                <a:solidFill>
                  <a:srgbClr val="65717F"/>
                </a:solidFill>
                <a:latin typeface="Aptos" pitchFamily="34" charset="0"/>
                <a:ea typeface="Aptos" pitchFamily="34" charset="-122"/>
                <a:cs typeface="Aptos" pitchFamily="34" charset="-120"/>
              </a:rPr>
              <a:t>What Isaac can do alone</a:t>
            </a:r>
            <a:endParaRPr lang="en-US" sz="950" dirty="0"/>
          </a:p>
        </p:txBody>
      </p:sp>
      <p:sp>
        <p:nvSpPr>
          <p:cNvPr id="10" name="Shape 8"/>
          <p:cNvSpPr/>
          <p:nvPr/>
        </p:nvSpPr>
        <p:spPr>
          <a:xfrm>
            <a:off x="3547872" y="1874520"/>
            <a:ext cx="1965960" cy="960120"/>
          </a:xfrm>
          <a:prstGeom prst="roundRect">
            <a:avLst>
              <a:gd name="adj" fmla="val 15238"/>
            </a:avLst>
          </a:prstGeom>
          <a:solidFill>
            <a:srgbClr val="2C6E73"/>
          </a:solidFill>
          <a:ln w="12700">
            <a:solidFill>
              <a:srgbClr val="2C6E73"/>
            </a:solidFill>
            <a:prstDash val="solid"/>
          </a:ln>
        </p:spPr>
        <p:txBody>
          <a:bodyPr/>
          <a:lstStyle/>
          <a:p>
            <a:endParaRPr lang="en-GB"/>
          </a:p>
        </p:txBody>
      </p:sp>
      <p:sp>
        <p:nvSpPr>
          <p:cNvPr id="11" name="Text 9"/>
          <p:cNvSpPr/>
          <p:nvPr/>
        </p:nvSpPr>
        <p:spPr>
          <a:xfrm>
            <a:off x="3657600" y="2039112"/>
            <a:ext cx="1737360" cy="210312"/>
          </a:xfrm>
          <a:prstGeom prst="rect">
            <a:avLst/>
          </a:prstGeom>
          <a:noFill/>
          <a:ln/>
        </p:spPr>
        <p:txBody>
          <a:bodyPr wrap="square" lIns="508" tIns="508" rIns="508" bIns="508" rtlCol="0" anchor="t">
            <a:normAutofit/>
          </a:bodyPr>
          <a:lstStyle/>
          <a:p>
            <a:pPr marL="0" indent="0" algn="ctr">
              <a:buNone/>
            </a:pPr>
            <a:r>
              <a:rPr lang="en-US" sz="1400" b="1" dirty="0">
                <a:solidFill>
                  <a:srgbClr val="FFFFFF"/>
                </a:solidFill>
                <a:latin typeface="Aptos" pitchFamily="34" charset="0"/>
                <a:ea typeface="Aptos" pitchFamily="34" charset="-122"/>
                <a:cs typeface="Aptos" pitchFamily="34" charset="-120"/>
              </a:rPr>
              <a:t>ZPD</a:t>
            </a:r>
            <a:endParaRPr lang="en-US" sz="1400" dirty="0"/>
          </a:p>
        </p:txBody>
      </p:sp>
      <p:sp>
        <p:nvSpPr>
          <p:cNvPr id="12" name="Text 10"/>
          <p:cNvSpPr/>
          <p:nvPr/>
        </p:nvSpPr>
        <p:spPr>
          <a:xfrm>
            <a:off x="3657600" y="2377440"/>
            <a:ext cx="1737360" cy="228600"/>
          </a:xfrm>
          <a:prstGeom prst="rect">
            <a:avLst/>
          </a:prstGeom>
          <a:noFill/>
          <a:ln/>
        </p:spPr>
        <p:txBody>
          <a:bodyPr wrap="square" lIns="508" tIns="508" rIns="508" bIns="508" rtlCol="0" anchor="t">
            <a:normAutofit/>
          </a:bodyPr>
          <a:lstStyle/>
          <a:p>
            <a:pPr marL="0" indent="0" algn="ctr">
              <a:buNone/>
            </a:pPr>
            <a:r>
              <a:rPr lang="en-US" sz="950" dirty="0">
                <a:solidFill>
                  <a:srgbClr val="E9FAF7"/>
                </a:solidFill>
                <a:latin typeface="Aptos" pitchFamily="34" charset="0"/>
                <a:ea typeface="Aptos" pitchFamily="34" charset="-122"/>
                <a:cs typeface="Aptos" pitchFamily="34" charset="-120"/>
              </a:rPr>
              <a:t>What he can do with help</a:t>
            </a:r>
            <a:endParaRPr lang="en-US" sz="950" dirty="0"/>
          </a:p>
        </p:txBody>
      </p:sp>
      <p:sp>
        <p:nvSpPr>
          <p:cNvPr id="13" name="Shape 11"/>
          <p:cNvSpPr/>
          <p:nvPr/>
        </p:nvSpPr>
        <p:spPr>
          <a:xfrm>
            <a:off x="6501384" y="1874520"/>
            <a:ext cx="1965960" cy="960120"/>
          </a:xfrm>
          <a:prstGeom prst="roundRect">
            <a:avLst>
              <a:gd name="adj" fmla="val 15238"/>
            </a:avLst>
          </a:prstGeom>
          <a:solidFill>
            <a:srgbClr val="FFFFFF"/>
          </a:solidFill>
          <a:ln w="12700">
            <a:solidFill>
              <a:srgbClr val="D8D0C5"/>
            </a:solidFill>
            <a:prstDash val="solid"/>
          </a:ln>
        </p:spPr>
        <p:txBody>
          <a:bodyPr/>
          <a:lstStyle/>
          <a:p>
            <a:endParaRPr lang="en-GB"/>
          </a:p>
        </p:txBody>
      </p:sp>
      <p:sp>
        <p:nvSpPr>
          <p:cNvPr id="14" name="Text 12"/>
          <p:cNvSpPr/>
          <p:nvPr/>
        </p:nvSpPr>
        <p:spPr>
          <a:xfrm>
            <a:off x="6611112" y="2039112"/>
            <a:ext cx="1737360" cy="210312"/>
          </a:xfrm>
          <a:prstGeom prst="rect">
            <a:avLst/>
          </a:prstGeom>
          <a:noFill/>
          <a:ln/>
        </p:spPr>
        <p:txBody>
          <a:bodyPr wrap="square" lIns="508" tIns="508" rIns="508" bIns="508" rtlCol="0" anchor="t">
            <a:normAutofit/>
          </a:bodyPr>
          <a:lstStyle/>
          <a:p>
            <a:pPr marL="0" indent="0" algn="ctr">
              <a:buNone/>
            </a:pPr>
            <a:r>
              <a:rPr lang="en-US" sz="1400" b="1" dirty="0">
                <a:solidFill>
                  <a:srgbClr val="203A59"/>
                </a:solidFill>
                <a:latin typeface="Aptos" pitchFamily="34" charset="0"/>
                <a:ea typeface="Aptos" pitchFamily="34" charset="-122"/>
                <a:cs typeface="Aptos" pitchFamily="34" charset="-120"/>
              </a:rPr>
              <a:t>Scaffolding</a:t>
            </a:r>
            <a:endParaRPr lang="en-US" sz="1400" dirty="0"/>
          </a:p>
        </p:txBody>
      </p:sp>
      <p:sp>
        <p:nvSpPr>
          <p:cNvPr id="15" name="Text 13"/>
          <p:cNvSpPr/>
          <p:nvPr/>
        </p:nvSpPr>
        <p:spPr>
          <a:xfrm>
            <a:off x="6611112" y="2377440"/>
            <a:ext cx="1737360" cy="228600"/>
          </a:xfrm>
          <a:prstGeom prst="rect">
            <a:avLst/>
          </a:prstGeom>
          <a:noFill/>
          <a:ln/>
        </p:spPr>
        <p:txBody>
          <a:bodyPr wrap="square" lIns="508" tIns="508" rIns="508" bIns="508" rtlCol="0" anchor="t">
            <a:normAutofit/>
          </a:bodyPr>
          <a:lstStyle/>
          <a:p>
            <a:pPr marL="0" indent="0" algn="ctr">
              <a:buNone/>
            </a:pPr>
            <a:r>
              <a:rPr lang="en-US" sz="950" dirty="0">
                <a:solidFill>
                  <a:srgbClr val="65717F"/>
                </a:solidFill>
                <a:latin typeface="Aptos" pitchFamily="34" charset="0"/>
                <a:ea typeface="Aptos" pitchFamily="34" charset="-122"/>
                <a:cs typeface="Aptos" pitchFamily="34" charset="-120"/>
              </a:rPr>
              <a:t>Temporary responsive support</a:t>
            </a:r>
            <a:endParaRPr lang="en-US" sz="950" dirty="0"/>
          </a:p>
        </p:txBody>
      </p:sp>
      <p:sp>
        <p:nvSpPr>
          <p:cNvPr id="16" name="Shape 14"/>
          <p:cNvSpPr/>
          <p:nvPr/>
        </p:nvSpPr>
        <p:spPr>
          <a:xfrm>
            <a:off x="9454896" y="1874520"/>
            <a:ext cx="1965960" cy="960120"/>
          </a:xfrm>
          <a:prstGeom prst="roundRect">
            <a:avLst>
              <a:gd name="adj" fmla="val 15238"/>
            </a:avLst>
          </a:prstGeom>
          <a:solidFill>
            <a:srgbClr val="FFFFFF"/>
          </a:solidFill>
          <a:ln w="12700">
            <a:solidFill>
              <a:srgbClr val="D8D0C5"/>
            </a:solidFill>
            <a:prstDash val="solid"/>
          </a:ln>
        </p:spPr>
        <p:txBody>
          <a:bodyPr/>
          <a:lstStyle/>
          <a:p>
            <a:endParaRPr lang="en-GB"/>
          </a:p>
        </p:txBody>
      </p:sp>
      <p:sp>
        <p:nvSpPr>
          <p:cNvPr id="17" name="Text 15"/>
          <p:cNvSpPr/>
          <p:nvPr/>
        </p:nvSpPr>
        <p:spPr>
          <a:xfrm>
            <a:off x="9564624" y="2039112"/>
            <a:ext cx="1737360" cy="210312"/>
          </a:xfrm>
          <a:prstGeom prst="rect">
            <a:avLst/>
          </a:prstGeom>
          <a:noFill/>
          <a:ln/>
        </p:spPr>
        <p:txBody>
          <a:bodyPr wrap="square" lIns="508" tIns="508" rIns="508" bIns="508" rtlCol="0" anchor="t">
            <a:normAutofit/>
          </a:bodyPr>
          <a:lstStyle/>
          <a:p>
            <a:pPr marL="0" indent="0" algn="ctr">
              <a:buNone/>
            </a:pPr>
            <a:r>
              <a:rPr lang="en-US" sz="1400" b="1" dirty="0">
                <a:solidFill>
                  <a:srgbClr val="203A59"/>
                </a:solidFill>
                <a:latin typeface="Aptos" pitchFamily="34" charset="0"/>
                <a:ea typeface="Aptos" pitchFamily="34" charset="-122"/>
                <a:cs typeface="Aptos" pitchFamily="34" charset="-120"/>
              </a:rPr>
              <a:t>Internalisation</a:t>
            </a:r>
            <a:endParaRPr lang="en-US" sz="1400" dirty="0"/>
          </a:p>
        </p:txBody>
      </p:sp>
      <p:sp>
        <p:nvSpPr>
          <p:cNvPr id="18" name="Text 16"/>
          <p:cNvSpPr/>
          <p:nvPr/>
        </p:nvSpPr>
        <p:spPr>
          <a:xfrm>
            <a:off x="9564624" y="2377440"/>
            <a:ext cx="1737360" cy="228600"/>
          </a:xfrm>
          <a:prstGeom prst="rect">
            <a:avLst/>
          </a:prstGeom>
          <a:noFill/>
          <a:ln/>
        </p:spPr>
        <p:txBody>
          <a:bodyPr wrap="square" lIns="508" tIns="508" rIns="508" bIns="508" rtlCol="0" anchor="t">
            <a:normAutofit/>
          </a:bodyPr>
          <a:lstStyle/>
          <a:p>
            <a:pPr marL="0" indent="0" algn="ctr">
              <a:buNone/>
            </a:pPr>
            <a:r>
              <a:rPr lang="en-US" sz="950" dirty="0">
                <a:solidFill>
                  <a:srgbClr val="65717F"/>
                </a:solidFill>
                <a:latin typeface="Aptos" pitchFamily="34" charset="0"/>
                <a:ea typeface="Aptos" pitchFamily="34" charset="-122"/>
                <a:cs typeface="Aptos" pitchFamily="34" charset="-120"/>
              </a:rPr>
              <a:t>Skill becomes more independent</a:t>
            </a:r>
            <a:endParaRPr lang="en-US" sz="950" dirty="0"/>
          </a:p>
        </p:txBody>
      </p:sp>
      <p:sp>
        <p:nvSpPr>
          <p:cNvPr id="19" name="Shape 17"/>
          <p:cNvSpPr/>
          <p:nvPr/>
        </p:nvSpPr>
        <p:spPr>
          <a:xfrm>
            <a:off x="777240" y="3767328"/>
            <a:ext cx="5212080" cy="987552"/>
          </a:xfrm>
          <a:prstGeom prst="roundRect">
            <a:avLst>
              <a:gd name="adj" fmla="val 11111"/>
            </a:avLst>
          </a:prstGeom>
          <a:solidFill>
            <a:srgbClr val="FFFFFF">
              <a:alpha val="96000"/>
            </a:srgbClr>
          </a:solidFill>
          <a:ln w="10160">
            <a:solidFill>
              <a:srgbClr val="D9D3C8"/>
            </a:solidFill>
            <a:prstDash val="solid"/>
          </a:ln>
        </p:spPr>
        <p:txBody>
          <a:bodyPr/>
          <a:lstStyle/>
          <a:p>
            <a:endParaRPr lang="en-GB"/>
          </a:p>
        </p:txBody>
      </p:sp>
      <p:sp>
        <p:nvSpPr>
          <p:cNvPr id="20" name="Shape 18"/>
          <p:cNvSpPr/>
          <p:nvPr/>
        </p:nvSpPr>
        <p:spPr>
          <a:xfrm>
            <a:off x="777240" y="3767328"/>
            <a:ext cx="82296" cy="987552"/>
          </a:xfrm>
          <a:prstGeom prst="rect">
            <a:avLst/>
          </a:prstGeom>
          <a:solidFill>
            <a:srgbClr val="203A59"/>
          </a:solidFill>
          <a:ln w="12700">
            <a:solidFill>
              <a:srgbClr val="203A59"/>
            </a:solidFill>
            <a:prstDash val="solid"/>
          </a:ln>
        </p:spPr>
        <p:txBody>
          <a:bodyPr/>
          <a:lstStyle/>
          <a:p>
            <a:endParaRPr lang="en-GB"/>
          </a:p>
        </p:txBody>
      </p:sp>
      <p:sp>
        <p:nvSpPr>
          <p:cNvPr id="21" name="Text 19"/>
          <p:cNvSpPr/>
          <p:nvPr/>
        </p:nvSpPr>
        <p:spPr>
          <a:xfrm>
            <a:off x="987552" y="3904488"/>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More Knowledgeable Other (MKO)</a:t>
            </a:r>
            <a:endParaRPr lang="en-US" sz="1350" dirty="0"/>
          </a:p>
        </p:txBody>
      </p:sp>
      <p:sp>
        <p:nvSpPr>
          <p:cNvPr id="22" name="Text 20"/>
          <p:cNvSpPr/>
          <p:nvPr/>
        </p:nvSpPr>
        <p:spPr>
          <a:xfrm>
            <a:off x="987552" y="4242816"/>
            <a:ext cx="4864608" cy="38404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 more skilled partner—key worker, parent, peer or specialist—helps Isaac bridge the gap between current ability and next developmental step.</a:t>
            </a:r>
            <a:endParaRPr lang="en-US" sz="1050" dirty="0"/>
          </a:p>
        </p:txBody>
      </p:sp>
      <p:sp>
        <p:nvSpPr>
          <p:cNvPr id="23" name="Shape 21"/>
          <p:cNvSpPr/>
          <p:nvPr/>
        </p:nvSpPr>
        <p:spPr>
          <a:xfrm>
            <a:off x="6263640" y="3767328"/>
            <a:ext cx="5166360" cy="987552"/>
          </a:xfrm>
          <a:prstGeom prst="roundRect">
            <a:avLst>
              <a:gd name="adj" fmla="val 11111"/>
            </a:avLst>
          </a:prstGeom>
          <a:solidFill>
            <a:srgbClr val="FFFFFF">
              <a:alpha val="96000"/>
            </a:srgbClr>
          </a:solidFill>
          <a:ln w="10160">
            <a:solidFill>
              <a:srgbClr val="D9D3C8"/>
            </a:solidFill>
            <a:prstDash val="solid"/>
          </a:ln>
        </p:spPr>
        <p:txBody>
          <a:bodyPr/>
          <a:lstStyle/>
          <a:p>
            <a:endParaRPr lang="en-GB"/>
          </a:p>
        </p:txBody>
      </p:sp>
      <p:sp>
        <p:nvSpPr>
          <p:cNvPr id="24" name="Shape 22"/>
          <p:cNvSpPr/>
          <p:nvPr/>
        </p:nvSpPr>
        <p:spPr>
          <a:xfrm>
            <a:off x="6263640" y="3767328"/>
            <a:ext cx="82296" cy="987552"/>
          </a:xfrm>
          <a:prstGeom prst="rect">
            <a:avLst/>
          </a:prstGeom>
          <a:solidFill>
            <a:srgbClr val="6E8B72"/>
          </a:solidFill>
          <a:ln w="12700">
            <a:solidFill>
              <a:srgbClr val="6E8B72"/>
            </a:solidFill>
            <a:prstDash val="solid"/>
          </a:ln>
        </p:spPr>
        <p:txBody>
          <a:bodyPr/>
          <a:lstStyle/>
          <a:p>
            <a:endParaRPr lang="en-GB"/>
          </a:p>
        </p:txBody>
      </p:sp>
      <p:sp>
        <p:nvSpPr>
          <p:cNvPr id="25" name="Text 23"/>
          <p:cNvSpPr/>
          <p:nvPr/>
        </p:nvSpPr>
        <p:spPr>
          <a:xfrm>
            <a:off x="6473952" y="3904488"/>
            <a:ext cx="483717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Scaffolding must be reduced gradually</a:t>
            </a:r>
            <a:endParaRPr lang="en-US" sz="1350" dirty="0"/>
          </a:p>
        </p:txBody>
      </p:sp>
      <p:sp>
        <p:nvSpPr>
          <p:cNvPr id="26" name="Text 24"/>
          <p:cNvSpPr/>
          <p:nvPr/>
        </p:nvSpPr>
        <p:spPr>
          <a:xfrm>
            <a:off x="6473952" y="4242816"/>
            <a:ext cx="4818888" cy="38404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Support is most effective when it is responsive: adults model, prompt and encourage, then step back as Isaac gains competence.</a:t>
            </a:r>
            <a:endParaRPr lang="en-US" sz="1050" dirty="0"/>
          </a:p>
        </p:txBody>
      </p:sp>
      <p:sp>
        <p:nvSpPr>
          <p:cNvPr id="27" name="Text 25"/>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Vygotsky (1978); Berk (1998); van Compernolle and Kinginger (2013).</a:t>
            </a:r>
            <a:endParaRPr lang="en-US" sz="660" dirty="0"/>
          </a:p>
        </p:txBody>
      </p:sp>
      <p:sp>
        <p:nvSpPr>
          <p:cNvPr id="28" name="Shape 26"/>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9" name="Text 27"/>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30" name="Text 28"/>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05</a:t>
            </a: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Applying Vygotsky to Isaac</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case can be understood as a negative feedback loop between limited scaffolding, reduced language and social withdrawal.</a:t>
            </a:r>
            <a:endParaRPr lang="en-US" sz="950" dirty="0"/>
          </a:p>
        </p:txBody>
      </p:sp>
      <p:sp>
        <p:nvSpPr>
          <p:cNvPr id="4" name="Shape 2"/>
          <p:cNvSpPr/>
          <p:nvPr/>
        </p:nvSpPr>
        <p:spPr>
          <a:xfrm>
            <a:off x="594360" y="1243584"/>
            <a:ext cx="2240280" cy="438912"/>
          </a:xfrm>
          <a:prstGeom prst="rect">
            <a:avLst/>
          </a:prstGeom>
          <a:solidFill>
            <a:srgbClr val="2C6E73"/>
          </a:solidFill>
          <a:ln w="12700">
            <a:solidFill>
              <a:srgbClr val="FFFFFF">
                <a:alpha val="0"/>
              </a:srgbClr>
            </a:solidFill>
            <a:prstDash val="solid"/>
          </a:ln>
        </p:spPr>
        <p:txBody>
          <a:bodyPr/>
          <a:lstStyle/>
          <a:p>
            <a:endParaRPr lang="en-GB"/>
          </a:p>
        </p:txBody>
      </p:sp>
      <p:sp>
        <p:nvSpPr>
          <p:cNvPr id="5" name="Text 3"/>
          <p:cNvSpPr/>
          <p:nvPr/>
        </p:nvSpPr>
        <p:spPr>
          <a:xfrm>
            <a:off x="704088" y="1399032"/>
            <a:ext cx="2020824" cy="109728"/>
          </a:xfrm>
          <a:prstGeom prst="rect">
            <a:avLst/>
          </a:prstGeom>
          <a:noFill/>
          <a:ln/>
        </p:spPr>
        <p:txBody>
          <a:bodyPr wrap="square" lIns="508" tIns="508" rIns="508" bIns="508" rtlCol="0" anchor="t">
            <a:normAutofit/>
          </a:bodyPr>
          <a:lstStyle/>
          <a:p>
            <a:pPr marL="0" indent="0" algn="ctr">
              <a:buNone/>
            </a:pPr>
            <a:r>
              <a:rPr lang="en-US" sz="1070" b="1" dirty="0">
                <a:solidFill>
                  <a:srgbClr val="FFFFFF"/>
                </a:solidFill>
                <a:latin typeface="Aptos" pitchFamily="34" charset="0"/>
                <a:ea typeface="Aptos" pitchFamily="34" charset="-122"/>
                <a:cs typeface="Aptos" pitchFamily="34" charset="-120"/>
              </a:rPr>
              <a:t>Observed issue</a:t>
            </a:r>
            <a:endParaRPr lang="en-US" sz="1070" dirty="0"/>
          </a:p>
        </p:txBody>
      </p:sp>
      <p:sp>
        <p:nvSpPr>
          <p:cNvPr id="6" name="Shape 4"/>
          <p:cNvSpPr/>
          <p:nvPr/>
        </p:nvSpPr>
        <p:spPr>
          <a:xfrm>
            <a:off x="3154680" y="1243584"/>
            <a:ext cx="3840480" cy="438912"/>
          </a:xfrm>
          <a:prstGeom prst="rect">
            <a:avLst/>
          </a:prstGeom>
          <a:solidFill>
            <a:srgbClr val="203A59"/>
          </a:solidFill>
          <a:ln w="12700">
            <a:solidFill>
              <a:srgbClr val="FFFFFF">
                <a:alpha val="0"/>
              </a:srgbClr>
            </a:solidFill>
            <a:prstDash val="solid"/>
          </a:ln>
        </p:spPr>
        <p:txBody>
          <a:bodyPr/>
          <a:lstStyle/>
          <a:p>
            <a:endParaRPr lang="en-GB"/>
          </a:p>
        </p:txBody>
      </p:sp>
      <p:sp>
        <p:nvSpPr>
          <p:cNvPr id="7" name="Text 5"/>
          <p:cNvSpPr/>
          <p:nvPr/>
        </p:nvSpPr>
        <p:spPr>
          <a:xfrm>
            <a:off x="3264408" y="1399032"/>
            <a:ext cx="3621024" cy="109728"/>
          </a:xfrm>
          <a:prstGeom prst="rect">
            <a:avLst/>
          </a:prstGeom>
          <a:noFill/>
          <a:ln/>
        </p:spPr>
        <p:txBody>
          <a:bodyPr wrap="square" lIns="508" tIns="508" rIns="508" bIns="508" rtlCol="0" anchor="t">
            <a:normAutofit/>
          </a:bodyPr>
          <a:lstStyle/>
          <a:p>
            <a:pPr marL="0" indent="0" algn="ctr">
              <a:buNone/>
            </a:pPr>
            <a:r>
              <a:rPr lang="en-US" sz="1070" b="1" dirty="0">
                <a:solidFill>
                  <a:srgbClr val="FFFFFF"/>
                </a:solidFill>
                <a:latin typeface="Aptos" pitchFamily="34" charset="0"/>
                <a:ea typeface="Aptos" pitchFamily="34" charset="-122"/>
                <a:cs typeface="Aptos" pitchFamily="34" charset="-120"/>
              </a:rPr>
              <a:t>Vygotskian interpretation</a:t>
            </a:r>
            <a:endParaRPr lang="en-US" sz="1070" dirty="0"/>
          </a:p>
        </p:txBody>
      </p:sp>
      <p:sp>
        <p:nvSpPr>
          <p:cNvPr id="8" name="Shape 6"/>
          <p:cNvSpPr/>
          <p:nvPr/>
        </p:nvSpPr>
        <p:spPr>
          <a:xfrm>
            <a:off x="7315200" y="1243584"/>
            <a:ext cx="4160520" cy="438912"/>
          </a:xfrm>
          <a:prstGeom prst="rect">
            <a:avLst/>
          </a:prstGeom>
          <a:solidFill>
            <a:srgbClr val="D8A84F"/>
          </a:solidFill>
          <a:ln w="12700">
            <a:solidFill>
              <a:srgbClr val="FFFFFF">
                <a:alpha val="0"/>
              </a:srgbClr>
            </a:solidFill>
            <a:prstDash val="solid"/>
          </a:ln>
        </p:spPr>
        <p:txBody>
          <a:bodyPr/>
          <a:lstStyle/>
          <a:p>
            <a:endParaRPr lang="en-GB"/>
          </a:p>
        </p:txBody>
      </p:sp>
      <p:sp>
        <p:nvSpPr>
          <p:cNvPr id="9" name="Text 7"/>
          <p:cNvSpPr/>
          <p:nvPr/>
        </p:nvSpPr>
        <p:spPr>
          <a:xfrm>
            <a:off x="7424928" y="1399032"/>
            <a:ext cx="3941064" cy="109728"/>
          </a:xfrm>
          <a:prstGeom prst="rect">
            <a:avLst/>
          </a:prstGeom>
          <a:noFill/>
          <a:ln/>
        </p:spPr>
        <p:txBody>
          <a:bodyPr wrap="square" lIns="508" tIns="508" rIns="508" bIns="508" rtlCol="0" anchor="t">
            <a:normAutofit/>
          </a:bodyPr>
          <a:lstStyle/>
          <a:p>
            <a:pPr marL="0" indent="0" algn="ctr">
              <a:buNone/>
            </a:pPr>
            <a:r>
              <a:rPr lang="en-US" sz="1070" b="1" dirty="0">
                <a:solidFill>
                  <a:srgbClr val="FFFFFF"/>
                </a:solidFill>
                <a:latin typeface="Aptos" pitchFamily="34" charset="0"/>
                <a:ea typeface="Aptos" pitchFamily="34" charset="-122"/>
                <a:cs typeface="Aptos" pitchFamily="34" charset="-120"/>
              </a:rPr>
              <a:t>Developmental risk</a:t>
            </a:r>
            <a:endParaRPr lang="en-US" sz="1070" dirty="0"/>
          </a:p>
        </p:txBody>
      </p:sp>
      <p:sp>
        <p:nvSpPr>
          <p:cNvPr id="10" name="Shape 8"/>
          <p:cNvSpPr/>
          <p:nvPr/>
        </p:nvSpPr>
        <p:spPr>
          <a:xfrm>
            <a:off x="594360" y="1737360"/>
            <a:ext cx="2240280" cy="685800"/>
          </a:xfrm>
          <a:prstGeom prst="rect">
            <a:avLst/>
          </a:prstGeom>
          <a:solidFill>
            <a:srgbClr val="FFFFFF"/>
          </a:solidFill>
          <a:ln w="5715">
            <a:solidFill>
              <a:srgbClr val="DED8CD"/>
            </a:solidFill>
            <a:prstDash val="solid"/>
          </a:ln>
        </p:spPr>
        <p:txBody>
          <a:bodyPr/>
          <a:lstStyle/>
          <a:p>
            <a:endParaRPr lang="en-GB"/>
          </a:p>
        </p:txBody>
      </p:sp>
      <p:sp>
        <p:nvSpPr>
          <p:cNvPr id="11" name="Shape 9"/>
          <p:cNvSpPr/>
          <p:nvPr/>
        </p:nvSpPr>
        <p:spPr>
          <a:xfrm>
            <a:off x="3154680" y="1737360"/>
            <a:ext cx="3840480" cy="685800"/>
          </a:xfrm>
          <a:prstGeom prst="rect">
            <a:avLst/>
          </a:prstGeom>
          <a:solidFill>
            <a:srgbClr val="FFFFFF"/>
          </a:solidFill>
          <a:ln w="5715">
            <a:solidFill>
              <a:srgbClr val="DED8CD"/>
            </a:solidFill>
            <a:prstDash val="solid"/>
          </a:ln>
        </p:spPr>
        <p:txBody>
          <a:bodyPr/>
          <a:lstStyle/>
          <a:p>
            <a:endParaRPr lang="en-GB"/>
          </a:p>
        </p:txBody>
      </p:sp>
      <p:sp>
        <p:nvSpPr>
          <p:cNvPr id="12" name="Shape 10"/>
          <p:cNvSpPr/>
          <p:nvPr/>
        </p:nvSpPr>
        <p:spPr>
          <a:xfrm>
            <a:off x="7315200" y="1737360"/>
            <a:ext cx="4160520" cy="685800"/>
          </a:xfrm>
          <a:prstGeom prst="rect">
            <a:avLst/>
          </a:prstGeom>
          <a:solidFill>
            <a:srgbClr val="FFFFFF"/>
          </a:solidFill>
          <a:ln w="5715">
            <a:solidFill>
              <a:srgbClr val="DED8CD"/>
            </a:solidFill>
            <a:prstDash val="solid"/>
          </a:ln>
        </p:spPr>
        <p:txBody>
          <a:bodyPr/>
          <a:lstStyle/>
          <a:p>
            <a:endParaRPr lang="en-GB"/>
          </a:p>
        </p:txBody>
      </p:sp>
      <p:sp>
        <p:nvSpPr>
          <p:cNvPr id="13" name="Text 11"/>
          <p:cNvSpPr/>
          <p:nvPr/>
        </p:nvSpPr>
        <p:spPr>
          <a:xfrm>
            <a:off x="704088" y="1929384"/>
            <a:ext cx="2020824" cy="201168"/>
          </a:xfrm>
          <a:prstGeom prst="rect">
            <a:avLst/>
          </a:prstGeom>
          <a:noFill/>
          <a:ln/>
        </p:spPr>
        <p:txBody>
          <a:bodyPr wrap="square" lIns="508" tIns="508" rIns="508" bIns="508" rtlCol="0" anchor="t">
            <a:normAutofit/>
          </a:bodyPr>
          <a:lstStyle/>
          <a:p>
            <a:pPr marL="0" indent="0" algn="l">
              <a:buNone/>
            </a:pPr>
            <a:r>
              <a:rPr lang="en-US" sz="1020" b="1" dirty="0">
                <a:solidFill>
                  <a:srgbClr val="203A59"/>
                </a:solidFill>
                <a:latin typeface="Aptos" pitchFamily="34" charset="0"/>
                <a:ea typeface="Aptos" pitchFamily="34" charset="-122"/>
                <a:cs typeface="Aptos" pitchFamily="34" charset="-120"/>
              </a:rPr>
              <a:t>Disrupted childcare</a:t>
            </a:r>
            <a:endParaRPr lang="en-US" sz="1020" dirty="0"/>
          </a:p>
        </p:txBody>
      </p:sp>
      <p:sp>
        <p:nvSpPr>
          <p:cNvPr id="14" name="Text 12"/>
          <p:cNvSpPr/>
          <p:nvPr/>
        </p:nvSpPr>
        <p:spPr>
          <a:xfrm>
            <a:off x="3282696" y="1856232"/>
            <a:ext cx="358444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Inconsistent adults reduce stable MKO relationships and predictable routines.</a:t>
            </a:r>
            <a:endParaRPr lang="en-US" sz="920" dirty="0"/>
          </a:p>
        </p:txBody>
      </p:sp>
      <p:sp>
        <p:nvSpPr>
          <p:cNvPr id="15" name="Text 13"/>
          <p:cNvSpPr/>
          <p:nvPr/>
        </p:nvSpPr>
        <p:spPr>
          <a:xfrm>
            <a:off x="7443216" y="1856232"/>
            <a:ext cx="390448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Weak trust and reduced confidence in group play.</a:t>
            </a:r>
            <a:endParaRPr lang="en-US" sz="920" dirty="0"/>
          </a:p>
        </p:txBody>
      </p:sp>
      <p:sp>
        <p:nvSpPr>
          <p:cNvPr id="16" name="Shape 14"/>
          <p:cNvSpPr/>
          <p:nvPr/>
        </p:nvSpPr>
        <p:spPr>
          <a:xfrm>
            <a:off x="594360" y="2542032"/>
            <a:ext cx="2240280" cy="685800"/>
          </a:xfrm>
          <a:prstGeom prst="rect">
            <a:avLst/>
          </a:prstGeom>
          <a:solidFill>
            <a:srgbClr val="F4EFE7"/>
          </a:solidFill>
          <a:ln w="5715">
            <a:solidFill>
              <a:srgbClr val="DED8CD"/>
            </a:solidFill>
            <a:prstDash val="solid"/>
          </a:ln>
        </p:spPr>
        <p:txBody>
          <a:bodyPr/>
          <a:lstStyle/>
          <a:p>
            <a:endParaRPr lang="en-GB"/>
          </a:p>
        </p:txBody>
      </p:sp>
      <p:sp>
        <p:nvSpPr>
          <p:cNvPr id="17" name="Shape 15"/>
          <p:cNvSpPr/>
          <p:nvPr/>
        </p:nvSpPr>
        <p:spPr>
          <a:xfrm>
            <a:off x="3154680" y="2542032"/>
            <a:ext cx="3840480" cy="685800"/>
          </a:xfrm>
          <a:prstGeom prst="rect">
            <a:avLst/>
          </a:prstGeom>
          <a:solidFill>
            <a:srgbClr val="F4EFE7"/>
          </a:solidFill>
          <a:ln w="5715">
            <a:solidFill>
              <a:srgbClr val="DED8CD"/>
            </a:solidFill>
            <a:prstDash val="solid"/>
          </a:ln>
        </p:spPr>
        <p:txBody>
          <a:bodyPr/>
          <a:lstStyle/>
          <a:p>
            <a:endParaRPr lang="en-GB"/>
          </a:p>
        </p:txBody>
      </p:sp>
      <p:sp>
        <p:nvSpPr>
          <p:cNvPr id="18" name="Shape 16"/>
          <p:cNvSpPr/>
          <p:nvPr/>
        </p:nvSpPr>
        <p:spPr>
          <a:xfrm>
            <a:off x="7315200" y="2542032"/>
            <a:ext cx="4160520" cy="685800"/>
          </a:xfrm>
          <a:prstGeom prst="rect">
            <a:avLst/>
          </a:prstGeom>
          <a:solidFill>
            <a:srgbClr val="F4EFE7"/>
          </a:solidFill>
          <a:ln w="5715">
            <a:solidFill>
              <a:srgbClr val="DED8CD"/>
            </a:solidFill>
            <a:prstDash val="solid"/>
          </a:ln>
        </p:spPr>
        <p:txBody>
          <a:bodyPr/>
          <a:lstStyle/>
          <a:p>
            <a:endParaRPr lang="en-GB"/>
          </a:p>
        </p:txBody>
      </p:sp>
      <p:sp>
        <p:nvSpPr>
          <p:cNvPr id="19" name="Text 17"/>
          <p:cNvSpPr/>
          <p:nvPr/>
        </p:nvSpPr>
        <p:spPr>
          <a:xfrm>
            <a:off x="704088" y="2734056"/>
            <a:ext cx="2020824" cy="201168"/>
          </a:xfrm>
          <a:prstGeom prst="rect">
            <a:avLst/>
          </a:prstGeom>
          <a:noFill/>
          <a:ln/>
        </p:spPr>
        <p:txBody>
          <a:bodyPr wrap="square" lIns="508" tIns="508" rIns="508" bIns="508" rtlCol="0" anchor="t">
            <a:normAutofit/>
          </a:bodyPr>
          <a:lstStyle/>
          <a:p>
            <a:pPr marL="0" indent="0" algn="l">
              <a:buNone/>
            </a:pPr>
            <a:r>
              <a:rPr lang="en-US" sz="1020" b="1" dirty="0">
                <a:solidFill>
                  <a:srgbClr val="203A59"/>
                </a:solidFill>
                <a:latin typeface="Aptos" pitchFamily="34" charset="0"/>
                <a:ea typeface="Aptos" pitchFamily="34" charset="-122"/>
                <a:cs typeface="Aptos" pitchFamily="34" charset="-120"/>
              </a:rPr>
              <a:t>Maternal depression</a:t>
            </a:r>
            <a:endParaRPr lang="en-US" sz="1020" dirty="0"/>
          </a:p>
        </p:txBody>
      </p:sp>
      <p:sp>
        <p:nvSpPr>
          <p:cNvPr id="20" name="Text 18"/>
          <p:cNvSpPr/>
          <p:nvPr/>
        </p:nvSpPr>
        <p:spPr>
          <a:xfrm>
            <a:off x="3282696" y="2660904"/>
            <a:ext cx="358444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May limit responsive “serve-and-return” talk and shared play.</a:t>
            </a:r>
            <a:endParaRPr lang="en-US" sz="920" dirty="0"/>
          </a:p>
        </p:txBody>
      </p:sp>
      <p:sp>
        <p:nvSpPr>
          <p:cNvPr id="21" name="Text 19"/>
          <p:cNvSpPr/>
          <p:nvPr/>
        </p:nvSpPr>
        <p:spPr>
          <a:xfrm>
            <a:off x="7443216" y="2660904"/>
            <a:ext cx="390448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Fewer opportunities for co-regulation and language growth.</a:t>
            </a:r>
            <a:endParaRPr lang="en-US" sz="920" dirty="0"/>
          </a:p>
        </p:txBody>
      </p:sp>
      <p:sp>
        <p:nvSpPr>
          <p:cNvPr id="22" name="Shape 20"/>
          <p:cNvSpPr/>
          <p:nvPr/>
        </p:nvSpPr>
        <p:spPr>
          <a:xfrm>
            <a:off x="594360" y="3346704"/>
            <a:ext cx="2240280" cy="685800"/>
          </a:xfrm>
          <a:prstGeom prst="rect">
            <a:avLst/>
          </a:prstGeom>
          <a:solidFill>
            <a:srgbClr val="FFFFFF"/>
          </a:solidFill>
          <a:ln w="5715">
            <a:solidFill>
              <a:srgbClr val="DED8CD"/>
            </a:solidFill>
            <a:prstDash val="solid"/>
          </a:ln>
        </p:spPr>
        <p:txBody>
          <a:bodyPr/>
          <a:lstStyle/>
          <a:p>
            <a:endParaRPr lang="en-GB"/>
          </a:p>
        </p:txBody>
      </p:sp>
      <p:sp>
        <p:nvSpPr>
          <p:cNvPr id="23" name="Shape 21"/>
          <p:cNvSpPr/>
          <p:nvPr/>
        </p:nvSpPr>
        <p:spPr>
          <a:xfrm>
            <a:off x="3154680" y="3346704"/>
            <a:ext cx="3840480" cy="685800"/>
          </a:xfrm>
          <a:prstGeom prst="rect">
            <a:avLst/>
          </a:prstGeom>
          <a:solidFill>
            <a:srgbClr val="FFFFFF"/>
          </a:solidFill>
          <a:ln w="5715">
            <a:solidFill>
              <a:srgbClr val="DED8CD"/>
            </a:solidFill>
            <a:prstDash val="solid"/>
          </a:ln>
        </p:spPr>
        <p:txBody>
          <a:bodyPr/>
          <a:lstStyle/>
          <a:p>
            <a:endParaRPr lang="en-GB"/>
          </a:p>
        </p:txBody>
      </p:sp>
      <p:sp>
        <p:nvSpPr>
          <p:cNvPr id="24" name="Shape 22"/>
          <p:cNvSpPr/>
          <p:nvPr/>
        </p:nvSpPr>
        <p:spPr>
          <a:xfrm>
            <a:off x="7315200" y="3346704"/>
            <a:ext cx="4160520" cy="685800"/>
          </a:xfrm>
          <a:prstGeom prst="rect">
            <a:avLst/>
          </a:prstGeom>
          <a:solidFill>
            <a:srgbClr val="FFFFFF"/>
          </a:solidFill>
          <a:ln w="5715">
            <a:solidFill>
              <a:srgbClr val="DED8CD"/>
            </a:solidFill>
            <a:prstDash val="solid"/>
          </a:ln>
        </p:spPr>
        <p:txBody>
          <a:bodyPr/>
          <a:lstStyle/>
          <a:p>
            <a:endParaRPr lang="en-GB"/>
          </a:p>
        </p:txBody>
      </p:sp>
      <p:sp>
        <p:nvSpPr>
          <p:cNvPr id="25" name="Text 23"/>
          <p:cNvSpPr/>
          <p:nvPr/>
        </p:nvSpPr>
        <p:spPr>
          <a:xfrm>
            <a:off x="704088" y="3538728"/>
            <a:ext cx="2020824" cy="201168"/>
          </a:xfrm>
          <a:prstGeom prst="rect">
            <a:avLst/>
          </a:prstGeom>
          <a:noFill/>
          <a:ln/>
        </p:spPr>
        <p:txBody>
          <a:bodyPr wrap="square" lIns="508" tIns="508" rIns="508" bIns="508" rtlCol="0" anchor="t">
            <a:normAutofit/>
          </a:bodyPr>
          <a:lstStyle/>
          <a:p>
            <a:pPr marL="0" indent="0" algn="l">
              <a:buNone/>
            </a:pPr>
            <a:r>
              <a:rPr lang="en-US" sz="1020" b="1" dirty="0">
                <a:solidFill>
                  <a:srgbClr val="203A59"/>
                </a:solidFill>
                <a:latin typeface="Aptos" pitchFamily="34" charset="0"/>
                <a:ea typeface="Aptos" pitchFamily="34" charset="-122"/>
                <a:cs typeface="Aptos" pitchFamily="34" charset="-120"/>
              </a:rPr>
              <a:t>Language delay</a:t>
            </a:r>
            <a:endParaRPr lang="en-US" sz="1020" dirty="0"/>
          </a:p>
        </p:txBody>
      </p:sp>
      <p:sp>
        <p:nvSpPr>
          <p:cNvPr id="26" name="Text 24"/>
          <p:cNvSpPr/>
          <p:nvPr/>
        </p:nvSpPr>
        <p:spPr>
          <a:xfrm>
            <a:off x="3282696" y="3465576"/>
            <a:ext cx="358444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Language tool is underdeveloped, making private speech harder.</a:t>
            </a:r>
            <a:endParaRPr lang="en-US" sz="920" dirty="0"/>
          </a:p>
        </p:txBody>
      </p:sp>
      <p:sp>
        <p:nvSpPr>
          <p:cNvPr id="27" name="Text 25"/>
          <p:cNvSpPr/>
          <p:nvPr/>
        </p:nvSpPr>
        <p:spPr>
          <a:xfrm>
            <a:off x="7443216" y="3465576"/>
            <a:ext cx="390448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Difficulty expressing needs, joining play and regulating feelings.</a:t>
            </a:r>
            <a:endParaRPr lang="en-US" sz="920" dirty="0"/>
          </a:p>
        </p:txBody>
      </p:sp>
      <p:sp>
        <p:nvSpPr>
          <p:cNvPr id="28" name="Shape 26"/>
          <p:cNvSpPr/>
          <p:nvPr/>
        </p:nvSpPr>
        <p:spPr>
          <a:xfrm>
            <a:off x="594360" y="4151376"/>
            <a:ext cx="2240280" cy="685800"/>
          </a:xfrm>
          <a:prstGeom prst="rect">
            <a:avLst/>
          </a:prstGeom>
          <a:solidFill>
            <a:srgbClr val="F4EFE7"/>
          </a:solidFill>
          <a:ln w="5715">
            <a:solidFill>
              <a:srgbClr val="DED8CD"/>
            </a:solidFill>
            <a:prstDash val="solid"/>
          </a:ln>
        </p:spPr>
        <p:txBody>
          <a:bodyPr/>
          <a:lstStyle/>
          <a:p>
            <a:endParaRPr lang="en-GB"/>
          </a:p>
        </p:txBody>
      </p:sp>
      <p:sp>
        <p:nvSpPr>
          <p:cNvPr id="29" name="Shape 27"/>
          <p:cNvSpPr/>
          <p:nvPr/>
        </p:nvSpPr>
        <p:spPr>
          <a:xfrm>
            <a:off x="3154680" y="4151376"/>
            <a:ext cx="3840480" cy="685800"/>
          </a:xfrm>
          <a:prstGeom prst="rect">
            <a:avLst/>
          </a:prstGeom>
          <a:solidFill>
            <a:srgbClr val="F4EFE7"/>
          </a:solidFill>
          <a:ln w="5715">
            <a:solidFill>
              <a:srgbClr val="DED8CD"/>
            </a:solidFill>
            <a:prstDash val="solid"/>
          </a:ln>
        </p:spPr>
        <p:txBody>
          <a:bodyPr/>
          <a:lstStyle/>
          <a:p>
            <a:endParaRPr lang="en-GB"/>
          </a:p>
        </p:txBody>
      </p:sp>
      <p:sp>
        <p:nvSpPr>
          <p:cNvPr id="30" name="Shape 28"/>
          <p:cNvSpPr/>
          <p:nvPr/>
        </p:nvSpPr>
        <p:spPr>
          <a:xfrm>
            <a:off x="7315200" y="4151376"/>
            <a:ext cx="4160520" cy="685800"/>
          </a:xfrm>
          <a:prstGeom prst="rect">
            <a:avLst/>
          </a:prstGeom>
          <a:solidFill>
            <a:srgbClr val="F4EFE7"/>
          </a:solidFill>
          <a:ln w="5715">
            <a:solidFill>
              <a:srgbClr val="DED8CD"/>
            </a:solidFill>
            <a:prstDash val="solid"/>
          </a:ln>
        </p:spPr>
        <p:txBody>
          <a:bodyPr/>
          <a:lstStyle/>
          <a:p>
            <a:endParaRPr lang="en-GB"/>
          </a:p>
        </p:txBody>
      </p:sp>
      <p:sp>
        <p:nvSpPr>
          <p:cNvPr id="31" name="Text 29"/>
          <p:cNvSpPr/>
          <p:nvPr/>
        </p:nvSpPr>
        <p:spPr>
          <a:xfrm>
            <a:off x="704088" y="4343400"/>
            <a:ext cx="2020824" cy="201168"/>
          </a:xfrm>
          <a:prstGeom prst="rect">
            <a:avLst/>
          </a:prstGeom>
          <a:noFill/>
          <a:ln/>
        </p:spPr>
        <p:txBody>
          <a:bodyPr wrap="square" lIns="508" tIns="508" rIns="508" bIns="508" rtlCol="0" anchor="t">
            <a:normAutofit/>
          </a:bodyPr>
          <a:lstStyle/>
          <a:p>
            <a:pPr marL="0" indent="0" algn="l">
              <a:buNone/>
            </a:pPr>
            <a:r>
              <a:rPr lang="en-US" sz="1020" b="1" dirty="0">
                <a:solidFill>
                  <a:srgbClr val="203A59"/>
                </a:solidFill>
                <a:latin typeface="Aptos" pitchFamily="34" charset="0"/>
                <a:ea typeface="Aptos" pitchFamily="34" charset="-122"/>
                <a:cs typeface="Aptos" pitchFamily="34" charset="-120"/>
              </a:rPr>
              <a:t>Withdrawn behaviour</a:t>
            </a:r>
            <a:endParaRPr lang="en-US" sz="1020" dirty="0"/>
          </a:p>
        </p:txBody>
      </p:sp>
      <p:sp>
        <p:nvSpPr>
          <p:cNvPr id="32" name="Text 30"/>
          <p:cNvSpPr/>
          <p:nvPr/>
        </p:nvSpPr>
        <p:spPr>
          <a:xfrm>
            <a:off x="3282696" y="4270248"/>
            <a:ext cx="358444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Isolation reduces access to peer-scaffolded learning.</a:t>
            </a:r>
            <a:endParaRPr lang="en-US" sz="920" dirty="0"/>
          </a:p>
        </p:txBody>
      </p:sp>
      <p:sp>
        <p:nvSpPr>
          <p:cNvPr id="33" name="Text 31"/>
          <p:cNvSpPr/>
          <p:nvPr/>
        </p:nvSpPr>
        <p:spPr>
          <a:xfrm>
            <a:off x="7443216" y="4270248"/>
            <a:ext cx="3904488" cy="320040"/>
          </a:xfrm>
          <a:prstGeom prst="rect">
            <a:avLst/>
          </a:prstGeom>
          <a:noFill/>
          <a:ln/>
        </p:spPr>
        <p:txBody>
          <a:bodyPr wrap="square" lIns="508" tIns="508" rIns="508" bIns="508" rtlCol="0" anchor="t">
            <a:normAutofit/>
          </a:bodyPr>
          <a:lstStyle/>
          <a:p>
            <a:pPr marL="0" indent="0" algn="l">
              <a:buNone/>
            </a:pPr>
            <a:r>
              <a:rPr lang="en-US" sz="920" dirty="0">
                <a:solidFill>
                  <a:srgbClr val="1D2630"/>
                </a:solidFill>
                <a:latin typeface="Aptos" pitchFamily="34" charset="0"/>
                <a:ea typeface="Aptos" pitchFamily="34" charset="-122"/>
                <a:cs typeface="Aptos" pitchFamily="34" charset="-120"/>
              </a:rPr>
              <a:t>Social learning opportunities shrink over time.</a:t>
            </a:r>
            <a:endParaRPr lang="en-US" sz="920" dirty="0"/>
          </a:p>
        </p:txBody>
      </p:sp>
      <p:sp>
        <p:nvSpPr>
          <p:cNvPr id="34" name="Shape 32"/>
          <p:cNvSpPr/>
          <p:nvPr/>
        </p:nvSpPr>
        <p:spPr>
          <a:xfrm>
            <a:off x="758952" y="5193792"/>
            <a:ext cx="10835640" cy="612648"/>
          </a:xfrm>
          <a:prstGeom prst="roundRect">
            <a:avLst>
              <a:gd name="adj" fmla="val 17910"/>
            </a:avLst>
          </a:prstGeom>
          <a:solidFill>
            <a:srgbClr val="FFFFFF">
              <a:alpha val="96000"/>
            </a:srgbClr>
          </a:solidFill>
          <a:ln w="10160">
            <a:solidFill>
              <a:srgbClr val="D9D3C8"/>
            </a:solidFill>
            <a:prstDash val="solid"/>
          </a:ln>
        </p:spPr>
        <p:txBody>
          <a:bodyPr/>
          <a:lstStyle/>
          <a:p>
            <a:endParaRPr lang="en-GB"/>
          </a:p>
        </p:txBody>
      </p:sp>
      <p:sp>
        <p:nvSpPr>
          <p:cNvPr id="35" name="Shape 33"/>
          <p:cNvSpPr/>
          <p:nvPr/>
        </p:nvSpPr>
        <p:spPr>
          <a:xfrm>
            <a:off x="758952" y="5193792"/>
            <a:ext cx="82296" cy="612648"/>
          </a:xfrm>
          <a:prstGeom prst="rect">
            <a:avLst/>
          </a:prstGeom>
          <a:solidFill>
            <a:srgbClr val="2C6E73"/>
          </a:solidFill>
          <a:ln w="12700">
            <a:solidFill>
              <a:srgbClr val="2C6E73"/>
            </a:solidFill>
            <a:prstDash val="solid"/>
          </a:ln>
        </p:spPr>
        <p:txBody>
          <a:bodyPr/>
          <a:lstStyle/>
          <a:p>
            <a:endParaRPr lang="en-GB"/>
          </a:p>
        </p:txBody>
      </p:sp>
      <p:sp>
        <p:nvSpPr>
          <p:cNvPr id="36" name="Text 34"/>
          <p:cNvSpPr/>
          <p:nvPr/>
        </p:nvSpPr>
        <p:spPr>
          <a:xfrm>
            <a:off x="969264" y="5330952"/>
            <a:ext cx="105064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Key judgement</a:t>
            </a:r>
            <a:endParaRPr lang="en-US" sz="1350" dirty="0"/>
          </a:p>
        </p:txBody>
      </p:sp>
      <p:sp>
        <p:nvSpPr>
          <p:cNvPr id="37" name="Text 35"/>
          <p:cNvSpPr/>
          <p:nvPr/>
        </p:nvSpPr>
        <p:spPr>
          <a:xfrm>
            <a:off x="969264" y="5669280"/>
            <a:ext cx="10488168" cy="914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The support plan should increase reliable social mediation across Isaac’s day: predictable adults, scaffolded play, language modelling and shared routines.</a:t>
            </a:r>
            <a:endParaRPr lang="en-US" sz="1050" dirty="0"/>
          </a:p>
        </p:txBody>
      </p:sp>
      <p:sp>
        <p:nvSpPr>
          <p:cNvPr id="38" name="Text 36"/>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Daniels (2016); Vygotsky (1978); Lindon and Brodie (2016).</a:t>
            </a:r>
            <a:endParaRPr lang="en-US" sz="660" dirty="0"/>
          </a:p>
        </p:txBody>
      </p:sp>
      <p:sp>
        <p:nvSpPr>
          <p:cNvPr id="39" name="Shape 37"/>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40" name="Text 38"/>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41" name="Text 39"/>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06</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Nature and nurture: an interactive formulation</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Isaac’s development is shaped by both biological readiness and environmental opportunity.</a:t>
            </a:r>
            <a:endParaRPr lang="en-US" sz="950" dirty="0"/>
          </a:p>
        </p:txBody>
      </p:sp>
      <p:sp>
        <p:nvSpPr>
          <p:cNvPr id="4" name="Text 2"/>
          <p:cNvSpPr/>
          <p:nvPr/>
        </p:nvSpPr>
        <p:spPr>
          <a:xfrm>
            <a:off x="713232" y="1298448"/>
            <a:ext cx="1371600" cy="256032"/>
          </a:xfrm>
          <a:prstGeom prst="rect">
            <a:avLst/>
          </a:prstGeom>
          <a:noFill/>
          <a:ln/>
        </p:spPr>
        <p:txBody>
          <a:bodyPr wrap="square" lIns="508" tIns="508" rIns="508" bIns="508" rtlCol="0" anchor="t">
            <a:normAutofit/>
          </a:bodyPr>
          <a:lstStyle/>
          <a:p>
            <a:pPr marL="0" indent="0" algn="l">
              <a:buNone/>
            </a:pPr>
            <a:r>
              <a:rPr lang="en-US" sz="1700" b="1" dirty="0">
                <a:solidFill>
                  <a:srgbClr val="2C6E73"/>
                </a:solidFill>
                <a:latin typeface="Aptos" pitchFamily="34" charset="0"/>
                <a:ea typeface="Aptos" pitchFamily="34" charset="-122"/>
                <a:cs typeface="Aptos" pitchFamily="34" charset="-120"/>
              </a:rPr>
              <a:t>NATURE</a:t>
            </a:r>
            <a:endParaRPr lang="en-US" sz="1700" dirty="0"/>
          </a:p>
        </p:txBody>
      </p:sp>
      <p:sp>
        <p:nvSpPr>
          <p:cNvPr id="5" name="Text 3"/>
          <p:cNvSpPr/>
          <p:nvPr/>
        </p:nvSpPr>
        <p:spPr>
          <a:xfrm>
            <a:off x="713232" y="1645920"/>
            <a:ext cx="4297680" cy="256032"/>
          </a:xfrm>
          <a:prstGeom prst="rect">
            <a:avLst/>
          </a:prstGeom>
          <a:noFill/>
          <a:ln/>
        </p:spPr>
        <p:txBody>
          <a:bodyPr wrap="square" lIns="508" tIns="508" rIns="508" bIns="508" rtlCol="0" anchor="t">
            <a:normAutofit/>
          </a:bodyPr>
          <a:lstStyle/>
          <a:p>
            <a:pPr marL="0" indent="0" algn="l">
              <a:buNone/>
            </a:pPr>
            <a:r>
              <a:rPr lang="en-US" sz="1020" dirty="0">
                <a:solidFill>
                  <a:srgbClr val="65717F"/>
                </a:solidFill>
                <a:latin typeface="Aptos" pitchFamily="34" charset="0"/>
                <a:ea typeface="Aptos" pitchFamily="34" charset="-122"/>
                <a:cs typeface="Aptos" pitchFamily="34" charset="-120"/>
              </a:rPr>
              <a:t>Biological influences that may shape Isaac’s starting point</a:t>
            </a:r>
            <a:endParaRPr lang="en-US" sz="1020" dirty="0"/>
          </a:p>
        </p:txBody>
      </p:sp>
      <p:sp>
        <p:nvSpPr>
          <p:cNvPr id="6" name="Text 4"/>
          <p:cNvSpPr/>
          <p:nvPr/>
        </p:nvSpPr>
        <p:spPr>
          <a:xfrm>
            <a:off x="6464808" y="1298448"/>
            <a:ext cx="1645920" cy="256032"/>
          </a:xfrm>
          <a:prstGeom prst="rect">
            <a:avLst/>
          </a:prstGeom>
          <a:noFill/>
          <a:ln/>
        </p:spPr>
        <p:txBody>
          <a:bodyPr wrap="square" lIns="508" tIns="508" rIns="508" bIns="508" rtlCol="0" anchor="t">
            <a:normAutofit/>
          </a:bodyPr>
          <a:lstStyle/>
          <a:p>
            <a:pPr marL="0" indent="0" algn="l">
              <a:buNone/>
            </a:pPr>
            <a:r>
              <a:rPr lang="en-US" sz="1700" b="1" dirty="0">
                <a:solidFill>
                  <a:srgbClr val="B86B4B"/>
                </a:solidFill>
                <a:latin typeface="Aptos" pitchFamily="34" charset="0"/>
                <a:ea typeface="Aptos" pitchFamily="34" charset="-122"/>
                <a:cs typeface="Aptos" pitchFamily="34" charset="-120"/>
              </a:rPr>
              <a:t>NURTURE</a:t>
            </a:r>
            <a:endParaRPr lang="en-US" sz="1700" dirty="0"/>
          </a:p>
        </p:txBody>
      </p:sp>
      <p:sp>
        <p:nvSpPr>
          <p:cNvPr id="7" name="Text 5"/>
          <p:cNvSpPr/>
          <p:nvPr/>
        </p:nvSpPr>
        <p:spPr>
          <a:xfrm>
            <a:off x="6464808" y="1645920"/>
            <a:ext cx="4480560" cy="256032"/>
          </a:xfrm>
          <a:prstGeom prst="rect">
            <a:avLst/>
          </a:prstGeom>
          <a:noFill/>
          <a:ln/>
        </p:spPr>
        <p:txBody>
          <a:bodyPr wrap="square" lIns="508" tIns="508" rIns="508" bIns="508" rtlCol="0" anchor="t">
            <a:normAutofit/>
          </a:bodyPr>
          <a:lstStyle/>
          <a:p>
            <a:pPr marL="0" indent="0" algn="l">
              <a:buNone/>
            </a:pPr>
            <a:r>
              <a:rPr lang="en-US" sz="1020" dirty="0">
                <a:solidFill>
                  <a:srgbClr val="65717F"/>
                </a:solidFill>
                <a:latin typeface="Aptos" pitchFamily="34" charset="0"/>
                <a:ea typeface="Aptos" pitchFamily="34" charset="-122"/>
                <a:cs typeface="Aptos" pitchFamily="34" charset="-120"/>
              </a:rPr>
              <a:t>Environmental influences that may shape daily development</a:t>
            </a:r>
            <a:endParaRPr lang="en-US" sz="1020" dirty="0"/>
          </a:p>
        </p:txBody>
      </p:sp>
      <p:sp>
        <p:nvSpPr>
          <p:cNvPr id="8" name="Shape 6"/>
          <p:cNvSpPr/>
          <p:nvPr/>
        </p:nvSpPr>
        <p:spPr>
          <a:xfrm>
            <a:off x="713232" y="192024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9" name="Shape 7"/>
          <p:cNvSpPr/>
          <p:nvPr/>
        </p:nvSpPr>
        <p:spPr>
          <a:xfrm>
            <a:off x="713232" y="1920240"/>
            <a:ext cx="82296" cy="566928"/>
          </a:xfrm>
          <a:prstGeom prst="rect">
            <a:avLst/>
          </a:prstGeom>
          <a:solidFill>
            <a:srgbClr val="2C6E73"/>
          </a:solidFill>
          <a:ln w="12700">
            <a:solidFill>
              <a:srgbClr val="2C6E73"/>
            </a:solidFill>
            <a:prstDash val="solid"/>
          </a:ln>
        </p:spPr>
        <p:txBody>
          <a:bodyPr/>
          <a:lstStyle/>
          <a:p>
            <a:endParaRPr lang="en-GB"/>
          </a:p>
        </p:txBody>
      </p:sp>
      <p:sp>
        <p:nvSpPr>
          <p:cNvPr id="10" name="Text 8"/>
          <p:cNvSpPr/>
          <p:nvPr/>
        </p:nvSpPr>
        <p:spPr>
          <a:xfrm>
            <a:off x="923544" y="205740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Temperament</a:t>
            </a:r>
            <a:endParaRPr lang="en-US" sz="1350" dirty="0"/>
          </a:p>
        </p:txBody>
      </p:sp>
      <p:sp>
        <p:nvSpPr>
          <p:cNvPr id="11" name="Text 9"/>
          <p:cNvSpPr/>
          <p:nvPr/>
        </p:nvSpPr>
        <p:spPr>
          <a:xfrm>
            <a:off x="923544" y="239572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 sensitive, slow-to-warm child may find change harder.</a:t>
            </a:r>
            <a:endParaRPr lang="en-US" sz="1050" dirty="0"/>
          </a:p>
        </p:txBody>
      </p:sp>
      <p:sp>
        <p:nvSpPr>
          <p:cNvPr id="12" name="Shape 10"/>
          <p:cNvSpPr/>
          <p:nvPr/>
        </p:nvSpPr>
        <p:spPr>
          <a:xfrm>
            <a:off x="713232" y="274320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13" name="Shape 11"/>
          <p:cNvSpPr/>
          <p:nvPr/>
        </p:nvSpPr>
        <p:spPr>
          <a:xfrm>
            <a:off x="713232" y="2743200"/>
            <a:ext cx="82296" cy="566928"/>
          </a:xfrm>
          <a:prstGeom prst="rect">
            <a:avLst/>
          </a:prstGeom>
          <a:solidFill>
            <a:srgbClr val="6E8B72"/>
          </a:solidFill>
          <a:ln w="12700">
            <a:solidFill>
              <a:srgbClr val="6E8B72"/>
            </a:solidFill>
            <a:prstDash val="solid"/>
          </a:ln>
        </p:spPr>
        <p:txBody>
          <a:bodyPr/>
          <a:lstStyle/>
          <a:p>
            <a:endParaRPr lang="en-GB"/>
          </a:p>
        </p:txBody>
      </p:sp>
      <p:sp>
        <p:nvSpPr>
          <p:cNvPr id="14" name="Text 12"/>
          <p:cNvSpPr/>
          <p:nvPr/>
        </p:nvSpPr>
        <p:spPr>
          <a:xfrm>
            <a:off x="923544" y="288036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Sleep regulation</a:t>
            </a:r>
            <a:endParaRPr lang="en-US" sz="1350" dirty="0"/>
          </a:p>
        </p:txBody>
      </p:sp>
      <p:sp>
        <p:nvSpPr>
          <p:cNvPr id="15" name="Text 13"/>
          <p:cNvSpPr/>
          <p:nvPr/>
        </p:nvSpPr>
        <p:spPr>
          <a:xfrm>
            <a:off x="923544" y="321868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Poor sleep can reduce attention and emotional control.</a:t>
            </a:r>
            <a:endParaRPr lang="en-US" sz="1050" dirty="0"/>
          </a:p>
        </p:txBody>
      </p:sp>
      <p:sp>
        <p:nvSpPr>
          <p:cNvPr id="16" name="Shape 14"/>
          <p:cNvSpPr/>
          <p:nvPr/>
        </p:nvSpPr>
        <p:spPr>
          <a:xfrm>
            <a:off x="713232" y="356616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17" name="Shape 15"/>
          <p:cNvSpPr/>
          <p:nvPr/>
        </p:nvSpPr>
        <p:spPr>
          <a:xfrm>
            <a:off x="713232" y="3566160"/>
            <a:ext cx="82296" cy="566928"/>
          </a:xfrm>
          <a:prstGeom prst="rect">
            <a:avLst/>
          </a:prstGeom>
          <a:solidFill>
            <a:srgbClr val="203A59"/>
          </a:solidFill>
          <a:ln w="12700">
            <a:solidFill>
              <a:srgbClr val="203A59"/>
            </a:solidFill>
            <a:prstDash val="solid"/>
          </a:ln>
        </p:spPr>
        <p:txBody>
          <a:bodyPr/>
          <a:lstStyle/>
          <a:p>
            <a:endParaRPr lang="en-GB"/>
          </a:p>
        </p:txBody>
      </p:sp>
      <p:sp>
        <p:nvSpPr>
          <p:cNvPr id="18" name="Text 16"/>
          <p:cNvSpPr/>
          <p:nvPr/>
        </p:nvSpPr>
        <p:spPr>
          <a:xfrm>
            <a:off x="923544" y="370332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Brain readiness</a:t>
            </a:r>
            <a:endParaRPr lang="en-US" sz="1350" dirty="0"/>
          </a:p>
        </p:txBody>
      </p:sp>
      <p:sp>
        <p:nvSpPr>
          <p:cNvPr id="19" name="Text 17"/>
          <p:cNvSpPr/>
          <p:nvPr/>
        </p:nvSpPr>
        <p:spPr>
          <a:xfrm>
            <a:off x="923544" y="404164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Early childhood is a rapid period for language, play and social learning.</a:t>
            </a:r>
            <a:endParaRPr lang="en-US" sz="1050" dirty="0"/>
          </a:p>
        </p:txBody>
      </p:sp>
      <p:sp>
        <p:nvSpPr>
          <p:cNvPr id="20" name="Shape 18"/>
          <p:cNvSpPr/>
          <p:nvPr/>
        </p:nvSpPr>
        <p:spPr>
          <a:xfrm>
            <a:off x="6464808" y="192024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21" name="Shape 19"/>
          <p:cNvSpPr/>
          <p:nvPr/>
        </p:nvSpPr>
        <p:spPr>
          <a:xfrm>
            <a:off x="6464808" y="1920240"/>
            <a:ext cx="82296" cy="566928"/>
          </a:xfrm>
          <a:prstGeom prst="rect">
            <a:avLst/>
          </a:prstGeom>
          <a:solidFill>
            <a:srgbClr val="B86B4B"/>
          </a:solidFill>
          <a:ln w="12700">
            <a:solidFill>
              <a:srgbClr val="B86B4B"/>
            </a:solidFill>
            <a:prstDash val="solid"/>
          </a:ln>
        </p:spPr>
        <p:txBody>
          <a:bodyPr/>
          <a:lstStyle/>
          <a:p>
            <a:endParaRPr lang="en-GB"/>
          </a:p>
        </p:txBody>
      </p:sp>
      <p:sp>
        <p:nvSpPr>
          <p:cNvPr id="22" name="Text 20"/>
          <p:cNvSpPr/>
          <p:nvPr/>
        </p:nvSpPr>
        <p:spPr>
          <a:xfrm>
            <a:off x="6675120" y="205740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Caregiving</a:t>
            </a:r>
            <a:endParaRPr lang="en-US" sz="1350" dirty="0"/>
          </a:p>
        </p:txBody>
      </p:sp>
      <p:sp>
        <p:nvSpPr>
          <p:cNvPr id="23" name="Text 21"/>
          <p:cNvSpPr/>
          <p:nvPr/>
        </p:nvSpPr>
        <p:spPr>
          <a:xfrm>
            <a:off x="6675120" y="239572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Maternal depression may reduce responsive talk and shared play.</a:t>
            </a:r>
            <a:endParaRPr lang="en-US" sz="1050" dirty="0"/>
          </a:p>
        </p:txBody>
      </p:sp>
      <p:sp>
        <p:nvSpPr>
          <p:cNvPr id="24" name="Shape 22"/>
          <p:cNvSpPr/>
          <p:nvPr/>
        </p:nvSpPr>
        <p:spPr>
          <a:xfrm>
            <a:off x="6464808" y="274320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25" name="Shape 23"/>
          <p:cNvSpPr/>
          <p:nvPr/>
        </p:nvSpPr>
        <p:spPr>
          <a:xfrm>
            <a:off x="6464808" y="2743200"/>
            <a:ext cx="82296" cy="566928"/>
          </a:xfrm>
          <a:prstGeom prst="rect">
            <a:avLst/>
          </a:prstGeom>
          <a:solidFill>
            <a:srgbClr val="D8A84F"/>
          </a:solidFill>
          <a:ln w="12700">
            <a:solidFill>
              <a:srgbClr val="D8A84F"/>
            </a:solidFill>
            <a:prstDash val="solid"/>
          </a:ln>
        </p:spPr>
        <p:txBody>
          <a:bodyPr/>
          <a:lstStyle/>
          <a:p>
            <a:endParaRPr lang="en-GB"/>
          </a:p>
        </p:txBody>
      </p:sp>
      <p:sp>
        <p:nvSpPr>
          <p:cNvPr id="26" name="Text 24"/>
          <p:cNvSpPr/>
          <p:nvPr/>
        </p:nvSpPr>
        <p:spPr>
          <a:xfrm>
            <a:off x="6675120" y="288036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Transitions</a:t>
            </a:r>
            <a:endParaRPr lang="en-US" sz="1350" dirty="0"/>
          </a:p>
        </p:txBody>
      </p:sp>
      <p:sp>
        <p:nvSpPr>
          <p:cNvPr id="27" name="Text 25"/>
          <p:cNvSpPr/>
          <p:nvPr/>
        </p:nvSpPr>
        <p:spPr>
          <a:xfrm>
            <a:off x="6675120" y="321868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Moving area and disrupted childcare reduce predictability.</a:t>
            </a:r>
            <a:endParaRPr lang="en-US" sz="1050" dirty="0"/>
          </a:p>
        </p:txBody>
      </p:sp>
      <p:sp>
        <p:nvSpPr>
          <p:cNvPr id="28" name="Shape 26"/>
          <p:cNvSpPr/>
          <p:nvPr/>
        </p:nvSpPr>
        <p:spPr>
          <a:xfrm>
            <a:off x="6464808" y="3566160"/>
            <a:ext cx="4983480" cy="566928"/>
          </a:xfrm>
          <a:prstGeom prst="roundRect">
            <a:avLst>
              <a:gd name="adj" fmla="val 19355"/>
            </a:avLst>
          </a:prstGeom>
          <a:solidFill>
            <a:srgbClr val="FFFFFF">
              <a:alpha val="96000"/>
            </a:srgbClr>
          </a:solidFill>
          <a:ln w="10160">
            <a:solidFill>
              <a:srgbClr val="D9D3C8"/>
            </a:solidFill>
            <a:prstDash val="solid"/>
          </a:ln>
        </p:spPr>
        <p:txBody>
          <a:bodyPr/>
          <a:lstStyle/>
          <a:p>
            <a:endParaRPr lang="en-GB"/>
          </a:p>
        </p:txBody>
      </p:sp>
      <p:sp>
        <p:nvSpPr>
          <p:cNvPr id="29" name="Shape 27"/>
          <p:cNvSpPr/>
          <p:nvPr/>
        </p:nvSpPr>
        <p:spPr>
          <a:xfrm>
            <a:off x="6464808" y="3566160"/>
            <a:ext cx="82296" cy="566928"/>
          </a:xfrm>
          <a:prstGeom prst="rect">
            <a:avLst/>
          </a:prstGeom>
          <a:solidFill>
            <a:srgbClr val="203A59"/>
          </a:solidFill>
          <a:ln w="12700">
            <a:solidFill>
              <a:srgbClr val="203A59"/>
            </a:solidFill>
            <a:prstDash val="solid"/>
          </a:ln>
        </p:spPr>
        <p:txBody>
          <a:bodyPr/>
          <a:lstStyle/>
          <a:p>
            <a:endParaRPr lang="en-GB"/>
          </a:p>
        </p:txBody>
      </p:sp>
      <p:sp>
        <p:nvSpPr>
          <p:cNvPr id="30" name="Text 28"/>
          <p:cNvSpPr/>
          <p:nvPr/>
        </p:nvSpPr>
        <p:spPr>
          <a:xfrm>
            <a:off x="6675120" y="3703320"/>
            <a:ext cx="46542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Social opportunity</a:t>
            </a:r>
            <a:endParaRPr lang="en-US" sz="1350" dirty="0"/>
          </a:p>
        </p:txBody>
      </p:sp>
      <p:sp>
        <p:nvSpPr>
          <p:cNvPr id="31" name="Text 29"/>
          <p:cNvSpPr/>
          <p:nvPr/>
        </p:nvSpPr>
        <p:spPr>
          <a:xfrm>
            <a:off x="6675120" y="4041648"/>
            <a:ext cx="463600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Limited peer play can slow confidence and communication.</a:t>
            </a:r>
            <a:endParaRPr lang="en-US" sz="1050" dirty="0"/>
          </a:p>
        </p:txBody>
      </p:sp>
      <p:sp>
        <p:nvSpPr>
          <p:cNvPr id="32" name="Shape 30"/>
          <p:cNvSpPr/>
          <p:nvPr/>
        </p:nvSpPr>
        <p:spPr>
          <a:xfrm>
            <a:off x="6080760" y="1234440"/>
            <a:ext cx="0" cy="3886200"/>
          </a:xfrm>
          <a:prstGeom prst="line">
            <a:avLst/>
          </a:prstGeom>
          <a:noFill/>
          <a:ln w="11430">
            <a:solidFill>
              <a:srgbClr val="D6CEC3"/>
            </a:solidFill>
            <a:prstDash val="solid"/>
          </a:ln>
        </p:spPr>
        <p:txBody>
          <a:bodyPr/>
          <a:lstStyle/>
          <a:p>
            <a:endParaRPr lang="en-GB"/>
          </a:p>
        </p:txBody>
      </p:sp>
      <p:sp>
        <p:nvSpPr>
          <p:cNvPr id="33" name="Shape 31"/>
          <p:cNvSpPr/>
          <p:nvPr/>
        </p:nvSpPr>
        <p:spPr>
          <a:xfrm>
            <a:off x="868680" y="5321808"/>
            <a:ext cx="10378440" cy="621792"/>
          </a:xfrm>
          <a:prstGeom prst="roundRect">
            <a:avLst>
              <a:gd name="adj" fmla="val 17647"/>
            </a:avLst>
          </a:prstGeom>
          <a:solidFill>
            <a:srgbClr val="FFFFFF">
              <a:alpha val="96000"/>
            </a:srgbClr>
          </a:solidFill>
          <a:ln w="10160">
            <a:solidFill>
              <a:srgbClr val="D9D3C8"/>
            </a:solidFill>
            <a:prstDash val="solid"/>
          </a:ln>
        </p:spPr>
        <p:txBody>
          <a:bodyPr/>
          <a:lstStyle/>
          <a:p>
            <a:endParaRPr lang="en-GB"/>
          </a:p>
        </p:txBody>
      </p:sp>
      <p:sp>
        <p:nvSpPr>
          <p:cNvPr id="34" name="Shape 32"/>
          <p:cNvSpPr/>
          <p:nvPr/>
        </p:nvSpPr>
        <p:spPr>
          <a:xfrm>
            <a:off x="868680" y="5321808"/>
            <a:ext cx="82296" cy="621792"/>
          </a:xfrm>
          <a:prstGeom prst="rect">
            <a:avLst/>
          </a:prstGeom>
          <a:solidFill>
            <a:srgbClr val="203A59"/>
          </a:solidFill>
          <a:ln w="12700">
            <a:solidFill>
              <a:srgbClr val="203A59"/>
            </a:solidFill>
            <a:prstDash val="solid"/>
          </a:ln>
        </p:spPr>
        <p:txBody>
          <a:bodyPr/>
          <a:lstStyle/>
          <a:p>
            <a:endParaRPr lang="en-GB"/>
          </a:p>
        </p:txBody>
      </p:sp>
      <p:sp>
        <p:nvSpPr>
          <p:cNvPr id="35" name="Text 33"/>
          <p:cNvSpPr/>
          <p:nvPr/>
        </p:nvSpPr>
        <p:spPr>
          <a:xfrm>
            <a:off x="1078992" y="5458968"/>
            <a:ext cx="100492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Professional implication</a:t>
            </a:r>
            <a:endParaRPr lang="en-US" sz="1350" dirty="0"/>
          </a:p>
        </p:txBody>
      </p:sp>
      <p:sp>
        <p:nvSpPr>
          <p:cNvPr id="36" name="Text 34"/>
          <p:cNvSpPr/>
          <p:nvPr/>
        </p:nvSpPr>
        <p:spPr>
          <a:xfrm>
            <a:off x="1078992" y="5797296"/>
            <a:ext cx="10030968" cy="1828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 first-class plan does not choose between biology and environment. It adapts support to Isaac’s temperament and sleep while improving the quality, predictability and richness of daily interactions.</a:t>
            </a:r>
            <a:endParaRPr lang="en-US" sz="1050" dirty="0"/>
          </a:p>
        </p:txBody>
      </p:sp>
      <p:sp>
        <p:nvSpPr>
          <p:cNvPr id="37" name="Text 35"/>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Berk (1998); Lindon and Brodie (2016).</a:t>
            </a:r>
            <a:endParaRPr lang="en-US" sz="660" dirty="0"/>
          </a:p>
        </p:txBody>
      </p:sp>
      <p:sp>
        <p:nvSpPr>
          <p:cNvPr id="38" name="Shape 36"/>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39" name="Text 37"/>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40" name="Text 38"/>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07</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Theory-informed early years support plan</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Children’s Centre can scaffold Isaac through stable relationships, play and language-rich routines.</a:t>
            </a:r>
            <a:endParaRPr lang="en-US" sz="950" dirty="0"/>
          </a:p>
        </p:txBody>
      </p:sp>
      <p:pic>
        <p:nvPicPr>
          <p:cNvPr id="4" name="Image 0" descr="/mnt/data/crop_child_vertical.jpg"/>
          <p:cNvPicPr>
            <a:picLocks noChangeAspect="1"/>
          </p:cNvPicPr>
          <p:nvPr/>
        </p:nvPicPr>
        <p:blipFill>
          <a:blip r:embed="rId3"/>
          <a:stretch>
            <a:fillRect/>
          </a:stretch>
        </p:blipFill>
        <p:spPr>
          <a:xfrm>
            <a:off x="640080" y="1280160"/>
            <a:ext cx="3977640" cy="4041648"/>
          </a:xfrm>
          <a:prstGeom prst="rect">
            <a:avLst/>
          </a:prstGeom>
        </p:spPr>
      </p:pic>
      <p:sp>
        <p:nvSpPr>
          <p:cNvPr id="5" name="Shape 2"/>
          <p:cNvSpPr/>
          <p:nvPr/>
        </p:nvSpPr>
        <p:spPr>
          <a:xfrm>
            <a:off x="5074920" y="1444752"/>
            <a:ext cx="438912" cy="438912"/>
          </a:xfrm>
          <a:prstGeom prst="ellipse">
            <a:avLst/>
          </a:prstGeom>
          <a:solidFill>
            <a:srgbClr val="2C6E73"/>
          </a:solidFill>
          <a:ln w="12700">
            <a:solidFill>
              <a:srgbClr val="FFFFFF"/>
            </a:solidFill>
            <a:prstDash val="solid"/>
          </a:ln>
        </p:spPr>
        <p:txBody>
          <a:bodyPr/>
          <a:lstStyle/>
          <a:p>
            <a:endParaRPr lang="en-GB"/>
          </a:p>
        </p:txBody>
      </p:sp>
      <p:sp>
        <p:nvSpPr>
          <p:cNvPr id="6" name="Text 3"/>
          <p:cNvSpPr/>
          <p:nvPr/>
        </p:nvSpPr>
        <p:spPr>
          <a:xfrm>
            <a:off x="5230368" y="1600200"/>
            <a:ext cx="118872" cy="73152"/>
          </a:xfrm>
          <a:prstGeom prst="rect">
            <a:avLst/>
          </a:prstGeom>
          <a:noFill/>
          <a:ln/>
        </p:spPr>
        <p:txBody>
          <a:bodyPr wrap="square" lIns="508" tIns="508" rIns="508" bIns="508" rtlCol="0" anchor="t">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1</a:t>
            </a:r>
            <a:endParaRPr lang="en-US" sz="900" dirty="0"/>
          </a:p>
        </p:txBody>
      </p:sp>
      <p:sp>
        <p:nvSpPr>
          <p:cNvPr id="7" name="Text 4"/>
          <p:cNvSpPr/>
          <p:nvPr/>
        </p:nvSpPr>
        <p:spPr>
          <a:xfrm>
            <a:off x="5715000" y="1389888"/>
            <a:ext cx="5029200" cy="228600"/>
          </a:xfrm>
          <a:prstGeom prst="rect">
            <a:avLst/>
          </a:prstGeom>
          <a:noFill/>
          <a:ln/>
        </p:spPr>
        <p:txBody>
          <a:bodyPr wrap="square" lIns="508" tIns="508" rIns="508" bIns="508" rtlCol="0" anchor="t">
            <a:normAutofit/>
          </a:bodyPr>
          <a:lstStyle/>
          <a:p>
            <a:pPr marL="0" indent="0" algn="l">
              <a:buNone/>
            </a:pPr>
            <a:r>
              <a:rPr lang="en-US" sz="1450" b="1" dirty="0">
                <a:solidFill>
                  <a:srgbClr val="203A59"/>
                </a:solidFill>
                <a:latin typeface="Aptos" pitchFamily="34" charset="0"/>
                <a:ea typeface="Aptos" pitchFamily="34" charset="-122"/>
                <a:cs typeface="Aptos" pitchFamily="34" charset="-120"/>
              </a:rPr>
              <a:t>Consistent key worker</a:t>
            </a:r>
            <a:endParaRPr lang="en-US" sz="1450" dirty="0"/>
          </a:p>
        </p:txBody>
      </p:sp>
      <p:sp>
        <p:nvSpPr>
          <p:cNvPr id="8" name="Text 5"/>
          <p:cNvSpPr/>
          <p:nvPr/>
        </p:nvSpPr>
        <p:spPr>
          <a:xfrm>
            <a:off x="5715000" y="1737360"/>
            <a:ext cx="5303520" cy="38404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 predictable adult becomes Isaac’s stable MKO, using a calm arrival ritual, goodbye script and daily check-in.</a:t>
            </a:r>
            <a:endParaRPr lang="en-US" sz="1050" dirty="0"/>
          </a:p>
        </p:txBody>
      </p:sp>
      <p:sp>
        <p:nvSpPr>
          <p:cNvPr id="9" name="Shape 6"/>
          <p:cNvSpPr/>
          <p:nvPr/>
        </p:nvSpPr>
        <p:spPr>
          <a:xfrm>
            <a:off x="5074920" y="2587752"/>
            <a:ext cx="438912" cy="438912"/>
          </a:xfrm>
          <a:prstGeom prst="ellipse">
            <a:avLst/>
          </a:prstGeom>
          <a:solidFill>
            <a:srgbClr val="D8A84F"/>
          </a:solidFill>
          <a:ln w="12700">
            <a:solidFill>
              <a:srgbClr val="FFFFFF"/>
            </a:solidFill>
            <a:prstDash val="solid"/>
          </a:ln>
        </p:spPr>
        <p:txBody>
          <a:bodyPr/>
          <a:lstStyle/>
          <a:p>
            <a:endParaRPr lang="en-GB"/>
          </a:p>
        </p:txBody>
      </p:sp>
      <p:sp>
        <p:nvSpPr>
          <p:cNvPr id="10" name="Text 7"/>
          <p:cNvSpPr/>
          <p:nvPr/>
        </p:nvSpPr>
        <p:spPr>
          <a:xfrm>
            <a:off x="5230368" y="2743200"/>
            <a:ext cx="118872" cy="73152"/>
          </a:xfrm>
          <a:prstGeom prst="rect">
            <a:avLst/>
          </a:prstGeom>
          <a:noFill/>
          <a:ln/>
        </p:spPr>
        <p:txBody>
          <a:bodyPr wrap="square" lIns="508" tIns="508" rIns="508" bIns="508" rtlCol="0" anchor="t">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2</a:t>
            </a:r>
            <a:endParaRPr lang="en-US" sz="900" dirty="0"/>
          </a:p>
        </p:txBody>
      </p:sp>
      <p:sp>
        <p:nvSpPr>
          <p:cNvPr id="11" name="Text 8"/>
          <p:cNvSpPr/>
          <p:nvPr/>
        </p:nvSpPr>
        <p:spPr>
          <a:xfrm>
            <a:off x="5715000" y="2532888"/>
            <a:ext cx="5029200" cy="228600"/>
          </a:xfrm>
          <a:prstGeom prst="rect">
            <a:avLst/>
          </a:prstGeom>
          <a:noFill/>
          <a:ln/>
        </p:spPr>
        <p:txBody>
          <a:bodyPr wrap="square" lIns="508" tIns="508" rIns="508" bIns="508" rtlCol="0" anchor="t">
            <a:normAutofit/>
          </a:bodyPr>
          <a:lstStyle/>
          <a:p>
            <a:pPr marL="0" indent="0" algn="l">
              <a:buNone/>
            </a:pPr>
            <a:r>
              <a:rPr lang="en-US" sz="1450" b="1" dirty="0">
                <a:solidFill>
                  <a:srgbClr val="203A59"/>
                </a:solidFill>
                <a:latin typeface="Aptos" pitchFamily="34" charset="0"/>
                <a:ea typeface="Aptos" pitchFamily="34" charset="-122"/>
                <a:cs typeface="Aptos" pitchFamily="34" charset="-120"/>
              </a:rPr>
              <a:t>ZPD play sessions</a:t>
            </a:r>
            <a:endParaRPr lang="en-US" sz="1450" dirty="0"/>
          </a:p>
        </p:txBody>
      </p:sp>
      <p:sp>
        <p:nvSpPr>
          <p:cNvPr id="12" name="Text 9"/>
          <p:cNvSpPr/>
          <p:nvPr/>
        </p:nvSpPr>
        <p:spPr>
          <a:xfrm>
            <a:off x="5715000" y="2880360"/>
            <a:ext cx="5303520" cy="38404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Use structured play such as blocks, turn-taking and role-play; model the next step, then reduce prompts.</a:t>
            </a:r>
            <a:endParaRPr lang="en-US" sz="1050" dirty="0"/>
          </a:p>
        </p:txBody>
      </p:sp>
      <p:sp>
        <p:nvSpPr>
          <p:cNvPr id="13" name="Shape 10"/>
          <p:cNvSpPr/>
          <p:nvPr/>
        </p:nvSpPr>
        <p:spPr>
          <a:xfrm>
            <a:off x="5074920" y="3730752"/>
            <a:ext cx="438912" cy="438912"/>
          </a:xfrm>
          <a:prstGeom prst="ellipse">
            <a:avLst/>
          </a:prstGeom>
          <a:solidFill>
            <a:srgbClr val="B86B4B"/>
          </a:solidFill>
          <a:ln w="12700">
            <a:solidFill>
              <a:srgbClr val="FFFFFF"/>
            </a:solidFill>
            <a:prstDash val="solid"/>
          </a:ln>
        </p:spPr>
        <p:txBody>
          <a:bodyPr/>
          <a:lstStyle/>
          <a:p>
            <a:endParaRPr lang="en-GB"/>
          </a:p>
        </p:txBody>
      </p:sp>
      <p:sp>
        <p:nvSpPr>
          <p:cNvPr id="14" name="Text 11"/>
          <p:cNvSpPr/>
          <p:nvPr/>
        </p:nvSpPr>
        <p:spPr>
          <a:xfrm>
            <a:off x="5230368" y="3886200"/>
            <a:ext cx="118872" cy="73152"/>
          </a:xfrm>
          <a:prstGeom prst="rect">
            <a:avLst/>
          </a:prstGeom>
          <a:noFill/>
          <a:ln/>
        </p:spPr>
        <p:txBody>
          <a:bodyPr wrap="square" lIns="508" tIns="508" rIns="508" bIns="508" rtlCol="0" anchor="t">
            <a:normAutofit/>
          </a:bodyPr>
          <a:lstStyle/>
          <a:p>
            <a:pPr marL="0" indent="0" algn="ctr">
              <a:buNone/>
            </a:pPr>
            <a:r>
              <a:rPr lang="en-US" sz="900" b="1" dirty="0">
                <a:solidFill>
                  <a:srgbClr val="FFFFFF"/>
                </a:solidFill>
                <a:latin typeface="Aptos" pitchFamily="34" charset="0"/>
                <a:ea typeface="Aptos" pitchFamily="34" charset="-122"/>
                <a:cs typeface="Aptos" pitchFamily="34" charset="-120"/>
              </a:rPr>
              <a:t>3</a:t>
            </a:r>
            <a:endParaRPr lang="en-US" sz="900" dirty="0"/>
          </a:p>
        </p:txBody>
      </p:sp>
      <p:sp>
        <p:nvSpPr>
          <p:cNvPr id="15" name="Text 12"/>
          <p:cNvSpPr/>
          <p:nvPr/>
        </p:nvSpPr>
        <p:spPr>
          <a:xfrm>
            <a:off x="5715000" y="3675888"/>
            <a:ext cx="5029200" cy="228600"/>
          </a:xfrm>
          <a:prstGeom prst="rect">
            <a:avLst/>
          </a:prstGeom>
          <a:noFill/>
          <a:ln/>
        </p:spPr>
        <p:txBody>
          <a:bodyPr wrap="square" lIns="508" tIns="508" rIns="508" bIns="508" rtlCol="0" anchor="t">
            <a:normAutofit/>
          </a:bodyPr>
          <a:lstStyle/>
          <a:p>
            <a:pPr marL="0" indent="0" algn="l">
              <a:buNone/>
            </a:pPr>
            <a:r>
              <a:rPr lang="en-US" sz="1450" b="1" dirty="0">
                <a:solidFill>
                  <a:srgbClr val="203A59"/>
                </a:solidFill>
                <a:latin typeface="Aptos" pitchFamily="34" charset="0"/>
                <a:ea typeface="Aptos" pitchFamily="34" charset="-122"/>
                <a:cs typeface="Aptos" pitchFamily="34" charset="-120"/>
              </a:rPr>
              <a:t>Dialogic story time</a:t>
            </a:r>
            <a:endParaRPr lang="en-US" sz="1450" dirty="0"/>
          </a:p>
        </p:txBody>
      </p:sp>
      <p:sp>
        <p:nvSpPr>
          <p:cNvPr id="16" name="Text 13"/>
          <p:cNvSpPr/>
          <p:nvPr/>
        </p:nvSpPr>
        <p:spPr>
          <a:xfrm>
            <a:off x="5715000" y="4023360"/>
            <a:ext cx="5303520" cy="38404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Adult expands Isaac’s words, asks simple open questions and models language for needs and feelings.</a:t>
            </a:r>
            <a:endParaRPr lang="en-US" sz="1050" dirty="0"/>
          </a:p>
        </p:txBody>
      </p:sp>
      <p:sp>
        <p:nvSpPr>
          <p:cNvPr id="17" name="Shape 14"/>
          <p:cNvSpPr/>
          <p:nvPr/>
        </p:nvSpPr>
        <p:spPr>
          <a:xfrm>
            <a:off x="658368" y="5614416"/>
            <a:ext cx="10607040" cy="502920"/>
          </a:xfrm>
          <a:prstGeom prst="roundRect">
            <a:avLst>
              <a:gd name="adj" fmla="val 21818"/>
            </a:avLst>
          </a:prstGeom>
          <a:solidFill>
            <a:srgbClr val="FFFFFF">
              <a:alpha val="96000"/>
            </a:srgbClr>
          </a:solidFill>
          <a:ln w="10160">
            <a:solidFill>
              <a:srgbClr val="D9D3C8"/>
            </a:solidFill>
            <a:prstDash val="solid"/>
          </a:ln>
        </p:spPr>
        <p:txBody>
          <a:bodyPr/>
          <a:lstStyle/>
          <a:p>
            <a:endParaRPr lang="en-GB"/>
          </a:p>
        </p:txBody>
      </p:sp>
      <p:sp>
        <p:nvSpPr>
          <p:cNvPr id="18" name="Shape 15"/>
          <p:cNvSpPr/>
          <p:nvPr/>
        </p:nvSpPr>
        <p:spPr>
          <a:xfrm>
            <a:off x="658368" y="5614416"/>
            <a:ext cx="82296" cy="502920"/>
          </a:xfrm>
          <a:prstGeom prst="rect">
            <a:avLst/>
          </a:prstGeom>
          <a:solidFill>
            <a:srgbClr val="6E8B72"/>
          </a:solidFill>
          <a:ln w="12700">
            <a:solidFill>
              <a:srgbClr val="6E8B72"/>
            </a:solidFill>
            <a:prstDash val="solid"/>
          </a:ln>
        </p:spPr>
        <p:txBody>
          <a:bodyPr/>
          <a:lstStyle/>
          <a:p>
            <a:endParaRPr lang="en-GB"/>
          </a:p>
        </p:txBody>
      </p:sp>
      <p:sp>
        <p:nvSpPr>
          <p:cNvPr id="19" name="Text 16"/>
          <p:cNvSpPr/>
          <p:nvPr/>
        </p:nvSpPr>
        <p:spPr>
          <a:xfrm>
            <a:off x="868680" y="5751576"/>
            <a:ext cx="102778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6–8 week progress indicators</a:t>
            </a:r>
            <a:endParaRPr lang="en-US" sz="1350" dirty="0"/>
          </a:p>
        </p:txBody>
      </p:sp>
      <p:sp>
        <p:nvSpPr>
          <p:cNvPr id="20" name="Text 17"/>
          <p:cNvSpPr/>
          <p:nvPr/>
        </p:nvSpPr>
        <p:spPr>
          <a:xfrm>
            <a:off x="868680" y="6089904"/>
            <a:ext cx="10259568" cy="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Shorter separation distress, more words used in play, one successful peer interaction daily, and increased independent play with reduced adult prompting.</a:t>
            </a:r>
            <a:endParaRPr lang="en-US" sz="1050" dirty="0"/>
          </a:p>
        </p:txBody>
      </p:sp>
      <p:sp>
        <p:nvSpPr>
          <p:cNvPr id="21" name="Text 18"/>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Vygotsky (1978); Bodrova and Leong (2015); Moyles (2014).</a:t>
            </a:r>
            <a:endParaRPr lang="en-US" sz="660" dirty="0"/>
          </a:p>
        </p:txBody>
      </p:sp>
      <p:sp>
        <p:nvSpPr>
          <p:cNvPr id="22" name="Shape 19"/>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3" name="Text 20"/>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4" name="Text 21"/>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08</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Home, parent and multi-agency support</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Isaac’s progress depends on consistent scaffolding across all settings, not only in nursery.</a:t>
            </a:r>
            <a:endParaRPr lang="en-US" sz="950" dirty="0"/>
          </a:p>
        </p:txBody>
      </p:sp>
      <p:pic>
        <p:nvPicPr>
          <p:cNvPr id="4" name="Image 0" descr="/mnt/data/crop_parent_wide.jpg"/>
          <p:cNvPicPr>
            <a:picLocks noChangeAspect="1"/>
          </p:cNvPicPr>
          <p:nvPr/>
        </p:nvPicPr>
        <p:blipFill>
          <a:blip r:embed="rId3"/>
          <a:stretch>
            <a:fillRect/>
          </a:stretch>
        </p:blipFill>
        <p:spPr>
          <a:xfrm>
            <a:off x="6583680" y="1170432"/>
            <a:ext cx="4983480" cy="3730752"/>
          </a:xfrm>
          <a:prstGeom prst="rect">
            <a:avLst/>
          </a:prstGeom>
        </p:spPr>
      </p:pic>
      <p:sp>
        <p:nvSpPr>
          <p:cNvPr id="5" name="Shape 2"/>
          <p:cNvSpPr/>
          <p:nvPr/>
        </p:nvSpPr>
        <p:spPr>
          <a:xfrm>
            <a:off x="685800" y="1298448"/>
            <a:ext cx="5212080" cy="877824"/>
          </a:xfrm>
          <a:prstGeom prst="roundRect">
            <a:avLst>
              <a:gd name="adj" fmla="val 12500"/>
            </a:avLst>
          </a:prstGeom>
          <a:solidFill>
            <a:srgbClr val="FFFFFF">
              <a:alpha val="96000"/>
            </a:srgbClr>
          </a:solidFill>
          <a:ln w="10160">
            <a:solidFill>
              <a:srgbClr val="D9D3C8"/>
            </a:solidFill>
            <a:prstDash val="solid"/>
          </a:ln>
        </p:spPr>
        <p:txBody>
          <a:bodyPr/>
          <a:lstStyle/>
          <a:p>
            <a:endParaRPr lang="en-GB"/>
          </a:p>
        </p:txBody>
      </p:sp>
      <p:sp>
        <p:nvSpPr>
          <p:cNvPr id="6" name="Shape 3"/>
          <p:cNvSpPr/>
          <p:nvPr/>
        </p:nvSpPr>
        <p:spPr>
          <a:xfrm>
            <a:off x="685800" y="1298448"/>
            <a:ext cx="82296" cy="877824"/>
          </a:xfrm>
          <a:prstGeom prst="rect">
            <a:avLst/>
          </a:prstGeom>
          <a:solidFill>
            <a:srgbClr val="2C6E73"/>
          </a:solidFill>
          <a:ln w="12700">
            <a:solidFill>
              <a:srgbClr val="2C6E73"/>
            </a:solidFill>
            <a:prstDash val="solid"/>
          </a:ln>
        </p:spPr>
        <p:txBody>
          <a:bodyPr/>
          <a:lstStyle/>
          <a:p>
            <a:endParaRPr lang="en-GB"/>
          </a:p>
        </p:txBody>
      </p:sp>
      <p:sp>
        <p:nvSpPr>
          <p:cNvPr id="7" name="Text 4"/>
          <p:cNvSpPr/>
          <p:nvPr/>
        </p:nvSpPr>
        <p:spPr>
          <a:xfrm>
            <a:off x="896112" y="1435608"/>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Parent support</a:t>
            </a:r>
            <a:endParaRPr lang="en-US" sz="1350" dirty="0"/>
          </a:p>
        </p:txBody>
      </p:sp>
      <p:sp>
        <p:nvSpPr>
          <p:cNvPr id="8" name="Text 5"/>
          <p:cNvSpPr/>
          <p:nvPr/>
        </p:nvSpPr>
        <p:spPr>
          <a:xfrm>
            <a:off x="896112" y="1773936"/>
            <a:ext cx="4864608" cy="27432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Rebuild mother’s confidence as Isaac’s everyday MKO through non-judgemental modelling of short play routines, shared reading and visual schedules.</a:t>
            </a:r>
            <a:endParaRPr lang="en-US" sz="1050" dirty="0"/>
          </a:p>
        </p:txBody>
      </p:sp>
      <p:sp>
        <p:nvSpPr>
          <p:cNvPr id="9" name="Shape 6"/>
          <p:cNvSpPr/>
          <p:nvPr/>
        </p:nvSpPr>
        <p:spPr>
          <a:xfrm>
            <a:off x="685800" y="2432304"/>
            <a:ext cx="5212080" cy="877824"/>
          </a:xfrm>
          <a:prstGeom prst="roundRect">
            <a:avLst>
              <a:gd name="adj" fmla="val 12500"/>
            </a:avLst>
          </a:prstGeom>
          <a:solidFill>
            <a:srgbClr val="FFFFFF">
              <a:alpha val="96000"/>
            </a:srgbClr>
          </a:solidFill>
          <a:ln w="10160">
            <a:solidFill>
              <a:srgbClr val="D9D3C8"/>
            </a:solidFill>
            <a:prstDash val="solid"/>
          </a:ln>
        </p:spPr>
        <p:txBody>
          <a:bodyPr/>
          <a:lstStyle/>
          <a:p>
            <a:endParaRPr lang="en-GB"/>
          </a:p>
        </p:txBody>
      </p:sp>
      <p:sp>
        <p:nvSpPr>
          <p:cNvPr id="10" name="Shape 7"/>
          <p:cNvSpPr/>
          <p:nvPr/>
        </p:nvSpPr>
        <p:spPr>
          <a:xfrm>
            <a:off x="685800" y="2432304"/>
            <a:ext cx="82296" cy="877824"/>
          </a:xfrm>
          <a:prstGeom prst="rect">
            <a:avLst/>
          </a:prstGeom>
          <a:solidFill>
            <a:srgbClr val="D8A84F"/>
          </a:solidFill>
          <a:ln w="12700">
            <a:solidFill>
              <a:srgbClr val="D8A84F"/>
            </a:solidFill>
            <a:prstDash val="solid"/>
          </a:ln>
        </p:spPr>
        <p:txBody>
          <a:bodyPr/>
          <a:lstStyle/>
          <a:p>
            <a:endParaRPr lang="en-GB"/>
          </a:p>
        </p:txBody>
      </p:sp>
      <p:sp>
        <p:nvSpPr>
          <p:cNvPr id="11" name="Text 8"/>
          <p:cNvSpPr/>
          <p:nvPr/>
        </p:nvSpPr>
        <p:spPr>
          <a:xfrm>
            <a:off x="896112" y="2569464"/>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Emotional regulation scripts</a:t>
            </a:r>
            <a:endParaRPr lang="en-US" sz="1350" dirty="0"/>
          </a:p>
        </p:txBody>
      </p:sp>
      <p:sp>
        <p:nvSpPr>
          <p:cNvPr id="12" name="Text 9"/>
          <p:cNvSpPr/>
          <p:nvPr/>
        </p:nvSpPr>
        <p:spPr>
          <a:xfrm>
            <a:off x="896112" y="2907792"/>
            <a:ext cx="4864608" cy="27432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Adults consistently label feelings aloud: “You feel worried. We can breathe. Then we can build.” This models language Isaac can internalise.</a:t>
            </a:r>
            <a:endParaRPr lang="en-US" sz="1050" dirty="0"/>
          </a:p>
        </p:txBody>
      </p:sp>
      <p:sp>
        <p:nvSpPr>
          <p:cNvPr id="13" name="Shape 10"/>
          <p:cNvSpPr/>
          <p:nvPr/>
        </p:nvSpPr>
        <p:spPr>
          <a:xfrm>
            <a:off x="685800" y="3566160"/>
            <a:ext cx="5212080" cy="877824"/>
          </a:xfrm>
          <a:prstGeom prst="roundRect">
            <a:avLst>
              <a:gd name="adj" fmla="val 12500"/>
            </a:avLst>
          </a:prstGeom>
          <a:solidFill>
            <a:srgbClr val="FFFFFF">
              <a:alpha val="96000"/>
            </a:srgbClr>
          </a:solidFill>
          <a:ln w="10160">
            <a:solidFill>
              <a:srgbClr val="D9D3C8"/>
            </a:solidFill>
            <a:prstDash val="solid"/>
          </a:ln>
        </p:spPr>
        <p:txBody>
          <a:bodyPr/>
          <a:lstStyle/>
          <a:p>
            <a:endParaRPr lang="en-GB"/>
          </a:p>
        </p:txBody>
      </p:sp>
      <p:sp>
        <p:nvSpPr>
          <p:cNvPr id="14" name="Shape 11"/>
          <p:cNvSpPr/>
          <p:nvPr/>
        </p:nvSpPr>
        <p:spPr>
          <a:xfrm>
            <a:off x="685800" y="3566160"/>
            <a:ext cx="82296" cy="877824"/>
          </a:xfrm>
          <a:prstGeom prst="rect">
            <a:avLst/>
          </a:prstGeom>
          <a:solidFill>
            <a:srgbClr val="B86B4B"/>
          </a:solidFill>
          <a:ln w="12700">
            <a:solidFill>
              <a:srgbClr val="B86B4B"/>
            </a:solidFill>
            <a:prstDash val="solid"/>
          </a:ln>
        </p:spPr>
        <p:txBody>
          <a:bodyPr/>
          <a:lstStyle/>
          <a:p>
            <a:endParaRPr lang="en-GB"/>
          </a:p>
        </p:txBody>
      </p:sp>
      <p:sp>
        <p:nvSpPr>
          <p:cNvPr id="15" name="Text 12"/>
          <p:cNvSpPr/>
          <p:nvPr/>
        </p:nvSpPr>
        <p:spPr>
          <a:xfrm>
            <a:off x="896112" y="3703320"/>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Multi-agency collaboration</a:t>
            </a:r>
            <a:endParaRPr lang="en-US" sz="1350" dirty="0"/>
          </a:p>
        </p:txBody>
      </p:sp>
      <p:sp>
        <p:nvSpPr>
          <p:cNvPr id="16" name="Text 13"/>
          <p:cNvSpPr/>
          <p:nvPr/>
        </p:nvSpPr>
        <p:spPr>
          <a:xfrm>
            <a:off x="896112" y="4041648"/>
            <a:ext cx="4864608" cy="27432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Health visitor, Speech and Language Therapy, perinatal mental health support and early years staff agree shared goals and language strategies.</a:t>
            </a:r>
            <a:endParaRPr lang="en-US" sz="1050" dirty="0"/>
          </a:p>
        </p:txBody>
      </p:sp>
      <p:sp>
        <p:nvSpPr>
          <p:cNvPr id="17" name="Shape 14"/>
          <p:cNvSpPr/>
          <p:nvPr/>
        </p:nvSpPr>
        <p:spPr>
          <a:xfrm>
            <a:off x="685800" y="4709160"/>
            <a:ext cx="5212080" cy="658368"/>
          </a:xfrm>
          <a:prstGeom prst="roundRect">
            <a:avLst>
              <a:gd name="adj" fmla="val 16667"/>
            </a:avLst>
          </a:prstGeom>
          <a:solidFill>
            <a:srgbClr val="FFFFFF">
              <a:alpha val="96000"/>
            </a:srgbClr>
          </a:solidFill>
          <a:ln w="10160">
            <a:solidFill>
              <a:srgbClr val="D9D3C8"/>
            </a:solidFill>
            <a:prstDash val="solid"/>
          </a:ln>
        </p:spPr>
        <p:txBody>
          <a:bodyPr/>
          <a:lstStyle/>
          <a:p>
            <a:endParaRPr lang="en-GB"/>
          </a:p>
        </p:txBody>
      </p:sp>
      <p:sp>
        <p:nvSpPr>
          <p:cNvPr id="18" name="Shape 15"/>
          <p:cNvSpPr/>
          <p:nvPr/>
        </p:nvSpPr>
        <p:spPr>
          <a:xfrm>
            <a:off x="685800" y="4709160"/>
            <a:ext cx="82296" cy="658368"/>
          </a:xfrm>
          <a:prstGeom prst="rect">
            <a:avLst/>
          </a:prstGeom>
          <a:solidFill>
            <a:srgbClr val="203A59"/>
          </a:solidFill>
          <a:ln w="12700">
            <a:solidFill>
              <a:srgbClr val="203A59"/>
            </a:solidFill>
            <a:prstDash val="solid"/>
          </a:ln>
        </p:spPr>
        <p:txBody>
          <a:bodyPr/>
          <a:lstStyle/>
          <a:p>
            <a:endParaRPr lang="en-GB"/>
          </a:p>
        </p:txBody>
      </p:sp>
      <p:sp>
        <p:nvSpPr>
          <p:cNvPr id="19" name="Text 16"/>
          <p:cNvSpPr/>
          <p:nvPr/>
        </p:nvSpPr>
        <p:spPr>
          <a:xfrm>
            <a:off x="896112" y="4846320"/>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Safeguarding and dignity</a:t>
            </a:r>
            <a:endParaRPr lang="en-US" sz="1350" dirty="0"/>
          </a:p>
        </p:txBody>
      </p:sp>
      <p:sp>
        <p:nvSpPr>
          <p:cNvPr id="20" name="Text 17"/>
          <p:cNvSpPr/>
          <p:nvPr/>
        </p:nvSpPr>
        <p:spPr>
          <a:xfrm>
            <a:off x="896112" y="5184648"/>
            <a:ext cx="4864608" cy="5486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The plan should be supportive, culturally respectful and strength-based, avoiding blame for Isaac or his mother.</a:t>
            </a:r>
            <a:endParaRPr lang="en-US" sz="1050" dirty="0"/>
          </a:p>
        </p:txBody>
      </p:sp>
      <p:sp>
        <p:nvSpPr>
          <p:cNvPr id="21" name="Text 18"/>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Lindon and Brodie (2016); Daniels (2016); Holzman (2008).</a:t>
            </a:r>
            <a:endParaRPr lang="en-US" sz="660" dirty="0"/>
          </a:p>
        </p:txBody>
      </p:sp>
      <p:sp>
        <p:nvSpPr>
          <p:cNvPr id="22" name="Shape 19"/>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3" name="Text 20"/>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4" name="Text 21"/>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09</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From intervention to outcomes</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Theory-informed support should be observable, reviewable and adjusted as Isaac develops.</a:t>
            </a:r>
            <a:endParaRPr lang="en-US" sz="950" dirty="0"/>
          </a:p>
        </p:txBody>
      </p:sp>
      <p:sp>
        <p:nvSpPr>
          <p:cNvPr id="4" name="Shape 2"/>
          <p:cNvSpPr/>
          <p:nvPr/>
        </p:nvSpPr>
        <p:spPr>
          <a:xfrm>
            <a:off x="2587752" y="2167128"/>
            <a:ext cx="941832" cy="0"/>
          </a:xfrm>
          <a:prstGeom prst="line">
            <a:avLst/>
          </a:prstGeom>
          <a:noFill/>
          <a:ln w="26670">
            <a:solidFill>
              <a:srgbClr val="D8A84F"/>
            </a:solidFill>
            <a:prstDash val="solid"/>
            <a:tailEnd type="triangle"/>
          </a:ln>
        </p:spPr>
        <p:txBody>
          <a:bodyPr/>
          <a:lstStyle/>
          <a:p>
            <a:endParaRPr lang="en-GB"/>
          </a:p>
        </p:txBody>
      </p:sp>
      <p:sp>
        <p:nvSpPr>
          <p:cNvPr id="5" name="Shape 3"/>
          <p:cNvSpPr/>
          <p:nvPr/>
        </p:nvSpPr>
        <p:spPr>
          <a:xfrm>
            <a:off x="777240" y="1517904"/>
            <a:ext cx="1234440" cy="1234440"/>
          </a:xfrm>
          <a:prstGeom prst="ellipse">
            <a:avLst/>
          </a:prstGeom>
          <a:solidFill>
            <a:srgbClr val="203A59"/>
          </a:solidFill>
          <a:ln w="25400">
            <a:solidFill>
              <a:srgbClr val="FFFFFF"/>
            </a:solidFill>
            <a:prstDash val="solid"/>
          </a:ln>
        </p:spPr>
        <p:txBody>
          <a:bodyPr/>
          <a:lstStyle/>
          <a:p>
            <a:endParaRPr lang="en-GB"/>
          </a:p>
        </p:txBody>
      </p:sp>
      <p:sp>
        <p:nvSpPr>
          <p:cNvPr id="6" name="Text 4"/>
          <p:cNvSpPr/>
          <p:nvPr/>
        </p:nvSpPr>
        <p:spPr>
          <a:xfrm>
            <a:off x="1216152" y="1938528"/>
            <a:ext cx="347472" cy="164592"/>
          </a:xfrm>
          <a:prstGeom prst="rect">
            <a:avLst/>
          </a:prstGeom>
          <a:noFill/>
          <a:ln/>
        </p:spPr>
        <p:txBody>
          <a:bodyPr wrap="square" lIns="508" tIns="508" rIns="508" bIns="508" rtlCol="0" anchor="t">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1</a:t>
            </a:r>
            <a:endParaRPr lang="en-US" sz="1800" dirty="0"/>
          </a:p>
        </p:txBody>
      </p:sp>
      <p:sp>
        <p:nvSpPr>
          <p:cNvPr id="7" name="Text 5"/>
          <p:cNvSpPr/>
          <p:nvPr/>
        </p:nvSpPr>
        <p:spPr>
          <a:xfrm>
            <a:off x="521208" y="2999232"/>
            <a:ext cx="1755648" cy="256032"/>
          </a:xfrm>
          <a:prstGeom prst="rect">
            <a:avLst/>
          </a:prstGeom>
          <a:noFill/>
          <a:ln/>
        </p:spPr>
        <p:txBody>
          <a:bodyPr wrap="square" lIns="508" tIns="508" rIns="508" bIns="508" rtlCol="0" anchor="t">
            <a:normAutofit/>
          </a:bodyPr>
          <a:lstStyle/>
          <a:p>
            <a:pPr marL="0" indent="0" algn="ctr">
              <a:buNone/>
            </a:pPr>
            <a:r>
              <a:rPr lang="en-US" sz="1450" b="1" dirty="0">
                <a:solidFill>
                  <a:srgbClr val="203A59"/>
                </a:solidFill>
                <a:latin typeface="Aptos" pitchFamily="34" charset="0"/>
                <a:ea typeface="Aptos" pitchFamily="34" charset="-122"/>
                <a:cs typeface="Aptos" pitchFamily="34" charset="-120"/>
              </a:rPr>
              <a:t>Baseline</a:t>
            </a:r>
            <a:endParaRPr lang="en-US" sz="1450" dirty="0"/>
          </a:p>
        </p:txBody>
      </p:sp>
      <p:sp>
        <p:nvSpPr>
          <p:cNvPr id="8" name="Text 6"/>
          <p:cNvSpPr/>
          <p:nvPr/>
        </p:nvSpPr>
        <p:spPr>
          <a:xfrm>
            <a:off x="411480" y="3429000"/>
            <a:ext cx="1965960" cy="713232"/>
          </a:xfrm>
          <a:prstGeom prst="rect">
            <a:avLst/>
          </a:prstGeom>
          <a:noFill/>
          <a:ln/>
        </p:spPr>
        <p:txBody>
          <a:bodyPr wrap="square" lIns="508" tIns="508" rIns="508" bIns="508" rtlCol="0" anchor="t">
            <a:normAutofit/>
          </a:bodyPr>
          <a:lstStyle/>
          <a:p>
            <a:pPr marL="0" indent="0" algn="ctr">
              <a:buNone/>
            </a:pPr>
            <a:r>
              <a:rPr lang="en-US" sz="1030" dirty="0">
                <a:solidFill>
                  <a:srgbClr val="1D2630"/>
                </a:solidFill>
                <a:latin typeface="Aptos" pitchFamily="34" charset="0"/>
                <a:ea typeface="Aptos" pitchFamily="34" charset="-122"/>
                <a:cs typeface="Aptos" pitchFamily="34" charset="-120"/>
              </a:rPr>
              <a:t>Observe separation, play, language and sleep patterns.</a:t>
            </a:r>
            <a:endParaRPr lang="en-US" sz="1030" dirty="0"/>
          </a:p>
        </p:txBody>
      </p:sp>
      <p:sp>
        <p:nvSpPr>
          <p:cNvPr id="9" name="Shape 7"/>
          <p:cNvSpPr/>
          <p:nvPr/>
        </p:nvSpPr>
        <p:spPr>
          <a:xfrm>
            <a:off x="5376672" y="2167128"/>
            <a:ext cx="941832" cy="0"/>
          </a:xfrm>
          <a:prstGeom prst="line">
            <a:avLst/>
          </a:prstGeom>
          <a:noFill/>
          <a:ln w="26670">
            <a:solidFill>
              <a:srgbClr val="D8A84F"/>
            </a:solidFill>
            <a:prstDash val="solid"/>
            <a:tailEnd type="triangle"/>
          </a:ln>
        </p:spPr>
        <p:txBody>
          <a:bodyPr/>
          <a:lstStyle/>
          <a:p>
            <a:endParaRPr lang="en-GB"/>
          </a:p>
        </p:txBody>
      </p:sp>
      <p:sp>
        <p:nvSpPr>
          <p:cNvPr id="10" name="Shape 8"/>
          <p:cNvSpPr/>
          <p:nvPr/>
        </p:nvSpPr>
        <p:spPr>
          <a:xfrm>
            <a:off x="3566160" y="1517904"/>
            <a:ext cx="1234440" cy="1234440"/>
          </a:xfrm>
          <a:prstGeom prst="ellipse">
            <a:avLst/>
          </a:prstGeom>
          <a:solidFill>
            <a:srgbClr val="2C6E73"/>
          </a:solidFill>
          <a:ln w="25400">
            <a:solidFill>
              <a:srgbClr val="FFFFFF"/>
            </a:solidFill>
            <a:prstDash val="solid"/>
          </a:ln>
        </p:spPr>
        <p:txBody>
          <a:bodyPr/>
          <a:lstStyle/>
          <a:p>
            <a:endParaRPr lang="en-GB"/>
          </a:p>
        </p:txBody>
      </p:sp>
      <p:sp>
        <p:nvSpPr>
          <p:cNvPr id="11" name="Text 9"/>
          <p:cNvSpPr/>
          <p:nvPr/>
        </p:nvSpPr>
        <p:spPr>
          <a:xfrm>
            <a:off x="4005072" y="1938528"/>
            <a:ext cx="347472" cy="164592"/>
          </a:xfrm>
          <a:prstGeom prst="rect">
            <a:avLst/>
          </a:prstGeom>
          <a:noFill/>
          <a:ln/>
        </p:spPr>
        <p:txBody>
          <a:bodyPr wrap="square" lIns="508" tIns="508" rIns="508" bIns="508" rtlCol="0" anchor="t">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2</a:t>
            </a:r>
            <a:endParaRPr lang="en-US" sz="1800" dirty="0"/>
          </a:p>
        </p:txBody>
      </p:sp>
      <p:sp>
        <p:nvSpPr>
          <p:cNvPr id="12" name="Text 10"/>
          <p:cNvSpPr/>
          <p:nvPr/>
        </p:nvSpPr>
        <p:spPr>
          <a:xfrm>
            <a:off x="3310128" y="2999232"/>
            <a:ext cx="1755648" cy="256032"/>
          </a:xfrm>
          <a:prstGeom prst="rect">
            <a:avLst/>
          </a:prstGeom>
          <a:noFill/>
          <a:ln/>
        </p:spPr>
        <p:txBody>
          <a:bodyPr wrap="square" lIns="508" tIns="508" rIns="508" bIns="508" rtlCol="0" anchor="t">
            <a:normAutofit/>
          </a:bodyPr>
          <a:lstStyle/>
          <a:p>
            <a:pPr marL="0" indent="0" algn="ctr">
              <a:buNone/>
            </a:pPr>
            <a:r>
              <a:rPr lang="en-US" sz="1450" b="1" dirty="0">
                <a:solidFill>
                  <a:srgbClr val="203A59"/>
                </a:solidFill>
                <a:latin typeface="Aptos" pitchFamily="34" charset="0"/>
                <a:ea typeface="Aptos" pitchFamily="34" charset="-122"/>
                <a:cs typeface="Aptos" pitchFamily="34" charset="-120"/>
              </a:rPr>
              <a:t>Scaffold</a:t>
            </a:r>
            <a:endParaRPr lang="en-US" sz="1450" dirty="0"/>
          </a:p>
        </p:txBody>
      </p:sp>
      <p:sp>
        <p:nvSpPr>
          <p:cNvPr id="13" name="Text 11"/>
          <p:cNvSpPr/>
          <p:nvPr/>
        </p:nvSpPr>
        <p:spPr>
          <a:xfrm>
            <a:off x="3200400" y="3429000"/>
            <a:ext cx="1965960" cy="713232"/>
          </a:xfrm>
          <a:prstGeom prst="rect">
            <a:avLst/>
          </a:prstGeom>
          <a:noFill/>
          <a:ln/>
        </p:spPr>
        <p:txBody>
          <a:bodyPr wrap="square" lIns="508" tIns="508" rIns="508" bIns="508" rtlCol="0" anchor="t">
            <a:normAutofit/>
          </a:bodyPr>
          <a:lstStyle/>
          <a:p>
            <a:pPr marL="0" indent="0" algn="ctr">
              <a:buNone/>
            </a:pPr>
            <a:r>
              <a:rPr lang="en-US" sz="1030" dirty="0">
                <a:solidFill>
                  <a:srgbClr val="1D2630"/>
                </a:solidFill>
                <a:latin typeface="Aptos" pitchFamily="34" charset="0"/>
                <a:ea typeface="Aptos" pitchFamily="34" charset="-122"/>
                <a:cs typeface="Aptos" pitchFamily="34" charset="-120"/>
              </a:rPr>
              <a:t>Use key worker, ZPD play, language modelling and visual routines.</a:t>
            </a:r>
            <a:endParaRPr lang="en-US" sz="1030" dirty="0"/>
          </a:p>
        </p:txBody>
      </p:sp>
      <p:sp>
        <p:nvSpPr>
          <p:cNvPr id="14" name="Shape 12"/>
          <p:cNvSpPr/>
          <p:nvPr/>
        </p:nvSpPr>
        <p:spPr>
          <a:xfrm>
            <a:off x="8165592" y="2167128"/>
            <a:ext cx="941832" cy="0"/>
          </a:xfrm>
          <a:prstGeom prst="line">
            <a:avLst/>
          </a:prstGeom>
          <a:noFill/>
          <a:ln w="26670">
            <a:solidFill>
              <a:srgbClr val="D8A84F"/>
            </a:solidFill>
            <a:prstDash val="solid"/>
            <a:tailEnd type="triangle"/>
          </a:ln>
        </p:spPr>
        <p:txBody>
          <a:bodyPr/>
          <a:lstStyle/>
          <a:p>
            <a:endParaRPr lang="en-GB"/>
          </a:p>
        </p:txBody>
      </p:sp>
      <p:sp>
        <p:nvSpPr>
          <p:cNvPr id="15" name="Shape 13"/>
          <p:cNvSpPr/>
          <p:nvPr/>
        </p:nvSpPr>
        <p:spPr>
          <a:xfrm>
            <a:off x="6355080" y="1517904"/>
            <a:ext cx="1234440" cy="1234440"/>
          </a:xfrm>
          <a:prstGeom prst="ellipse">
            <a:avLst/>
          </a:prstGeom>
          <a:solidFill>
            <a:srgbClr val="D8A84F"/>
          </a:solidFill>
          <a:ln w="25400">
            <a:solidFill>
              <a:srgbClr val="FFFFFF"/>
            </a:solidFill>
            <a:prstDash val="solid"/>
          </a:ln>
        </p:spPr>
        <p:txBody>
          <a:bodyPr/>
          <a:lstStyle/>
          <a:p>
            <a:endParaRPr lang="en-GB"/>
          </a:p>
        </p:txBody>
      </p:sp>
      <p:sp>
        <p:nvSpPr>
          <p:cNvPr id="16" name="Text 14"/>
          <p:cNvSpPr/>
          <p:nvPr/>
        </p:nvSpPr>
        <p:spPr>
          <a:xfrm>
            <a:off x="6793992" y="1938528"/>
            <a:ext cx="347472" cy="164592"/>
          </a:xfrm>
          <a:prstGeom prst="rect">
            <a:avLst/>
          </a:prstGeom>
          <a:noFill/>
          <a:ln/>
        </p:spPr>
        <p:txBody>
          <a:bodyPr wrap="square" lIns="508" tIns="508" rIns="508" bIns="508" rtlCol="0" anchor="t">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3</a:t>
            </a:r>
            <a:endParaRPr lang="en-US" sz="1800" dirty="0"/>
          </a:p>
        </p:txBody>
      </p:sp>
      <p:sp>
        <p:nvSpPr>
          <p:cNvPr id="17" name="Text 15"/>
          <p:cNvSpPr/>
          <p:nvPr/>
        </p:nvSpPr>
        <p:spPr>
          <a:xfrm>
            <a:off x="6099048" y="2999232"/>
            <a:ext cx="1755648" cy="256032"/>
          </a:xfrm>
          <a:prstGeom prst="rect">
            <a:avLst/>
          </a:prstGeom>
          <a:noFill/>
          <a:ln/>
        </p:spPr>
        <p:txBody>
          <a:bodyPr wrap="square" lIns="508" tIns="508" rIns="508" bIns="508" rtlCol="0" anchor="t">
            <a:normAutofit/>
          </a:bodyPr>
          <a:lstStyle/>
          <a:p>
            <a:pPr marL="0" indent="0" algn="ctr">
              <a:buNone/>
            </a:pPr>
            <a:r>
              <a:rPr lang="en-US" sz="1450" b="1" dirty="0">
                <a:solidFill>
                  <a:srgbClr val="203A59"/>
                </a:solidFill>
                <a:latin typeface="Aptos" pitchFamily="34" charset="0"/>
                <a:ea typeface="Aptos" pitchFamily="34" charset="-122"/>
                <a:cs typeface="Aptos" pitchFamily="34" charset="-120"/>
              </a:rPr>
              <a:t>Review</a:t>
            </a:r>
            <a:endParaRPr lang="en-US" sz="1450" dirty="0"/>
          </a:p>
        </p:txBody>
      </p:sp>
      <p:sp>
        <p:nvSpPr>
          <p:cNvPr id="18" name="Text 16"/>
          <p:cNvSpPr/>
          <p:nvPr/>
        </p:nvSpPr>
        <p:spPr>
          <a:xfrm>
            <a:off x="5989320" y="3429000"/>
            <a:ext cx="1965960" cy="713232"/>
          </a:xfrm>
          <a:prstGeom prst="rect">
            <a:avLst/>
          </a:prstGeom>
          <a:noFill/>
          <a:ln/>
        </p:spPr>
        <p:txBody>
          <a:bodyPr wrap="square" lIns="508" tIns="508" rIns="508" bIns="508" rtlCol="0" anchor="t">
            <a:normAutofit/>
          </a:bodyPr>
          <a:lstStyle/>
          <a:p>
            <a:pPr marL="0" indent="0" algn="ctr">
              <a:buNone/>
            </a:pPr>
            <a:r>
              <a:rPr lang="en-US" sz="1030" dirty="0">
                <a:solidFill>
                  <a:srgbClr val="1D2630"/>
                </a:solidFill>
                <a:latin typeface="Aptos" pitchFamily="34" charset="0"/>
                <a:ea typeface="Aptos" pitchFamily="34" charset="-122"/>
                <a:cs typeface="Aptos" pitchFamily="34" charset="-120"/>
              </a:rPr>
              <a:t>Meet after 6–8 weeks with parent and professionals.</a:t>
            </a:r>
            <a:endParaRPr lang="en-US" sz="1030" dirty="0"/>
          </a:p>
        </p:txBody>
      </p:sp>
      <p:sp>
        <p:nvSpPr>
          <p:cNvPr id="19" name="Shape 17"/>
          <p:cNvSpPr/>
          <p:nvPr/>
        </p:nvSpPr>
        <p:spPr>
          <a:xfrm>
            <a:off x="9144000" y="1517904"/>
            <a:ext cx="1234440" cy="1234440"/>
          </a:xfrm>
          <a:prstGeom prst="ellipse">
            <a:avLst/>
          </a:prstGeom>
          <a:solidFill>
            <a:srgbClr val="6E8B72"/>
          </a:solidFill>
          <a:ln w="25400">
            <a:solidFill>
              <a:srgbClr val="FFFFFF"/>
            </a:solidFill>
            <a:prstDash val="solid"/>
          </a:ln>
        </p:spPr>
        <p:txBody>
          <a:bodyPr/>
          <a:lstStyle/>
          <a:p>
            <a:endParaRPr lang="en-GB"/>
          </a:p>
        </p:txBody>
      </p:sp>
      <p:sp>
        <p:nvSpPr>
          <p:cNvPr id="20" name="Text 18"/>
          <p:cNvSpPr/>
          <p:nvPr/>
        </p:nvSpPr>
        <p:spPr>
          <a:xfrm>
            <a:off x="9582912" y="1938528"/>
            <a:ext cx="347472" cy="164592"/>
          </a:xfrm>
          <a:prstGeom prst="rect">
            <a:avLst/>
          </a:prstGeom>
          <a:noFill/>
          <a:ln/>
        </p:spPr>
        <p:txBody>
          <a:bodyPr wrap="square" lIns="508" tIns="508" rIns="508" bIns="508" rtlCol="0" anchor="t">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4</a:t>
            </a:r>
            <a:endParaRPr lang="en-US" sz="1800" dirty="0"/>
          </a:p>
        </p:txBody>
      </p:sp>
      <p:sp>
        <p:nvSpPr>
          <p:cNvPr id="21" name="Text 19"/>
          <p:cNvSpPr/>
          <p:nvPr/>
        </p:nvSpPr>
        <p:spPr>
          <a:xfrm>
            <a:off x="8887968" y="2999232"/>
            <a:ext cx="1755648" cy="256032"/>
          </a:xfrm>
          <a:prstGeom prst="rect">
            <a:avLst/>
          </a:prstGeom>
          <a:noFill/>
          <a:ln/>
        </p:spPr>
        <p:txBody>
          <a:bodyPr wrap="square" lIns="508" tIns="508" rIns="508" bIns="508" rtlCol="0" anchor="t">
            <a:normAutofit/>
          </a:bodyPr>
          <a:lstStyle/>
          <a:p>
            <a:pPr marL="0" indent="0" algn="ctr">
              <a:buNone/>
            </a:pPr>
            <a:r>
              <a:rPr lang="en-US" sz="1450" b="1" dirty="0">
                <a:solidFill>
                  <a:srgbClr val="203A59"/>
                </a:solidFill>
                <a:latin typeface="Aptos" pitchFamily="34" charset="0"/>
                <a:ea typeface="Aptos" pitchFamily="34" charset="-122"/>
                <a:cs typeface="Aptos" pitchFamily="34" charset="-120"/>
              </a:rPr>
              <a:t>Adapt</a:t>
            </a:r>
            <a:endParaRPr lang="en-US" sz="1450" dirty="0"/>
          </a:p>
        </p:txBody>
      </p:sp>
      <p:sp>
        <p:nvSpPr>
          <p:cNvPr id="22" name="Text 20"/>
          <p:cNvSpPr/>
          <p:nvPr/>
        </p:nvSpPr>
        <p:spPr>
          <a:xfrm>
            <a:off x="8778240" y="3429000"/>
            <a:ext cx="1965960" cy="713232"/>
          </a:xfrm>
          <a:prstGeom prst="rect">
            <a:avLst/>
          </a:prstGeom>
          <a:noFill/>
          <a:ln/>
        </p:spPr>
        <p:txBody>
          <a:bodyPr wrap="square" lIns="508" tIns="508" rIns="508" bIns="508" rtlCol="0" anchor="t">
            <a:normAutofit/>
          </a:bodyPr>
          <a:lstStyle/>
          <a:p>
            <a:pPr marL="0" indent="0" algn="ctr">
              <a:buNone/>
            </a:pPr>
            <a:r>
              <a:rPr lang="en-US" sz="1030" dirty="0">
                <a:solidFill>
                  <a:srgbClr val="1D2630"/>
                </a:solidFill>
                <a:latin typeface="Aptos" pitchFamily="34" charset="0"/>
                <a:ea typeface="Aptos" pitchFamily="34" charset="-122"/>
                <a:cs typeface="Aptos" pitchFamily="34" charset="-120"/>
              </a:rPr>
              <a:t>Reduce prompts where Isaac is more confident; strengthen support where needed.</a:t>
            </a:r>
            <a:endParaRPr lang="en-US" sz="1030" dirty="0"/>
          </a:p>
        </p:txBody>
      </p:sp>
      <p:sp>
        <p:nvSpPr>
          <p:cNvPr id="23" name="Shape 21"/>
          <p:cNvSpPr/>
          <p:nvPr/>
        </p:nvSpPr>
        <p:spPr>
          <a:xfrm>
            <a:off x="868680" y="5257800"/>
            <a:ext cx="10378440" cy="621792"/>
          </a:xfrm>
          <a:prstGeom prst="roundRect">
            <a:avLst>
              <a:gd name="adj" fmla="val 17647"/>
            </a:avLst>
          </a:prstGeom>
          <a:solidFill>
            <a:srgbClr val="FFFFFF">
              <a:alpha val="96000"/>
            </a:srgbClr>
          </a:solidFill>
          <a:ln w="10160">
            <a:solidFill>
              <a:srgbClr val="D9D3C8"/>
            </a:solidFill>
            <a:prstDash val="solid"/>
          </a:ln>
        </p:spPr>
        <p:txBody>
          <a:bodyPr/>
          <a:lstStyle/>
          <a:p>
            <a:endParaRPr lang="en-GB"/>
          </a:p>
        </p:txBody>
      </p:sp>
      <p:sp>
        <p:nvSpPr>
          <p:cNvPr id="24" name="Shape 22"/>
          <p:cNvSpPr/>
          <p:nvPr/>
        </p:nvSpPr>
        <p:spPr>
          <a:xfrm>
            <a:off x="868680" y="5257800"/>
            <a:ext cx="82296" cy="621792"/>
          </a:xfrm>
          <a:prstGeom prst="rect">
            <a:avLst/>
          </a:prstGeom>
          <a:solidFill>
            <a:srgbClr val="2C6E73"/>
          </a:solidFill>
          <a:ln w="12700">
            <a:solidFill>
              <a:srgbClr val="2C6E73"/>
            </a:solidFill>
            <a:prstDash val="solid"/>
          </a:ln>
        </p:spPr>
        <p:txBody>
          <a:bodyPr/>
          <a:lstStyle/>
          <a:p>
            <a:endParaRPr lang="en-GB"/>
          </a:p>
        </p:txBody>
      </p:sp>
      <p:sp>
        <p:nvSpPr>
          <p:cNvPr id="25" name="Text 23"/>
          <p:cNvSpPr/>
          <p:nvPr/>
        </p:nvSpPr>
        <p:spPr>
          <a:xfrm>
            <a:off x="1078992" y="5394960"/>
            <a:ext cx="100492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Examples of review evidence</a:t>
            </a:r>
            <a:endParaRPr lang="en-US" sz="1350" dirty="0"/>
          </a:p>
        </p:txBody>
      </p:sp>
      <p:sp>
        <p:nvSpPr>
          <p:cNvPr id="26" name="Text 24"/>
          <p:cNvSpPr/>
          <p:nvPr/>
        </p:nvSpPr>
        <p:spPr>
          <a:xfrm>
            <a:off x="1078992" y="5733288"/>
            <a:ext cx="10030968" cy="1828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Observation notes, parent feedback, SLT input, attendance patterns, recorded language attempts, peer interaction frequency and key-worker reflections.</a:t>
            </a:r>
            <a:endParaRPr lang="en-US" sz="1050" dirty="0"/>
          </a:p>
        </p:txBody>
      </p:sp>
      <p:sp>
        <p:nvSpPr>
          <p:cNvPr id="27" name="Text 25"/>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Bodrova and Leong (2015); Veraksa and van Oers (2022).</a:t>
            </a:r>
            <a:endParaRPr lang="en-US" sz="660" dirty="0"/>
          </a:p>
        </p:txBody>
      </p:sp>
      <p:sp>
        <p:nvSpPr>
          <p:cNvPr id="28" name="Shape 26"/>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9" name="Text 27"/>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30" name="Text 28"/>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10</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Critical evaluation of Vygotsky</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The theory is highly useful for Isaac, but it must be applied with balance.</a:t>
            </a:r>
            <a:endParaRPr lang="en-US" sz="950" dirty="0"/>
          </a:p>
        </p:txBody>
      </p:sp>
      <p:sp>
        <p:nvSpPr>
          <p:cNvPr id="4" name="Text 2"/>
          <p:cNvSpPr/>
          <p:nvPr/>
        </p:nvSpPr>
        <p:spPr>
          <a:xfrm>
            <a:off x="758952" y="1280160"/>
            <a:ext cx="2011680" cy="256032"/>
          </a:xfrm>
          <a:prstGeom prst="rect">
            <a:avLst/>
          </a:prstGeom>
          <a:noFill/>
          <a:ln/>
        </p:spPr>
        <p:txBody>
          <a:bodyPr wrap="square" lIns="508" tIns="508" rIns="508" bIns="508" rtlCol="0" anchor="t">
            <a:normAutofit/>
          </a:bodyPr>
          <a:lstStyle/>
          <a:p>
            <a:pPr marL="0" indent="0" algn="l">
              <a:buNone/>
            </a:pPr>
            <a:r>
              <a:rPr lang="en-US" sz="1800" b="1" dirty="0">
                <a:solidFill>
                  <a:srgbClr val="2C6E73"/>
                </a:solidFill>
                <a:latin typeface="Aptos" pitchFamily="34" charset="0"/>
                <a:ea typeface="Aptos" pitchFamily="34" charset="-122"/>
                <a:cs typeface="Aptos" pitchFamily="34" charset="-120"/>
              </a:rPr>
              <a:t>Strengths</a:t>
            </a:r>
            <a:endParaRPr lang="en-US" sz="1800" dirty="0"/>
          </a:p>
        </p:txBody>
      </p:sp>
      <p:sp>
        <p:nvSpPr>
          <p:cNvPr id="5" name="Shape 3"/>
          <p:cNvSpPr/>
          <p:nvPr/>
        </p:nvSpPr>
        <p:spPr>
          <a:xfrm>
            <a:off x="758952" y="1691640"/>
            <a:ext cx="521208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6" name="Shape 4"/>
          <p:cNvSpPr/>
          <p:nvPr/>
        </p:nvSpPr>
        <p:spPr>
          <a:xfrm>
            <a:off x="758952" y="1691640"/>
            <a:ext cx="82296" cy="694944"/>
          </a:xfrm>
          <a:prstGeom prst="rect">
            <a:avLst/>
          </a:prstGeom>
          <a:solidFill>
            <a:srgbClr val="2C6E73"/>
          </a:solidFill>
          <a:ln w="12700">
            <a:solidFill>
              <a:srgbClr val="2C6E73"/>
            </a:solidFill>
            <a:prstDash val="solid"/>
          </a:ln>
        </p:spPr>
        <p:txBody>
          <a:bodyPr/>
          <a:lstStyle/>
          <a:p>
            <a:endParaRPr lang="en-GB"/>
          </a:p>
        </p:txBody>
      </p:sp>
      <p:sp>
        <p:nvSpPr>
          <p:cNvPr id="7" name="Text 5"/>
          <p:cNvSpPr/>
          <p:nvPr/>
        </p:nvSpPr>
        <p:spPr>
          <a:xfrm>
            <a:off x="969264" y="1828800"/>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Strength-based</a:t>
            </a:r>
            <a:endParaRPr lang="en-US" sz="1350" dirty="0"/>
          </a:p>
        </p:txBody>
      </p:sp>
      <p:sp>
        <p:nvSpPr>
          <p:cNvPr id="8" name="Text 6"/>
          <p:cNvSpPr/>
          <p:nvPr/>
        </p:nvSpPr>
        <p:spPr>
          <a:xfrm>
            <a:off x="969264" y="2167128"/>
            <a:ext cx="486460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Focuses on what Isaac can achieve with support rather than deficit labelling.</a:t>
            </a:r>
            <a:endParaRPr lang="en-US" sz="1050" dirty="0"/>
          </a:p>
        </p:txBody>
      </p:sp>
      <p:sp>
        <p:nvSpPr>
          <p:cNvPr id="9" name="Shape 7"/>
          <p:cNvSpPr/>
          <p:nvPr/>
        </p:nvSpPr>
        <p:spPr>
          <a:xfrm>
            <a:off x="758952" y="2651760"/>
            <a:ext cx="521208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10" name="Shape 8"/>
          <p:cNvSpPr/>
          <p:nvPr/>
        </p:nvSpPr>
        <p:spPr>
          <a:xfrm>
            <a:off x="758952" y="2651760"/>
            <a:ext cx="82296" cy="694944"/>
          </a:xfrm>
          <a:prstGeom prst="rect">
            <a:avLst/>
          </a:prstGeom>
          <a:solidFill>
            <a:srgbClr val="6E8B72"/>
          </a:solidFill>
          <a:ln w="12700">
            <a:solidFill>
              <a:srgbClr val="6E8B72"/>
            </a:solidFill>
            <a:prstDash val="solid"/>
          </a:ln>
        </p:spPr>
        <p:txBody>
          <a:bodyPr/>
          <a:lstStyle/>
          <a:p>
            <a:endParaRPr lang="en-GB"/>
          </a:p>
        </p:txBody>
      </p:sp>
      <p:sp>
        <p:nvSpPr>
          <p:cNvPr id="11" name="Text 9"/>
          <p:cNvSpPr/>
          <p:nvPr/>
        </p:nvSpPr>
        <p:spPr>
          <a:xfrm>
            <a:off x="969264" y="2788920"/>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Practice-friendly</a:t>
            </a:r>
            <a:endParaRPr lang="en-US" sz="1350" dirty="0"/>
          </a:p>
        </p:txBody>
      </p:sp>
      <p:sp>
        <p:nvSpPr>
          <p:cNvPr id="12" name="Text 10"/>
          <p:cNvSpPr/>
          <p:nvPr/>
        </p:nvSpPr>
        <p:spPr>
          <a:xfrm>
            <a:off x="969264" y="3127248"/>
            <a:ext cx="486460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Directly informs scaffolding, key-worker relationships, play and language strategies.</a:t>
            </a:r>
            <a:endParaRPr lang="en-US" sz="1050" dirty="0"/>
          </a:p>
        </p:txBody>
      </p:sp>
      <p:sp>
        <p:nvSpPr>
          <p:cNvPr id="13" name="Shape 11"/>
          <p:cNvSpPr/>
          <p:nvPr/>
        </p:nvSpPr>
        <p:spPr>
          <a:xfrm>
            <a:off x="758952" y="3611880"/>
            <a:ext cx="521208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14" name="Shape 12"/>
          <p:cNvSpPr/>
          <p:nvPr/>
        </p:nvSpPr>
        <p:spPr>
          <a:xfrm>
            <a:off x="758952" y="3611880"/>
            <a:ext cx="82296" cy="694944"/>
          </a:xfrm>
          <a:prstGeom prst="rect">
            <a:avLst/>
          </a:prstGeom>
          <a:solidFill>
            <a:srgbClr val="203A59"/>
          </a:solidFill>
          <a:ln w="12700">
            <a:solidFill>
              <a:srgbClr val="203A59"/>
            </a:solidFill>
            <a:prstDash val="solid"/>
          </a:ln>
        </p:spPr>
        <p:txBody>
          <a:bodyPr/>
          <a:lstStyle/>
          <a:p>
            <a:endParaRPr lang="en-GB"/>
          </a:p>
        </p:txBody>
      </p:sp>
      <p:sp>
        <p:nvSpPr>
          <p:cNvPr id="15" name="Text 13"/>
          <p:cNvSpPr/>
          <p:nvPr/>
        </p:nvSpPr>
        <p:spPr>
          <a:xfrm>
            <a:off x="969264" y="3749040"/>
            <a:ext cx="488289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Socially sensitive</a:t>
            </a:r>
            <a:endParaRPr lang="en-US" sz="1350" dirty="0"/>
          </a:p>
        </p:txBody>
      </p:sp>
      <p:sp>
        <p:nvSpPr>
          <p:cNvPr id="16" name="Text 14"/>
          <p:cNvSpPr/>
          <p:nvPr/>
        </p:nvSpPr>
        <p:spPr>
          <a:xfrm>
            <a:off x="969264" y="4087368"/>
            <a:ext cx="486460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Recognises the importance of context, culture, relationships and community.</a:t>
            </a:r>
            <a:endParaRPr lang="en-US" sz="1050" dirty="0"/>
          </a:p>
        </p:txBody>
      </p:sp>
      <p:sp>
        <p:nvSpPr>
          <p:cNvPr id="17" name="Text 15"/>
          <p:cNvSpPr/>
          <p:nvPr/>
        </p:nvSpPr>
        <p:spPr>
          <a:xfrm>
            <a:off x="6400800" y="1280160"/>
            <a:ext cx="2011680" cy="256032"/>
          </a:xfrm>
          <a:prstGeom prst="rect">
            <a:avLst/>
          </a:prstGeom>
          <a:noFill/>
          <a:ln/>
        </p:spPr>
        <p:txBody>
          <a:bodyPr wrap="square" lIns="508" tIns="508" rIns="508" bIns="508" rtlCol="0" anchor="t">
            <a:normAutofit/>
          </a:bodyPr>
          <a:lstStyle/>
          <a:p>
            <a:pPr marL="0" indent="0" algn="l">
              <a:buNone/>
            </a:pPr>
            <a:r>
              <a:rPr lang="en-US" sz="1800" b="1" dirty="0">
                <a:solidFill>
                  <a:srgbClr val="B86B4B"/>
                </a:solidFill>
                <a:latin typeface="Aptos" pitchFamily="34" charset="0"/>
                <a:ea typeface="Aptos" pitchFamily="34" charset="-122"/>
                <a:cs typeface="Aptos" pitchFamily="34" charset="-120"/>
              </a:rPr>
              <a:t>Limitations</a:t>
            </a:r>
            <a:endParaRPr lang="en-US" sz="1800" dirty="0"/>
          </a:p>
        </p:txBody>
      </p:sp>
      <p:sp>
        <p:nvSpPr>
          <p:cNvPr id="18" name="Shape 16"/>
          <p:cNvSpPr/>
          <p:nvPr/>
        </p:nvSpPr>
        <p:spPr>
          <a:xfrm>
            <a:off x="6400800" y="1691640"/>
            <a:ext cx="516636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19" name="Shape 17"/>
          <p:cNvSpPr/>
          <p:nvPr/>
        </p:nvSpPr>
        <p:spPr>
          <a:xfrm>
            <a:off x="6400800" y="1691640"/>
            <a:ext cx="82296" cy="694944"/>
          </a:xfrm>
          <a:prstGeom prst="rect">
            <a:avLst/>
          </a:prstGeom>
          <a:solidFill>
            <a:srgbClr val="B86B4B"/>
          </a:solidFill>
          <a:ln w="12700">
            <a:solidFill>
              <a:srgbClr val="B86B4B"/>
            </a:solidFill>
            <a:prstDash val="solid"/>
          </a:ln>
        </p:spPr>
        <p:txBody>
          <a:bodyPr/>
          <a:lstStyle/>
          <a:p>
            <a:endParaRPr lang="en-GB"/>
          </a:p>
        </p:txBody>
      </p:sp>
      <p:sp>
        <p:nvSpPr>
          <p:cNvPr id="20" name="Text 18"/>
          <p:cNvSpPr/>
          <p:nvPr/>
        </p:nvSpPr>
        <p:spPr>
          <a:xfrm>
            <a:off x="6611112" y="1828800"/>
            <a:ext cx="483717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Less precise stages</a:t>
            </a:r>
            <a:endParaRPr lang="en-US" sz="1350" dirty="0"/>
          </a:p>
        </p:txBody>
      </p:sp>
      <p:sp>
        <p:nvSpPr>
          <p:cNvPr id="21" name="Text 19"/>
          <p:cNvSpPr/>
          <p:nvPr/>
        </p:nvSpPr>
        <p:spPr>
          <a:xfrm>
            <a:off x="6611112" y="2167128"/>
            <a:ext cx="481888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It gives fewer age-based milestones than stage theories such as Piaget.</a:t>
            </a:r>
            <a:endParaRPr lang="en-US" sz="1050" dirty="0"/>
          </a:p>
        </p:txBody>
      </p:sp>
      <p:sp>
        <p:nvSpPr>
          <p:cNvPr id="22" name="Shape 20"/>
          <p:cNvSpPr/>
          <p:nvPr/>
        </p:nvSpPr>
        <p:spPr>
          <a:xfrm>
            <a:off x="6400800" y="2651760"/>
            <a:ext cx="516636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23" name="Shape 21"/>
          <p:cNvSpPr/>
          <p:nvPr/>
        </p:nvSpPr>
        <p:spPr>
          <a:xfrm>
            <a:off x="6400800" y="2651760"/>
            <a:ext cx="82296" cy="694944"/>
          </a:xfrm>
          <a:prstGeom prst="rect">
            <a:avLst/>
          </a:prstGeom>
          <a:solidFill>
            <a:srgbClr val="D8A84F"/>
          </a:solidFill>
          <a:ln w="12700">
            <a:solidFill>
              <a:srgbClr val="D8A84F"/>
            </a:solidFill>
            <a:prstDash val="solid"/>
          </a:ln>
        </p:spPr>
        <p:txBody>
          <a:bodyPr/>
          <a:lstStyle/>
          <a:p>
            <a:endParaRPr lang="en-GB"/>
          </a:p>
        </p:txBody>
      </p:sp>
      <p:sp>
        <p:nvSpPr>
          <p:cNvPr id="24" name="Text 22"/>
          <p:cNvSpPr/>
          <p:nvPr/>
        </p:nvSpPr>
        <p:spPr>
          <a:xfrm>
            <a:off x="6611112" y="2788920"/>
            <a:ext cx="483717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Biology can be underplayed</a:t>
            </a:r>
            <a:endParaRPr lang="en-US" sz="1350" dirty="0"/>
          </a:p>
        </p:txBody>
      </p:sp>
      <p:sp>
        <p:nvSpPr>
          <p:cNvPr id="25" name="Text 23"/>
          <p:cNvSpPr/>
          <p:nvPr/>
        </p:nvSpPr>
        <p:spPr>
          <a:xfrm>
            <a:off x="6611112" y="3127248"/>
            <a:ext cx="481888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Temperament, sleep, sensory differences and speech mechanisms must still be assessed.</a:t>
            </a:r>
            <a:endParaRPr lang="en-US" sz="1050" dirty="0"/>
          </a:p>
        </p:txBody>
      </p:sp>
      <p:sp>
        <p:nvSpPr>
          <p:cNvPr id="26" name="Shape 24"/>
          <p:cNvSpPr/>
          <p:nvPr/>
        </p:nvSpPr>
        <p:spPr>
          <a:xfrm>
            <a:off x="6400800" y="3611880"/>
            <a:ext cx="5166360" cy="694944"/>
          </a:xfrm>
          <a:prstGeom prst="roundRect">
            <a:avLst>
              <a:gd name="adj" fmla="val 15789"/>
            </a:avLst>
          </a:prstGeom>
          <a:solidFill>
            <a:srgbClr val="FFFFFF">
              <a:alpha val="96000"/>
            </a:srgbClr>
          </a:solidFill>
          <a:ln w="10160">
            <a:solidFill>
              <a:srgbClr val="D9D3C8"/>
            </a:solidFill>
            <a:prstDash val="solid"/>
          </a:ln>
        </p:spPr>
        <p:txBody>
          <a:bodyPr/>
          <a:lstStyle/>
          <a:p>
            <a:endParaRPr lang="en-GB"/>
          </a:p>
        </p:txBody>
      </p:sp>
      <p:sp>
        <p:nvSpPr>
          <p:cNvPr id="27" name="Shape 25"/>
          <p:cNvSpPr/>
          <p:nvPr/>
        </p:nvSpPr>
        <p:spPr>
          <a:xfrm>
            <a:off x="6400800" y="3611880"/>
            <a:ext cx="82296" cy="694944"/>
          </a:xfrm>
          <a:prstGeom prst="rect">
            <a:avLst/>
          </a:prstGeom>
          <a:solidFill>
            <a:srgbClr val="203A59"/>
          </a:solidFill>
          <a:ln w="12700">
            <a:solidFill>
              <a:srgbClr val="203A59"/>
            </a:solidFill>
            <a:prstDash val="solid"/>
          </a:ln>
        </p:spPr>
        <p:txBody>
          <a:bodyPr/>
          <a:lstStyle/>
          <a:p>
            <a:endParaRPr lang="en-GB"/>
          </a:p>
        </p:txBody>
      </p:sp>
      <p:sp>
        <p:nvSpPr>
          <p:cNvPr id="28" name="Text 26"/>
          <p:cNvSpPr/>
          <p:nvPr/>
        </p:nvSpPr>
        <p:spPr>
          <a:xfrm>
            <a:off x="6611112" y="3749040"/>
            <a:ext cx="483717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Resource demands</a:t>
            </a:r>
            <a:endParaRPr lang="en-US" sz="1350" dirty="0"/>
          </a:p>
        </p:txBody>
      </p:sp>
      <p:sp>
        <p:nvSpPr>
          <p:cNvPr id="29" name="Text 27"/>
          <p:cNvSpPr/>
          <p:nvPr/>
        </p:nvSpPr>
        <p:spPr>
          <a:xfrm>
            <a:off x="6611112" y="4087368"/>
            <a:ext cx="4818888" cy="91440"/>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High-quality individual scaffolding requires time, staff skill and joined-up services.</a:t>
            </a:r>
            <a:endParaRPr lang="en-US" sz="1050" dirty="0"/>
          </a:p>
        </p:txBody>
      </p:sp>
      <p:sp>
        <p:nvSpPr>
          <p:cNvPr id="30" name="Shape 28"/>
          <p:cNvSpPr/>
          <p:nvPr/>
        </p:nvSpPr>
        <p:spPr>
          <a:xfrm>
            <a:off x="850392" y="5230368"/>
            <a:ext cx="10378440" cy="713232"/>
          </a:xfrm>
          <a:prstGeom prst="roundRect">
            <a:avLst>
              <a:gd name="adj" fmla="val 15385"/>
            </a:avLst>
          </a:prstGeom>
          <a:solidFill>
            <a:srgbClr val="FFFFFF">
              <a:alpha val="96000"/>
            </a:srgbClr>
          </a:solidFill>
          <a:ln w="10160">
            <a:solidFill>
              <a:srgbClr val="D9D3C8"/>
            </a:solidFill>
            <a:prstDash val="solid"/>
          </a:ln>
        </p:spPr>
        <p:txBody>
          <a:bodyPr/>
          <a:lstStyle/>
          <a:p>
            <a:endParaRPr lang="en-GB"/>
          </a:p>
        </p:txBody>
      </p:sp>
      <p:sp>
        <p:nvSpPr>
          <p:cNvPr id="31" name="Shape 29"/>
          <p:cNvSpPr/>
          <p:nvPr/>
        </p:nvSpPr>
        <p:spPr>
          <a:xfrm>
            <a:off x="850392" y="5230368"/>
            <a:ext cx="82296" cy="713232"/>
          </a:xfrm>
          <a:prstGeom prst="rect">
            <a:avLst/>
          </a:prstGeom>
          <a:solidFill>
            <a:srgbClr val="203A59"/>
          </a:solidFill>
          <a:ln w="12700">
            <a:solidFill>
              <a:srgbClr val="203A59"/>
            </a:solidFill>
            <a:prstDash val="solid"/>
          </a:ln>
        </p:spPr>
        <p:txBody>
          <a:bodyPr/>
          <a:lstStyle/>
          <a:p>
            <a:endParaRPr lang="en-GB"/>
          </a:p>
        </p:txBody>
      </p:sp>
      <p:sp>
        <p:nvSpPr>
          <p:cNvPr id="32" name="Text 30"/>
          <p:cNvSpPr/>
          <p:nvPr/>
        </p:nvSpPr>
        <p:spPr>
          <a:xfrm>
            <a:off x="1060704" y="5367528"/>
            <a:ext cx="100492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Balanced judgement</a:t>
            </a:r>
            <a:endParaRPr lang="en-US" sz="1350" dirty="0"/>
          </a:p>
        </p:txBody>
      </p:sp>
      <p:sp>
        <p:nvSpPr>
          <p:cNvPr id="33" name="Text 31"/>
          <p:cNvSpPr/>
          <p:nvPr/>
        </p:nvSpPr>
        <p:spPr>
          <a:xfrm>
            <a:off x="1060704" y="5705856"/>
            <a:ext cx="10030968" cy="109728"/>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Vygotsky is the best fit for Isaac’s case because the main concerns sit in social interaction, language and guided play. However, practitioners should combine it with developmental observation and specialist assessment where needed.</a:t>
            </a:r>
            <a:endParaRPr lang="en-US" sz="1050" dirty="0"/>
          </a:p>
        </p:txBody>
      </p:sp>
      <p:sp>
        <p:nvSpPr>
          <p:cNvPr id="34" name="Text 32"/>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Vygotsky (1978); Berk (1998); Holzman (2008); Lindon and Brodie (2016).</a:t>
            </a:r>
            <a:endParaRPr lang="en-US" sz="660" dirty="0"/>
          </a:p>
        </p:txBody>
      </p:sp>
      <p:sp>
        <p:nvSpPr>
          <p:cNvPr id="35" name="Shape 33"/>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36" name="Text 34"/>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37" name="Text 35"/>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11</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Cultural and contextual practice in London</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Effective scaffolding must make sense within Isaac’s family, community and Children’s Centre context.</a:t>
            </a:r>
            <a:endParaRPr lang="en-US" sz="950" dirty="0"/>
          </a:p>
        </p:txBody>
      </p:sp>
      <p:pic>
        <p:nvPicPr>
          <p:cNvPr id="4" name="Image 0" descr="/mnt/data/crop_multi_context.jpg"/>
          <p:cNvPicPr>
            <a:picLocks noChangeAspect="1"/>
          </p:cNvPicPr>
          <p:nvPr/>
        </p:nvPicPr>
        <p:blipFill>
          <a:blip r:embed="rId3"/>
          <a:stretch>
            <a:fillRect/>
          </a:stretch>
        </p:blipFill>
        <p:spPr>
          <a:xfrm>
            <a:off x="640080" y="1234440"/>
            <a:ext cx="4892040" cy="3977640"/>
          </a:xfrm>
          <a:prstGeom prst="rect">
            <a:avLst/>
          </a:prstGeom>
        </p:spPr>
      </p:pic>
      <p:sp>
        <p:nvSpPr>
          <p:cNvPr id="5" name="Shape 2"/>
          <p:cNvSpPr/>
          <p:nvPr/>
        </p:nvSpPr>
        <p:spPr>
          <a:xfrm>
            <a:off x="5989320" y="1298448"/>
            <a:ext cx="5349240" cy="841248"/>
          </a:xfrm>
          <a:prstGeom prst="roundRect">
            <a:avLst>
              <a:gd name="adj" fmla="val 13043"/>
            </a:avLst>
          </a:prstGeom>
          <a:solidFill>
            <a:srgbClr val="FFFFFF">
              <a:alpha val="96000"/>
            </a:srgbClr>
          </a:solidFill>
          <a:ln w="10160">
            <a:solidFill>
              <a:srgbClr val="D9D3C8"/>
            </a:solidFill>
            <a:prstDash val="solid"/>
          </a:ln>
        </p:spPr>
        <p:txBody>
          <a:bodyPr/>
          <a:lstStyle/>
          <a:p>
            <a:endParaRPr lang="en-GB"/>
          </a:p>
        </p:txBody>
      </p:sp>
      <p:sp>
        <p:nvSpPr>
          <p:cNvPr id="6" name="Shape 3"/>
          <p:cNvSpPr/>
          <p:nvPr/>
        </p:nvSpPr>
        <p:spPr>
          <a:xfrm>
            <a:off x="5989320" y="1298448"/>
            <a:ext cx="82296" cy="841248"/>
          </a:xfrm>
          <a:prstGeom prst="rect">
            <a:avLst/>
          </a:prstGeom>
          <a:solidFill>
            <a:srgbClr val="2C6E73"/>
          </a:solidFill>
          <a:ln w="12700">
            <a:solidFill>
              <a:srgbClr val="2C6E73"/>
            </a:solidFill>
            <a:prstDash val="solid"/>
          </a:ln>
        </p:spPr>
        <p:txBody>
          <a:bodyPr/>
          <a:lstStyle/>
          <a:p>
            <a:endParaRPr lang="en-GB"/>
          </a:p>
        </p:txBody>
      </p:sp>
      <p:sp>
        <p:nvSpPr>
          <p:cNvPr id="7" name="Text 4"/>
          <p:cNvSpPr/>
          <p:nvPr/>
        </p:nvSpPr>
        <p:spPr>
          <a:xfrm>
            <a:off x="6199632" y="1435608"/>
            <a:ext cx="50200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Avoid one-size-fits-all assumptions</a:t>
            </a:r>
            <a:endParaRPr lang="en-US" sz="1350" dirty="0"/>
          </a:p>
        </p:txBody>
      </p:sp>
      <p:sp>
        <p:nvSpPr>
          <p:cNvPr id="8" name="Text 5"/>
          <p:cNvSpPr/>
          <p:nvPr/>
        </p:nvSpPr>
        <p:spPr>
          <a:xfrm>
            <a:off x="6199632" y="1773936"/>
            <a:ext cx="5001768" cy="23774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Family beliefs about independence, sleep, play and adult authority may differ across communities.</a:t>
            </a:r>
            <a:endParaRPr lang="en-US" sz="1050" dirty="0"/>
          </a:p>
        </p:txBody>
      </p:sp>
      <p:sp>
        <p:nvSpPr>
          <p:cNvPr id="9" name="Shape 6"/>
          <p:cNvSpPr/>
          <p:nvPr/>
        </p:nvSpPr>
        <p:spPr>
          <a:xfrm>
            <a:off x="5989320" y="2395728"/>
            <a:ext cx="5349240" cy="841248"/>
          </a:xfrm>
          <a:prstGeom prst="roundRect">
            <a:avLst>
              <a:gd name="adj" fmla="val 13043"/>
            </a:avLst>
          </a:prstGeom>
          <a:solidFill>
            <a:srgbClr val="FFFFFF">
              <a:alpha val="96000"/>
            </a:srgbClr>
          </a:solidFill>
          <a:ln w="10160">
            <a:solidFill>
              <a:srgbClr val="D9D3C8"/>
            </a:solidFill>
            <a:prstDash val="solid"/>
          </a:ln>
        </p:spPr>
        <p:txBody>
          <a:bodyPr/>
          <a:lstStyle/>
          <a:p>
            <a:endParaRPr lang="en-GB"/>
          </a:p>
        </p:txBody>
      </p:sp>
      <p:sp>
        <p:nvSpPr>
          <p:cNvPr id="10" name="Shape 7"/>
          <p:cNvSpPr/>
          <p:nvPr/>
        </p:nvSpPr>
        <p:spPr>
          <a:xfrm>
            <a:off x="5989320" y="2395728"/>
            <a:ext cx="82296" cy="841248"/>
          </a:xfrm>
          <a:prstGeom prst="rect">
            <a:avLst/>
          </a:prstGeom>
          <a:solidFill>
            <a:srgbClr val="D8A84F"/>
          </a:solidFill>
          <a:ln w="12700">
            <a:solidFill>
              <a:srgbClr val="D8A84F"/>
            </a:solidFill>
            <a:prstDash val="solid"/>
          </a:ln>
        </p:spPr>
        <p:txBody>
          <a:bodyPr/>
          <a:lstStyle/>
          <a:p>
            <a:endParaRPr lang="en-GB"/>
          </a:p>
        </p:txBody>
      </p:sp>
      <p:sp>
        <p:nvSpPr>
          <p:cNvPr id="11" name="Text 8"/>
          <p:cNvSpPr/>
          <p:nvPr/>
        </p:nvSpPr>
        <p:spPr>
          <a:xfrm>
            <a:off x="6199632" y="2532888"/>
            <a:ext cx="50200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Use culturally meaningful tools</a:t>
            </a:r>
            <a:endParaRPr lang="en-US" sz="1350" dirty="0"/>
          </a:p>
        </p:txBody>
      </p:sp>
      <p:sp>
        <p:nvSpPr>
          <p:cNvPr id="12" name="Text 9"/>
          <p:cNvSpPr/>
          <p:nvPr/>
        </p:nvSpPr>
        <p:spPr>
          <a:xfrm>
            <a:off x="6199632" y="2871216"/>
            <a:ext cx="5001768" cy="23774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Visual schedules, storybooks, home language, songs, routines and family play traditions can become scaffolding tools.</a:t>
            </a:r>
            <a:endParaRPr lang="en-US" sz="1050" dirty="0"/>
          </a:p>
        </p:txBody>
      </p:sp>
      <p:sp>
        <p:nvSpPr>
          <p:cNvPr id="13" name="Shape 10"/>
          <p:cNvSpPr/>
          <p:nvPr/>
        </p:nvSpPr>
        <p:spPr>
          <a:xfrm>
            <a:off x="5989320" y="3493008"/>
            <a:ext cx="5349240" cy="841248"/>
          </a:xfrm>
          <a:prstGeom prst="roundRect">
            <a:avLst>
              <a:gd name="adj" fmla="val 13043"/>
            </a:avLst>
          </a:prstGeom>
          <a:solidFill>
            <a:srgbClr val="FFFFFF">
              <a:alpha val="96000"/>
            </a:srgbClr>
          </a:solidFill>
          <a:ln w="10160">
            <a:solidFill>
              <a:srgbClr val="D9D3C8"/>
            </a:solidFill>
            <a:prstDash val="solid"/>
          </a:ln>
        </p:spPr>
        <p:txBody>
          <a:bodyPr/>
          <a:lstStyle/>
          <a:p>
            <a:endParaRPr lang="en-GB"/>
          </a:p>
        </p:txBody>
      </p:sp>
      <p:sp>
        <p:nvSpPr>
          <p:cNvPr id="14" name="Shape 11"/>
          <p:cNvSpPr/>
          <p:nvPr/>
        </p:nvSpPr>
        <p:spPr>
          <a:xfrm>
            <a:off x="5989320" y="3493008"/>
            <a:ext cx="82296" cy="841248"/>
          </a:xfrm>
          <a:prstGeom prst="rect">
            <a:avLst/>
          </a:prstGeom>
          <a:solidFill>
            <a:srgbClr val="B86B4B"/>
          </a:solidFill>
          <a:ln w="12700">
            <a:solidFill>
              <a:srgbClr val="B86B4B"/>
            </a:solidFill>
            <a:prstDash val="solid"/>
          </a:ln>
        </p:spPr>
        <p:txBody>
          <a:bodyPr/>
          <a:lstStyle/>
          <a:p>
            <a:endParaRPr lang="en-GB"/>
          </a:p>
        </p:txBody>
      </p:sp>
      <p:sp>
        <p:nvSpPr>
          <p:cNvPr id="15" name="Text 12"/>
          <p:cNvSpPr/>
          <p:nvPr/>
        </p:nvSpPr>
        <p:spPr>
          <a:xfrm>
            <a:off x="6199632" y="3630168"/>
            <a:ext cx="50200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Build trust before advice</a:t>
            </a:r>
            <a:endParaRPr lang="en-US" sz="1350" dirty="0"/>
          </a:p>
        </p:txBody>
      </p:sp>
      <p:sp>
        <p:nvSpPr>
          <p:cNvPr id="16" name="Text 13"/>
          <p:cNvSpPr/>
          <p:nvPr/>
        </p:nvSpPr>
        <p:spPr>
          <a:xfrm>
            <a:off x="6199632" y="3968496"/>
            <a:ext cx="5001768" cy="23774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Support should be collaborative: ask what already works, model small steps and celebrate progress.</a:t>
            </a:r>
            <a:endParaRPr lang="en-US" sz="1050" dirty="0"/>
          </a:p>
        </p:txBody>
      </p:sp>
      <p:sp>
        <p:nvSpPr>
          <p:cNvPr id="17" name="Shape 14"/>
          <p:cNvSpPr/>
          <p:nvPr/>
        </p:nvSpPr>
        <p:spPr>
          <a:xfrm>
            <a:off x="5989320" y="4590288"/>
            <a:ext cx="5349240" cy="749808"/>
          </a:xfrm>
          <a:prstGeom prst="roundRect">
            <a:avLst>
              <a:gd name="adj" fmla="val 14634"/>
            </a:avLst>
          </a:prstGeom>
          <a:solidFill>
            <a:srgbClr val="FFFFFF">
              <a:alpha val="96000"/>
            </a:srgbClr>
          </a:solidFill>
          <a:ln w="10160">
            <a:solidFill>
              <a:srgbClr val="D9D3C8"/>
            </a:solidFill>
            <a:prstDash val="solid"/>
          </a:ln>
        </p:spPr>
        <p:txBody>
          <a:bodyPr/>
          <a:lstStyle/>
          <a:p>
            <a:endParaRPr lang="en-GB"/>
          </a:p>
        </p:txBody>
      </p:sp>
      <p:sp>
        <p:nvSpPr>
          <p:cNvPr id="18" name="Shape 15"/>
          <p:cNvSpPr/>
          <p:nvPr/>
        </p:nvSpPr>
        <p:spPr>
          <a:xfrm>
            <a:off x="5989320" y="4590288"/>
            <a:ext cx="82296" cy="749808"/>
          </a:xfrm>
          <a:prstGeom prst="rect">
            <a:avLst/>
          </a:prstGeom>
          <a:solidFill>
            <a:srgbClr val="203A59"/>
          </a:solidFill>
          <a:ln w="12700">
            <a:solidFill>
              <a:srgbClr val="203A59"/>
            </a:solidFill>
            <a:prstDash val="solid"/>
          </a:ln>
        </p:spPr>
        <p:txBody>
          <a:bodyPr/>
          <a:lstStyle/>
          <a:p>
            <a:endParaRPr lang="en-GB"/>
          </a:p>
        </p:txBody>
      </p:sp>
      <p:sp>
        <p:nvSpPr>
          <p:cNvPr id="19" name="Text 16"/>
          <p:cNvSpPr/>
          <p:nvPr/>
        </p:nvSpPr>
        <p:spPr>
          <a:xfrm>
            <a:off x="6199632" y="4727448"/>
            <a:ext cx="5020056" cy="237744"/>
          </a:xfrm>
          <a:prstGeom prst="rect">
            <a:avLst/>
          </a:prstGeom>
          <a:noFill/>
          <a:ln/>
        </p:spPr>
        <p:txBody>
          <a:bodyPr wrap="square" lIns="508" tIns="508" rIns="508" bIns="508" rtlCol="0" anchor="t">
            <a:normAutofit/>
          </a:bodyPr>
          <a:lstStyle/>
          <a:p>
            <a:pPr marL="0" indent="0" algn="l">
              <a:buNone/>
            </a:pPr>
            <a:r>
              <a:rPr lang="en-US" sz="1350" b="1" dirty="0">
                <a:solidFill>
                  <a:srgbClr val="203A59"/>
                </a:solidFill>
                <a:latin typeface="Aptos" pitchFamily="34" charset="0"/>
                <a:ea typeface="Aptos" pitchFamily="34" charset="-122"/>
                <a:cs typeface="Aptos" pitchFamily="34" charset="-120"/>
              </a:rPr>
              <a:t>Professional reflection</a:t>
            </a:r>
            <a:endParaRPr lang="en-US" sz="1350" dirty="0"/>
          </a:p>
        </p:txBody>
      </p:sp>
      <p:sp>
        <p:nvSpPr>
          <p:cNvPr id="20" name="Text 17"/>
          <p:cNvSpPr/>
          <p:nvPr/>
        </p:nvSpPr>
        <p:spPr>
          <a:xfrm>
            <a:off x="6199632" y="5065776"/>
            <a:ext cx="5001768" cy="146304"/>
          </a:xfrm>
          <a:prstGeom prst="rect">
            <a:avLst/>
          </a:prstGeom>
          <a:noFill/>
          <a:ln/>
        </p:spPr>
        <p:txBody>
          <a:bodyPr wrap="square" lIns="508" tIns="508" rIns="508" bIns="508" rtlCol="0" anchor="t">
            <a:normAutofit/>
          </a:bodyPr>
          <a:lstStyle/>
          <a:p>
            <a:pPr marL="0" indent="0" algn="l">
              <a:buNone/>
            </a:pPr>
            <a:r>
              <a:rPr lang="en-US" sz="1050" dirty="0">
                <a:solidFill>
                  <a:srgbClr val="1D2630"/>
                </a:solidFill>
                <a:latin typeface="Aptos" pitchFamily="34" charset="0"/>
                <a:ea typeface="Aptos" pitchFamily="34" charset="-122"/>
                <a:cs typeface="Aptos" pitchFamily="34" charset="-120"/>
              </a:rPr>
              <a:t>A diverse London setting requires practitioners to be curious, respectful and aware of social pressures such as isolation after relocation.</a:t>
            </a:r>
            <a:endParaRPr lang="en-US" sz="1050" dirty="0"/>
          </a:p>
        </p:txBody>
      </p:sp>
      <p:sp>
        <p:nvSpPr>
          <p:cNvPr id="21" name="Text 18"/>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Daniels (2016); Lindon and Brodie (2016); Veraksa and van Oers (2022).</a:t>
            </a:r>
            <a:endParaRPr lang="en-US" sz="660" dirty="0"/>
          </a:p>
        </p:txBody>
      </p:sp>
      <p:sp>
        <p:nvSpPr>
          <p:cNvPr id="22" name="Shape 19"/>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3" name="Text 20"/>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4" name="Text 21"/>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12</a:t>
            </a:r>
            <a:endParaRPr lang="en-US" sz="8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Conclusion: professional recommendation</a:t>
            </a:r>
            <a:endParaRPr lang="en-US" sz="2600" dirty="0"/>
          </a:p>
        </p:txBody>
      </p:sp>
      <p:sp>
        <p:nvSpPr>
          <p:cNvPr id="3" name="Text 1"/>
          <p:cNvSpPr/>
          <p:nvPr/>
        </p:nvSpPr>
        <p:spPr>
          <a:xfrm>
            <a:off x="566928" y="813816"/>
            <a:ext cx="8595360" cy="228600"/>
          </a:xfrm>
          <a:prstGeom prst="rect">
            <a:avLst/>
          </a:prstGeom>
          <a:noFill/>
          <a:ln/>
        </p:spPr>
        <p:txBody>
          <a:bodyPr wrap="square" lIns="508" tIns="508" rIns="508" bIns="508" rtlCol="0" anchor="t">
            <a:normAutofit/>
          </a:bodyPr>
          <a:lstStyle/>
          <a:p>
            <a:pPr marL="0" indent="0" algn="l">
              <a:buNone/>
            </a:pPr>
            <a:r>
              <a:rPr lang="en-US" sz="950" dirty="0">
                <a:solidFill>
                  <a:srgbClr val="65717F"/>
                </a:solidFill>
                <a:latin typeface="Aptos" pitchFamily="34" charset="0"/>
                <a:ea typeface="Aptos" pitchFamily="34" charset="-122"/>
                <a:cs typeface="Aptos" pitchFamily="34" charset="-120"/>
              </a:rPr>
              <a:t>Isaac needs reliable relationships and language-rich scaffolding, not deficit labelling.</a:t>
            </a:r>
            <a:endParaRPr lang="en-US" sz="950" dirty="0"/>
          </a:p>
        </p:txBody>
      </p:sp>
      <p:sp>
        <p:nvSpPr>
          <p:cNvPr id="4" name="Shape 2"/>
          <p:cNvSpPr/>
          <p:nvPr/>
        </p:nvSpPr>
        <p:spPr>
          <a:xfrm>
            <a:off x="731520" y="1527048"/>
            <a:ext cx="0" cy="310896"/>
          </a:xfrm>
          <a:prstGeom prst="line">
            <a:avLst/>
          </a:prstGeom>
          <a:noFill/>
          <a:ln w="41910">
            <a:solidFill>
              <a:srgbClr val="2C6E73"/>
            </a:solidFill>
            <a:prstDash val="solid"/>
          </a:ln>
        </p:spPr>
        <p:txBody>
          <a:bodyPr/>
          <a:lstStyle/>
          <a:p>
            <a:endParaRPr lang="en-GB"/>
          </a:p>
        </p:txBody>
      </p:sp>
      <p:sp>
        <p:nvSpPr>
          <p:cNvPr id="5" name="Text 3"/>
          <p:cNvSpPr/>
          <p:nvPr/>
        </p:nvSpPr>
        <p:spPr>
          <a:xfrm>
            <a:off x="960120" y="1325880"/>
            <a:ext cx="2331720" cy="228600"/>
          </a:xfrm>
          <a:prstGeom prst="rect">
            <a:avLst/>
          </a:prstGeom>
          <a:noFill/>
          <a:ln/>
        </p:spPr>
        <p:txBody>
          <a:bodyPr wrap="square" lIns="508" tIns="508" rIns="508" bIns="508" rtlCol="0" anchor="t">
            <a:normAutofit/>
          </a:bodyPr>
          <a:lstStyle/>
          <a:p>
            <a:pPr marL="0" indent="0" algn="l">
              <a:buNone/>
            </a:pPr>
            <a:r>
              <a:rPr lang="en-US" sz="1420" b="1" dirty="0">
                <a:solidFill>
                  <a:srgbClr val="203A59"/>
                </a:solidFill>
                <a:latin typeface="Aptos" pitchFamily="34" charset="0"/>
                <a:ea typeface="Aptos" pitchFamily="34" charset="-122"/>
                <a:cs typeface="Aptos" pitchFamily="34" charset="-120"/>
              </a:rPr>
              <a:t>Theoretical insight</a:t>
            </a:r>
            <a:endParaRPr lang="en-US" sz="1420" dirty="0"/>
          </a:p>
        </p:txBody>
      </p:sp>
      <p:sp>
        <p:nvSpPr>
          <p:cNvPr id="6" name="Text 4"/>
          <p:cNvSpPr/>
          <p:nvPr/>
        </p:nvSpPr>
        <p:spPr>
          <a:xfrm>
            <a:off x="3429000" y="1344168"/>
            <a:ext cx="7315200" cy="347472"/>
          </a:xfrm>
          <a:prstGeom prst="rect">
            <a:avLst/>
          </a:prstGeom>
          <a:noFill/>
          <a:ln/>
        </p:spPr>
        <p:txBody>
          <a:bodyPr wrap="square" lIns="508" tIns="508" rIns="508" bIns="508" rtlCol="0" anchor="t">
            <a:normAutofit/>
          </a:bodyPr>
          <a:lstStyle/>
          <a:p>
            <a:pPr marL="0" indent="0" algn="l">
              <a:buNone/>
            </a:pPr>
            <a:r>
              <a:rPr lang="en-US" sz="1130" dirty="0">
                <a:solidFill>
                  <a:srgbClr val="1D2630"/>
                </a:solidFill>
                <a:latin typeface="Aptos" pitchFamily="34" charset="0"/>
                <a:ea typeface="Aptos" pitchFamily="34" charset="-122"/>
                <a:cs typeface="Aptos" pitchFamily="34" charset="-120"/>
              </a:rPr>
              <a:t>Vygotsky shows that Isaac’s difficulties are shaped by disrupted social mediation, limited language tools and reduced peer participation.</a:t>
            </a:r>
            <a:endParaRPr lang="en-US" sz="1130" dirty="0"/>
          </a:p>
        </p:txBody>
      </p:sp>
      <p:sp>
        <p:nvSpPr>
          <p:cNvPr id="7" name="Shape 5"/>
          <p:cNvSpPr/>
          <p:nvPr/>
        </p:nvSpPr>
        <p:spPr>
          <a:xfrm>
            <a:off x="731520" y="2459736"/>
            <a:ext cx="0" cy="310896"/>
          </a:xfrm>
          <a:prstGeom prst="line">
            <a:avLst/>
          </a:prstGeom>
          <a:noFill/>
          <a:ln w="41910">
            <a:solidFill>
              <a:srgbClr val="D8A84F"/>
            </a:solidFill>
            <a:prstDash val="solid"/>
          </a:ln>
        </p:spPr>
        <p:txBody>
          <a:bodyPr/>
          <a:lstStyle/>
          <a:p>
            <a:endParaRPr lang="en-GB"/>
          </a:p>
        </p:txBody>
      </p:sp>
      <p:sp>
        <p:nvSpPr>
          <p:cNvPr id="8" name="Text 6"/>
          <p:cNvSpPr/>
          <p:nvPr/>
        </p:nvSpPr>
        <p:spPr>
          <a:xfrm>
            <a:off x="960120" y="2258568"/>
            <a:ext cx="2331720" cy="228600"/>
          </a:xfrm>
          <a:prstGeom prst="rect">
            <a:avLst/>
          </a:prstGeom>
          <a:noFill/>
          <a:ln/>
        </p:spPr>
        <p:txBody>
          <a:bodyPr wrap="square" lIns="508" tIns="508" rIns="508" bIns="508" rtlCol="0" anchor="t">
            <a:normAutofit/>
          </a:bodyPr>
          <a:lstStyle/>
          <a:p>
            <a:pPr marL="0" indent="0" algn="l">
              <a:buNone/>
            </a:pPr>
            <a:r>
              <a:rPr lang="en-US" sz="1420" b="1" dirty="0">
                <a:solidFill>
                  <a:srgbClr val="203A59"/>
                </a:solidFill>
                <a:latin typeface="Aptos" pitchFamily="34" charset="0"/>
                <a:ea typeface="Aptos" pitchFamily="34" charset="-122"/>
                <a:cs typeface="Aptos" pitchFamily="34" charset="-120"/>
              </a:rPr>
              <a:t>Support priority</a:t>
            </a:r>
            <a:endParaRPr lang="en-US" sz="1420" dirty="0"/>
          </a:p>
        </p:txBody>
      </p:sp>
      <p:sp>
        <p:nvSpPr>
          <p:cNvPr id="9" name="Text 7"/>
          <p:cNvSpPr/>
          <p:nvPr/>
        </p:nvSpPr>
        <p:spPr>
          <a:xfrm>
            <a:off x="3429000" y="2276856"/>
            <a:ext cx="7315200" cy="347472"/>
          </a:xfrm>
          <a:prstGeom prst="rect">
            <a:avLst/>
          </a:prstGeom>
          <a:noFill/>
          <a:ln/>
        </p:spPr>
        <p:txBody>
          <a:bodyPr wrap="square" lIns="508" tIns="508" rIns="508" bIns="508" rtlCol="0" anchor="t">
            <a:normAutofit/>
          </a:bodyPr>
          <a:lstStyle/>
          <a:p>
            <a:pPr marL="0" indent="0" algn="l">
              <a:buNone/>
            </a:pPr>
            <a:r>
              <a:rPr lang="en-US" sz="1130" dirty="0">
                <a:solidFill>
                  <a:srgbClr val="1D2630"/>
                </a:solidFill>
                <a:latin typeface="Aptos" pitchFamily="34" charset="0"/>
                <a:ea typeface="Aptos" pitchFamily="34" charset="-122"/>
                <a:cs typeface="Aptos" pitchFamily="34" charset="-120"/>
              </a:rPr>
              <a:t>A stable key worker, structured ZPD play and parent-supported language routines should be introduced immediately.</a:t>
            </a:r>
            <a:endParaRPr lang="en-US" sz="1130" dirty="0"/>
          </a:p>
        </p:txBody>
      </p:sp>
      <p:sp>
        <p:nvSpPr>
          <p:cNvPr id="10" name="Shape 8"/>
          <p:cNvSpPr/>
          <p:nvPr/>
        </p:nvSpPr>
        <p:spPr>
          <a:xfrm>
            <a:off x="731520" y="3392424"/>
            <a:ext cx="0" cy="310896"/>
          </a:xfrm>
          <a:prstGeom prst="line">
            <a:avLst/>
          </a:prstGeom>
          <a:noFill/>
          <a:ln w="41910">
            <a:solidFill>
              <a:srgbClr val="B86B4B"/>
            </a:solidFill>
            <a:prstDash val="solid"/>
          </a:ln>
        </p:spPr>
        <p:txBody>
          <a:bodyPr/>
          <a:lstStyle/>
          <a:p>
            <a:endParaRPr lang="en-GB"/>
          </a:p>
        </p:txBody>
      </p:sp>
      <p:sp>
        <p:nvSpPr>
          <p:cNvPr id="11" name="Text 9"/>
          <p:cNvSpPr/>
          <p:nvPr/>
        </p:nvSpPr>
        <p:spPr>
          <a:xfrm>
            <a:off x="960120" y="3191256"/>
            <a:ext cx="2331720" cy="228600"/>
          </a:xfrm>
          <a:prstGeom prst="rect">
            <a:avLst/>
          </a:prstGeom>
          <a:noFill/>
          <a:ln/>
        </p:spPr>
        <p:txBody>
          <a:bodyPr wrap="square" lIns="508" tIns="508" rIns="508" bIns="508" rtlCol="0" anchor="t">
            <a:normAutofit/>
          </a:bodyPr>
          <a:lstStyle/>
          <a:p>
            <a:pPr marL="0" indent="0" algn="l">
              <a:buNone/>
            </a:pPr>
            <a:r>
              <a:rPr lang="en-US" sz="1420" b="1" dirty="0">
                <a:solidFill>
                  <a:srgbClr val="203A59"/>
                </a:solidFill>
                <a:latin typeface="Aptos" pitchFamily="34" charset="0"/>
                <a:ea typeface="Aptos" pitchFamily="34" charset="-122"/>
                <a:cs typeface="Aptos" pitchFamily="34" charset="-120"/>
              </a:rPr>
              <a:t>Multi-agency action</a:t>
            </a:r>
            <a:endParaRPr lang="en-US" sz="1420" dirty="0"/>
          </a:p>
        </p:txBody>
      </p:sp>
      <p:sp>
        <p:nvSpPr>
          <p:cNvPr id="12" name="Text 10"/>
          <p:cNvSpPr/>
          <p:nvPr/>
        </p:nvSpPr>
        <p:spPr>
          <a:xfrm>
            <a:off x="3429000" y="3209544"/>
            <a:ext cx="7315200" cy="347472"/>
          </a:xfrm>
          <a:prstGeom prst="rect">
            <a:avLst/>
          </a:prstGeom>
          <a:noFill/>
          <a:ln/>
        </p:spPr>
        <p:txBody>
          <a:bodyPr wrap="square" lIns="508" tIns="508" rIns="508" bIns="508" rtlCol="0" anchor="t">
            <a:normAutofit/>
          </a:bodyPr>
          <a:lstStyle/>
          <a:p>
            <a:pPr marL="0" indent="0" algn="l">
              <a:buNone/>
            </a:pPr>
            <a:r>
              <a:rPr lang="en-US" sz="1130" dirty="0">
                <a:solidFill>
                  <a:srgbClr val="1D2630"/>
                </a:solidFill>
                <a:latin typeface="Aptos" pitchFamily="34" charset="0"/>
                <a:ea typeface="Aptos" pitchFamily="34" charset="-122"/>
                <a:cs typeface="Aptos" pitchFamily="34" charset="-120"/>
              </a:rPr>
              <a:t>Early years staff, mother, Health Visitor, SLT and perinatal mental health support should work from one shared plan.</a:t>
            </a:r>
            <a:endParaRPr lang="en-US" sz="1130" dirty="0"/>
          </a:p>
        </p:txBody>
      </p:sp>
      <p:sp>
        <p:nvSpPr>
          <p:cNvPr id="13" name="Shape 11"/>
          <p:cNvSpPr/>
          <p:nvPr/>
        </p:nvSpPr>
        <p:spPr>
          <a:xfrm>
            <a:off x="731520" y="4325112"/>
            <a:ext cx="0" cy="310896"/>
          </a:xfrm>
          <a:prstGeom prst="line">
            <a:avLst/>
          </a:prstGeom>
          <a:noFill/>
          <a:ln w="41910">
            <a:solidFill>
              <a:srgbClr val="6E8B72"/>
            </a:solidFill>
            <a:prstDash val="solid"/>
          </a:ln>
        </p:spPr>
        <p:txBody>
          <a:bodyPr/>
          <a:lstStyle/>
          <a:p>
            <a:endParaRPr lang="en-GB"/>
          </a:p>
        </p:txBody>
      </p:sp>
      <p:sp>
        <p:nvSpPr>
          <p:cNvPr id="14" name="Text 12"/>
          <p:cNvSpPr/>
          <p:nvPr/>
        </p:nvSpPr>
        <p:spPr>
          <a:xfrm>
            <a:off x="960120" y="4123944"/>
            <a:ext cx="2331720" cy="228600"/>
          </a:xfrm>
          <a:prstGeom prst="rect">
            <a:avLst/>
          </a:prstGeom>
          <a:noFill/>
          <a:ln/>
        </p:spPr>
        <p:txBody>
          <a:bodyPr wrap="square" lIns="508" tIns="508" rIns="508" bIns="508" rtlCol="0" anchor="t">
            <a:normAutofit/>
          </a:bodyPr>
          <a:lstStyle/>
          <a:p>
            <a:pPr marL="0" indent="0" algn="l">
              <a:buNone/>
            </a:pPr>
            <a:r>
              <a:rPr lang="en-US" sz="1420" b="1" dirty="0">
                <a:solidFill>
                  <a:srgbClr val="203A59"/>
                </a:solidFill>
                <a:latin typeface="Aptos" pitchFamily="34" charset="0"/>
                <a:ea typeface="Aptos" pitchFamily="34" charset="-122"/>
                <a:cs typeface="Aptos" pitchFamily="34" charset="-120"/>
              </a:rPr>
              <a:t>Expected impact</a:t>
            </a:r>
            <a:endParaRPr lang="en-US" sz="1420" dirty="0"/>
          </a:p>
        </p:txBody>
      </p:sp>
      <p:sp>
        <p:nvSpPr>
          <p:cNvPr id="15" name="Text 13"/>
          <p:cNvSpPr/>
          <p:nvPr/>
        </p:nvSpPr>
        <p:spPr>
          <a:xfrm>
            <a:off x="3429000" y="4142232"/>
            <a:ext cx="7315200" cy="347472"/>
          </a:xfrm>
          <a:prstGeom prst="rect">
            <a:avLst/>
          </a:prstGeom>
          <a:noFill/>
          <a:ln/>
        </p:spPr>
        <p:txBody>
          <a:bodyPr wrap="square" lIns="508" tIns="508" rIns="508" bIns="508" rtlCol="0" anchor="t">
            <a:normAutofit/>
          </a:bodyPr>
          <a:lstStyle/>
          <a:p>
            <a:pPr marL="0" indent="0" algn="l">
              <a:buNone/>
            </a:pPr>
            <a:r>
              <a:rPr lang="en-US" sz="1130" dirty="0">
                <a:solidFill>
                  <a:srgbClr val="1D2630"/>
                </a:solidFill>
                <a:latin typeface="Aptos" pitchFamily="34" charset="0"/>
                <a:ea typeface="Aptos" pitchFamily="34" charset="-122"/>
                <a:cs typeface="Aptos" pitchFamily="34" charset="-120"/>
              </a:rPr>
              <a:t>With consistent scaffolding, Isaac can build communication, emotional regulation and confidence to participate with others.</a:t>
            </a:r>
            <a:endParaRPr lang="en-US" sz="1130" dirty="0"/>
          </a:p>
        </p:txBody>
      </p:sp>
      <p:sp>
        <p:nvSpPr>
          <p:cNvPr id="16" name="Shape 14"/>
          <p:cNvSpPr/>
          <p:nvPr/>
        </p:nvSpPr>
        <p:spPr>
          <a:xfrm>
            <a:off x="2743200" y="5532120"/>
            <a:ext cx="6720840" cy="411480"/>
          </a:xfrm>
          <a:prstGeom prst="roundRect">
            <a:avLst>
              <a:gd name="adj" fmla="val 26667"/>
            </a:avLst>
          </a:prstGeom>
          <a:solidFill>
            <a:srgbClr val="203A59"/>
          </a:solidFill>
          <a:ln w="12700">
            <a:solidFill>
              <a:srgbClr val="203A59"/>
            </a:solidFill>
            <a:prstDash val="solid"/>
          </a:ln>
        </p:spPr>
        <p:txBody>
          <a:bodyPr/>
          <a:lstStyle/>
          <a:p>
            <a:endParaRPr lang="en-GB"/>
          </a:p>
        </p:txBody>
      </p:sp>
      <p:sp>
        <p:nvSpPr>
          <p:cNvPr id="17" name="Text 15"/>
          <p:cNvSpPr/>
          <p:nvPr/>
        </p:nvSpPr>
        <p:spPr>
          <a:xfrm>
            <a:off x="2880360" y="5678424"/>
            <a:ext cx="6446520" cy="91440"/>
          </a:xfrm>
          <a:prstGeom prst="rect">
            <a:avLst/>
          </a:prstGeom>
          <a:noFill/>
          <a:ln/>
        </p:spPr>
        <p:txBody>
          <a:bodyPr wrap="square" lIns="508" tIns="508" rIns="508" bIns="508" rtlCol="0" anchor="t">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Professional commitment: scaffold, observe, review and adapt.</a:t>
            </a:r>
            <a:endParaRPr lang="en-US" sz="1250" dirty="0"/>
          </a:p>
        </p:txBody>
      </p:sp>
      <p:sp>
        <p:nvSpPr>
          <p:cNvPr id="18" name="Text 16"/>
          <p:cNvSpPr/>
          <p:nvPr/>
        </p:nvSpPr>
        <p:spPr>
          <a:xfrm>
            <a:off x="566928" y="6236208"/>
            <a:ext cx="7772400" cy="137160"/>
          </a:xfrm>
          <a:prstGeom prst="rect">
            <a:avLst/>
          </a:prstGeom>
          <a:noFill/>
          <a:ln/>
        </p:spPr>
        <p:txBody>
          <a:bodyPr wrap="square" lIns="508" tIns="508" rIns="508" bIns="508" rtlCol="0" anchor="t">
            <a:normAutofit/>
          </a:bodyPr>
          <a:lstStyle/>
          <a:p>
            <a:pPr marL="0" indent="0" algn="l">
              <a:buNone/>
            </a:pPr>
            <a:r>
              <a:rPr lang="en-US" sz="660" i="1" dirty="0">
                <a:solidFill>
                  <a:srgbClr val="65717F"/>
                </a:solidFill>
                <a:latin typeface="Aptos" pitchFamily="34" charset="0"/>
                <a:ea typeface="Aptos" pitchFamily="34" charset="-122"/>
                <a:cs typeface="Aptos" pitchFamily="34" charset="-120"/>
              </a:rPr>
              <a:t>Sources: Vygotsky (1978); Daniels (2016); Bodrova and Leong (2015).</a:t>
            </a:r>
            <a:endParaRPr lang="en-US" sz="660" dirty="0"/>
          </a:p>
        </p:txBody>
      </p:sp>
      <p:sp>
        <p:nvSpPr>
          <p:cNvPr id="19" name="Shape 17"/>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20" name="Text 18"/>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21" name="Text 19"/>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13</a:t>
            </a:r>
            <a:endParaRPr lang="en-US" sz="8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548640" y="301752"/>
            <a:ext cx="7680960" cy="502920"/>
          </a:xfrm>
          <a:prstGeom prst="rect">
            <a:avLst/>
          </a:prstGeom>
          <a:noFill/>
          <a:ln/>
        </p:spPr>
        <p:txBody>
          <a:bodyPr wrap="square" lIns="508" tIns="508" rIns="508" bIns="508" rtlCol="0" anchor="t">
            <a:normAutofit/>
          </a:bodyPr>
          <a:lstStyle/>
          <a:p>
            <a:pPr marL="0" indent="0" algn="l">
              <a:buNone/>
            </a:pPr>
            <a:r>
              <a:rPr lang="en-US" sz="2600" b="1" dirty="0">
                <a:solidFill>
                  <a:srgbClr val="203A59"/>
                </a:solidFill>
                <a:latin typeface="Aptos Display" pitchFamily="34" charset="0"/>
                <a:ea typeface="Aptos Display" pitchFamily="34" charset="-122"/>
                <a:cs typeface="Aptos Display" pitchFamily="34" charset="-120"/>
              </a:rPr>
              <a:t>References</a:t>
            </a:r>
            <a:endParaRPr lang="en-US" sz="2600" dirty="0"/>
          </a:p>
        </p:txBody>
      </p:sp>
      <p:sp>
        <p:nvSpPr>
          <p:cNvPr id="4" name="Text 2"/>
          <p:cNvSpPr/>
          <p:nvPr/>
        </p:nvSpPr>
        <p:spPr>
          <a:xfrm>
            <a:off x="713232" y="1170432"/>
            <a:ext cx="10927080" cy="4937760"/>
          </a:xfrm>
          <a:prstGeom prst="rect">
            <a:avLst/>
          </a:prstGeom>
          <a:noFill/>
          <a:ln/>
        </p:spPr>
        <p:txBody>
          <a:bodyPr wrap="square" lIns="508" tIns="508" rIns="508" bIns="508" rtlCol="0" anchor="t">
            <a:normAutofit/>
          </a:bodyPr>
          <a:lstStyle/>
          <a:p>
            <a:pPr marL="0" indent="0" algn="l">
              <a:buNone/>
            </a:pPr>
            <a:r>
              <a:rPr lang="en-US" sz="1400" dirty="0">
                <a:solidFill>
                  <a:srgbClr val="1D2630"/>
                </a:solidFill>
                <a:latin typeface="Aptos" pitchFamily="34" charset="0"/>
                <a:ea typeface="Aptos" pitchFamily="34" charset="-122"/>
                <a:cs typeface="Aptos" pitchFamily="34" charset="-120"/>
              </a:rPr>
              <a:t>Berk, L.E. (1998) Development through the lifespan. Boston: Allyn &amp; Bacon.</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Bodrova, E. and Leong, D.J. (2015) ‘Vygotskian and post-Vygotskian views on children’s play’, American Journal of Play, 7(3), pp.371–388.</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Daniels, H. (2016) ‘Learning in cultures of social interaction’, Revista de Investigación Educativa, 34(2), pp.315–328.</a:t>
            </a: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Holzman, L. (2008) Vygotsky at work and play. London: Routledge.</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Lindon, J. and Brodie, K. (2016) Understanding child development 0–8 years. 4th edn. London: Hodder Education.</a:t>
            </a: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Moyles, J. (2014) The excellence of play. 4th edn. Maidenhead: Open University Press.</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van Compernolle, R.A. and Kinginger, C. (2013) ‘Promoting metapragmatic development through assessment in the zone of proximal development’, Language Teaching Research, 17(3), pp.282–302.</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Veraksa, N. and van Oers, B. (2022) ‘The polyphony of voices in cultural-historical approaches to play’, International Journal of Early Years Education, 30(3), pp.500–510.</a:t>
            </a:r>
          </a:p>
          <a:p>
            <a:pPr marL="0" indent="0" algn="l">
              <a:buNone/>
            </a:pPr>
            <a:endParaRPr lang="en-US" sz="1400" dirty="0"/>
          </a:p>
          <a:p>
            <a:pPr marL="0" indent="0" algn="l">
              <a:buNone/>
            </a:pPr>
            <a:r>
              <a:rPr lang="en-US" sz="1400" dirty="0">
                <a:solidFill>
                  <a:srgbClr val="1D2630"/>
                </a:solidFill>
                <a:latin typeface="Aptos" pitchFamily="34" charset="0"/>
                <a:ea typeface="Aptos" pitchFamily="34" charset="-122"/>
                <a:cs typeface="Aptos" pitchFamily="34" charset="-120"/>
              </a:rPr>
              <a:t>Vygotsky, L.S. (1978) Mind in society: the development of higher psychological processes. Cambridge, MA: Harvard University Press.</a:t>
            </a:r>
            <a:endParaRPr lang="en-US" sz="1400" dirty="0"/>
          </a:p>
        </p:txBody>
      </p:sp>
      <p:sp>
        <p:nvSpPr>
          <p:cNvPr id="5" name="Shape 3"/>
          <p:cNvSpPr/>
          <p:nvPr/>
        </p:nvSpPr>
        <p:spPr>
          <a:xfrm>
            <a:off x="548640" y="6455664"/>
            <a:ext cx="11064240" cy="0"/>
          </a:xfrm>
          <a:prstGeom prst="line">
            <a:avLst/>
          </a:prstGeom>
          <a:noFill/>
          <a:ln w="7620">
            <a:solidFill>
              <a:srgbClr val="C9C2B5"/>
            </a:solidFill>
            <a:prstDash val="solid"/>
          </a:ln>
        </p:spPr>
        <p:txBody>
          <a:bodyPr/>
          <a:lstStyle/>
          <a:p>
            <a:endParaRPr lang="en-GB"/>
          </a:p>
        </p:txBody>
      </p:sp>
      <p:sp>
        <p:nvSpPr>
          <p:cNvPr id="6" name="Text 4"/>
          <p:cNvSpPr/>
          <p:nvPr/>
        </p:nvSpPr>
        <p:spPr>
          <a:xfrm>
            <a:off x="548640" y="6537960"/>
            <a:ext cx="5029200" cy="164592"/>
          </a:xfrm>
          <a:prstGeom prst="rect">
            <a:avLst/>
          </a:prstGeom>
          <a:noFill/>
          <a:ln/>
        </p:spPr>
        <p:txBody>
          <a:bodyPr wrap="square" lIns="508" tIns="508" rIns="508" bIns="508" rtlCol="0" anchor="t">
            <a:normAutofit/>
          </a:bodyPr>
          <a:lstStyle/>
          <a:p>
            <a:pPr marL="0" indent="0" algn="l">
              <a:buNone/>
            </a:pPr>
            <a:r>
              <a:rPr lang="en-US" sz="780" dirty="0">
                <a:solidFill>
                  <a:srgbClr val="65717F"/>
                </a:solidFill>
                <a:latin typeface="Aptos" pitchFamily="34" charset="0"/>
                <a:ea typeface="Aptos" pitchFamily="34" charset="-122"/>
                <a:cs typeface="Aptos" pitchFamily="34" charset="-120"/>
              </a:rPr>
              <a:t>LCHS4010 • Psychology in Health and Social Care</a:t>
            </a:r>
            <a:endParaRPr lang="en-US" sz="780" dirty="0"/>
          </a:p>
        </p:txBody>
      </p:sp>
      <p:sp>
        <p:nvSpPr>
          <p:cNvPr id="7" name="Text 5"/>
          <p:cNvSpPr/>
          <p:nvPr/>
        </p:nvSpPr>
        <p:spPr>
          <a:xfrm>
            <a:off x="11201400" y="6510528"/>
            <a:ext cx="457200" cy="201168"/>
          </a:xfrm>
          <a:prstGeom prst="rect">
            <a:avLst/>
          </a:prstGeom>
          <a:noFill/>
          <a:ln/>
        </p:spPr>
        <p:txBody>
          <a:bodyPr wrap="square" lIns="508" tIns="508" rIns="508" bIns="508" rtlCol="0" anchor="t">
            <a:normAutofit/>
          </a:bodyPr>
          <a:lstStyle/>
          <a:p>
            <a:pPr marL="0" indent="0" algn="r">
              <a:buNone/>
            </a:pPr>
            <a:r>
              <a:rPr lang="en-US" sz="850" dirty="0">
                <a:solidFill>
                  <a:srgbClr val="65717F"/>
                </a:solidFill>
                <a:latin typeface="Aptos" pitchFamily="34" charset="0"/>
                <a:ea typeface="Aptos" pitchFamily="34" charset="-122"/>
                <a:cs typeface="Aptos" pitchFamily="34" charset="-120"/>
              </a:rPr>
              <a:t>14</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TotalTime>
  <Words>2599</Words>
  <Application>Microsoft Office PowerPoint</Application>
  <PresentationFormat>Widescreen</PresentationFormat>
  <Paragraphs>263</Paragraphs>
  <Slides>14</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Vygotsky's Sociocultural Theory: Supporting Isaac</dc:title>
  <dc:subject>LCHS4010 Psychology in Health and Social Care</dc:subject>
  <dc:creator>OpenAI</dc:creator>
  <cp:lastModifiedBy>Suzan Wakayamba Namitala (2515844)</cp:lastModifiedBy>
  <cp:revision>2</cp:revision>
  <dcterms:created xsi:type="dcterms:W3CDTF">2026-07-12T22:39:05Z</dcterms:created>
  <dcterms:modified xsi:type="dcterms:W3CDTF">2026-07-12T22:51:06Z</dcterms:modified>
</cp:coreProperties>
</file>