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CCEB14-74E4-4CF9-AD97-0D3C720841C7}" type="datetimeFigureOut">
              <a:rPr lang="en-US" smtClean="0"/>
              <a:pPr/>
              <a:t>3/30/2022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2EDEC9-BBB0-442C-B83D-914535670A1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report is about introduction to physiology and will highlight the points related to the topic. This report aims to understand the anatomy and physiology of heart disease such as angina and heart stroke. This report will also show the questionnaires asked to a patient to understand the lifestyle and health related information of the patient as it will help to understand how the lifestyle can affect the health of an individual. It will also highlight the patient's responses and will provide recommendations to improve lifestyle and health of patient A.  </a:t>
            </a:r>
          </a:p>
          <a:p>
            <a:endParaRPr lang="en-US" dirty="0"/>
          </a:p>
        </p:txBody>
      </p:sp>
      <p:sp>
        <p:nvSpPr>
          <p:cNvPr id="4" name="Slide Number Placeholder 3"/>
          <p:cNvSpPr>
            <a:spLocks noGrp="1"/>
          </p:cNvSpPr>
          <p:nvPr>
            <p:ph type="sldNum" sz="quarter" idx="10"/>
          </p:nvPr>
        </p:nvSpPr>
        <p:spPr/>
        <p:txBody>
          <a:bodyPr/>
          <a:lstStyle/>
          <a:p>
            <a:fld id="{D42EDEC9-BBB0-442C-B83D-914535670A1A}" type="slidenum">
              <a:rPr lang="en-US" smtClean="0"/>
              <a:pPr/>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heart is one of the most important parts of the human body which pumps the blood by a closed system of blood vessels. The blood vessels help to circulate the blood in all parts of the body. The heart of a human being is located in the thoracic cavity medially between the lungs and in the space which is called </a:t>
            </a:r>
            <a:r>
              <a:rPr lang="en-US" sz="1200" kern="1200" dirty="0" err="1">
                <a:solidFill>
                  <a:schemeClr val="tx1"/>
                </a:solidFill>
                <a:latin typeface="+mn-lt"/>
                <a:ea typeface="+mn-ea"/>
                <a:cs typeface="+mn-cs"/>
              </a:rPr>
              <a:t>mediastinum</a:t>
            </a:r>
            <a:r>
              <a:rPr lang="en-US" sz="1200" kern="1200" dirty="0">
                <a:solidFill>
                  <a:schemeClr val="tx1"/>
                </a:solidFill>
                <a:latin typeface="+mn-lt"/>
                <a:ea typeface="+mn-ea"/>
                <a:cs typeface="+mn-cs"/>
              </a:rPr>
              <a:t>. The shape of a human heart is similar to a pinecone, and is boarded at a superior surface and tapering to the apex. The size of a heart is nearly the size of one's fist. The average heart beats 100,000 times a day and pumps 5 gallons of blood per minute. The heart of a human being is one of the most complex organs and can be affected by different diseases (Garcia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2020). One of the major heart diseases which can have a huge effect is heart attack and has equal risk factors to both men and women. It can be caused by diabetes, smoking, high cholesterol or hypertension.  The symptoms of this disease are pressure and pain in the centre of the heart, and pain that radiates down the right arm because of cold weather. This happens when the heart cannot get sufficient oxygen to keep beating and to supply the blood to the rest of the body (</a:t>
            </a:r>
            <a:r>
              <a:rPr lang="en-US" sz="1200" kern="1200" dirty="0" err="1">
                <a:solidFill>
                  <a:schemeClr val="tx1"/>
                </a:solidFill>
                <a:latin typeface="+mn-lt"/>
                <a:ea typeface="+mn-ea"/>
                <a:cs typeface="+mn-cs"/>
              </a:rPr>
              <a:t>Peyvandi</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2019). The heart attack has become the leading cause for the death of men and women in the UK as 64,000 people die in the UK each year because of heart attack.  </a:t>
            </a:r>
          </a:p>
          <a:p>
            <a:endParaRPr lang="en-US" dirty="0"/>
          </a:p>
        </p:txBody>
      </p:sp>
      <p:sp>
        <p:nvSpPr>
          <p:cNvPr id="4" name="Slide Number Placeholder 3"/>
          <p:cNvSpPr>
            <a:spLocks noGrp="1"/>
          </p:cNvSpPr>
          <p:nvPr>
            <p:ph type="sldNum" sz="quarter" idx="10"/>
          </p:nvPr>
        </p:nvSpPr>
        <p:spPr/>
        <p:txBody>
          <a:bodyPr/>
          <a:lstStyle/>
          <a:p>
            <a:fld id="{D42EDEC9-BBB0-442C-B83D-914535670A1A}"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Patient A has come for a health check up as she has been showing the symptoms of heart disease and possible heart attack. She was asked different questions related to her lifestyle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the possible outcome and effect she may have on her health (Gupta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2019). The first question asked to her was whether she was a smoker or not. The second question was how much did she smoke per day and will she ever stop smoking? She was also asked how much alcohol she consumes per week. She was also asked if she had any relatives diagnosed with heart attack or angina before the age of 60 and have she ever been the victim of heart stroke or attack (van </a:t>
            </a:r>
            <a:r>
              <a:rPr lang="en-US" sz="1200" kern="1200" dirty="0" err="1">
                <a:solidFill>
                  <a:schemeClr val="tx1"/>
                </a:solidFill>
                <a:latin typeface="+mn-lt"/>
                <a:ea typeface="+mn-ea"/>
                <a:cs typeface="+mn-cs"/>
              </a:rPr>
              <a:t>der</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Werf</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2018). She was also asked about the background of her ethnicity and also general practice physical activity questionnaire. The question was “What type and amount of physical activity is involved in her work.</a:t>
            </a:r>
          </a:p>
          <a:p>
            <a:endParaRPr lang="en-US" dirty="0"/>
          </a:p>
        </p:txBody>
      </p:sp>
      <p:sp>
        <p:nvSpPr>
          <p:cNvPr id="4" name="Slide Number Placeholder 3"/>
          <p:cNvSpPr>
            <a:spLocks noGrp="1"/>
          </p:cNvSpPr>
          <p:nvPr>
            <p:ph type="sldNum" sz="quarter" idx="10"/>
          </p:nvPr>
        </p:nvSpPr>
        <p:spPr/>
        <p:txBody>
          <a:bodyPr/>
          <a:lstStyle/>
          <a:p>
            <a:fld id="{D42EDEC9-BBB0-442C-B83D-914535670A1A}"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Patient A is a 50 years old lady born on 20/01/1972 born in White British ethnicity. She has come to check her health as she has been showing symptoms of possible heart attack for the last 10 days (</a:t>
            </a:r>
            <a:r>
              <a:rPr lang="en-US" sz="1200" kern="1200" dirty="0" err="1">
                <a:solidFill>
                  <a:schemeClr val="tx1"/>
                </a:solidFill>
                <a:latin typeface="+mn-lt"/>
                <a:ea typeface="+mn-ea"/>
                <a:cs typeface="+mn-cs"/>
              </a:rPr>
              <a:t>O’neill</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2018). To test the possible heart disease and heart stroke over the next 10 years, Patient A was asked a few questions related to lifestyle. The first question asked to her was if she is a smoker or not and found out that she was a smoker. She smokes 20 cigarettes a day which is too much and over the limits for a 50 years old lady. She also refused to quit smoking and also said she drinks 12 cans of beer per week. She also had close relatives who had heart attacks or angina before the age of 60. But it was shocking to know that she never had a heart attack before. She was also asked a general practice physical activity questionnaire like what type of physical activity was involved in her work. She mostly spent her time at work sitting (</a:t>
            </a:r>
            <a:r>
              <a:rPr lang="en-US" sz="1200" kern="1200" dirty="0" err="1">
                <a:solidFill>
                  <a:schemeClr val="tx1"/>
                </a:solidFill>
                <a:latin typeface="+mn-lt"/>
                <a:ea typeface="+mn-ea"/>
                <a:cs typeface="+mn-cs"/>
              </a:rPr>
              <a:t>Obad</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2018).</a:t>
            </a:r>
          </a:p>
          <a:p>
            <a:endParaRPr lang="en-US" dirty="0"/>
          </a:p>
        </p:txBody>
      </p:sp>
      <p:sp>
        <p:nvSpPr>
          <p:cNvPr id="4" name="Slide Number Placeholder 3"/>
          <p:cNvSpPr>
            <a:spLocks noGrp="1"/>
          </p:cNvSpPr>
          <p:nvPr>
            <p:ph type="sldNum" sz="quarter" idx="10"/>
          </p:nvPr>
        </p:nvSpPr>
        <p:spPr/>
        <p:txBody>
          <a:bodyPr/>
          <a:lstStyle/>
          <a:p>
            <a:fld id="{D42EDEC9-BBB0-442C-B83D-914535670A1A}"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From the above analysis of lifestyle and health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choices of Patient A, she had a major risk of getting diagnosed with a heart disease such as angina or heart attack. The 50 years old woman had a major risk of getting diagnosed with this disease as one of the reasons was she was a chain smoker. She smoked 20 cigarettes a day which is over the limit for a 50 years old woman. This can affect her lungs and heart within the next five years and show the possible symptoms of angina or other heart related diseases (van </a:t>
            </a:r>
            <a:r>
              <a:rPr lang="en-US" sz="1200" kern="1200" dirty="0" err="1">
                <a:solidFill>
                  <a:schemeClr val="tx1"/>
                </a:solidFill>
                <a:latin typeface="+mn-lt"/>
                <a:ea typeface="+mn-ea"/>
                <a:cs typeface="+mn-cs"/>
              </a:rPr>
              <a:t>Zyl-Smit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2020). She was also an alcoholic and drank 12 cans of beer per week which can also affect her life and increase the heart risk as it thickens and weakens the heart. She has been smoking for several years and also refused to quit smoking which can significantly impact and increase or increase the health risk. She was also involved less in physical activity as she spent most of the time sitting in her work. Thus, this health and lifestyle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of Patient A can show risk of heart disease within the next 10 years.    </a:t>
            </a:r>
            <a:endParaRPr lang="en-US" dirty="0"/>
          </a:p>
        </p:txBody>
      </p:sp>
      <p:sp>
        <p:nvSpPr>
          <p:cNvPr id="4" name="Slide Number Placeholder 3"/>
          <p:cNvSpPr>
            <a:spLocks noGrp="1"/>
          </p:cNvSpPr>
          <p:nvPr>
            <p:ph type="sldNum" sz="quarter" idx="10"/>
          </p:nvPr>
        </p:nvSpPr>
        <p:spPr/>
        <p:txBody>
          <a:bodyPr/>
          <a:lstStyle/>
          <a:p>
            <a:fld id="{D42EDEC9-BBB0-442C-B83D-914535670A1A}" type="slidenum">
              <a:rPr lang="en-US" smtClean="0"/>
              <a:pPr/>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Since Patient A has a huge chance of getting diagnosed with major heart disease like angina and heart attack, she can do several things to avoid it from happening. There are several health and social care service providers and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in the UK who help people to manage and improve the care of people like Patient A. Since Patient A was an alcoholic and chain smoker, she can go to different rehab </a:t>
            </a:r>
            <a:r>
              <a:rPr lang="en-US" sz="1200" kern="1200" dirty="0" err="1">
                <a:solidFill>
                  <a:schemeClr val="tx1"/>
                </a:solidFill>
                <a:latin typeface="+mn-lt"/>
                <a:ea typeface="+mn-ea"/>
                <a:cs typeface="+mn-cs"/>
              </a:rPr>
              <a:t>centres</a:t>
            </a:r>
            <a:r>
              <a:rPr lang="en-US" sz="1200" kern="1200" dirty="0">
                <a:solidFill>
                  <a:schemeClr val="tx1"/>
                </a:solidFill>
                <a:latin typeface="+mn-lt"/>
                <a:ea typeface="+mn-ea"/>
                <a:cs typeface="+mn-cs"/>
              </a:rPr>
              <a:t> available in the UK to avoid any health risk in near future. There are top rehab clinics like </a:t>
            </a:r>
            <a:r>
              <a:rPr lang="en-US" sz="1200" b="1" kern="1200" dirty="0" err="1">
                <a:solidFill>
                  <a:schemeClr val="tx1"/>
                </a:solidFill>
                <a:latin typeface="+mn-lt"/>
                <a:ea typeface="+mn-ea"/>
                <a:cs typeface="+mn-cs"/>
              </a:rPr>
              <a:t>Salus</a:t>
            </a:r>
            <a:r>
              <a:rPr lang="en-US" sz="1200" b="1" kern="1200" dirty="0">
                <a:solidFill>
                  <a:schemeClr val="tx1"/>
                </a:solidFill>
                <a:latin typeface="+mn-lt"/>
                <a:ea typeface="+mn-ea"/>
                <a:cs typeface="+mn-cs"/>
              </a:rPr>
              <a:t> </a:t>
            </a:r>
            <a:r>
              <a:rPr lang="en-US" sz="1200" b="1" kern="1200" dirty="0" err="1">
                <a:solidFill>
                  <a:schemeClr val="tx1"/>
                </a:solidFill>
                <a:latin typeface="+mn-lt"/>
                <a:ea typeface="+mn-ea"/>
                <a:cs typeface="+mn-cs"/>
              </a:rPr>
              <a:t>Withnell</a:t>
            </a:r>
            <a:r>
              <a:rPr lang="en-US" sz="1200" b="1" kern="1200" dirty="0">
                <a:solidFill>
                  <a:schemeClr val="tx1"/>
                </a:solidFill>
                <a:latin typeface="+mn-lt"/>
                <a:ea typeface="+mn-ea"/>
                <a:cs typeface="+mn-cs"/>
              </a:rPr>
              <a:t> Hall Rehabilitation</a:t>
            </a:r>
            <a:r>
              <a:rPr lang="en-US" sz="1200" kern="1200" dirty="0">
                <a:solidFill>
                  <a:schemeClr val="tx1"/>
                </a:solidFill>
                <a:latin typeface="+mn-lt"/>
                <a:ea typeface="+mn-ea"/>
                <a:cs typeface="+mn-cs"/>
              </a:rPr>
              <a:t> who provide health and social care service to the people and help them to quit drinking alcohol and smoking for good. This rehab centre will help individuals to sober up and stay clean. Thus, Patient A joining this kind of rehab centre will help them to clean up and stay sober which will also have a positive impact in the life of an individual. Patient A staying sober for more than a year will decrease the risk of heart disease and stroke. There are also several health and social care services providing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like the NHS which can help Patient A to </a:t>
            </a:r>
            <a:r>
              <a:rPr lang="en-US" sz="1200" kern="1200" dirty="0" err="1">
                <a:solidFill>
                  <a:schemeClr val="tx1"/>
                </a:solidFill>
                <a:latin typeface="+mn-lt"/>
                <a:ea typeface="+mn-ea"/>
                <a:cs typeface="+mn-cs"/>
              </a:rPr>
              <a:t>minimise</a:t>
            </a:r>
            <a:r>
              <a:rPr lang="en-US" sz="1200" kern="1200" dirty="0">
                <a:solidFill>
                  <a:schemeClr val="tx1"/>
                </a:solidFill>
                <a:latin typeface="+mn-lt"/>
                <a:ea typeface="+mn-ea"/>
                <a:cs typeface="+mn-cs"/>
              </a:rPr>
              <a:t> the risk of getting diagnosed by heart disease. The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such as the NHS provide treatments which reduce the harm of the possible disease.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also offers treatment like </a:t>
            </a:r>
            <a:r>
              <a:rPr lang="en-US" sz="1200" kern="1200" dirty="0" err="1">
                <a:solidFill>
                  <a:schemeClr val="tx1"/>
                </a:solidFill>
                <a:latin typeface="+mn-lt"/>
                <a:ea typeface="+mn-ea"/>
                <a:cs typeface="+mn-cs"/>
              </a:rPr>
              <a:t>counselling</a:t>
            </a:r>
            <a:r>
              <a:rPr lang="en-US" sz="1200" kern="1200" dirty="0">
                <a:solidFill>
                  <a:schemeClr val="tx1"/>
                </a:solidFill>
                <a:latin typeface="+mn-lt"/>
                <a:ea typeface="+mn-ea"/>
                <a:cs typeface="+mn-cs"/>
              </a:rPr>
              <a:t> sessions and suggests what an individual can do to avoid such addictions and to improve health. There are also a number of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available in the UK beside the National Health Service who support individuals like Patient A to overcome the problem and avoid possible heart disease in near future.  </a:t>
            </a:r>
          </a:p>
          <a:p>
            <a:endParaRPr lang="en-US" dirty="0"/>
          </a:p>
        </p:txBody>
      </p:sp>
      <p:sp>
        <p:nvSpPr>
          <p:cNvPr id="4" name="Slide Number Placeholder 3"/>
          <p:cNvSpPr>
            <a:spLocks noGrp="1"/>
          </p:cNvSpPr>
          <p:nvPr>
            <p:ph type="sldNum" sz="quarter" idx="10"/>
          </p:nvPr>
        </p:nvSpPr>
        <p:spPr/>
        <p:txBody>
          <a:bodyPr/>
          <a:lstStyle/>
          <a:p>
            <a:fld id="{D42EDEC9-BBB0-442C-B83D-914535670A1A}" type="slidenum">
              <a:rPr lang="en-US" smtClean="0"/>
              <a:pPr/>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above report has concluded about human physiology. It has shown the understanding of anatomy and </a:t>
            </a:r>
            <a:r>
              <a:rPr lang="en-US" sz="1200" b="1" kern="1200" dirty="0">
                <a:solidFill>
                  <a:schemeClr val="tx1"/>
                </a:solidFill>
                <a:latin typeface="+mn-lt"/>
                <a:ea typeface="+mn-ea"/>
                <a:cs typeface="+mn-cs"/>
              </a:rPr>
              <a:t>physiology</a:t>
            </a:r>
            <a:r>
              <a:rPr lang="en-US" sz="1200" kern="1200" dirty="0">
                <a:solidFill>
                  <a:schemeClr val="tx1"/>
                </a:solidFill>
                <a:latin typeface="+mn-lt"/>
                <a:ea typeface="+mn-ea"/>
                <a:cs typeface="+mn-cs"/>
              </a:rPr>
              <a:t> of the human heart and possible heart disease. This report has also shown the questionnaires asked to a patient to understand the lifestyle and health related information of the patient as it will help to understand how the lifestyle can affect the health of an individual. It has also provided the responses of patient A and has provided recommendations to improve lifestyle and health of patient A. </a:t>
            </a:r>
          </a:p>
          <a:p>
            <a:endParaRPr lang="en-US" dirty="0"/>
          </a:p>
        </p:txBody>
      </p:sp>
      <p:sp>
        <p:nvSpPr>
          <p:cNvPr id="4" name="Slide Number Placeholder 3"/>
          <p:cNvSpPr>
            <a:spLocks noGrp="1"/>
          </p:cNvSpPr>
          <p:nvPr>
            <p:ph type="sldNum" sz="quarter" idx="10"/>
          </p:nvPr>
        </p:nvSpPr>
        <p:spPr/>
        <p:txBody>
          <a:bodyPr/>
          <a:lstStyle/>
          <a:p>
            <a:fld id="{D42EDEC9-BBB0-442C-B83D-914535670A1A}"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71E039CE-B4FC-4A67-B6BF-028084CDC598}" type="datetimeFigureOut">
              <a:rPr lang="en-US" smtClean="0"/>
              <a:pPr/>
              <a:t>3/30/2022</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F1A6712-554A-4C4A-8069-A07BE97DB30D}"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71E039CE-B4FC-4A67-B6BF-028084CDC598}" type="datetimeFigureOut">
              <a:rPr lang="en-US" smtClean="0"/>
              <a:pPr/>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CF1A6712-554A-4C4A-8069-A07BE97DB30D}"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71E039CE-B4FC-4A67-B6BF-028084CDC598}" type="datetimeFigureOut">
              <a:rPr lang="en-US" smtClean="0"/>
              <a:pPr/>
              <a:t>3/30/2022</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F1A6712-554A-4C4A-8069-A07BE97DB30D}"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71E039CE-B4FC-4A67-B6BF-028084CDC598}" type="datetimeFigureOut">
              <a:rPr lang="en-US" smtClean="0"/>
              <a:pPr/>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1A6712-554A-4C4A-8069-A07BE97DB30D}"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71E039CE-B4FC-4A67-B6BF-028084CDC598}" type="datetimeFigureOut">
              <a:rPr lang="en-US" smtClean="0"/>
              <a:pPr/>
              <a:t>3/30/2022</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F1A6712-554A-4C4A-8069-A07BE97DB30D}"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1E039CE-B4FC-4A67-B6BF-028084CDC598}" type="datetimeFigureOut">
              <a:rPr lang="en-US" smtClean="0"/>
              <a:pPr/>
              <a:t>3/30/2022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CF1A6712-554A-4C4A-8069-A07BE97DB30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71E039CE-B4FC-4A67-B6BF-028084CDC598}" type="datetimeFigureOut">
              <a:rPr lang="en-US" smtClean="0"/>
              <a:pPr/>
              <a:t>3/30/2022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F1A6712-554A-4C4A-8069-A07BE97DB30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F1A6712-554A-4C4A-8069-A07BE97DB30D}"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71E039CE-B4FC-4A67-B6BF-028084CDC598}" type="datetimeFigureOut">
              <a:rPr lang="en-US" smtClean="0"/>
              <a:pPr/>
              <a:t>3/30/2022</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F1A6712-554A-4C4A-8069-A07BE97DB30D}"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71E039CE-B4FC-4A67-B6BF-028084CDC598}" type="datetimeFigureOut">
              <a:rPr lang="en-US" smtClean="0"/>
              <a:pPr/>
              <a:t>3/30/2022</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1E039CE-B4FC-4A67-B6BF-028084CDC598}" type="datetimeFigureOut">
              <a:rPr lang="en-US" smtClean="0"/>
              <a:pPr/>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1A6712-554A-4C4A-8069-A07BE97DB30D}"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F1A6712-554A-4C4A-8069-A07BE97DB30D}"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1E039CE-B4FC-4A67-B6BF-028084CDC598}" type="datetimeFigureOut">
              <a:rPr lang="en-US" smtClean="0"/>
              <a:pPr/>
              <a:t>3/30/2022</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71E039CE-B4FC-4A67-B6BF-028084CDC598}" type="datetimeFigureOut">
              <a:rPr lang="en-US" smtClean="0"/>
              <a:pPr/>
              <a:t>3/30/2022</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F1A6712-554A-4C4A-8069-A07BE97DB30D}"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dirty="0"/>
          </a:p>
        </p:txBody>
      </p:sp>
      <p:sp>
        <p:nvSpPr>
          <p:cNvPr id="2" name="Title 1"/>
          <p:cNvSpPr>
            <a:spLocks noGrp="1"/>
          </p:cNvSpPr>
          <p:nvPr>
            <p:ph type="ctrTitle"/>
          </p:nvPr>
        </p:nvSpPr>
        <p:spPr/>
        <p:txBody>
          <a:bodyPr>
            <a:normAutofit/>
          </a:bodyPr>
          <a:lstStyle/>
          <a:p>
            <a:br>
              <a:rPr lang="en-US" dirty="0"/>
            </a:br>
            <a:endParaRPr lang="en-US" dirty="0"/>
          </a:p>
        </p:txBody>
      </p:sp>
      <p:pic>
        <p:nvPicPr>
          <p:cNvPr id="11266" name="Picture 2" descr="See the source image"/>
          <p:cNvPicPr>
            <a:picLocks noChangeAspect="1" noChangeArrowheads="1"/>
          </p:cNvPicPr>
          <p:nvPr/>
        </p:nvPicPr>
        <p:blipFill>
          <a:blip r:embed="rId2"/>
          <a:srcRect/>
          <a:stretch>
            <a:fillRect/>
          </a:stretch>
        </p:blipFill>
        <p:spPr bwMode="auto">
          <a:xfrm>
            <a:off x="0" y="0"/>
            <a:ext cx="9144000" cy="6858000"/>
          </a:xfrm>
          <a:prstGeom prst="rect">
            <a:avLst/>
          </a:prstGeom>
          <a:noFill/>
        </p:spPr>
      </p:pic>
      <p:sp>
        <p:nvSpPr>
          <p:cNvPr id="9" name="TextBox 8"/>
          <p:cNvSpPr txBox="1"/>
          <p:nvPr/>
        </p:nvSpPr>
        <p:spPr>
          <a:xfrm>
            <a:off x="2057400" y="2057400"/>
            <a:ext cx="6705600" cy="1754326"/>
          </a:xfrm>
          <a:prstGeom prst="rect">
            <a:avLst/>
          </a:prstGeom>
          <a:noFill/>
        </p:spPr>
        <p:txBody>
          <a:bodyPr wrap="square" rtlCol="0">
            <a:spAutoFit/>
          </a:bodyPr>
          <a:lstStyle/>
          <a:p>
            <a:pPr algn="ctr"/>
            <a:r>
              <a:rPr lang="en-US" sz="5400" b="1" dirty="0"/>
              <a:t>Introduction to Physiology</a:t>
            </a:r>
            <a:endParaRPr lang="en-US" sz="5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407194" y="1034653"/>
            <a:ext cx="8001000" cy="2480072"/>
          </a:xfrm>
        </p:spPr>
        <p:txBody>
          <a:bodyPr>
            <a:normAutofit fontScale="90000"/>
          </a:bodyPr>
          <a:lstStyle/>
          <a:p>
            <a:pPr algn="l"/>
            <a:r>
              <a:rPr lang="en-GB" sz="3300" b="1" dirty="0"/>
              <a:t>Module: Introduction to Physiology</a:t>
            </a:r>
            <a:br>
              <a:rPr lang="en-GB" sz="3300" b="1" dirty="0"/>
            </a:br>
            <a:br>
              <a:rPr lang="en-GB" sz="3300" b="1" dirty="0"/>
            </a:br>
            <a:r>
              <a:rPr lang="en-GB" sz="3300" b="1" dirty="0"/>
              <a:t>Assessment: 1</a:t>
            </a:r>
            <a:br>
              <a:rPr lang="en-GB" sz="3300" b="1" dirty="0"/>
            </a:br>
            <a:br>
              <a:rPr lang="en-GB" sz="3300" b="1" dirty="0"/>
            </a:br>
            <a:r>
              <a:rPr lang="en-GB" sz="3300" b="1" dirty="0"/>
              <a:t>Topic: Heart Attack</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742950" y="4650581"/>
            <a:ext cx="7665244" cy="1228725"/>
          </a:xfrm>
        </p:spPr>
        <p:txBody>
          <a:bodyPr>
            <a:normAutofit/>
          </a:bodyPr>
          <a:lstStyle/>
          <a:p>
            <a:pPr algn="l"/>
            <a:r>
              <a:rPr lang="en-GB" sz="2100" dirty="0"/>
              <a:t>Student Name: Tendai Dzitiro  </a:t>
            </a:r>
          </a:p>
          <a:p>
            <a:pPr algn="l"/>
            <a:endParaRPr lang="en-GB" sz="2100" dirty="0"/>
          </a:p>
          <a:p>
            <a:pPr algn="l"/>
            <a:r>
              <a:rPr lang="en-GB" sz="2100" dirty="0"/>
              <a:t>Student Number: 2011634   </a:t>
            </a:r>
          </a:p>
        </p:txBody>
      </p:sp>
    </p:spTree>
    <p:extLst>
      <p:ext uri="{BB962C8B-B14F-4D97-AF65-F5344CB8AC3E}">
        <p14:creationId xmlns:p14="http://schemas.microsoft.com/office/powerpoint/2010/main" val="199503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 </a:t>
            </a:r>
          </a:p>
        </p:txBody>
      </p:sp>
      <p:sp>
        <p:nvSpPr>
          <p:cNvPr id="3" name="Content Placeholder 2"/>
          <p:cNvSpPr>
            <a:spLocks noGrp="1"/>
          </p:cNvSpPr>
          <p:nvPr>
            <p:ph sz="quarter" idx="1"/>
          </p:nvPr>
        </p:nvSpPr>
        <p:spPr/>
        <p:txBody>
          <a:bodyPr>
            <a:normAutofit/>
          </a:bodyPr>
          <a:lstStyle/>
          <a:p>
            <a:r>
              <a:rPr lang="en-US" dirty="0"/>
              <a:t>Introduction</a:t>
            </a:r>
          </a:p>
          <a:p>
            <a:r>
              <a:rPr lang="en-US" dirty="0"/>
              <a:t>Anatomy and Physiology</a:t>
            </a:r>
          </a:p>
          <a:p>
            <a:r>
              <a:rPr lang="en-US" dirty="0"/>
              <a:t>Questionnaire</a:t>
            </a:r>
          </a:p>
          <a:p>
            <a:r>
              <a:rPr lang="en-US" dirty="0"/>
              <a:t>Lifestyle health-related information of the patient</a:t>
            </a:r>
          </a:p>
          <a:p>
            <a:r>
              <a:rPr lang="en-US" dirty="0"/>
              <a:t>Health Risks</a:t>
            </a:r>
          </a:p>
          <a:p>
            <a:r>
              <a:rPr lang="en-US" dirty="0"/>
              <a:t>Recommendations</a:t>
            </a:r>
          </a:p>
          <a:p>
            <a:r>
              <a:rPr lang="en-US" dirty="0"/>
              <a:t>Conclusion</a:t>
            </a:r>
          </a:p>
          <a:p>
            <a:r>
              <a:rPr lang="en-US" dirty="0"/>
              <a:t>Reference</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sz="quarter" idx="1"/>
          </p:nvPr>
        </p:nvSpPr>
        <p:spPr>
          <a:xfrm>
            <a:off x="228600" y="2332037"/>
            <a:ext cx="4724400" cy="4525963"/>
          </a:xfrm>
        </p:spPr>
        <p:txBody>
          <a:bodyPr/>
          <a:lstStyle/>
          <a:p>
            <a:pPr lvl="0" fontAlgn="base"/>
            <a:r>
              <a:rPr lang="en-US" dirty="0"/>
              <a:t>Introduction to physiology</a:t>
            </a:r>
          </a:p>
          <a:p>
            <a:pPr lvl="0" fontAlgn="base"/>
            <a:r>
              <a:rPr lang="en-US" dirty="0"/>
              <a:t>Anatomy and physiology </a:t>
            </a:r>
          </a:p>
          <a:p>
            <a:pPr lvl="0" fontAlgn="base"/>
            <a:r>
              <a:rPr lang="en-US" dirty="0"/>
              <a:t>Questions asked to the patient</a:t>
            </a:r>
          </a:p>
          <a:p>
            <a:endParaRPr lang="en-US" dirty="0"/>
          </a:p>
        </p:txBody>
      </p:sp>
      <p:pic>
        <p:nvPicPr>
          <p:cNvPr id="116738" name="Picture 2" descr="See the source image"/>
          <p:cNvPicPr>
            <a:picLocks noChangeAspect="1" noChangeArrowheads="1"/>
          </p:cNvPicPr>
          <p:nvPr/>
        </p:nvPicPr>
        <p:blipFill>
          <a:blip r:embed="rId3"/>
          <a:srcRect/>
          <a:stretch>
            <a:fillRect/>
          </a:stretch>
        </p:blipFill>
        <p:spPr bwMode="auto">
          <a:xfrm>
            <a:off x="4648200" y="2057400"/>
            <a:ext cx="4038600" cy="425767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Anatomy and Physiology</a:t>
            </a:r>
            <a:br>
              <a:rPr lang="en-US" b="1" dirty="0"/>
            </a:br>
            <a:endParaRPr lang="en-US" dirty="0"/>
          </a:p>
        </p:txBody>
      </p:sp>
      <p:sp>
        <p:nvSpPr>
          <p:cNvPr id="3" name="Content Placeholder 2"/>
          <p:cNvSpPr>
            <a:spLocks noGrp="1"/>
          </p:cNvSpPr>
          <p:nvPr>
            <p:ph sz="quarter" idx="1"/>
          </p:nvPr>
        </p:nvSpPr>
        <p:spPr>
          <a:xfrm>
            <a:off x="457200" y="1600200"/>
            <a:ext cx="5334000" cy="4525963"/>
          </a:xfrm>
        </p:spPr>
        <p:txBody>
          <a:bodyPr>
            <a:normAutofit/>
          </a:bodyPr>
          <a:lstStyle/>
          <a:p>
            <a:pPr lvl="0" fontAlgn="base"/>
            <a:r>
              <a:rPr lang="en-US" dirty="0"/>
              <a:t>Heart circulates the blood in human body</a:t>
            </a:r>
          </a:p>
          <a:p>
            <a:pPr lvl="0" fontAlgn="base"/>
            <a:r>
              <a:rPr lang="en-US" dirty="0"/>
              <a:t>It beats 100,000 times a day</a:t>
            </a:r>
          </a:p>
          <a:p>
            <a:pPr lvl="0" fontAlgn="base"/>
            <a:r>
              <a:rPr lang="en-US" dirty="0"/>
              <a:t>Heart disease symptoms includes pain in heart and pressure</a:t>
            </a:r>
          </a:p>
          <a:p>
            <a:pPr lvl="0" fontAlgn="base"/>
            <a:r>
              <a:rPr lang="en-US" dirty="0"/>
              <a:t>64,000 people died each year in UK because of heart attack </a:t>
            </a:r>
          </a:p>
          <a:p>
            <a:endParaRPr lang="en-US" dirty="0"/>
          </a:p>
        </p:txBody>
      </p:sp>
      <p:pic>
        <p:nvPicPr>
          <p:cNvPr id="115714" name="Picture 2" descr="See the source image"/>
          <p:cNvPicPr>
            <a:picLocks noChangeAspect="1" noChangeArrowheads="1"/>
          </p:cNvPicPr>
          <p:nvPr/>
        </p:nvPicPr>
        <p:blipFill>
          <a:blip r:embed="rId3"/>
          <a:srcRect/>
          <a:stretch>
            <a:fillRect/>
          </a:stretch>
        </p:blipFill>
        <p:spPr bwMode="auto">
          <a:xfrm>
            <a:off x="5334000" y="1752600"/>
            <a:ext cx="3810000" cy="36576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descr="See the source image"/>
          <p:cNvPicPr>
            <a:picLocks noChangeAspect="1" noChangeArrowheads="1"/>
          </p:cNvPicPr>
          <p:nvPr/>
        </p:nvPicPr>
        <p:blipFill>
          <a:blip r:embed="rId3"/>
          <a:srcRect/>
          <a:stretch>
            <a:fillRect/>
          </a:stretch>
        </p:blipFill>
        <p:spPr bwMode="auto">
          <a:xfrm>
            <a:off x="1" y="1295400"/>
            <a:ext cx="9144000" cy="5562600"/>
          </a:xfrm>
          <a:prstGeom prst="rect">
            <a:avLst/>
          </a:prstGeom>
          <a:noFill/>
        </p:spPr>
      </p:pic>
      <p:sp>
        <p:nvSpPr>
          <p:cNvPr id="2" name="Title 1"/>
          <p:cNvSpPr>
            <a:spLocks noGrp="1"/>
          </p:cNvSpPr>
          <p:nvPr>
            <p:ph type="title"/>
          </p:nvPr>
        </p:nvSpPr>
        <p:spPr>
          <a:xfrm>
            <a:off x="304800" y="381000"/>
            <a:ext cx="8534400" cy="758952"/>
          </a:xfrm>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US" b="1" dirty="0">
                <a:solidFill>
                  <a:schemeClr val="tx1"/>
                </a:solidFill>
              </a:rPr>
              <a:t>Questionnaire</a:t>
            </a:r>
            <a:br>
              <a:rPr lang="en-US" b="1" dirty="0"/>
            </a:br>
            <a:endParaRPr lang="en-US" dirty="0"/>
          </a:p>
        </p:txBody>
      </p:sp>
      <p:sp>
        <p:nvSpPr>
          <p:cNvPr id="3" name="Content Placeholder 2"/>
          <p:cNvSpPr>
            <a:spLocks noGrp="1"/>
          </p:cNvSpPr>
          <p:nvPr>
            <p:ph sz="quarter" idx="1"/>
          </p:nvPr>
        </p:nvSpPr>
        <p:spPr>
          <a:xfrm>
            <a:off x="304800" y="2133600"/>
            <a:ext cx="7162800" cy="4572000"/>
          </a:xfrm>
        </p:spPr>
        <p:txBody>
          <a:bodyPr/>
          <a:lstStyle/>
          <a:p>
            <a:pPr lvl="0" fontAlgn="base"/>
            <a:r>
              <a:rPr lang="en-US" dirty="0">
                <a:solidFill>
                  <a:srgbClr val="FFFF00"/>
                </a:solidFill>
              </a:rPr>
              <a:t>Is she a smoker?</a:t>
            </a:r>
          </a:p>
          <a:p>
            <a:pPr lvl="0" fontAlgn="base"/>
            <a:r>
              <a:rPr lang="en-US" dirty="0">
                <a:solidFill>
                  <a:srgbClr val="FFFF00"/>
                </a:solidFill>
              </a:rPr>
              <a:t>How many cigarettes does she smoke per day?</a:t>
            </a:r>
          </a:p>
          <a:p>
            <a:pPr lvl="0" fontAlgn="base"/>
            <a:r>
              <a:rPr lang="en-US" dirty="0">
                <a:solidFill>
                  <a:srgbClr val="FFFF00"/>
                </a:solidFill>
              </a:rPr>
              <a:t>Is she an alcoholic?</a:t>
            </a:r>
          </a:p>
          <a:p>
            <a:pPr lvl="0" fontAlgn="base"/>
            <a:r>
              <a:rPr lang="en-US" dirty="0">
                <a:solidFill>
                  <a:srgbClr val="FFFF00"/>
                </a:solidFill>
              </a:rPr>
              <a:t>Has she ever been a victim of any heart disease? </a:t>
            </a:r>
          </a:p>
          <a:p>
            <a:endParaRPr lang="en-US" dirty="0">
              <a:solidFill>
                <a:srgbClr val="FFFF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70" name="Picture 6"/>
          <p:cNvPicPr>
            <a:picLocks noChangeAspect="1" noChangeArrowheads="1"/>
          </p:cNvPicPr>
          <p:nvPr/>
        </p:nvPicPr>
        <p:blipFill>
          <a:blip r:embed="rId3"/>
          <a:srcRect/>
          <a:stretch>
            <a:fillRect/>
          </a:stretch>
        </p:blipFill>
        <p:spPr bwMode="auto">
          <a:xfrm>
            <a:off x="228600" y="1371600"/>
            <a:ext cx="8805850" cy="5257800"/>
          </a:xfrm>
          <a:prstGeom prst="rect">
            <a:avLst/>
          </a:prstGeom>
          <a:noFill/>
          <a:ln w="9525">
            <a:noFill/>
            <a:miter lim="800000"/>
            <a:headEnd/>
            <a:tailEnd/>
          </a:ln>
          <a:effectLst/>
        </p:spPr>
      </p:pic>
      <p:sp>
        <p:nvSpPr>
          <p:cNvPr id="2" name="Title 1"/>
          <p:cNvSpPr>
            <a:spLocks noGrp="1"/>
          </p:cNvSpPr>
          <p:nvPr>
            <p:ph type="title"/>
          </p:nvPr>
        </p:nvSpPr>
        <p:spPr>
          <a:xfrm>
            <a:off x="381000" y="762000"/>
            <a:ext cx="8534400" cy="758952"/>
          </a:xfrm>
        </p:spPr>
        <p:txBody>
          <a:bodyPr>
            <a:normAutofit fontScale="90000"/>
          </a:bodyPr>
          <a:lstStyle/>
          <a:p>
            <a:r>
              <a:rPr lang="en-US" b="1" dirty="0"/>
              <a:t>Lifestyle health-related information of the patient</a:t>
            </a:r>
            <a:br>
              <a:rPr lang="en-US" b="1" dirty="0"/>
            </a:br>
            <a:endParaRPr lang="en-US" dirty="0"/>
          </a:p>
        </p:txBody>
      </p:sp>
      <p:sp>
        <p:nvSpPr>
          <p:cNvPr id="3" name="Content Placeholder 2"/>
          <p:cNvSpPr>
            <a:spLocks noGrp="1"/>
          </p:cNvSpPr>
          <p:nvPr>
            <p:ph sz="quarter" idx="1"/>
          </p:nvPr>
        </p:nvSpPr>
        <p:spPr>
          <a:xfrm>
            <a:off x="301752" y="1527048"/>
            <a:ext cx="5565648" cy="1749552"/>
          </a:xfrm>
        </p:spPr>
        <p:style>
          <a:lnRef idx="0">
            <a:schemeClr val="accent3"/>
          </a:lnRef>
          <a:fillRef idx="3">
            <a:schemeClr val="accent3"/>
          </a:fillRef>
          <a:effectRef idx="3">
            <a:schemeClr val="accent3"/>
          </a:effectRef>
          <a:fontRef idx="minor">
            <a:schemeClr val="lt1"/>
          </a:fontRef>
        </p:style>
        <p:txBody>
          <a:bodyPr>
            <a:normAutofit lnSpcReduction="10000"/>
          </a:bodyPr>
          <a:lstStyle/>
          <a:p>
            <a:pPr lvl="0" fontAlgn="base"/>
            <a:r>
              <a:rPr lang="en-US" dirty="0"/>
              <a:t>Smoked 20 cigarettes a day</a:t>
            </a:r>
          </a:p>
          <a:p>
            <a:pPr lvl="0" fontAlgn="base"/>
            <a:r>
              <a:rPr lang="en-US" dirty="0"/>
              <a:t>Drinks 12 cans beer per week </a:t>
            </a:r>
          </a:p>
          <a:p>
            <a:pPr lvl="0" fontAlgn="base"/>
            <a:r>
              <a:rPr lang="en-US" dirty="0"/>
              <a:t>Is never a victim of any heart disease</a:t>
            </a:r>
          </a:p>
          <a:p>
            <a:endParaRPr lang="en-US" dirty="0"/>
          </a:p>
        </p:txBody>
      </p:sp>
      <p:sp>
        <p:nvSpPr>
          <p:cNvPr id="113666" name="AutoShape 2" descr="See the source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42" name="Picture 2" descr="See the source image"/>
          <p:cNvPicPr>
            <a:picLocks noChangeAspect="1" noChangeArrowheads="1"/>
          </p:cNvPicPr>
          <p:nvPr/>
        </p:nvPicPr>
        <p:blipFill>
          <a:blip r:embed="rId3"/>
          <a:srcRect/>
          <a:stretch>
            <a:fillRect/>
          </a:stretch>
        </p:blipFill>
        <p:spPr bwMode="auto">
          <a:xfrm>
            <a:off x="5105399" y="1190624"/>
            <a:ext cx="3886201" cy="5667376"/>
          </a:xfrm>
          <a:prstGeom prst="rect">
            <a:avLst/>
          </a:prstGeom>
          <a:noFill/>
        </p:spPr>
      </p:pic>
      <p:sp>
        <p:nvSpPr>
          <p:cNvPr id="2" name="Title 1"/>
          <p:cNvSpPr>
            <a:spLocks noGrp="1"/>
          </p:cNvSpPr>
          <p:nvPr>
            <p:ph type="title"/>
          </p:nvPr>
        </p:nvSpPr>
        <p:spPr>
          <a:xfrm>
            <a:off x="304800" y="533400"/>
            <a:ext cx="8534400" cy="758952"/>
          </a:xfrm>
        </p:spPr>
        <p:txBody>
          <a:bodyPr>
            <a:normAutofit fontScale="90000"/>
          </a:bodyPr>
          <a:lstStyle/>
          <a:p>
            <a:r>
              <a:rPr lang="en-US" b="1" dirty="0"/>
              <a:t>Health Risks</a:t>
            </a:r>
            <a:br>
              <a:rPr lang="en-US" b="1" dirty="0"/>
            </a:br>
            <a:endParaRPr lang="en-US" dirty="0"/>
          </a:p>
        </p:txBody>
      </p:sp>
      <p:sp>
        <p:nvSpPr>
          <p:cNvPr id="3" name="Content Placeholder 2"/>
          <p:cNvSpPr>
            <a:spLocks noGrp="1"/>
          </p:cNvSpPr>
          <p:nvPr>
            <p:ph sz="quarter" idx="1"/>
          </p:nvPr>
        </p:nvSpPr>
        <p:spPr>
          <a:xfrm>
            <a:off x="304800" y="2133600"/>
            <a:ext cx="4724400" cy="3276600"/>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lvl="0" fontAlgn="base"/>
            <a:r>
              <a:rPr lang="en-US" dirty="0"/>
              <a:t>Major risk of getting diagnosed</a:t>
            </a:r>
          </a:p>
          <a:p>
            <a:pPr lvl="0" fontAlgn="base"/>
            <a:r>
              <a:rPr lang="en-US" dirty="0"/>
              <a:t>Smoking can affect lungs as well as heart </a:t>
            </a:r>
          </a:p>
          <a:p>
            <a:pPr lvl="0" fontAlgn="base"/>
            <a:r>
              <a:rPr lang="en-US" dirty="0"/>
              <a:t>Alcohol thickens and weakens the heart</a:t>
            </a:r>
          </a:p>
          <a:p>
            <a:pPr lvl="0" fontAlgn="base"/>
            <a:r>
              <a:rPr lang="en-US" dirty="0"/>
              <a:t>Spent most of the time sitting in workplace</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Recommendations</a:t>
            </a:r>
            <a:br>
              <a:rPr lang="en-US" b="1" dirty="0"/>
            </a:br>
            <a:endParaRPr lang="en-US" dirty="0"/>
          </a:p>
        </p:txBody>
      </p:sp>
      <p:sp>
        <p:nvSpPr>
          <p:cNvPr id="3" name="Content Placeholder 2"/>
          <p:cNvSpPr>
            <a:spLocks noGrp="1"/>
          </p:cNvSpPr>
          <p:nvPr>
            <p:ph sz="quarter" idx="1"/>
          </p:nvPr>
        </p:nvSpPr>
        <p:spPr>
          <a:xfrm>
            <a:off x="301752" y="1527048"/>
            <a:ext cx="4498848" cy="4572000"/>
          </a:xfrm>
        </p:spPr>
        <p:txBody>
          <a:bodyPr/>
          <a:lstStyle/>
          <a:p>
            <a:pPr lvl="0" fontAlgn="base"/>
            <a:r>
              <a:rPr lang="en-US" dirty="0"/>
              <a:t>Chance of getting diagnosed with angina and heart attack</a:t>
            </a:r>
          </a:p>
          <a:p>
            <a:pPr lvl="0" fontAlgn="base"/>
            <a:r>
              <a:rPr lang="en-US" dirty="0"/>
              <a:t>Quit smoking and drinking</a:t>
            </a:r>
          </a:p>
          <a:p>
            <a:pPr lvl="0" fontAlgn="base"/>
            <a:r>
              <a:rPr lang="en-US" dirty="0"/>
              <a:t>Can join rehab centre</a:t>
            </a:r>
          </a:p>
          <a:p>
            <a:pPr lvl="0" fontAlgn="base"/>
            <a:r>
              <a:rPr lang="en-US" dirty="0"/>
              <a:t>Can take advices from health and social care service </a:t>
            </a:r>
          </a:p>
          <a:p>
            <a:endParaRPr lang="en-US" dirty="0"/>
          </a:p>
        </p:txBody>
      </p:sp>
      <p:pic>
        <p:nvPicPr>
          <p:cNvPr id="111618" name="Picture 2" descr="See the source image"/>
          <p:cNvPicPr>
            <a:picLocks noChangeAspect="1" noChangeArrowheads="1"/>
          </p:cNvPicPr>
          <p:nvPr/>
        </p:nvPicPr>
        <p:blipFill>
          <a:blip r:embed="rId3"/>
          <a:srcRect/>
          <a:stretch>
            <a:fillRect/>
          </a:stretch>
        </p:blipFill>
        <p:spPr bwMode="auto">
          <a:xfrm>
            <a:off x="5181600" y="3810000"/>
            <a:ext cx="3962400" cy="2533650"/>
          </a:xfrm>
          <a:prstGeom prst="rect">
            <a:avLst/>
          </a:prstGeom>
          <a:noFill/>
        </p:spPr>
      </p:pic>
      <p:pic>
        <p:nvPicPr>
          <p:cNvPr id="111622" name="Picture 6" descr="See the source image"/>
          <p:cNvPicPr>
            <a:picLocks noChangeAspect="1" noChangeArrowheads="1"/>
          </p:cNvPicPr>
          <p:nvPr/>
        </p:nvPicPr>
        <p:blipFill>
          <a:blip r:embed="rId4"/>
          <a:srcRect/>
          <a:stretch>
            <a:fillRect/>
          </a:stretch>
        </p:blipFill>
        <p:spPr bwMode="auto">
          <a:xfrm>
            <a:off x="5105400" y="1371600"/>
            <a:ext cx="4038600" cy="23622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5" name="Picture 3" descr="See the source image"/>
          <p:cNvPicPr>
            <a:picLocks noChangeAspect="1" noChangeArrowheads="1"/>
          </p:cNvPicPr>
          <p:nvPr/>
        </p:nvPicPr>
        <p:blipFill>
          <a:blip r:embed="rId3"/>
          <a:srcRect/>
          <a:stretch>
            <a:fillRect/>
          </a:stretch>
        </p:blipFill>
        <p:spPr bwMode="auto">
          <a:xfrm>
            <a:off x="0" y="0"/>
            <a:ext cx="9144000" cy="6858000"/>
          </a:xfrm>
          <a:prstGeom prst="rect">
            <a:avLst/>
          </a:prstGeom>
          <a:noFill/>
        </p:spPr>
      </p:pic>
      <p:sp>
        <p:nvSpPr>
          <p:cNvPr id="2" name="Title 1"/>
          <p:cNvSpPr>
            <a:spLocks noGrp="1"/>
          </p:cNvSpPr>
          <p:nvPr>
            <p:ph type="title"/>
          </p:nvPr>
        </p:nvSpPr>
        <p:spPr/>
        <p:txBody>
          <a:bodyPr>
            <a:normAutofit fontScale="90000"/>
          </a:bodyPr>
          <a:lstStyle/>
          <a:p>
            <a:r>
              <a:rPr lang="en-US" b="1" dirty="0"/>
              <a:t>Conclusion</a:t>
            </a:r>
            <a:br>
              <a:rPr lang="en-US" b="1" dirty="0"/>
            </a:br>
            <a:endParaRPr lang="en-US" dirty="0"/>
          </a:p>
        </p:txBody>
      </p:sp>
      <p:sp>
        <p:nvSpPr>
          <p:cNvPr id="3" name="Content Placeholder 2"/>
          <p:cNvSpPr>
            <a:spLocks noGrp="1"/>
          </p:cNvSpPr>
          <p:nvPr>
            <p:ph sz="quarter" idx="1"/>
          </p:nvPr>
        </p:nvSpPr>
        <p:spPr>
          <a:xfrm>
            <a:off x="0" y="2514600"/>
            <a:ext cx="4953000" cy="1905000"/>
          </a:xfrm>
        </p:spPr>
        <p:style>
          <a:lnRef idx="2">
            <a:schemeClr val="accent2"/>
          </a:lnRef>
          <a:fillRef idx="1">
            <a:schemeClr val="lt1"/>
          </a:fillRef>
          <a:effectRef idx="0">
            <a:schemeClr val="accent2"/>
          </a:effectRef>
          <a:fontRef idx="minor">
            <a:schemeClr val="dk1"/>
          </a:fontRef>
        </p:style>
        <p:txBody>
          <a:bodyPr/>
          <a:lstStyle/>
          <a:p>
            <a:pPr lvl="0" fontAlgn="base"/>
            <a:r>
              <a:rPr lang="en-US" dirty="0"/>
              <a:t>Introduction to physiology</a:t>
            </a:r>
          </a:p>
          <a:p>
            <a:pPr lvl="0" fontAlgn="base"/>
            <a:r>
              <a:rPr lang="en-US" dirty="0"/>
              <a:t>Anatomy and physiology </a:t>
            </a:r>
          </a:p>
          <a:p>
            <a:pPr lvl="0" fontAlgn="base"/>
            <a:r>
              <a:rPr lang="en-US" dirty="0"/>
              <a:t>Questions asked to the patient</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a:t>
            </a:r>
            <a:br>
              <a:rPr lang="en-US" b="1" dirty="0"/>
            </a:br>
            <a:endParaRPr lang="en-US" dirty="0"/>
          </a:p>
        </p:txBody>
      </p:sp>
      <p:sp>
        <p:nvSpPr>
          <p:cNvPr id="3" name="Content Placeholder 2"/>
          <p:cNvSpPr>
            <a:spLocks noGrp="1"/>
          </p:cNvSpPr>
          <p:nvPr>
            <p:ph sz="quarter" idx="1"/>
          </p:nvPr>
        </p:nvSpPr>
        <p:spPr/>
        <p:txBody>
          <a:bodyPr>
            <a:normAutofit fontScale="55000" lnSpcReduction="20000"/>
          </a:bodyPr>
          <a:lstStyle/>
          <a:p>
            <a:r>
              <a:rPr lang="en-GB" dirty="0"/>
              <a:t>Garcia, A.M., Beatty, J.T. and Nakano, S.J., 2020. Heart failure in single right ventricle congenital heart disease: physiological and molecular considerations. </a:t>
            </a:r>
            <a:r>
              <a:rPr lang="en-US" dirty="0"/>
              <a:t>American Journal of Physiology-Heart and Circulatory Physiology, 318(4), pp.H947-H965.</a:t>
            </a:r>
          </a:p>
          <a:p>
            <a:r>
              <a:rPr lang="en-GB" dirty="0"/>
              <a:t>Gupta, R., Gupta, S., Sharma, S., </a:t>
            </a:r>
            <a:r>
              <a:rPr lang="en-GB" dirty="0" err="1"/>
              <a:t>Sinha</a:t>
            </a:r>
            <a:r>
              <a:rPr lang="en-GB" dirty="0"/>
              <a:t>, D.N. and </a:t>
            </a:r>
            <a:r>
              <a:rPr lang="en-GB" dirty="0" err="1"/>
              <a:t>Mehrotra</a:t>
            </a:r>
            <a:r>
              <a:rPr lang="en-GB" dirty="0"/>
              <a:t>, R., 2019. Risk of coronary heart disease among smokeless tobacco users: results of systematic review and meta-analysis of global data. </a:t>
            </a:r>
            <a:r>
              <a:rPr lang="en-US" dirty="0"/>
              <a:t>Nicotine and Tobacco Research, 21(1), pp.25-31. </a:t>
            </a:r>
          </a:p>
          <a:p>
            <a:r>
              <a:rPr lang="en-GB" dirty="0" err="1"/>
              <a:t>O’neill</a:t>
            </a:r>
            <a:r>
              <a:rPr lang="en-GB" dirty="0"/>
              <a:t>, D., Britton, A., Hannah, M.K., Goldberg, M., </a:t>
            </a:r>
            <a:r>
              <a:rPr lang="en-GB" dirty="0" err="1"/>
              <a:t>Kuh</a:t>
            </a:r>
            <a:r>
              <a:rPr lang="en-GB" dirty="0"/>
              <a:t>, D., </a:t>
            </a:r>
            <a:r>
              <a:rPr lang="en-GB" dirty="0" err="1"/>
              <a:t>Khaw</a:t>
            </a:r>
            <a:r>
              <a:rPr lang="en-GB" dirty="0"/>
              <a:t>, K.T. and Bell, S., 2018. Association of longitudinal alcohol consumption trajectories with coronary heart disease: a meta-analysis of six cohort studies using individual participant data. </a:t>
            </a:r>
            <a:r>
              <a:rPr lang="en-US" dirty="0"/>
              <a:t>BMC medicine, 16(1), pp.1-13.</a:t>
            </a:r>
          </a:p>
          <a:p>
            <a:r>
              <a:rPr lang="en-GB" dirty="0" err="1"/>
              <a:t>Obad</a:t>
            </a:r>
            <a:r>
              <a:rPr lang="en-GB" dirty="0"/>
              <a:t>, A., </a:t>
            </a:r>
            <a:r>
              <a:rPr lang="en-GB" dirty="0" err="1"/>
              <a:t>Peeran</a:t>
            </a:r>
            <a:r>
              <a:rPr lang="en-GB" dirty="0"/>
              <a:t>, A., Little, J.I., Haddad, G.E. and </a:t>
            </a:r>
            <a:r>
              <a:rPr lang="en-GB" dirty="0" err="1"/>
              <a:t>Tarzami</a:t>
            </a:r>
            <a:r>
              <a:rPr lang="en-GB" dirty="0"/>
              <a:t>, S.T., 2018. Alcohol-mediated organ damages: heart and brain. </a:t>
            </a:r>
            <a:r>
              <a:rPr lang="en-US" dirty="0"/>
              <a:t>Frontiers in pharmacology, 9, p.81.</a:t>
            </a:r>
          </a:p>
          <a:p>
            <a:r>
              <a:rPr lang="en-GB" dirty="0" err="1"/>
              <a:t>Peyvandi</a:t>
            </a:r>
            <a:r>
              <a:rPr lang="en-GB" dirty="0"/>
              <a:t>, S., </a:t>
            </a:r>
            <a:r>
              <a:rPr lang="en-GB" dirty="0" err="1"/>
              <a:t>Latal</a:t>
            </a:r>
            <a:r>
              <a:rPr lang="en-GB" dirty="0"/>
              <a:t>, B., Miller, S.P. and </a:t>
            </a:r>
            <a:r>
              <a:rPr lang="en-GB" dirty="0" err="1"/>
              <a:t>McQuillen</a:t>
            </a:r>
            <a:r>
              <a:rPr lang="en-GB" dirty="0"/>
              <a:t>, P.S., 2019. The neonatal brain in critical congenital heart disease: insights and future directions. </a:t>
            </a:r>
            <a:r>
              <a:rPr lang="en-US" dirty="0" err="1"/>
              <a:t>Neuroimage</a:t>
            </a:r>
            <a:r>
              <a:rPr lang="en-US" dirty="0"/>
              <a:t>, 185, pp.776-782.</a:t>
            </a:r>
          </a:p>
          <a:p>
            <a:r>
              <a:rPr lang="en-GB" dirty="0"/>
              <a:t>van </a:t>
            </a:r>
            <a:r>
              <a:rPr lang="en-GB" dirty="0" err="1"/>
              <a:t>der</a:t>
            </a:r>
            <a:r>
              <a:rPr lang="en-GB" dirty="0"/>
              <a:t> </a:t>
            </a:r>
            <a:r>
              <a:rPr lang="en-GB" dirty="0" err="1"/>
              <a:t>Werf</a:t>
            </a:r>
            <a:r>
              <a:rPr lang="en-GB" dirty="0"/>
              <a:t>, E.T., Duncan, L.J., von </a:t>
            </a:r>
            <a:r>
              <a:rPr lang="en-GB" dirty="0" err="1"/>
              <a:t>Flotow</a:t>
            </a:r>
            <a:r>
              <a:rPr lang="en-GB" dirty="0"/>
              <a:t>, P. and </a:t>
            </a:r>
            <a:r>
              <a:rPr lang="en-GB" dirty="0" err="1"/>
              <a:t>Baars</a:t>
            </a:r>
            <a:r>
              <a:rPr lang="en-GB" dirty="0"/>
              <a:t>, E.W., 2018. Do NHS GP surgeries employing GPs additionally trained in integrative or complementary medicine have lower antibiotic prescribing rates? Retrospective cross-sectional analysis of national primary care prescribing data in England in 2016. </a:t>
            </a:r>
            <a:r>
              <a:rPr lang="en-US" dirty="0"/>
              <a:t>BMJ open, 8(3), p.e020488.</a:t>
            </a:r>
          </a:p>
          <a:p>
            <a:r>
              <a:rPr lang="en-GB" dirty="0"/>
              <a:t>van </a:t>
            </a:r>
            <a:r>
              <a:rPr lang="en-GB" dirty="0" err="1"/>
              <a:t>Zyl-Smit</a:t>
            </a:r>
            <a:r>
              <a:rPr lang="en-GB" dirty="0"/>
              <a:t>, R.N., Richards, G. and Leone, F.T., 2020. Tobacco smoking and COVID-19 infection. </a:t>
            </a:r>
            <a:r>
              <a:rPr lang="en-US" dirty="0"/>
              <a:t>The Lancet Respiratory Medicine, 8(7), pp.664-665.</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100353" name="Picture 1"/>
          <p:cNvPicPr>
            <a:picLocks noGrp="1" noChangeAspect="1" noChangeArrowheads="1"/>
          </p:cNvPicPr>
          <p:nvPr>
            <p:ph sz="quarter" idx="1"/>
          </p:nvPr>
        </p:nvPicPr>
        <p:blipFill>
          <a:blip r:embed="rId2"/>
          <a:srcRect/>
          <a:stretch>
            <a:fillRect/>
          </a:stretch>
        </p:blipFill>
        <p:spPr bwMode="auto">
          <a:xfrm>
            <a:off x="0" y="0"/>
            <a:ext cx="9144000" cy="685800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81</TotalTime>
  <Words>1946</Words>
  <Application>Microsoft Office PowerPoint</Application>
  <PresentationFormat>On-screen Show (4:3)</PresentationFormat>
  <Paragraphs>69</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Georgia</vt:lpstr>
      <vt:lpstr>Wingdings</vt:lpstr>
      <vt:lpstr>Wingdings 2</vt:lpstr>
      <vt:lpstr>Civic</vt:lpstr>
      <vt:lpstr> </vt:lpstr>
      <vt:lpstr>Module: Introduction to Physiology  Assessment: 1  Topic: Heart Attack</vt:lpstr>
      <vt:lpstr>Table of Content </vt:lpstr>
      <vt:lpstr>Introduction </vt:lpstr>
      <vt:lpstr>Anatomy and Physiology </vt:lpstr>
      <vt:lpstr>Questionnaire </vt:lpstr>
      <vt:lpstr>Lifestyle health-related information of the patient </vt:lpstr>
      <vt:lpstr>Health Risks </vt:lpstr>
      <vt:lpstr>Recommendations </vt:lpstr>
      <vt:lpstr>Conclusion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dell</dc:creator>
  <cp:lastModifiedBy>tendai dzitiro</cp:lastModifiedBy>
  <cp:revision>6</cp:revision>
  <dcterms:created xsi:type="dcterms:W3CDTF">2022-03-25T12:04:26Z</dcterms:created>
  <dcterms:modified xsi:type="dcterms:W3CDTF">2022-03-30T22:51:00Z</dcterms:modified>
</cp:coreProperties>
</file>