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9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2364" y="-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189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61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75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783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078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146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623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09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642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98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60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F1BC9-13E7-41E0-A08D-B72620993CB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17FA8-C9F3-4766-99B5-7231C5DEE4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963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jpeg"/><Relationship Id="rId2" Type="http://schemas.openxmlformats.org/officeDocument/2006/relationships/image" Target="../media/image5.jpeg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3.pn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4" Type="http://schemas.openxmlformats.org/officeDocument/2006/relationships/image" Target="../media/image7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2ADC0-5761-E8AE-EE21-2E24FF9BFB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Menu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CF63DD-194D-B05C-793D-697DD85977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Created By:</a:t>
            </a:r>
            <a:r>
              <a:rPr lang="en-GB" dirty="0"/>
              <a:t> A K M AMDADUL HOQUE</a:t>
            </a:r>
          </a:p>
          <a:p>
            <a:r>
              <a:rPr lang="en-GB" dirty="0"/>
              <a:t>Student ID</a:t>
            </a:r>
            <a:r>
              <a:rPr lang="en-GB"/>
              <a:t>: 2107424</a:t>
            </a:r>
            <a:endParaRPr lang="en-GB" dirty="0"/>
          </a:p>
          <a:p>
            <a:r>
              <a:rPr lang="en-GB" dirty="0"/>
              <a:t>Module Name: Food and beverage Operations</a:t>
            </a:r>
          </a:p>
          <a:p>
            <a:r>
              <a:rPr lang="en-GB" dirty="0"/>
              <a:t>Module Code:BMIH4002</a:t>
            </a:r>
          </a:p>
          <a:p>
            <a:r>
              <a:rPr lang="en-GB" dirty="0"/>
              <a:t>Module Lead By: Ffion </a:t>
            </a:r>
            <a:r>
              <a:rPr lang="en-GB" dirty="0" err="1"/>
              <a:t>Cumberpatch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767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F23F29-2310-DE50-7AC2-31D73E44C3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631680-C03F-E2B2-2A51-1A5792D19891}"/>
              </a:ext>
            </a:extLst>
          </p:cNvPr>
          <p:cNvSpPr txBox="1"/>
          <p:nvPr/>
        </p:nvSpPr>
        <p:spPr>
          <a:xfrm>
            <a:off x="4625788" y="9224682"/>
            <a:ext cx="2622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+44 34234 2323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5BB394-E30B-7A7D-0BAF-2FB43D849CAA}"/>
              </a:ext>
            </a:extLst>
          </p:cNvPr>
          <p:cNvSpPr txBox="1"/>
          <p:nvPr/>
        </p:nvSpPr>
        <p:spPr>
          <a:xfrm>
            <a:off x="921125" y="9145794"/>
            <a:ext cx="2622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Birmingham, UK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05E5CE-64F3-6023-784D-32EBC3714AB4}"/>
              </a:ext>
            </a:extLst>
          </p:cNvPr>
          <p:cNvSpPr txBox="1"/>
          <p:nvPr/>
        </p:nvSpPr>
        <p:spPr>
          <a:xfrm>
            <a:off x="2870947" y="9117104"/>
            <a:ext cx="2622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trinity09@gmail.com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20E2E2-B034-FA90-3796-A559F70E9CD4}"/>
              </a:ext>
            </a:extLst>
          </p:cNvPr>
          <p:cNvSpPr txBox="1"/>
          <p:nvPr/>
        </p:nvSpPr>
        <p:spPr>
          <a:xfrm>
            <a:off x="2339789" y="1671917"/>
            <a:ext cx="2622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Hotel Trinity’s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188B1E-8F63-07D1-24AB-69024713E266}"/>
              </a:ext>
            </a:extLst>
          </p:cNvPr>
          <p:cNvSpPr txBox="1"/>
          <p:nvPr/>
        </p:nvSpPr>
        <p:spPr>
          <a:xfrm>
            <a:off x="2000250" y="6518052"/>
            <a:ext cx="3839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Special Attraction</a:t>
            </a:r>
          </a:p>
        </p:txBody>
      </p:sp>
      <p:pic>
        <p:nvPicPr>
          <p:cNvPr id="1026" name="Picture 2" descr="1680x10502019717 Red Velvet K Pop 1680x10502019717 Resolution Wallpaper, HD  Music 4K Wallpapers, Images, Photos and Background - Wallpapers Den">
            <a:extLst>
              <a:ext uri="{FF2B5EF4-FFF2-40B4-BE49-F238E27FC236}">
                <a16:creationId xmlns:a16="http://schemas.microsoft.com/office/drawing/2014/main" id="{509DD919-62F5-337F-C2C1-834F0B54D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847" y="7121244"/>
            <a:ext cx="2460812" cy="138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A393A5-6FDA-FF5E-2ABD-E8D05194ED72}"/>
              </a:ext>
            </a:extLst>
          </p:cNvPr>
          <p:cNvSpPr txBox="1"/>
          <p:nvPr/>
        </p:nvSpPr>
        <p:spPr>
          <a:xfrm>
            <a:off x="1085851" y="7013666"/>
            <a:ext cx="212799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K-pop Band 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Red Velvet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Show</a:t>
            </a:r>
          </a:p>
          <a:p>
            <a:pPr algn="ctr"/>
            <a:r>
              <a:rPr lang="en-US" sz="1400" b="1" dirty="0">
                <a:solidFill>
                  <a:schemeClr val="bg1"/>
                </a:solidFill>
              </a:rPr>
              <a:t>Will Begin at 7:00 p.m.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8DD16A3-F18C-AE89-2E5F-ADEFFCE484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09796"/>
            <a:ext cx="2823882" cy="207084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C7A939C-1D13-D646-8752-84916687CF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817" y="4122358"/>
            <a:ext cx="2823882" cy="207084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3BAA298-6AEF-1D75-BE66-C8D11A34D7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2582" y="489175"/>
            <a:ext cx="488295" cy="34678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DA95906-57EC-7076-B142-44BBAF3F10BC}"/>
              </a:ext>
            </a:extLst>
          </p:cNvPr>
          <p:cNvSpPr txBox="1"/>
          <p:nvPr/>
        </p:nvSpPr>
        <p:spPr>
          <a:xfrm>
            <a:off x="3017603" y="841236"/>
            <a:ext cx="8227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Since 1980</a:t>
            </a:r>
          </a:p>
        </p:txBody>
      </p:sp>
    </p:spTree>
    <p:extLst>
      <p:ext uri="{BB962C8B-B14F-4D97-AF65-F5344CB8AC3E}">
        <p14:creationId xmlns:p14="http://schemas.microsoft.com/office/powerpoint/2010/main" val="43236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02D20-321E-DA2E-1EE7-82AE9BC35A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5FABE5-5965-8934-516D-079C1CFEC9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544B25-B95F-A1A3-68C8-CF251402EE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B2226D-104F-E254-19DC-51E9C90F30F3}"/>
              </a:ext>
            </a:extLst>
          </p:cNvPr>
          <p:cNvSpPr txBox="1"/>
          <p:nvPr/>
        </p:nvSpPr>
        <p:spPr>
          <a:xfrm>
            <a:off x="410135" y="424829"/>
            <a:ext cx="3018865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Starters:</a:t>
            </a:r>
          </a:p>
          <a:p>
            <a:pPr algn="just">
              <a:spcAft>
                <a:spcPts val="800"/>
              </a:spcAft>
            </a:pP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Lobster Bisque with Crème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Fraîche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– £10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creamy lobster soup with a dollop of crème </a:t>
            </a:r>
            <a:r>
              <a:rPr lang="en-US" sz="8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fraîche</a:t>
            </a: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served with fresh bread. 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Grilled Asparagus with Shaved Parmesan and Balsamic Reduction – £8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Grilled asparagus spears topped with parmesan cheese and a balsamic glaze. </a:t>
            </a:r>
          </a:p>
        </p:txBody>
      </p:sp>
      <p:pic>
        <p:nvPicPr>
          <p:cNvPr id="2050" name="Picture 2" descr="Lobster Bisque (Plus Video) - Immaculate Bites">
            <a:extLst>
              <a:ext uri="{FF2B5EF4-FFF2-40B4-BE49-F238E27FC236}">
                <a16:creationId xmlns:a16="http://schemas.microsoft.com/office/drawing/2014/main" id="{A2C8984F-821C-C09A-166C-3EFC64889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27924" y="556160"/>
            <a:ext cx="622421" cy="82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oasted Asparagus with Balsamic &amp; Parmesan | Alexandra's Kitchen">
            <a:extLst>
              <a:ext uri="{FF2B5EF4-FFF2-40B4-BE49-F238E27FC236}">
                <a16:creationId xmlns:a16="http://schemas.microsoft.com/office/drawing/2014/main" id="{B62BCF67-7B01-38FF-8709-CBFF14BEE9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12444" y="1317398"/>
            <a:ext cx="513080" cy="769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2C6537-6661-BAC1-48AA-9145F6B549A4}"/>
              </a:ext>
            </a:extLst>
          </p:cNvPr>
          <p:cNvSpPr txBox="1"/>
          <p:nvPr/>
        </p:nvSpPr>
        <p:spPr>
          <a:xfrm>
            <a:off x="3585026" y="2287749"/>
            <a:ext cx="2963691" cy="3734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Special Menu: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Pan-Seared Duck Breast with Cherry Port Sauce and Grilled Peach Salsa – £20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succulent duck breast seared to perfection, served with a sweet cherry port sauce and a fresh grilled peach salsa. </a:t>
            </a:r>
          </a:p>
          <a:p>
            <a:pPr algn="just"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Grilled Rib-Eye Steak with Garlic Butter and Rosemary Roasted Potatoes – £25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juicy rib-eye steak cooked to your desired temperature, served with garlic butter and rosemary roasted potatoes. 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9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Seafood Paella with Shrimp, Scallops, and Mussels - £18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classic Spanish dish made with saffron rice, shrimp, scallops, mussels, and a variety of vegetables. 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9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Mushroom Risotto with Roasted Garlic and Thyme - £15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creamy mushroom risotto with the flavor of roasted garlic and fresh thyme. Allergic to people.</a:t>
            </a:r>
          </a:p>
          <a:p>
            <a:pPr algn="just"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Sparkling Rose Champagne Cocktail – £12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romantic cocktail made with sparkling rosé champagne and fresh fruit juices.  Contains 6% alcohol. Imported from France</a:t>
            </a:r>
            <a:endParaRPr lang="en-US" sz="800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D0A2CE-F3DC-8639-1FE9-AE0368B0F0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760" y="252489"/>
            <a:ext cx="2823882" cy="207084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67CA0BD-D208-F206-EE29-300EA603C4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0266" y="2692400"/>
            <a:ext cx="694807" cy="527917"/>
          </a:xfrm>
          <a:prstGeom prst="rect">
            <a:avLst/>
          </a:prstGeom>
        </p:spPr>
      </p:pic>
      <p:pic>
        <p:nvPicPr>
          <p:cNvPr id="2058" name="Picture 10" descr="Skillet Steak with Rosemary Roasted Potatoes - Damn Delicious">
            <a:extLst>
              <a:ext uri="{FF2B5EF4-FFF2-40B4-BE49-F238E27FC236}">
                <a16:creationId xmlns:a16="http://schemas.microsoft.com/office/drawing/2014/main" id="{DF1D26B8-1378-31E5-9986-C9E6347E97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24422" y="3318341"/>
            <a:ext cx="508502" cy="76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eafood Paella - Simply Delicious">
            <a:extLst>
              <a:ext uri="{FF2B5EF4-FFF2-40B4-BE49-F238E27FC236}">
                <a16:creationId xmlns:a16="http://schemas.microsoft.com/office/drawing/2014/main" id="{B6D2EA07-5A61-751B-407C-339045E94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296" y="4174139"/>
            <a:ext cx="762754" cy="50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Mushroom And Roasted Garlic Risotto Recipe">
            <a:extLst>
              <a:ext uri="{FF2B5EF4-FFF2-40B4-BE49-F238E27FC236}">
                <a16:creationId xmlns:a16="http://schemas.microsoft.com/office/drawing/2014/main" id="{04847098-A1DB-F95E-F974-9FFD9ED6A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060" y="4854594"/>
            <a:ext cx="671013" cy="3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Raspberry Sorbet Pink Champagne Floats - The Cookie Rookie®">
            <a:extLst>
              <a:ext uri="{FF2B5EF4-FFF2-40B4-BE49-F238E27FC236}">
                <a16:creationId xmlns:a16="http://schemas.microsoft.com/office/drawing/2014/main" id="{DADB124F-DF87-1F58-8AC5-677AA214D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575" y="5360978"/>
            <a:ext cx="460080" cy="55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3D5522D-E901-ED6E-7482-92593E3F2FF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05" y="2473024"/>
            <a:ext cx="2099012" cy="375262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4058A31-C500-B6B9-1764-25047AEEF737}"/>
              </a:ext>
            </a:extLst>
          </p:cNvPr>
          <p:cNvSpPr txBox="1"/>
          <p:nvPr/>
        </p:nvSpPr>
        <p:spPr>
          <a:xfrm>
            <a:off x="857250" y="6268688"/>
            <a:ext cx="3518200" cy="2882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Kids' Menu: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Heart-Shaped Mini-Pizzas -£6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fun and tasty dish made with mini pizzas in the shape of hearts, topped with tomato sauce and cheese.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 and Cheese with a Side of Steamed Broccoli - £7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classic comfort food made with elbow macaroni and a creamy cheese sauce, served with a side of steamed broccoli.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Chicken Fingers with French Fries and Ketchup - £8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Tender chicken fingers served with a side of crispy French fries and ketchup for dipping.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US" sz="1000" dirty="0">
              <a:solidFill>
                <a:schemeClr val="bg1"/>
              </a:solidFill>
            </a:endParaRPr>
          </a:p>
        </p:txBody>
      </p:sp>
      <p:pic>
        <p:nvPicPr>
          <p:cNvPr id="2066" name="Picture 18" descr="Heart Shaped Pizza {Perfect for Valentine's Day!} | Lil' Luna">
            <a:extLst>
              <a:ext uri="{FF2B5EF4-FFF2-40B4-BE49-F238E27FC236}">
                <a16:creationId xmlns:a16="http://schemas.microsoft.com/office/drawing/2014/main" id="{54948ACC-1BCF-F420-060A-40A5EB080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35" y="6776719"/>
            <a:ext cx="334408" cy="46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Steakhouse Mac N' Cheese with a side of steamed broccoli and fries. -  Picture of Outback Steakhouse, Orlando - Tripadvisor">
            <a:extLst>
              <a:ext uri="{FF2B5EF4-FFF2-40B4-BE49-F238E27FC236}">
                <a16:creationId xmlns:a16="http://schemas.microsoft.com/office/drawing/2014/main" id="{AFB19882-6867-B10F-D0E6-0E12CA79FB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99" y="7369096"/>
            <a:ext cx="506059" cy="50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Fried Crispy Chicken Nuggets With French Fries And Ketchup On White Board  Stock Photo, Picture And Royalty Free Image. Image 80026048.">
            <a:extLst>
              <a:ext uri="{FF2B5EF4-FFF2-40B4-BE49-F238E27FC236}">
                <a16:creationId xmlns:a16="http://schemas.microsoft.com/office/drawing/2014/main" id="{DBED1735-4986-EE28-77DC-DECB5A89E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02" y="8064694"/>
            <a:ext cx="552152" cy="39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E62C515-F327-E841-3F85-88DDCC62E875}"/>
              </a:ext>
            </a:extLst>
          </p:cNvPr>
          <p:cNvSpPr txBox="1"/>
          <p:nvPr/>
        </p:nvSpPr>
        <p:spPr>
          <a:xfrm>
            <a:off x="636431" y="8712601"/>
            <a:ext cx="3505200" cy="656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 Chocolate with Whipped Cream and Cinnamon - £5</a:t>
            </a:r>
          </a:p>
          <a:p>
            <a:pPr marL="228600" marR="0" algn="ctr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rich and comforting hot chocolate topped with whipped cream and a sprinkle of cinnamon.</a:t>
            </a:r>
          </a:p>
        </p:txBody>
      </p:sp>
      <p:pic>
        <p:nvPicPr>
          <p:cNvPr id="2072" name="Picture 24" descr="Maple Cinnamon Hot Chocolate With Coconut Whipped Cream by crystalhughes |  Quick &amp; Easy Recipe | The Feedfeed">
            <a:extLst>
              <a:ext uri="{FF2B5EF4-FFF2-40B4-BE49-F238E27FC236}">
                <a16:creationId xmlns:a16="http://schemas.microsoft.com/office/drawing/2014/main" id="{AC993B2A-97CE-6189-B620-E9A36F9C3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48" y="8674617"/>
            <a:ext cx="542607" cy="65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CC605AD-5C9E-B9A5-39D0-C2329E860998}"/>
              </a:ext>
            </a:extLst>
          </p:cNvPr>
          <p:cNvSpPr txBox="1"/>
          <p:nvPr/>
        </p:nvSpPr>
        <p:spPr>
          <a:xfrm>
            <a:off x="3626784" y="5992373"/>
            <a:ext cx="3505200" cy="6976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 Wine Sangria with Fresh Berries – £10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classic sangria made with red wine, brandy, and fresh berries. </a:t>
            </a:r>
          </a:p>
          <a:p>
            <a:pPr algn="just"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Imported from Germany. Contains 5% </a:t>
            </a:r>
            <a:r>
              <a:rPr lang="en-US" sz="8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alcohol. </a:t>
            </a:r>
            <a:endParaRPr lang="en-US" sz="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74" name="Picture 26" descr="Red Wine Sangria Recipe (Step by Step + Video) - Whiskaffair">
            <a:extLst>
              <a:ext uri="{FF2B5EF4-FFF2-40B4-BE49-F238E27FC236}">
                <a16:creationId xmlns:a16="http://schemas.microsoft.com/office/drawing/2014/main" id="{64939781-CD48-F7DF-070D-D0ECFD140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815" y="6041218"/>
            <a:ext cx="381155" cy="57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3E674989-A2C6-4089-FF8A-5CCBD11B251C}"/>
              </a:ext>
            </a:extLst>
          </p:cNvPr>
          <p:cNvSpPr txBox="1"/>
          <p:nvPr/>
        </p:nvSpPr>
        <p:spPr>
          <a:xfrm>
            <a:off x="4653302" y="6867694"/>
            <a:ext cx="1906942" cy="2133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Desserts: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Strawberry and Champagne Sorbet – £7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refreshing sorbet made with strawberries and champagne, perfect for a sweet ending to your meal. </a:t>
            </a:r>
            <a:endParaRPr lang="en-US" sz="10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1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Dark Chocolate Fondue with Fresh Fruit and Pound Cake – £8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warm dark chocolate fondue served with fresh fruit and pound cake for dipping. </a:t>
            </a:r>
          </a:p>
        </p:txBody>
      </p:sp>
      <p:pic>
        <p:nvPicPr>
          <p:cNvPr id="2076" name="Picture 28" descr="Chocolate Fondue - Oryana Community Co-op">
            <a:extLst>
              <a:ext uri="{FF2B5EF4-FFF2-40B4-BE49-F238E27FC236}">
                <a16:creationId xmlns:a16="http://schemas.microsoft.com/office/drawing/2014/main" id="{ED69CD15-D356-7F68-BC67-6D2C0B8595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336" y="9040896"/>
            <a:ext cx="622729" cy="46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 Box 34">
            <a:extLst>
              <a:ext uri="{FF2B5EF4-FFF2-40B4-BE49-F238E27FC236}">
                <a16:creationId xmlns:a16="http://schemas.microsoft.com/office/drawing/2014/main" id="{50D5BCB4-259E-7138-7E9A-48A3550DF027}"/>
              </a:ext>
            </a:extLst>
          </p:cNvPr>
          <p:cNvSpPr txBox="1"/>
          <p:nvPr/>
        </p:nvSpPr>
        <p:spPr>
          <a:xfrm>
            <a:off x="3585026" y="9309332"/>
            <a:ext cx="1663222" cy="552722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/>
            <a:r>
              <a:rPr lang="en-US" sz="3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Notes To Be Taken</a:t>
            </a:r>
            <a:endParaRPr lang="en-US" sz="3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ctr"/>
            <a:r>
              <a:rPr lang="en-US" sz="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    Special menu is designed for only adults. if you face any problems regarding food and the ordering please let us know. Our contact number is mentioned below.</a:t>
            </a:r>
            <a:endParaRPr lang="en-US" sz="3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ctr"/>
            <a:r>
              <a:rPr lang="en-US" sz="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 expect your kind consideration regarding any service incompliance as some adjustments are still in the process due to Covid-19. Have a good meal and keep coming back.</a:t>
            </a:r>
            <a:endParaRPr lang="en-US" sz="3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0"/>
              </a:spcBef>
              <a:spcAft>
                <a:spcPts val="1000"/>
              </a:spcAft>
            </a:pPr>
            <a:r>
              <a:rPr lang="en-US" sz="3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95183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02D20-321E-DA2E-1EE7-82AE9BC35A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5FABE5-5965-8934-516D-079C1CFEC9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544B25-B95F-A1A3-68C8-CF251402EE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0DE997-5CD2-9073-E8C3-2BD80025B505}"/>
              </a:ext>
            </a:extLst>
          </p:cNvPr>
          <p:cNvSpPr txBox="1"/>
          <p:nvPr/>
        </p:nvSpPr>
        <p:spPr>
          <a:xfrm>
            <a:off x="685800" y="793376"/>
            <a:ext cx="5540188" cy="8833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Bacon, L. and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Krpan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2023. Eating for the environment: The impact of restaurant menu design on vegetarian food choice.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Appetite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125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pp.190-200.</a:t>
            </a: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Filimonau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 and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Krivcova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2022. Restaurant menu design and more responsible consumer food choice: An exploratory study of managerial perceptions.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cleaner production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143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pp.516-527.</a:t>
            </a: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P. and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Mifll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2021. Menu development and analysis in UK restaurant chains.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 Research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pp.61-71.</a:t>
            </a: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Magnini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V.P. and Kim, S., 2023. The influences of restaurant menu font style, background color, and physical weight on consumers’ perceptions.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53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pp.42-48.</a:t>
            </a:r>
          </a:p>
          <a:p>
            <a:pPr marL="228600" marR="0" algn="just">
              <a:lnSpc>
                <a:spcPct val="150000"/>
              </a:lnSpc>
            </a:pPr>
            <a:r>
              <a:rPr lang="en-US" sz="12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Olivemagazine</a:t>
            </a: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2022. </a:t>
            </a:r>
            <a:r>
              <a:rPr lang="en-US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 Valentine's Day cocktails</a:t>
            </a: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olivemagazine</a:t>
            </a: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US" sz="12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olivemagazine</a:t>
            </a: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https://www.olivemagazine.com/recipes/collection/valentines-day-cocktails/ (Accessed: February 12, 2023). </a:t>
            </a: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Reynolds, D., Merritt, E.A. and Pinckney, S., 2023. Understanding menu psychology: An empirical investigation of menu design and consumer response.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&amp; Tourism Administration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pp.1-9.</a:t>
            </a:r>
          </a:p>
          <a:p>
            <a:pPr marL="228600" marR="0"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Staff, T.W. 2021. </a:t>
            </a:r>
            <a:r>
              <a:rPr lang="en-US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Cocktail recipes to make at home on Valentine's Day</a:t>
            </a: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Week UK</a:t>
            </a:r>
            <a:r>
              <a:rPr lang="en-US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 Week. Available at: https://www.googleadservices.com/pagead/aclk?sa=L&amp;ai=DChcSEwjil-WsgJD9AhWKfCsKHVSUBhMYABACGgJzZg&amp;ohost=www.google.com&amp;cid=CAESa-D2kn7jo-dAlfvnkbZ2MgEXWfxvPCmolTJmSV9Nbzi117lrX2RVSatXXYj9dYoJkPUcc6sqMPjiEbbRmOsXeOcJFPPTkIVdhB3YCYi4vekmHF2gLfp2q4AHGt7y_TPohbCFhohbLxcgwcYF&amp;sig=AOD64_0uWkmrSEaW_HQYn0ul3OR48JKxGQ&amp;q&amp;adurl&amp;ved=2ahUKEwiwz92sgJD9AhX7ArcAHQNpA94Q0Qx6BAgKEAE (Accessed: February 12, 2023). </a:t>
            </a:r>
          </a:p>
          <a:p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871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176</TotalTime>
  <Words>857</Words>
  <Application>Microsoft Office PowerPoint</Application>
  <PresentationFormat>A4 Paper (210x297 mm)</PresentationFormat>
  <Paragraphs>62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Menu Design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</dc:creator>
  <cp:lastModifiedBy>A K M Amdadul Hoque (2107424)</cp:lastModifiedBy>
  <cp:revision>7</cp:revision>
  <dcterms:created xsi:type="dcterms:W3CDTF">2023-02-12T12:36:03Z</dcterms:created>
  <dcterms:modified xsi:type="dcterms:W3CDTF">2023-02-14T11:25:14Z</dcterms:modified>
</cp:coreProperties>
</file>