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258" r:id="rId3"/>
    <p:sldId id="259" r:id="rId4"/>
    <p:sldId id="354" r:id="rId5"/>
    <p:sldId id="260" r:id="rId6"/>
    <p:sldId id="436" r:id="rId7"/>
    <p:sldId id="426" r:id="rId8"/>
    <p:sldId id="427" r:id="rId9"/>
    <p:sldId id="428" r:id="rId10"/>
    <p:sldId id="429" r:id="rId11"/>
    <p:sldId id="431" r:id="rId12"/>
    <p:sldId id="432" r:id="rId13"/>
    <p:sldId id="433" r:id="rId14"/>
    <p:sldId id="437" r:id="rId15"/>
    <p:sldId id="435" r:id="rId16"/>
    <p:sldId id="438" r:id="rId17"/>
    <p:sldId id="441" r:id="rId18"/>
    <p:sldId id="406" r:id="rId19"/>
    <p:sldId id="439" r:id="rId20"/>
    <p:sldId id="440" r:id="rId21"/>
    <p:sldId id="442" r:id="rId22"/>
    <p:sldId id="444" r:id="rId23"/>
    <p:sldId id="448" r:id="rId24"/>
    <p:sldId id="447" r:id="rId25"/>
    <p:sldId id="430" r:id="rId26"/>
    <p:sldId id="446" r:id="rId27"/>
    <p:sldId id="443" r:id="rId28"/>
    <p:sldId id="434" r:id="rId29"/>
    <p:sldId id="445" r:id="rId30"/>
    <p:sldId id="293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8E22EB-E467-4FFB-90F1-DD19C605797E}" v="60" dt="2025-11-11T19:47:22.9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225" autoAdjust="0"/>
    <p:restoredTop sz="89403" autoAdjust="0"/>
  </p:normalViewPr>
  <p:slideViewPr>
    <p:cSldViewPr snapToGrid="0">
      <p:cViewPr>
        <p:scale>
          <a:sx n="60" d="100"/>
          <a:sy n="60" d="100"/>
        </p:scale>
        <p:origin x="588" y="5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8DA6DC-8A76-4343-B603-37617FDF8586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855C999-F21F-46B3-826C-202E46815D10}">
      <dgm:prSet/>
      <dgm:spPr/>
      <dgm:t>
        <a:bodyPr/>
        <a:lstStyle/>
        <a:p>
          <a:r>
            <a:rPr lang="en-GB"/>
            <a:t>‘Domesticity’?</a:t>
          </a:r>
          <a:endParaRPr lang="en-US"/>
        </a:p>
      </dgm:t>
    </dgm:pt>
    <dgm:pt modelId="{D6CD460A-8517-4089-AE18-3EF2689EAA7B}" type="parTrans" cxnId="{BE2899D9-0D88-486B-9F6B-93978BB28CB1}">
      <dgm:prSet/>
      <dgm:spPr/>
      <dgm:t>
        <a:bodyPr/>
        <a:lstStyle/>
        <a:p>
          <a:endParaRPr lang="en-US"/>
        </a:p>
      </dgm:t>
    </dgm:pt>
    <dgm:pt modelId="{F69B10D9-8891-4371-A678-7C7FA5208572}" type="sibTrans" cxnId="{BE2899D9-0D88-486B-9F6B-93978BB28CB1}">
      <dgm:prSet/>
      <dgm:spPr/>
      <dgm:t>
        <a:bodyPr/>
        <a:lstStyle/>
        <a:p>
          <a:endParaRPr lang="en-US"/>
        </a:p>
      </dgm:t>
    </dgm:pt>
    <dgm:pt modelId="{8EB1A2FA-8361-4A2F-9CF7-437CE9D71704}">
      <dgm:prSet/>
      <dgm:spPr/>
      <dgm:t>
        <a:bodyPr/>
        <a:lstStyle/>
        <a:p>
          <a:r>
            <a:rPr lang="en-GB"/>
            <a:t>‘Missionary Christianity’?</a:t>
          </a:r>
          <a:endParaRPr lang="en-US"/>
        </a:p>
      </dgm:t>
    </dgm:pt>
    <dgm:pt modelId="{B5248487-55D4-4130-8C8E-13D9B04037BD}" type="parTrans" cxnId="{826C109B-5AE7-4408-8142-E95F5461D9E6}">
      <dgm:prSet/>
      <dgm:spPr/>
      <dgm:t>
        <a:bodyPr/>
        <a:lstStyle/>
        <a:p>
          <a:endParaRPr lang="en-US"/>
        </a:p>
      </dgm:t>
    </dgm:pt>
    <dgm:pt modelId="{EB8220DB-820C-487F-9C66-495C7E0C3141}" type="sibTrans" cxnId="{826C109B-5AE7-4408-8142-E95F5461D9E6}">
      <dgm:prSet/>
      <dgm:spPr/>
      <dgm:t>
        <a:bodyPr/>
        <a:lstStyle/>
        <a:p>
          <a:endParaRPr lang="en-US"/>
        </a:p>
      </dgm:t>
    </dgm:pt>
    <dgm:pt modelId="{AED1D6D0-35A3-4276-847B-E25C359DCFE8}" type="pres">
      <dgm:prSet presAssocID="{8D8DA6DC-8A76-4343-B603-37617FDF8586}" presName="linear" presStyleCnt="0">
        <dgm:presLayoutVars>
          <dgm:dir/>
          <dgm:animLvl val="lvl"/>
          <dgm:resizeHandles val="exact"/>
        </dgm:presLayoutVars>
      </dgm:prSet>
      <dgm:spPr/>
    </dgm:pt>
    <dgm:pt modelId="{3223505F-23C7-4939-B85E-360ED350CC0F}" type="pres">
      <dgm:prSet presAssocID="{2855C999-F21F-46B3-826C-202E46815D10}" presName="parentLin" presStyleCnt="0"/>
      <dgm:spPr/>
    </dgm:pt>
    <dgm:pt modelId="{EFD3AE1A-1898-4A16-9624-B7B898E67B58}" type="pres">
      <dgm:prSet presAssocID="{2855C999-F21F-46B3-826C-202E46815D10}" presName="parentLeftMargin" presStyleLbl="node1" presStyleIdx="0" presStyleCnt="2"/>
      <dgm:spPr/>
    </dgm:pt>
    <dgm:pt modelId="{0550CAD6-D6D5-4D0E-A43C-EC2BC902AEAE}" type="pres">
      <dgm:prSet presAssocID="{2855C999-F21F-46B3-826C-202E46815D1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3FD636F-FCC0-4455-BEF1-207DD33F7A97}" type="pres">
      <dgm:prSet presAssocID="{2855C999-F21F-46B3-826C-202E46815D10}" presName="negativeSpace" presStyleCnt="0"/>
      <dgm:spPr/>
    </dgm:pt>
    <dgm:pt modelId="{761EBED0-371C-4CBA-9E3F-6FD75C74F48E}" type="pres">
      <dgm:prSet presAssocID="{2855C999-F21F-46B3-826C-202E46815D10}" presName="childText" presStyleLbl="conFgAcc1" presStyleIdx="0" presStyleCnt="2">
        <dgm:presLayoutVars>
          <dgm:bulletEnabled val="1"/>
        </dgm:presLayoutVars>
      </dgm:prSet>
      <dgm:spPr/>
    </dgm:pt>
    <dgm:pt modelId="{7AB99D6B-0884-445D-812E-AEC6BEB468E8}" type="pres">
      <dgm:prSet presAssocID="{F69B10D9-8891-4371-A678-7C7FA5208572}" presName="spaceBetweenRectangles" presStyleCnt="0"/>
      <dgm:spPr/>
    </dgm:pt>
    <dgm:pt modelId="{50E18CF4-0B85-429C-AA07-734DA9C41D66}" type="pres">
      <dgm:prSet presAssocID="{8EB1A2FA-8361-4A2F-9CF7-437CE9D71704}" presName="parentLin" presStyleCnt="0"/>
      <dgm:spPr/>
    </dgm:pt>
    <dgm:pt modelId="{BE7084C2-CD0E-4921-B321-B4AC413E226E}" type="pres">
      <dgm:prSet presAssocID="{8EB1A2FA-8361-4A2F-9CF7-437CE9D71704}" presName="parentLeftMargin" presStyleLbl="node1" presStyleIdx="0" presStyleCnt="2"/>
      <dgm:spPr/>
    </dgm:pt>
    <dgm:pt modelId="{72267F84-B2C0-4437-9D95-E81403A07FC6}" type="pres">
      <dgm:prSet presAssocID="{8EB1A2FA-8361-4A2F-9CF7-437CE9D7170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BD041D5-6D2E-46E0-8FD5-3F6D37C16304}" type="pres">
      <dgm:prSet presAssocID="{8EB1A2FA-8361-4A2F-9CF7-437CE9D71704}" presName="negativeSpace" presStyleCnt="0"/>
      <dgm:spPr/>
    </dgm:pt>
    <dgm:pt modelId="{2FAE0E03-6A89-4501-9F8A-C4A84F53A91C}" type="pres">
      <dgm:prSet presAssocID="{8EB1A2FA-8361-4A2F-9CF7-437CE9D71704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2C4B2349-E3A0-45FA-817C-F5F00DE801A1}" type="presOf" srcId="{2855C999-F21F-46B3-826C-202E46815D10}" destId="{0550CAD6-D6D5-4D0E-A43C-EC2BC902AEAE}" srcOrd="1" destOrd="0" presId="urn:microsoft.com/office/officeart/2005/8/layout/list1"/>
    <dgm:cxn modelId="{1B85F34C-9A93-413F-9C7C-91980171B6A9}" type="presOf" srcId="{2855C999-F21F-46B3-826C-202E46815D10}" destId="{EFD3AE1A-1898-4A16-9624-B7B898E67B58}" srcOrd="0" destOrd="0" presId="urn:microsoft.com/office/officeart/2005/8/layout/list1"/>
    <dgm:cxn modelId="{98730171-6743-41E2-B19D-0A3B21E9C14D}" type="presOf" srcId="{8D8DA6DC-8A76-4343-B603-37617FDF8586}" destId="{AED1D6D0-35A3-4276-847B-E25C359DCFE8}" srcOrd="0" destOrd="0" presId="urn:microsoft.com/office/officeart/2005/8/layout/list1"/>
    <dgm:cxn modelId="{97F6F254-298A-4271-851E-96234F2F6E95}" type="presOf" srcId="{8EB1A2FA-8361-4A2F-9CF7-437CE9D71704}" destId="{BE7084C2-CD0E-4921-B321-B4AC413E226E}" srcOrd="0" destOrd="0" presId="urn:microsoft.com/office/officeart/2005/8/layout/list1"/>
    <dgm:cxn modelId="{826C109B-5AE7-4408-8142-E95F5461D9E6}" srcId="{8D8DA6DC-8A76-4343-B603-37617FDF8586}" destId="{8EB1A2FA-8361-4A2F-9CF7-437CE9D71704}" srcOrd="1" destOrd="0" parTransId="{B5248487-55D4-4130-8C8E-13D9B04037BD}" sibTransId="{EB8220DB-820C-487F-9C66-495C7E0C3141}"/>
    <dgm:cxn modelId="{CB97EEA2-967E-4B18-AD30-02DF5C0755F7}" type="presOf" srcId="{8EB1A2FA-8361-4A2F-9CF7-437CE9D71704}" destId="{72267F84-B2C0-4437-9D95-E81403A07FC6}" srcOrd="1" destOrd="0" presId="urn:microsoft.com/office/officeart/2005/8/layout/list1"/>
    <dgm:cxn modelId="{BE2899D9-0D88-486B-9F6B-93978BB28CB1}" srcId="{8D8DA6DC-8A76-4343-B603-37617FDF8586}" destId="{2855C999-F21F-46B3-826C-202E46815D10}" srcOrd="0" destOrd="0" parTransId="{D6CD460A-8517-4089-AE18-3EF2689EAA7B}" sibTransId="{F69B10D9-8891-4371-A678-7C7FA5208572}"/>
    <dgm:cxn modelId="{75F36D87-7D1B-46C1-85F7-AC7D462B46DF}" type="presParOf" srcId="{AED1D6D0-35A3-4276-847B-E25C359DCFE8}" destId="{3223505F-23C7-4939-B85E-360ED350CC0F}" srcOrd="0" destOrd="0" presId="urn:microsoft.com/office/officeart/2005/8/layout/list1"/>
    <dgm:cxn modelId="{92E2CD24-7610-46B4-ACE4-7BB4EAF3583E}" type="presParOf" srcId="{3223505F-23C7-4939-B85E-360ED350CC0F}" destId="{EFD3AE1A-1898-4A16-9624-B7B898E67B58}" srcOrd="0" destOrd="0" presId="urn:microsoft.com/office/officeart/2005/8/layout/list1"/>
    <dgm:cxn modelId="{40C019A0-874C-471D-BA6E-AD454DBD36F6}" type="presParOf" srcId="{3223505F-23C7-4939-B85E-360ED350CC0F}" destId="{0550CAD6-D6D5-4D0E-A43C-EC2BC902AEAE}" srcOrd="1" destOrd="0" presId="urn:microsoft.com/office/officeart/2005/8/layout/list1"/>
    <dgm:cxn modelId="{A47BC130-5FA4-4C69-B0EC-AF3EF488E942}" type="presParOf" srcId="{AED1D6D0-35A3-4276-847B-E25C359DCFE8}" destId="{83FD636F-FCC0-4455-BEF1-207DD33F7A97}" srcOrd="1" destOrd="0" presId="urn:microsoft.com/office/officeart/2005/8/layout/list1"/>
    <dgm:cxn modelId="{27085EAF-20A7-4E09-AFC6-65D18D1C7DD3}" type="presParOf" srcId="{AED1D6D0-35A3-4276-847B-E25C359DCFE8}" destId="{761EBED0-371C-4CBA-9E3F-6FD75C74F48E}" srcOrd="2" destOrd="0" presId="urn:microsoft.com/office/officeart/2005/8/layout/list1"/>
    <dgm:cxn modelId="{43591B92-CB13-41DD-91D9-5CF6EC283303}" type="presParOf" srcId="{AED1D6D0-35A3-4276-847B-E25C359DCFE8}" destId="{7AB99D6B-0884-445D-812E-AEC6BEB468E8}" srcOrd="3" destOrd="0" presId="urn:microsoft.com/office/officeart/2005/8/layout/list1"/>
    <dgm:cxn modelId="{612ABC1C-4477-46E8-8D2C-2C953875D185}" type="presParOf" srcId="{AED1D6D0-35A3-4276-847B-E25C359DCFE8}" destId="{50E18CF4-0B85-429C-AA07-734DA9C41D66}" srcOrd="4" destOrd="0" presId="urn:microsoft.com/office/officeart/2005/8/layout/list1"/>
    <dgm:cxn modelId="{842E6E77-7661-4B71-A26A-D0A57F8592E6}" type="presParOf" srcId="{50E18CF4-0B85-429C-AA07-734DA9C41D66}" destId="{BE7084C2-CD0E-4921-B321-B4AC413E226E}" srcOrd="0" destOrd="0" presId="urn:microsoft.com/office/officeart/2005/8/layout/list1"/>
    <dgm:cxn modelId="{C7FB7A9E-05EF-499F-A805-7F5166C7A510}" type="presParOf" srcId="{50E18CF4-0B85-429C-AA07-734DA9C41D66}" destId="{72267F84-B2C0-4437-9D95-E81403A07FC6}" srcOrd="1" destOrd="0" presId="urn:microsoft.com/office/officeart/2005/8/layout/list1"/>
    <dgm:cxn modelId="{7F5CB03D-087E-4650-898B-96DA801A3CC6}" type="presParOf" srcId="{AED1D6D0-35A3-4276-847B-E25C359DCFE8}" destId="{1BD041D5-6D2E-46E0-8FD5-3F6D37C16304}" srcOrd="5" destOrd="0" presId="urn:microsoft.com/office/officeart/2005/8/layout/list1"/>
    <dgm:cxn modelId="{B5C6E57C-A0C8-4365-9E90-E6BF10A64974}" type="presParOf" srcId="{AED1D6D0-35A3-4276-847B-E25C359DCFE8}" destId="{2FAE0E03-6A89-4501-9F8A-C4A84F53A91C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1EBED0-371C-4CBA-9E3F-6FD75C74F48E}">
      <dsp:nvSpPr>
        <dsp:cNvPr id="0" name=""/>
        <dsp:cNvSpPr/>
      </dsp:nvSpPr>
      <dsp:spPr>
        <a:xfrm>
          <a:off x="0" y="1903170"/>
          <a:ext cx="690051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0CAD6-D6D5-4D0E-A43C-EC2BC902AEAE}">
      <dsp:nvSpPr>
        <dsp:cNvPr id="0" name=""/>
        <dsp:cNvSpPr/>
      </dsp:nvSpPr>
      <dsp:spPr>
        <a:xfrm>
          <a:off x="345025" y="1445610"/>
          <a:ext cx="4830358" cy="9151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‘Domesticity’?</a:t>
          </a:r>
          <a:endParaRPr lang="en-US" sz="3100" kern="1200"/>
        </a:p>
      </dsp:txBody>
      <dsp:txXfrm>
        <a:off x="389697" y="1490282"/>
        <a:ext cx="4741014" cy="825776"/>
      </dsp:txXfrm>
    </dsp:sp>
    <dsp:sp modelId="{2FAE0E03-6A89-4501-9F8A-C4A84F53A91C}">
      <dsp:nvSpPr>
        <dsp:cNvPr id="0" name=""/>
        <dsp:cNvSpPr/>
      </dsp:nvSpPr>
      <dsp:spPr>
        <a:xfrm>
          <a:off x="0" y="3309330"/>
          <a:ext cx="690051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67F84-B2C0-4437-9D95-E81403A07FC6}">
      <dsp:nvSpPr>
        <dsp:cNvPr id="0" name=""/>
        <dsp:cNvSpPr/>
      </dsp:nvSpPr>
      <dsp:spPr>
        <a:xfrm>
          <a:off x="345025" y="2851770"/>
          <a:ext cx="4830358" cy="9151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‘Missionary Christianity’?</a:t>
          </a:r>
          <a:endParaRPr lang="en-US" sz="3100" kern="1200"/>
        </a:p>
      </dsp:txBody>
      <dsp:txXfrm>
        <a:off x="389697" y="2896442"/>
        <a:ext cx="4741014" cy="8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1513F2-9505-4453-B618-6A1A1FF81F0A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FC403-C74A-4010-A397-F0DD210A5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520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FC403-C74A-4010-A397-F0DD210A5D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9463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8151C-243E-73CB-AF61-5BA3E70CF6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5D261A-951A-C0A1-C073-1D6F0D8A9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629EE-13A5-854E-D157-40E559E72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3A5C8A-2049-53BA-14E4-42E7B1F95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15F5A-21AF-3F5E-94E7-8D60A744F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282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04BBC-FDBF-F485-B828-ED5C13E5C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06DF7-F564-C612-BDB5-6176B854C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88899B-B4D3-6EBB-1E5C-0A41439C0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A9AC8D-1B1D-15A6-EFB8-704A2D1FE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1AD3EC-5067-7AFA-B651-5DEFABC32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225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06914-8DEB-DBAB-8CB1-A93855BA9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263C71-E86F-C2C8-853F-1B963B3EE4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F1D14-1B2C-1E34-9044-69AC94CF2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FD2625-200D-F0DD-938A-FA461FFD6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B745C-7A72-AAA8-960A-DAA8CFD93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75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70910-5899-A874-DE83-62A0D1E93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3D1F4-8A2B-A3EB-B0C3-68A370B6F8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504777-2BAF-45A6-8B1A-8A725A922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0B9B51-507A-F0C8-9293-874242C73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6BC296-7928-0BA1-8919-51A4D51E6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93854A-D7E3-40B7-DCBE-B33B2BA7A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713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3C67F-F388-7560-5F48-90F1EC9F4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C2136B-71A5-8333-7C7B-D8FFA9C990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795D19-4187-538D-91BC-9B14D4CD57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DBB030-A351-4163-7595-72C20CE50B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DD4099-B00F-0CA5-ACB4-A396D698A8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4A4056-2DC3-2253-798E-7E61E3A95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2818E3-D7D9-C15F-35FC-7B90C62AD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D46AB7-4A09-9281-CFFB-165CFE29A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154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18BA1-A24E-34B6-4EDC-31347333D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538DCF-167F-1185-6745-5A487B104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18F880-404A-1C65-7B8F-10D6632A7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FE4C6B-2801-ED41-3855-BDC2A7054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340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19AFE9-5694-9356-6216-752A64621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AA0EC5-0ADF-3076-DB46-922BEF713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C93D12-4565-4E36-1BD3-1B0613D7C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597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5BB97-2567-8E7A-CEA9-B6D214468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5A920-FF5A-7411-0396-2B2DD77B7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163261-5F3C-39CB-2DEB-9CAED9E822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15684C-70DA-7F2B-0744-50901059E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107C1B-2026-08E1-A678-4B95B558A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99E8DE-DDBF-A1F3-02D7-C76F45473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971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4BF21-84E1-18AB-5ECE-A9517D246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F4A9F2-5EA3-6219-8CE2-81BCF86C42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1943E2-5CCD-BDCE-9D6A-0A0ED49B6B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BC762E-52D8-2EA9-4BC1-22526D329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D2ED04-B427-1E76-8181-4A1A18CB7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2005F6-3BE7-5BE0-6EC9-EFC021780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554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0B755-CC05-03BF-E83D-CAFDA8BF9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F31503-140C-DB9A-A5D7-F362EA357A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1D5E17-D441-097E-0563-55C8A5CAE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7F82-8E87-D407-E413-DD47106D0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414B13-EC16-5159-2334-49215AB0E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387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C99E29-3735-99DE-6998-DBD1070C31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4552CF-6F5E-5731-85C0-08640B26D5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810941-ECB6-FEFC-1F97-FC6FB1C92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25D4F-2FCE-4CF5-A65B-0F0932A5017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C5D95A-1BC8-B28C-CFF6-B03D0F044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4B2FB-6C3D-99BF-6802-0D11FAF79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551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44EB8E-CE2D-10FF-3C9C-DAA130ACC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016F2-1623-9238-1219-057CC31738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A1D2B6-855A-72FB-485F-950A985CDF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525D4F-2FCE-4CF5-A65B-0F0932A5017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E6DDC-BECE-E8E9-9065-F4D959A392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45C0FB-D97A-80FF-C6B4-39A489B953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AAB09B-386F-46D3-8C82-E404CA3964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199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live-fear-free/domestic-abuse-wales" TargetMode="External"/><Relationship Id="rId2" Type="http://schemas.openxmlformats.org/officeDocument/2006/relationships/hyperlink" Target="https://www.uwtsd.ac.uk/experience-facilities/student-support-wellbeing/wellbeing-suppor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ewpathways.org.uk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standing in a line&#10;&#10;AI-generated content may be incorrect.">
            <a:extLst>
              <a:ext uri="{FF2B5EF4-FFF2-40B4-BE49-F238E27FC236}">
                <a16:creationId xmlns:a16="http://schemas.microsoft.com/office/drawing/2014/main" id="{ED8DDDC3-9D07-CCD6-764C-97653B2323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79" t="9091" r="13327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8CB3B9-E78E-438F-F06B-D2C42AC87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/>
              <a:t>Gender, Violence, and Empire 1800-2020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ABD00-21D3-7B97-0CF4-877EFEE3D7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1700" dirty="0"/>
              <a:t>Session 5: Missionary Encounters and Domesticity</a:t>
            </a:r>
          </a:p>
          <a:p>
            <a:pPr algn="l"/>
            <a:r>
              <a:rPr lang="en-GB" sz="1700" dirty="0"/>
              <a:t>Dr Rhian Elinor Keyse r.keyse@uwtsd.ac.uk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43397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9112B5-DC67-2DE2-0667-AFC507732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Content note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18750-2420-E736-4A2B-9F6A6E487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1900"/>
              <a:t>Challenging material</a:t>
            </a:r>
          </a:p>
          <a:p>
            <a:r>
              <a:rPr lang="en-GB" sz="1900"/>
              <a:t>Topics covered will include violence, murder, sexual assault, racism, homophobia, and transphobia.</a:t>
            </a:r>
          </a:p>
          <a:p>
            <a:r>
              <a:rPr lang="en-GB" sz="1900"/>
              <a:t>Please let me know if there is anything that concerns you in the course outline – you don’t have to explain why if you don’t’ wish to engage with particular topics.</a:t>
            </a:r>
          </a:p>
          <a:p>
            <a:r>
              <a:rPr lang="en-GB" sz="1900"/>
              <a:t>Let’s treat each other carefully.</a:t>
            </a:r>
          </a:p>
          <a:p>
            <a:r>
              <a:rPr lang="en-GB" sz="1900"/>
              <a:t>Scheduled breaks – but please feel free to leave the room if you need.</a:t>
            </a:r>
          </a:p>
          <a:p>
            <a:r>
              <a:rPr lang="en-GB" sz="1900"/>
              <a:t>Local and national support resources are available – these are linked in the module handbook:</a:t>
            </a:r>
          </a:p>
          <a:p>
            <a:pPr lvl="1"/>
            <a:r>
              <a:rPr lang="en-GB" sz="1900" u="sng">
                <a:hlinkClick r:id="rId2"/>
              </a:rPr>
              <a:t>Wellbeing Support | University of Wales Trinity Saint David (uwtsd.ac.uk)</a:t>
            </a:r>
            <a:endParaRPr lang="en-GB" sz="1900"/>
          </a:p>
          <a:p>
            <a:pPr lvl="1"/>
            <a:r>
              <a:rPr lang="en-GB" sz="1900" u="sng">
                <a:hlinkClick r:id="rId3"/>
              </a:rPr>
              <a:t>Domestic abuse | GOV.WALES</a:t>
            </a:r>
            <a:endParaRPr lang="en-GB" sz="1900"/>
          </a:p>
          <a:p>
            <a:pPr lvl="1"/>
            <a:r>
              <a:rPr lang="en-GB" sz="1900" u="sng">
                <a:hlinkClick r:id="rId4"/>
              </a:rPr>
              <a:t>New Pathways Rape crisis and sexual abuse support services.</a:t>
            </a:r>
            <a:endParaRPr lang="en-GB" sz="1900"/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565843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6EDD4-900E-4D41-4EED-D977F9219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Review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A7A70-A726-BCC0-7BC0-B6AE495FB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4000" dirty="0"/>
              <a:t>Debates over </a:t>
            </a:r>
            <a:r>
              <a:rPr lang="en-GB" sz="4000" i="1" dirty="0"/>
              <a:t>Sati </a:t>
            </a:r>
            <a:r>
              <a:rPr lang="en-GB" sz="4000" dirty="0"/>
              <a:t>in C19th India</a:t>
            </a:r>
          </a:p>
          <a:p>
            <a:r>
              <a:rPr lang="en-GB" sz="4000" dirty="0"/>
              <a:t>‘Tradition’ and ‘culture’</a:t>
            </a:r>
          </a:p>
        </p:txBody>
      </p:sp>
    </p:spTree>
    <p:extLst>
      <p:ext uri="{BB962C8B-B14F-4D97-AF65-F5344CB8AC3E}">
        <p14:creationId xmlns:p14="http://schemas.microsoft.com/office/powerpoint/2010/main" val="3149814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C3E8B-4296-7A4E-7BD6-51827342F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take-aways</a:t>
            </a:r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331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F5EC22-3455-E025-6C9D-1371E8C21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BCF7D-369E-53D5-8930-0E20576FA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Today’s session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65191B3D-1760-DADD-C1A8-428B3BB77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lvl="0"/>
            <a:r>
              <a:rPr lang="en-GB" sz="3600" dirty="0"/>
              <a:t>Missionary encounters and the idea of ‘domesticity’</a:t>
            </a:r>
          </a:p>
          <a:p>
            <a:pPr lvl="0"/>
            <a:r>
              <a:rPr lang="en-GB" sz="3600" dirty="0"/>
              <a:t>Colonial education for women and girls</a:t>
            </a:r>
          </a:p>
          <a:p>
            <a:pPr lvl="0"/>
            <a:r>
              <a:rPr lang="en-GB" sz="3600" dirty="0"/>
              <a:t>Women and girls’ responses</a:t>
            </a:r>
          </a:p>
        </p:txBody>
      </p:sp>
    </p:spTree>
    <p:extLst>
      <p:ext uri="{BB962C8B-B14F-4D97-AF65-F5344CB8AC3E}">
        <p14:creationId xmlns:p14="http://schemas.microsoft.com/office/powerpoint/2010/main" val="2241341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50AD2-8A22-6744-0BF2-4EB3AFE74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What do you understand by…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BE2806-DD22-BF8A-CFAA-8A6CD611E5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90851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4538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829599-054D-9D68-F37A-5DE4E869F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Missionary encounters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078F3-D25A-47E3-6F87-EFA151E4E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Integral to the ‘civilising mission’ – bringing Christian and British values to different parts of empire</a:t>
            </a:r>
          </a:p>
          <a:p>
            <a:r>
              <a:rPr lang="en-GB" sz="2200"/>
              <a:t>Major mission societies founded at end of C18th, part of evangelical revival.</a:t>
            </a:r>
          </a:p>
          <a:p>
            <a:r>
              <a:rPr lang="en-GB" sz="2200"/>
              <a:t>Missions operated differently across the Empire</a:t>
            </a:r>
          </a:p>
          <a:p>
            <a:r>
              <a:rPr lang="en-GB" sz="2200"/>
              <a:t>1820s-1830s missionary Christianity – power of small number of dedicated men (and women) to change practices of ‘heathen’ peoples.</a:t>
            </a:r>
          </a:p>
          <a:p>
            <a:r>
              <a:rPr lang="en-GB" sz="2200"/>
              <a:t>Early C19th – humanitarian idea that all peoples part of God’s family – different view of racial difference to that of later C19th</a:t>
            </a:r>
          </a:p>
          <a:p>
            <a:r>
              <a:rPr lang="en-GB" sz="2200"/>
              <a:t>Link to liberal imperialist ideas (last class!) about stages of civilisation and how peoples could be improved.</a:t>
            </a:r>
          </a:p>
        </p:txBody>
      </p:sp>
    </p:spTree>
    <p:extLst>
      <p:ext uri="{BB962C8B-B14F-4D97-AF65-F5344CB8AC3E}">
        <p14:creationId xmlns:p14="http://schemas.microsoft.com/office/powerpoint/2010/main" val="14119277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D00192-AF19-83C5-39F3-E166D06479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E73A5-9D0B-E2D7-428B-9E84482A8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Missionary encounters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9AEA7-E304-6C6A-3389-E5D1D53931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Key characteristics:</a:t>
            </a:r>
          </a:p>
          <a:p>
            <a:r>
              <a:rPr lang="en-GB" dirty="0"/>
              <a:t>Saving sinners</a:t>
            </a:r>
          </a:p>
          <a:p>
            <a:r>
              <a:rPr lang="en-GB" dirty="0"/>
              <a:t>Promoting new way of life for converts – industrious labour, domesticity, centrality of patriarchal nuclear family.</a:t>
            </a:r>
          </a:p>
          <a:p>
            <a:r>
              <a:rPr lang="en-GB" dirty="0"/>
              <a:t>Reconfiguration of gender roles (Kent, 2004) – gender relations as marker of level of ‘civilisation’ (in common with liberal imperialism)</a:t>
            </a:r>
          </a:p>
          <a:p>
            <a:r>
              <a:rPr lang="en-GB" dirty="0"/>
              <a:t>Kent (2004)on India: Indian Christian men’s roles scrutinised, but women’s behaviour and appearance received more attention </a:t>
            </a:r>
          </a:p>
        </p:txBody>
      </p:sp>
    </p:spTree>
    <p:extLst>
      <p:ext uri="{BB962C8B-B14F-4D97-AF65-F5344CB8AC3E}">
        <p14:creationId xmlns:p14="http://schemas.microsoft.com/office/powerpoint/2010/main" val="2342728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3363E-099C-C25C-F902-767A7FF7B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Missionary encounters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7C969-0C2A-AC5A-684D-1ED13B70BB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Important not to see as part-and-parcel of a monolithic imperial/colonial project</a:t>
            </a:r>
          </a:p>
          <a:p>
            <a:r>
              <a:rPr lang="en-GB" dirty="0"/>
              <a:t>Missions often had uneasy relationship with both imperial government in metropole and colonial administrations ‘on the spot’ – sometimes conflicting interests, but also depended on imperial power for protection and support in their work.</a:t>
            </a:r>
          </a:p>
          <a:p>
            <a:r>
              <a:rPr lang="en-GB" dirty="0"/>
              <a:t>E.g. Jamaica: many nonconformist missionaries associated with anti-slavery struggle. Conflicts with planters who opposed spread of Christianity to the enslaved, seeing it as potentially radicalising them. (Hall, 2002).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795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A2F06-5D5E-485C-116C-DECD61278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missionary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B4B99-19A1-0F1D-1C25-F8E4C667AC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Given conflict with settlers/planters/colonial state, missionaries often isolated and dependent on each other and supporters at home.</a:t>
            </a:r>
          </a:p>
          <a:p>
            <a:r>
              <a:rPr lang="en-GB" dirty="0"/>
              <a:t>Mission family as haven from the world outside (Hall, 2007)</a:t>
            </a:r>
          </a:p>
          <a:p>
            <a:r>
              <a:rPr lang="en-GB" dirty="0"/>
              <a:t>Most missionary societies preferred married missionaries – reduced risk of sexual encounters with ‘native’ women.</a:t>
            </a:r>
          </a:p>
          <a:p>
            <a:r>
              <a:rPr lang="en-GB" dirty="0"/>
              <a:t>Missionary wives as helpers in the mission.</a:t>
            </a:r>
          </a:p>
          <a:p>
            <a:r>
              <a:rPr lang="en-GB" dirty="0"/>
              <a:t>Mission household – setting an example of good moral living, ‘civilised’ Christian home (</a:t>
            </a:r>
            <a:r>
              <a:rPr lang="en-GB" dirty="0" err="1"/>
              <a:t>Langmore</a:t>
            </a:r>
            <a:r>
              <a:rPr lang="en-GB" dirty="0"/>
              <a:t>, 1989)</a:t>
            </a:r>
          </a:p>
          <a:p>
            <a:r>
              <a:rPr lang="en-GB" dirty="0"/>
              <a:t>Male missionaries: teaching, preaching, building chapels, maintaining connections with brother missionaries, negotiating with authorities, reporting to the home society</a:t>
            </a:r>
          </a:p>
          <a:p>
            <a:r>
              <a:rPr lang="en-GB" dirty="0"/>
              <a:t>Wife: bearing children, caring for home and family, teaching ‘native’ children, deputising for husband when away.</a:t>
            </a:r>
          </a:p>
          <a:p>
            <a:r>
              <a:rPr lang="en-GB" dirty="0"/>
              <a:t>Male missionaries – formal responsibilities and paid for their labour. Wives (like other colonial wives e.g. officials’ wives)  essential to the mission but no independent status (Callan and </a:t>
            </a:r>
            <a:r>
              <a:rPr lang="en-GB" dirty="0" err="1"/>
              <a:t>Ardener</a:t>
            </a:r>
            <a:r>
              <a:rPr lang="en-GB" dirty="0"/>
              <a:t>, 1984) </a:t>
            </a:r>
          </a:p>
        </p:txBody>
      </p:sp>
    </p:spTree>
    <p:extLst>
      <p:ext uri="{BB962C8B-B14F-4D97-AF65-F5344CB8AC3E}">
        <p14:creationId xmlns:p14="http://schemas.microsoft.com/office/powerpoint/2010/main" val="16179213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0863A1-F539-6422-D722-6B1809A85F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48A87-1A37-6808-B88D-A00D03641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missionary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92099-2B22-92D6-91B9-1FF8B61D9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‘Mission family’ – both immediate family of missionary, but also metaphor for links to other missionaries as well as supporters in other colonial contexts and at home.</a:t>
            </a:r>
          </a:p>
          <a:p>
            <a:r>
              <a:rPr lang="en-GB" dirty="0"/>
              <a:t>Also ‘family’ of membership of church/chapel.</a:t>
            </a:r>
          </a:p>
          <a:p>
            <a:r>
              <a:rPr lang="en-GB" dirty="0"/>
              <a:t>‘Native’ Christians could be part of wider Christian family – but racial hierarchies in this notion of family.</a:t>
            </a:r>
          </a:p>
          <a:p>
            <a:r>
              <a:rPr lang="en-GB" dirty="0"/>
              <a:t>Indigenous peoples as ‘babes in Christ’ – children to be led to conversion, missionaries as their parents (Hall, 2007)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4800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EB53D-E192-9E95-82ED-9C1C9C0AE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Remaking societies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5D6D8-4708-D7E6-7687-9E0B1EB21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Jamaica: full emancipation 1838 provided opportunities for missionaries. </a:t>
            </a:r>
          </a:p>
          <a:p>
            <a:r>
              <a:rPr lang="en-GB" dirty="0"/>
              <a:t>Many missionaries had been involved in anti-slavery struggle – contributions widely recognised by the  newly freed. </a:t>
            </a:r>
          </a:p>
          <a:p>
            <a:r>
              <a:rPr lang="en-GB" dirty="0"/>
              <a:t>Post-emancipation social conflict – planters sought to retain control of labour, while freed men and women reluctant to remain on plantations.</a:t>
            </a:r>
          </a:p>
          <a:p>
            <a:r>
              <a:rPr lang="en-GB" dirty="0"/>
              <a:t>Baptist missionaries – bought land for free villages, many named after British abolitionists.</a:t>
            </a:r>
          </a:p>
          <a:p>
            <a:r>
              <a:rPr lang="en-GB" dirty="0"/>
              <a:t>Homes laid out around central points: mission station, chapel, school.</a:t>
            </a:r>
          </a:p>
          <a:p>
            <a:r>
              <a:rPr lang="en-GB" dirty="0"/>
              <a:t>Missionaries saw conversion as complementary to emancipation: political, social and economic freedom supplemented with new life following Christ. </a:t>
            </a:r>
          </a:p>
          <a:p>
            <a:r>
              <a:rPr lang="en-GB" dirty="0"/>
              <a:t>Men to become responsible, industrious, independent, Christian.</a:t>
            </a:r>
          </a:p>
          <a:p>
            <a:r>
              <a:rPr lang="en-GB" dirty="0"/>
              <a:t>Women to occupy separate sphere (Victorian gender ideology), as wives and mothers</a:t>
            </a:r>
          </a:p>
          <a:p>
            <a:r>
              <a:rPr lang="en-GB" dirty="0"/>
              <a:t>Tenants encouraged to maintain standards of cleanliness and respectability. </a:t>
            </a:r>
          </a:p>
          <a:p>
            <a:r>
              <a:rPr lang="en-GB" dirty="0"/>
              <a:t>William Knibb, a missionary leader: making Black men into citizens (Hall, 2007).</a:t>
            </a:r>
          </a:p>
        </p:txBody>
      </p:sp>
    </p:spTree>
    <p:extLst>
      <p:ext uri="{BB962C8B-B14F-4D97-AF65-F5344CB8AC3E}">
        <p14:creationId xmlns:p14="http://schemas.microsoft.com/office/powerpoint/2010/main" val="5604148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9D3FAF-678F-EB49-5E4F-6C841BDA4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Remaking societies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8CB30-0C54-ADB5-FB03-FE1B18EB06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000"/>
              <a:t>Cape Colony (South Africa) – came fully under British control 1806.</a:t>
            </a:r>
          </a:p>
          <a:p>
            <a:r>
              <a:rPr lang="en-GB" sz="2000"/>
              <a:t>British garrison, well-established Dutch presence, population of mainly bonded and enslaved Africans.</a:t>
            </a:r>
          </a:p>
          <a:p>
            <a:r>
              <a:rPr lang="en-GB" sz="2000"/>
              <a:t>Early C19th – settler capitalism. </a:t>
            </a:r>
          </a:p>
          <a:p>
            <a:r>
              <a:rPr lang="en-GB" sz="2000"/>
              <a:t>Xhosa resistance – wars.</a:t>
            </a:r>
          </a:p>
          <a:p>
            <a:r>
              <a:rPr lang="en-GB" sz="2000"/>
              <a:t>Expulsion of Xhosa from Kat River area by end 1829 – opportunity for new settlement.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737232-38F7-5442-594F-3D3AC0BE11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108939"/>
            <a:ext cx="5458968" cy="4640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0177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317982-AC36-2868-BF69-FD538BA39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93DB07-1E6A-F296-4C60-CE8F7E017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Remaking societies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A479E-3D4E-7CEC-5F3D-DF0A43217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 lnSpcReduction="10000"/>
          </a:bodyPr>
          <a:lstStyle/>
          <a:p>
            <a:r>
              <a:rPr lang="en-GB" sz="1400" dirty="0"/>
              <a:t>‘Respectable’ Africans, mainly associated with missions stations, encouraged to settle in Kat River. Plots of land allocated to family units. </a:t>
            </a:r>
          </a:p>
          <a:p>
            <a:r>
              <a:rPr lang="en-GB" sz="1400" dirty="0"/>
              <a:t>Kat River praised in metropole as demonstration of African capacity for civilisation. </a:t>
            </a:r>
          </a:p>
          <a:p>
            <a:r>
              <a:rPr lang="en-GB" sz="1400" dirty="0"/>
              <a:t>Was argued the poor at home could learn from their example (Lester, 2001).</a:t>
            </a:r>
          </a:p>
          <a:p>
            <a:r>
              <a:rPr lang="en-GB" sz="1400" dirty="0"/>
              <a:t>Western Cape, many new missions after abolition of slavery in 1838.</a:t>
            </a:r>
          </a:p>
          <a:p>
            <a:r>
              <a:rPr lang="en-GB" sz="1400" dirty="0"/>
              <a:t>Land bought as in Jamaica – missionaries encouraged new patterns of work and family. Building ‘proper’ houses.</a:t>
            </a:r>
          </a:p>
          <a:p>
            <a:r>
              <a:rPr lang="en-GB" sz="1400" dirty="0"/>
              <a:t>Women where possible withdrew from farm labour, focused on laundry, marketing clothes,  selling produce. </a:t>
            </a:r>
          </a:p>
          <a:p>
            <a:r>
              <a:rPr lang="en-GB" sz="1400" dirty="0"/>
              <a:t>New forms of control over women’s waged work (Scully, 1997).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B223C4-C696-6BE4-EAA3-BAD84F363E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048" y="1347768"/>
            <a:ext cx="5458968" cy="4162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13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D14FD-378B-961C-0FFA-A10C5E79A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Remaking societies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BED9F-2C5D-615E-05D3-7490B8F99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Ideas of domesticity persisted into late-colonial period</a:t>
            </a:r>
          </a:p>
          <a:p>
            <a:r>
              <a:rPr lang="en-GB" sz="2200" dirty="0"/>
              <a:t>Ideas of ‘respectable’ Christian family and separate spheres persisted.</a:t>
            </a:r>
          </a:p>
          <a:p>
            <a:r>
              <a:rPr lang="en-GB" sz="2200" dirty="0"/>
              <a:t>African contexts – increasing interest in education of women and girls from 1920s and especially after WWII (in theory, not often practice) – creating suitable wives for educated men.</a:t>
            </a:r>
          </a:p>
          <a:p>
            <a:r>
              <a:rPr lang="en-GB" sz="2200" dirty="0"/>
              <a:t>Assumed girls would establish ‘proper’ homes after leaving school, setting example and also teaching other girls and young women (Hansen, 1992).</a:t>
            </a:r>
          </a:p>
          <a:p>
            <a:r>
              <a:rPr lang="en-GB" sz="2200" dirty="0"/>
              <a:t>Bound up with ‘development’ in post-WWII period (and with counterinsurgency in Kenya in 1950s) (Boender, 2025)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7767227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EB0C6-58D6-B22C-AE9B-4BB334FCA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Impacts of ideologies of domesticity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806F3-14EF-13E3-F056-25FB3155ED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Kent (2004): In India, ‘narrowed the already restricted range of behaviours and choices considered appropriate for women’.</a:t>
            </a:r>
          </a:p>
          <a:p>
            <a:r>
              <a:rPr lang="en-GB" dirty="0"/>
              <a:t>Imposition of Victorian notions of ‘separate spheres’ for men and women.</a:t>
            </a:r>
          </a:p>
          <a:p>
            <a:r>
              <a:rPr lang="en-GB" dirty="0"/>
              <a:t>Marginalisation from women’s precolonial social and economic roles and exclusion from formal economy – e.g. economic power as traders, power in the home as producers of crops for feeding the family (</a:t>
            </a:r>
            <a:r>
              <a:rPr lang="en-GB" dirty="0" err="1"/>
              <a:t>Comaroff</a:t>
            </a:r>
            <a:r>
              <a:rPr lang="en-GB" dirty="0"/>
              <a:t> and </a:t>
            </a:r>
            <a:r>
              <a:rPr lang="en-GB" dirty="0" err="1"/>
              <a:t>Comaroff</a:t>
            </a:r>
            <a:r>
              <a:rPr lang="en-GB" dirty="0"/>
              <a:t>, 1992).</a:t>
            </a:r>
          </a:p>
          <a:p>
            <a:r>
              <a:rPr lang="en-GB" dirty="0"/>
              <a:t>Exclusion from the formal economy</a:t>
            </a:r>
          </a:p>
          <a:p>
            <a:r>
              <a:rPr lang="en-GB" dirty="0" err="1"/>
              <a:t>‘Cultural</a:t>
            </a:r>
            <a:r>
              <a:rPr lang="en-GB" dirty="0"/>
              <a:t> alienation’ – Christian girls less desirable as partners? (Thomas, 2000).</a:t>
            </a:r>
          </a:p>
        </p:txBody>
      </p:sp>
    </p:spTree>
    <p:extLst>
      <p:ext uri="{BB962C8B-B14F-4D97-AF65-F5344CB8AC3E}">
        <p14:creationId xmlns:p14="http://schemas.microsoft.com/office/powerpoint/2010/main" val="23858642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F288DF-FA7F-3ABD-AD5C-342270ADFC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E74F00F-69E6-1A4A-FD3C-06F38A4B2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0907B2-F2A6-F509-3786-6788725D9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Responses of colonised communities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3BF0B8F7-D9E2-AEF5-BB5D-437FFF860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330BA-2E75-AC6C-B994-2A58C743B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3600" dirty="0"/>
              <a:t>Colonial domesticity generally conceived of as process of limiting, confining, domesticating African women through cultural imposition (Hunt, 1992)</a:t>
            </a:r>
          </a:p>
          <a:p>
            <a:r>
              <a:rPr lang="en-GB" sz="3600" dirty="0"/>
              <a:t>But most aspects of indigenous life were outside mission control (Allman, 1994)</a:t>
            </a: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273529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20A9B-F3F2-21B5-D688-54F57B41F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Colonised responses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1DC9E-98C9-DC41-581B-925199B52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/>
              <a:t>Not always a one-way imposition nor an entirely transplanted notion – C19th Indian Christian discourse of respectability drew on indigenous gender ideologies as well as ideas transmitted by British/European/American missionaries (Kent, 2004)</a:t>
            </a:r>
          </a:p>
          <a:p>
            <a:r>
              <a:rPr lang="en-GB" sz="3600" dirty="0"/>
              <a:t>Lower-caste Indian converts adopted practices from both elite Indian and Western sources related to marriage, labour, dress, raising children that appear more restrictive to contemporary Western feminist outlook – but chosen to counter cultural justification of their economic and social exploitation by high-caste landowners and village elites (Kent, 2004).</a:t>
            </a:r>
          </a:p>
          <a:p>
            <a:r>
              <a:rPr lang="en-GB" sz="3600" dirty="0"/>
              <a:t>Converts were ‘not passive recipients’ of beliefs, values, practices and habits (Kent, 2004)</a:t>
            </a:r>
          </a:p>
          <a:p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7214083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76CC84-E11F-2E40-F3D5-F1763A8D6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62D415-7C54-20C6-054F-A3BA770CC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54DCEC-A4EC-1651-37FC-5B4287932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Responses of colonised communities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6EC08273-3ACF-AB77-858B-1084F53F1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5EFCC-49CB-DC05-235D-F441E1ADF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/>
              <a:t>Case study of Friends Africa Mission (FAM) in Western Province, Kenya (Thomas, 2000).</a:t>
            </a:r>
          </a:p>
          <a:p>
            <a:r>
              <a:rPr lang="en-GB" sz="3600" dirty="0"/>
              <a:t>‘Even the most powerless Africans were active participants in the colonial encounter’.</a:t>
            </a:r>
          </a:p>
          <a:p>
            <a:r>
              <a:rPr lang="en-GB" sz="3600" dirty="0"/>
              <a:t>American missionary society, first mission station founded 1902 at </a:t>
            </a:r>
            <a:r>
              <a:rPr lang="en-GB" sz="3600" dirty="0" err="1"/>
              <a:t>Kaimosi</a:t>
            </a:r>
            <a:r>
              <a:rPr lang="en-GB" sz="3600" dirty="0"/>
              <a:t>.</a:t>
            </a:r>
          </a:p>
          <a:p>
            <a:r>
              <a:rPr lang="en-GB" sz="3600" dirty="0"/>
              <a:t>Mission accepted first orphan 1917, Girls’ Boarding School opened at </a:t>
            </a:r>
            <a:r>
              <a:rPr lang="en-GB" sz="3600" dirty="0" err="1"/>
              <a:t>Maragoli</a:t>
            </a:r>
            <a:r>
              <a:rPr lang="en-GB" sz="3600" dirty="0"/>
              <a:t> in 1921 with an orphanage as an annex.</a:t>
            </a:r>
          </a:p>
          <a:p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1179422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62EBB2-B2E1-B0FB-586E-331F140A2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E67DD30-B59F-B338-C19C-BB56AF8E2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9B7DC2-506D-0269-7531-549F027BD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Responses of colonised communities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78AEAFF-274C-7532-D4CA-051457E72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03A8E-E82F-75CC-C8C7-2DC6A20F2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/>
              <a:t>Roxie Reeve, female missionary, founder of the FAM </a:t>
            </a:r>
            <a:r>
              <a:rPr lang="en-GB" sz="3600" dirty="0" err="1"/>
              <a:t>Girls’s</a:t>
            </a:r>
            <a:r>
              <a:rPr lang="en-GB" sz="3600" dirty="0"/>
              <a:t> Boarding School</a:t>
            </a:r>
          </a:p>
          <a:p>
            <a:r>
              <a:rPr lang="en-GB" sz="3600" dirty="0"/>
              <a:t>‘It is often said that no land can rise higher than its motherhood: our aim is to train better wives and mothers’ (Reeve, 1925, cited in Thomas, 2000).</a:t>
            </a:r>
          </a:p>
          <a:p>
            <a:r>
              <a:rPr lang="en-GB" sz="3600" dirty="0"/>
              <a:t>Curriculum: reading, writing, basic maths, some Swahili, but mainly domestic science (cooking, sewing, cleaning, gardening, care of younger children)</a:t>
            </a:r>
          </a:p>
          <a:p>
            <a:r>
              <a:rPr lang="en-GB" sz="3600" dirty="0"/>
              <a:t>Aim to prepare girls for domestic roles</a:t>
            </a: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2758853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87742-2B73-0075-BD9A-0A4B6CAC0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/>
              <a:t>Responses of colonised communities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79071-510A-5027-AA0B-7EBAD9553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85000" lnSpcReduction="10000"/>
          </a:bodyPr>
          <a:lstStyle/>
          <a:p>
            <a:r>
              <a:rPr lang="en-GB" sz="3300" dirty="0"/>
              <a:t>Mission education providing the means for work outside the home (see also Gaitskell, 1983 on South African mission-trained women working as domestic servants in European homes).</a:t>
            </a:r>
          </a:p>
          <a:p>
            <a:r>
              <a:rPr lang="en-GB" sz="3300" dirty="0"/>
              <a:t>Division of labour – women’s agricultural work discouraged but needlework, dressmaking etc a means of making money and maintaining power in domestic setting.</a:t>
            </a:r>
          </a:p>
          <a:p>
            <a:r>
              <a:rPr lang="en-GB" sz="3300" dirty="0"/>
              <a:t>Phoebe </a:t>
            </a:r>
            <a:r>
              <a:rPr lang="en-GB" sz="3300" dirty="0" err="1"/>
              <a:t>Kidiavai</a:t>
            </a:r>
            <a:r>
              <a:rPr lang="en-GB" sz="3300" dirty="0"/>
              <a:t> </a:t>
            </a:r>
            <a:r>
              <a:rPr lang="en-GB" sz="3300" dirty="0" err="1"/>
              <a:t>Luvai</a:t>
            </a:r>
            <a:r>
              <a:rPr lang="en-GB" sz="3300" dirty="0"/>
              <a:t> studied at GBS in 1930s – turned sewing skills into leading role in setting up an African-run banana fibre business.  </a:t>
            </a:r>
          </a:p>
          <a:p>
            <a:r>
              <a:rPr lang="en-GB" sz="3300" dirty="0"/>
              <a:t>Other girls used training in hygiene to take roles at mission hospital.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2396942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C86043-D364-2D64-6EFA-520180C577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5CF37-01F1-763B-38CF-19E082D7E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/>
              <a:t>Responses of colonised communities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FE60A-FCDB-EB3E-D4E1-96ECCDE15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Mission education as leverage in marriage – less pressure to marry quickly, could postpone marriage, run away to mission to avoid unwanted marriage, or avoid marriage altogether in rare cases.</a:t>
            </a:r>
          </a:p>
          <a:p>
            <a:r>
              <a:rPr lang="en-GB" sz="3600" dirty="0"/>
              <a:t>NB Luhya ‘custom’ that girls could express opposition to marriage by running away to a relative – girls used mission in ‘distinctly Luhya fashion’ (Thomas, 2000).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940695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8E391-D613-AB91-FC17-6F10F9536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1B10E-2534-2EDE-F621-3D05E17B22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Ideas of domesticity central to missionary encounters</a:t>
            </a:r>
          </a:p>
          <a:p>
            <a:r>
              <a:rPr lang="en-GB" dirty="0"/>
              <a:t>Importance of the ‘mission family’</a:t>
            </a:r>
          </a:p>
          <a:p>
            <a:r>
              <a:rPr lang="en-GB" dirty="0"/>
              <a:t>Victorian ideals – ‘separate spheres’.</a:t>
            </a:r>
          </a:p>
          <a:p>
            <a:r>
              <a:rPr lang="en-GB" dirty="0"/>
              <a:t>Changes in behaviours, modes of dress, gender relations</a:t>
            </a:r>
          </a:p>
          <a:p>
            <a:r>
              <a:rPr lang="en-GB" dirty="0"/>
              <a:t>Education for women and girls focused on the home.</a:t>
            </a:r>
          </a:p>
          <a:p>
            <a:r>
              <a:rPr lang="en-GB" dirty="0"/>
              <a:t>But not simple imposition – colonised women and girls adapted teaching and institutions to their own ends.</a:t>
            </a:r>
          </a:p>
        </p:txBody>
      </p:sp>
    </p:spTree>
    <p:extLst>
      <p:ext uri="{BB962C8B-B14F-4D97-AF65-F5344CB8AC3E}">
        <p14:creationId xmlns:p14="http://schemas.microsoft.com/office/powerpoint/2010/main" val="41579256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C6132-2FCA-061C-870B-963F1EEEB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DE0A6-245A-502F-91BA-26403649BA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Read the statement by Miss Mabel Shaw, of the Girls’ School </a:t>
            </a:r>
            <a:r>
              <a:rPr lang="en-GB" dirty="0" err="1"/>
              <a:t>Mbereshi</a:t>
            </a:r>
            <a:r>
              <a:rPr lang="en-GB" dirty="0"/>
              <a:t> (1925) – on Moodle</a:t>
            </a:r>
          </a:p>
          <a:p>
            <a:pPr marL="0" indent="0">
              <a:buNone/>
            </a:pPr>
            <a:r>
              <a:rPr lang="en-GB" dirty="0"/>
              <a:t>Answer the following questions:</a:t>
            </a:r>
          </a:p>
          <a:p>
            <a:r>
              <a:rPr lang="en-GB" dirty="0"/>
              <a:t>What are the physical features of the school (buildings etc)?</a:t>
            </a:r>
          </a:p>
          <a:p>
            <a:r>
              <a:rPr lang="en-GB" dirty="0"/>
              <a:t>What are the main features of the curriculum?</a:t>
            </a:r>
          </a:p>
          <a:p>
            <a:r>
              <a:rPr lang="en-GB" dirty="0"/>
              <a:t>Why do you think the school is structured like a ‘native’ village? How far do you think ‘village’ life in the school really represented local practices?</a:t>
            </a:r>
          </a:p>
          <a:p>
            <a:r>
              <a:rPr lang="en-GB" dirty="0"/>
              <a:t>Are there contradictions between the work expected of girls and the aims of mission education?</a:t>
            </a:r>
          </a:p>
          <a:p>
            <a:r>
              <a:rPr lang="en-GB" dirty="0"/>
              <a:t>How long does Shaw think girls should be educated for?</a:t>
            </a:r>
          </a:p>
          <a:p>
            <a:r>
              <a:rPr lang="en-GB" dirty="0"/>
              <a:t>How are former students kept involved with the life of the school? Why do you think this was important?</a:t>
            </a:r>
          </a:p>
          <a:p>
            <a:r>
              <a:rPr lang="en-GB" dirty="0"/>
              <a:t>What does Shaw have to say about ‘traditional’ or ‘customary’ practices?</a:t>
            </a:r>
          </a:p>
          <a:p>
            <a:r>
              <a:rPr lang="en-GB" dirty="0"/>
              <a:t>What does Shaw have to say about African girls’ sexuality?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7882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1289B2-AC81-9E8F-A573-6B153B34C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841F4D6-0975-D510-FB0E-58A726AF4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D46C4E-8489-AADC-487A-C8018662F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067377D6-C848-1F68-1191-B6F6171A6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119BF-74D0-417B-3256-30F6EBA14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Autofit/>
          </a:bodyPr>
          <a:lstStyle/>
          <a:p>
            <a:r>
              <a:rPr lang="en-GB" dirty="0"/>
              <a:t>Jean Allman, "Making Mothers: Missionaries, Medical Officers and Women's Work in Colonial Asante, 1924-1945." </a:t>
            </a:r>
            <a:r>
              <a:rPr lang="en-GB" i="1" dirty="0"/>
              <a:t>History Workshop Journal </a:t>
            </a:r>
            <a:r>
              <a:rPr lang="en-GB" dirty="0"/>
              <a:t>38 (1994).</a:t>
            </a:r>
          </a:p>
          <a:p>
            <a:r>
              <a:rPr lang="en-GB" dirty="0"/>
              <a:t>Niels Boender, ‘ “Have you forgotten that I am one of you?”: Mau </a:t>
            </a:r>
            <a:r>
              <a:rPr lang="en-GB" dirty="0" err="1"/>
              <a:t>Mau</a:t>
            </a:r>
            <a:r>
              <a:rPr lang="en-GB" dirty="0"/>
              <a:t> Homecomings in Late and Post-Colonial Kenya’ in Niels Boender (ed.), </a:t>
            </a:r>
            <a:r>
              <a:rPr lang="en-GB" i="1" dirty="0"/>
              <a:t>Homecoming Veterans in Literature and Culture: Comparative and Interdisciplinary Perspectives </a:t>
            </a:r>
            <a:r>
              <a:rPr lang="en-GB" dirty="0"/>
              <a:t>(Routledge, 2025).</a:t>
            </a:r>
          </a:p>
          <a:p>
            <a:r>
              <a:rPr lang="en-GB" dirty="0"/>
              <a:t>Katherine Bruce-Lockhart, “‘Unsound’ Minds and Broken Bodies: The Detention of ‘Hardcore’ Mau </a:t>
            </a:r>
            <a:r>
              <a:rPr lang="en-GB" dirty="0" err="1"/>
              <a:t>Mau</a:t>
            </a:r>
            <a:r>
              <a:rPr lang="en-GB" dirty="0"/>
              <a:t> Women at Kamiti and </a:t>
            </a:r>
            <a:r>
              <a:rPr lang="en-GB" dirty="0" err="1"/>
              <a:t>Gitamayu</a:t>
            </a:r>
            <a:r>
              <a:rPr lang="en-GB" dirty="0"/>
              <a:t> Detention Camps in Kenya, 1954–1960,” </a:t>
            </a:r>
            <a:r>
              <a:rPr lang="en-GB" i="1" dirty="0"/>
              <a:t>Journal of Eastern African Studies</a:t>
            </a:r>
            <a:r>
              <a:rPr lang="en-GB" dirty="0"/>
              <a:t> 8.4 (2014). </a:t>
            </a:r>
          </a:p>
        </p:txBody>
      </p:sp>
    </p:spTree>
    <p:extLst>
      <p:ext uri="{BB962C8B-B14F-4D97-AF65-F5344CB8AC3E}">
        <p14:creationId xmlns:p14="http://schemas.microsoft.com/office/powerpoint/2010/main" val="870575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53698F-965E-0CD6-4677-EC6E32DDD2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A68786C-B8B7-D70E-8B48-199073CB6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2BF40-21B8-77ED-3AE2-F19472A6E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AF533F17-753F-03CE-B5BE-231E71455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C89ED-2287-FF89-D85F-3B6A995E1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Autofit/>
          </a:bodyPr>
          <a:lstStyle/>
          <a:p>
            <a:r>
              <a:rPr lang="en-GB" dirty="0"/>
              <a:t>Hilary Callan and Shirley </a:t>
            </a:r>
            <a:r>
              <a:rPr lang="en-GB" dirty="0" err="1"/>
              <a:t>Ardener</a:t>
            </a:r>
            <a:r>
              <a:rPr lang="en-GB" dirty="0"/>
              <a:t>, eds., </a:t>
            </a:r>
            <a:r>
              <a:rPr lang="en-GB" i="1" dirty="0"/>
              <a:t>The Incorporated Wife</a:t>
            </a:r>
            <a:r>
              <a:rPr lang="en-GB" dirty="0"/>
              <a:t> (London, 1984)</a:t>
            </a:r>
          </a:p>
          <a:p>
            <a:r>
              <a:rPr lang="en-GB" dirty="0"/>
              <a:t>Jean </a:t>
            </a:r>
            <a:r>
              <a:rPr lang="en-GB" dirty="0" err="1"/>
              <a:t>Comaroff</a:t>
            </a:r>
            <a:r>
              <a:rPr lang="en-GB" dirty="0"/>
              <a:t> and John </a:t>
            </a:r>
            <a:r>
              <a:rPr lang="en-GB" dirty="0" err="1"/>
              <a:t>Comaroff</a:t>
            </a:r>
            <a:r>
              <a:rPr lang="en-GB" dirty="0"/>
              <a:t>, "Home-Made Hegemony: Modernity, Domesticity and Colonialism in South Africa." in Karen Tranberg Hansen (ed.), African Encounters with Domesticity (Rutgers University Press, 1992).</a:t>
            </a:r>
          </a:p>
        </p:txBody>
      </p:sp>
    </p:spTree>
    <p:extLst>
      <p:ext uri="{BB962C8B-B14F-4D97-AF65-F5344CB8AC3E}">
        <p14:creationId xmlns:p14="http://schemas.microsoft.com/office/powerpoint/2010/main" val="36071079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A7F07F-38AE-5295-6FC9-C6783F01C7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4825F14-5DE9-F4E2-FC59-7AB6285966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17ABF-E930-1BC7-6581-853AEF275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296B1FE8-F79C-BE02-5C7F-738F38453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5A18F7-D0C0-BF5A-BD70-D61207277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Autofit/>
          </a:bodyPr>
          <a:lstStyle/>
          <a:p>
            <a:r>
              <a:rPr lang="en-GB" dirty="0"/>
              <a:t>Deborah Gaitskell, "Housewives, Maids or Mothers: Some Contradictions of Domesticity for Christian Women in Johannesburg, 1903-39."</a:t>
            </a:r>
            <a:r>
              <a:rPr lang="en-GB" i="1" dirty="0"/>
              <a:t>Journal of African History </a:t>
            </a:r>
            <a:r>
              <a:rPr lang="en-GB" dirty="0"/>
              <a:t>24.2 (1983), 241-56</a:t>
            </a:r>
          </a:p>
          <a:p>
            <a:r>
              <a:rPr lang="en-GB" dirty="0"/>
              <a:t>Catherine Hall, ‘Of Gender and Empire: Reflections on the Nineteenth Century’ in Philippa Levine (ed.), </a:t>
            </a:r>
            <a:r>
              <a:rPr lang="en-GB" i="1" dirty="0"/>
              <a:t>Gender and Empire </a:t>
            </a:r>
            <a:r>
              <a:rPr lang="en-GB" dirty="0"/>
              <a:t>(Oxford University Press, 2007), pp. 46-76.</a:t>
            </a:r>
          </a:p>
          <a:p>
            <a:r>
              <a:rPr lang="en-GB" dirty="0"/>
              <a:t>Catherine Hall, </a:t>
            </a:r>
            <a:r>
              <a:rPr lang="en-GB" i="1" dirty="0"/>
              <a:t>Civilising Subjects. Metropole and Colony in the English Imagination, 1830–1867</a:t>
            </a:r>
            <a:r>
              <a:rPr lang="en-GB" dirty="0"/>
              <a:t> (Cambridge, 2002).</a:t>
            </a:r>
          </a:p>
        </p:txBody>
      </p:sp>
    </p:spTree>
    <p:extLst>
      <p:ext uri="{BB962C8B-B14F-4D97-AF65-F5344CB8AC3E}">
        <p14:creationId xmlns:p14="http://schemas.microsoft.com/office/powerpoint/2010/main" val="247411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2461AC4-46B3-9314-3960-04962126D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1B2FE54-3982-09E7-F098-D26F50453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E83D43-5F33-B7E9-3DD9-3889148AF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AE5187AE-A2F2-2F5A-4406-8019635BD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44D30-103C-B37E-DB90-A2B595313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Autofit/>
          </a:bodyPr>
          <a:lstStyle/>
          <a:p>
            <a:r>
              <a:rPr lang="en-GB" sz="2400" dirty="0"/>
              <a:t>Karen Tranberg Hansen (ed.), </a:t>
            </a:r>
            <a:r>
              <a:rPr lang="en-GB" sz="2400" i="1" dirty="0"/>
              <a:t>African Encounters with Domesticity </a:t>
            </a:r>
            <a:r>
              <a:rPr lang="en-GB" sz="2400" dirty="0"/>
              <a:t>(Rutgers University Press, 1992).</a:t>
            </a:r>
          </a:p>
          <a:p>
            <a:r>
              <a:rPr lang="en-GB" sz="2400" dirty="0"/>
              <a:t>Nancy Rose Hunt, "Domesticity and Colonialism in Belgian Africa: </a:t>
            </a:r>
            <a:r>
              <a:rPr lang="en-GB" sz="2400" dirty="0" err="1"/>
              <a:t>Usumbura's</a:t>
            </a:r>
            <a:r>
              <a:rPr lang="en-GB" sz="2400" dirty="0"/>
              <a:t> Foyer Social, 1946-1960." </a:t>
            </a:r>
            <a:r>
              <a:rPr lang="en-GB" sz="2400" i="1" dirty="0"/>
              <a:t>Signs</a:t>
            </a:r>
            <a:r>
              <a:rPr lang="en-GB" sz="2400" dirty="0"/>
              <a:t> 15.3 (1992), pp. 447-74.</a:t>
            </a:r>
          </a:p>
          <a:p>
            <a:r>
              <a:rPr lang="en-GB" sz="2400" dirty="0"/>
              <a:t>Eliza F. Kent, </a:t>
            </a:r>
            <a:r>
              <a:rPr lang="en-GB" sz="2400" i="1" dirty="0"/>
              <a:t>Converting Women: Gender and Protestant Christianity in Colonial South India </a:t>
            </a:r>
            <a:r>
              <a:rPr lang="en-GB" sz="2400" dirty="0"/>
              <a:t>(Oxford University Press, 2004).</a:t>
            </a:r>
          </a:p>
          <a:p>
            <a:r>
              <a:rPr lang="en-GB" sz="2400" dirty="0"/>
              <a:t>Diane </a:t>
            </a:r>
            <a:r>
              <a:rPr lang="en-GB" sz="2400" dirty="0" err="1"/>
              <a:t>Langmore</a:t>
            </a:r>
            <a:r>
              <a:rPr lang="en-GB" sz="2400" dirty="0"/>
              <a:t>, ‘The Object Lesson of a Civilised Christian Home’, in Margaret Jolly and Martha Macintyre, eds., </a:t>
            </a:r>
            <a:r>
              <a:rPr lang="en-GB" sz="2400" i="1" dirty="0"/>
              <a:t>Family and Gender in the Pacific. Domestic Contradictions and the Colonial Impact</a:t>
            </a:r>
            <a:r>
              <a:rPr lang="en-GB" sz="2400" dirty="0"/>
              <a:t> (Cambridge, 1989).</a:t>
            </a:r>
          </a:p>
        </p:txBody>
      </p:sp>
    </p:spTree>
    <p:extLst>
      <p:ext uri="{BB962C8B-B14F-4D97-AF65-F5344CB8AC3E}">
        <p14:creationId xmlns:p14="http://schemas.microsoft.com/office/powerpoint/2010/main" val="32890804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F1B762-A5B2-5516-9295-D524B37092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45F5DFE-3DDF-0299-0E4B-24FC8086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1A284F-628F-D5A0-99DB-253641C13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958368F9-2742-1C5D-3A91-C3A4E4B10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E0F58-C560-A0D8-68CB-DCC797A3DF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Autofit/>
          </a:bodyPr>
          <a:lstStyle/>
          <a:p>
            <a:r>
              <a:rPr lang="en-GB" dirty="0"/>
              <a:t>Alan Lester, </a:t>
            </a:r>
            <a:r>
              <a:rPr lang="en-GB" i="1" dirty="0"/>
              <a:t>Imperial Networks. Creating Identities in Nineteenth-Century South Africa and Britain</a:t>
            </a:r>
            <a:r>
              <a:rPr lang="en-GB" dirty="0"/>
              <a:t> (London, 2001).</a:t>
            </a:r>
          </a:p>
          <a:p>
            <a:r>
              <a:rPr lang="en-GB" dirty="0"/>
              <a:t>Pamela Scully, </a:t>
            </a:r>
            <a:r>
              <a:rPr lang="en-GB" i="1" dirty="0"/>
              <a:t>Liberating the Family? Gender and British Slave Emancipation in the Rural Western Cape, South Africa, 1823–53</a:t>
            </a:r>
            <a:r>
              <a:rPr lang="en-GB" dirty="0"/>
              <a:t> (Cape Town, 1997).</a:t>
            </a:r>
          </a:p>
          <a:p>
            <a:r>
              <a:rPr lang="en-GB" dirty="0"/>
              <a:t>Samuel S. Thomas, ‘Transforming the Gospel of Domesticity: Luhya Girls and the Friends Africa Mission, 1917-1926’, </a:t>
            </a:r>
            <a:r>
              <a:rPr lang="en-GB" i="1" dirty="0"/>
              <a:t>African Studies Review </a:t>
            </a:r>
            <a:r>
              <a:rPr lang="en-GB" dirty="0"/>
              <a:t>43.2 (2000), 1-27.</a:t>
            </a:r>
          </a:p>
        </p:txBody>
      </p:sp>
    </p:spTree>
    <p:extLst>
      <p:ext uri="{BB962C8B-B14F-4D97-AF65-F5344CB8AC3E}">
        <p14:creationId xmlns:p14="http://schemas.microsoft.com/office/powerpoint/2010/main" val="33343322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17CEC8-2F6C-5F2F-E69D-033B2A9737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924B2-2A87-461A-874A-3F19731AD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Next class: Imperial Feminism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C374C-748C-5A9D-33F7-EC5889DBA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Imperial Feminism</a:t>
            </a:r>
          </a:p>
          <a:p>
            <a:pPr marL="0" indent="0">
              <a:buNone/>
            </a:pPr>
            <a:r>
              <a:rPr lang="en-GB" dirty="0"/>
              <a:t>Please read one of the key readings:</a:t>
            </a:r>
          </a:p>
          <a:p>
            <a:r>
              <a:rPr lang="en-GB" dirty="0"/>
              <a:t>Clare Midgley, ‘Anti-slavery and the roots of “imperial feminism” in Clare Midgley (ed.), </a:t>
            </a:r>
            <a:r>
              <a:rPr lang="en-GB" i="1" dirty="0"/>
              <a:t>Gender and Imperialism </a:t>
            </a:r>
            <a:r>
              <a:rPr lang="en-GB" dirty="0"/>
              <a:t>(Manchester University Press, 1998), 161-179.</a:t>
            </a:r>
          </a:p>
          <a:p>
            <a:r>
              <a:rPr lang="en-GB" dirty="0"/>
              <a:t>Barbara Bush, ‘Feminising Empire? British Women’s Activist Networks in Defending and Challenging Empire from 1918 to Decolonisation’, </a:t>
            </a:r>
            <a:r>
              <a:rPr lang="en-GB" i="1" dirty="0"/>
              <a:t>Women’s History Review </a:t>
            </a:r>
            <a:r>
              <a:rPr lang="en-GB" dirty="0"/>
              <a:t>25:4 (2016), 499-519.</a:t>
            </a:r>
          </a:p>
          <a:p>
            <a:r>
              <a:rPr lang="en-GB" dirty="0"/>
              <a:t>Mrinalini Sinha, ‘Refashioning Mother India: Feminism and Nationalism in Late-Colonial India’, </a:t>
            </a:r>
            <a:r>
              <a:rPr lang="en-GB" i="1" dirty="0"/>
              <a:t>Feminist Studies </a:t>
            </a:r>
            <a:r>
              <a:rPr lang="en-GB" dirty="0"/>
              <a:t>26.3 (2000), 623-644.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178715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2525</Words>
  <Application>Microsoft Office PowerPoint</Application>
  <PresentationFormat>Widescreen</PresentationFormat>
  <Paragraphs>162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Aptos</vt:lpstr>
      <vt:lpstr>Aptos Display</vt:lpstr>
      <vt:lpstr>Arial</vt:lpstr>
      <vt:lpstr>Calibri</vt:lpstr>
      <vt:lpstr>Office Theme</vt:lpstr>
      <vt:lpstr>Gender, Violence, and Empire 1800-2020</vt:lpstr>
      <vt:lpstr>Content note</vt:lpstr>
      <vt:lpstr>Review</vt:lpstr>
      <vt:lpstr>Key take-aways</vt:lpstr>
      <vt:lpstr>Today’s session</vt:lpstr>
      <vt:lpstr>What do you understand by…</vt:lpstr>
      <vt:lpstr>Missionary encounters</vt:lpstr>
      <vt:lpstr>Missionary encounters</vt:lpstr>
      <vt:lpstr>Missionary encounters</vt:lpstr>
      <vt:lpstr>The missionary family</vt:lpstr>
      <vt:lpstr>The missionary family</vt:lpstr>
      <vt:lpstr>Remaking societies</vt:lpstr>
      <vt:lpstr>Remaking societies</vt:lpstr>
      <vt:lpstr>Remaking societies</vt:lpstr>
      <vt:lpstr>Remaking societies</vt:lpstr>
      <vt:lpstr>Impacts of ideologies of domesticity</vt:lpstr>
      <vt:lpstr>Responses of colonised communities</vt:lpstr>
      <vt:lpstr>Colonised responses</vt:lpstr>
      <vt:lpstr>Responses of colonised communities</vt:lpstr>
      <vt:lpstr>Responses of colonised communities</vt:lpstr>
      <vt:lpstr>Responses of colonised communities</vt:lpstr>
      <vt:lpstr>Responses of colonised communities</vt:lpstr>
      <vt:lpstr>Conclusions</vt:lpstr>
      <vt:lpstr>Task: </vt:lpstr>
      <vt:lpstr>References</vt:lpstr>
      <vt:lpstr>References</vt:lpstr>
      <vt:lpstr>References</vt:lpstr>
      <vt:lpstr>References</vt:lpstr>
      <vt:lpstr>References</vt:lpstr>
      <vt:lpstr>Next class: Imperial Feminism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5</cp:revision>
  <dcterms:created xsi:type="dcterms:W3CDTF">2025-10-27T14:00:18Z</dcterms:created>
  <dcterms:modified xsi:type="dcterms:W3CDTF">2025-11-12T04:52:29Z</dcterms:modified>
</cp:coreProperties>
</file>