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55" r:id="rId1"/>
  </p:sldMasterIdLst>
  <p:notesMasterIdLst>
    <p:notesMasterId r:id="rId14"/>
  </p:notesMasterIdLst>
  <p:sldIdLst>
    <p:sldId id="266" r:id="rId2"/>
    <p:sldId id="256" r:id="rId3"/>
    <p:sldId id="278" r:id="rId4"/>
    <p:sldId id="267" r:id="rId5"/>
    <p:sldId id="269" r:id="rId6"/>
    <p:sldId id="270" r:id="rId7"/>
    <p:sldId id="271" r:id="rId8"/>
    <p:sldId id="273" r:id="rId9"/>
    <p:sldId id="274" r:id="rId10"/>
    <p:sldId id="279" r:id="rId11"/>
    <p:sldId id="276" r:id="rId12"/>
    <p:sldId id="280" r:id="rId13"/>
  </p:sldIdLst>
  <p:sldSz cx="9144000" cy="6858000" type="screen4x3"/>
  <p:notesSz cx="6856413" cy="9083675"/>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534" autoAdjust="0"/>
  </p:normalViewPr>
  <p:slideViewPr>
    <p:cSldViewPr snapToGrid="0">
      <p:cViewPr varScale="1">
        <p:scale>
          <a:sx n="53" d="100"/>
          <a:sy n="53" d="100"/>
        </p:scale>
        <p:origin x="189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sldNum" idx="12"/>
          </p:nvPr>
        </p:nvSpPr>
        <p:spPr>
          <a:xfrm>
            <a:off x="3884612" y="8629650"/>
            <a:ext cx="2971800" cy="453900"/>
          </a:xfrm>
          <a:prstGeom prst="rect">
            <a:avLst/>
          </a:prstGeom>
          <a:noFill/>
          <a:ln>
            <a:noFill/>
          </a:ln>
        </p:spPr>
        <p:txBody>
          <a:bodyPr spcFirstLastPara="1" wrap="square" lIns="92075" tIns="46025" rIns="92075" bIns="46025" anchor="b" anchorCtr="0">
            <a:noAutofit/>
          </a:bodyPr>
          <a:lstStyle/>
          <a:p>
            <a:pPr marL="0" marR="0" lvl="0" indent="0" algn="l" rtl="0">
              <a:lnSpc>
                <a:spcPct val="100000"/>
              </a:lnSpc>
              <a:spcBef>
                <a:spcPts val="0"/>
              </a:spcBef>
              <a:spcAft>
                <a:spcPts val="0"/>
              </a:spcAft>
              <a:buNone/>
            </a:pPr>
            <a:fld id="{00000000-1234-1234-1234-123412341234}" type="slidenum">
              <a:rPr lang="en-US" sz="2400" b="0" i="0" u="none" strike="noStrike" cap="none">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a:t>
            </a:fld>
            <a:endParaRPr/>
          </a:p>
        </p:txBody>
      </p:sp>
      <p:sp>
        <p:nvSpPr>
          <p:cNvPr id="4" name="Google Shape;4;n"/>
          <p:cNvSpPr txBox="1">
            <a:spLocks noGrp="1"/>
          </p:cNvSpPr>
          <p:nvPr>
            <p:ph type="hdr" idx="2"/>
          </p:nvPr>
        </p:nvSpPr>
        <p:spPr>
          <a:xfrm>
            <a:off x="0" y="0"/>
            <a:ext cx="2971800" cy="453900"/>
          </a:xfrm>
          <a:prstGeom prst="rect">
            <a:avLst/>
          </a:prstGeom>
          <a:noFill/>
          <a:ln>
            <a:noFill/>
          </a:ln>
        </p:spPr>
        <p:txBody>
          <a:bodyPr spcFirstLastPara="1" wrap="square" lIns="92075" tIns="46025" rIns="92075" bIns="46025" anchor="t" anchorCtr="0">
            <a:noAutofit/>
          </a:bodyPr>
          <a:lstStyle>
            <a:lvl1pPr marR="0" lvl="0" algn="l" rtl="0">
              <a:lnSpc>
                <a:spcPct val="100000"/>
              </a:lnSpc>
              <a:spcBef>
                <a:spcPts val="0"/>
              </a:spcBef>
              <a:spcAft>
                <a:spcPts val="0"/>
              </a:spcAft>
              <a:buSzPts val="1400"/>
              <a:buNone/>
              <a:defRPr sz="1200" b="0" i="0" u="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txBox="1">
            <a:spLocks noGrp="1"/>
          </p:cNvSpPr>
          <p:nvPr>
            <p:ph type="dt" idx="10"/>
          </p:nvPr>
        </p:nvSpPr>
        <p:spPr>
          <a:xfrm>
            <a:off x="3884612" y="0"/>
            <a:ext cx="2971800" cy="453900"/>
          </a:xfrm>
          <a:prstGeom prst="rect">
            <a:avLst/>
          </a:prstGeom>
          <a:noFill/>
          <a:ln>
            <a:noFill/>
          </a:ln>
        </p:spPr>
        <p:txBody>
          <a:bodyPr spcFirstLastPara="1" wrap="square" lIns="92075" tIns="46025" rIns="92075" bIns="46025" anchor="t" anchorCtr="0">
            <a:noAutofit/>
          </a:bodyPr>
          <a:lstStyle>
            <a:lvl1pPr marR="0" lvl="0" algn="r" rtl="0">
              <a:lnSpc>
                <a:spcPct val="100000"/>
              </a:lnSpc>
              <a:spcBef>
                <a:spcPts val="0"/>
              </a:spcBef>
              <a:spcAft>
                <a:spcPts val="0"/>
              </a:spcAft>
              <a:buSzPts val="1400"/>
              <a:buNone/>
              <a:defRPr sz="1200" b="0" i="0" u="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9pPr>
          </a:lstStyle>
          <a:p>
            <a:endParaRPr/>
          </a:p>
        </p:txBody>
      </p:sp>
      <p:sp>
        <p:nvSpPr>
          <p:cNvPr id="6" name="Google Shape;6;n"/>
          <p:cNvSpPr>
            <a:spLocks noGrp="1" noRot="1" noChangeAspect="1"/>
          </p:cNvSpPr>
          <p:nvPr>
            <p:ph type="sldImg" idx="3"/>
          </p:nvPr>
        </p:nvSpPr>
        <p:spPr>
          <a:xfrm>
            <a:off x="1158875" y="682625"/>
            <a:ext cx="4538700" cy="3403500"/>
          </a:xfrm>
          <a:custGeom>
            <a:avLst/>
            <a:gdLst/>
            <a:ahLst/>
            <a:cxnLst/>
            <a:rect l="l" t="t" r="r" b="b"/>
            <a:pathLst>
              <a:path w="120000" h="120000" extrusionOk="0">
                <a:moveTo>
                  <a:pt x="0" y="0"/>
                </a:moveTo>
                <a:lnTo>
                  <a:pt x="120000" y="0"/>
                </a:lnTo>
                <a:lnTo>
                  <a:pt x="120000" y="120000"/>
                </a:lnTo>
                <a:lnTo>
                  <a:pt x="0" y="120000"/>
                </a:lnTo>
                <a:close/>
              </a:path>
            </a:pathLst>
          </a:custGeom>
          <a:solidFill>
            <a:srgbClr val="FFFFFF"/>
          </a:solidFill>
          <a:ln w="12700" cap="flat" cmpd="sng">
            <a:solidFill>
              <a:srgbClr val="000000"/>
            </a:solidFill>
            <a:prstDash val="solid"/>
            <a:miter lim="800000"/>
            <a:headEnd type="none" w="sm" len="sm"/>
            <a:tailEnd type="none" w="sm" len="sm"/>
          </a:ln>
        </p:spPr>
      </p:sp>
      <p:sp>
        <p:nvSpPr>
          <p:cNvPr id="7" name="Google Shape;7;n"/>
          <p:cNvSpPr txBox="1">
            <a:spLocks noGrp="1"/>
          </p:cNvSpPr>
          <p:nvPr>
            <p:ph type="body" idx="1"/>
          </p:nvPr>
        </p:nvSpPr>
        <p:spPr>
          <a:xfrm>
            <a:off x="914400" y="4314825"/>
            <a:ext cx="5027700" cy="4087800"/>
          </a:xfrm>
          <a:prstGeom prst="rect">
            <a:avLst/>
          </a:prstGeom>
          <a:noFill/>
          <a:ln>
            <a:noFill/>
          </a:ln>
        </p:spPr>
        <p:txBody>
          <a:bodyPr spcFirstLastPara="1" wrap="square" lIns="92075" tIns="46025" rIns="92075" bIns="46025"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8" name="Google Shape;8;n"/>
          <p:cNvSpPr txBox="1">
            <a:spLocks noGrp="1"/>
          </p:cNvSpPr>
          <p:nvPr>
            <p:ph type="ftr" idx="11"/>
          </p:nvPr>
        </p:nvSpPr>
        <p:spPr>
          <a:xfrm>
            <a:off x="0" y="8629650"/>
            <a:ext cx="2971800" cy="453900"/>
          </a:xfrm>
          <a:prstGeom prst="rect">
            <a:avLst/>
          </a:prstGeom>
          <a:noFill/>
          <a:ln>
            <a:noFill/>
          </a:ln>
        </p:spPr>
        <p:txBody>
          <a:bodyPr spcFirstLastPara="1" wrap="square" lIns="92075" tIns="46025" rIns="92075" bIns="46025" anchor="b" anchorCtr="0">
            <a:noAutofit/>
          </a:bodyPr>
          <a:lstStyle>
            <a:lvl1pPr marR="0" lvl="0" algn="l" rtl="0">
              <a:lnSpc>
                <a:spcPct val="100000"/>
              </a:lnSpc>
              <a:spcBef>
                <a:spcPts val="0"/>
              </a:spcBef>
              <a:spcAft>
                <a:spcPts val="0"/>
              </a:spcAft>
              <a:buSzPts val="1400"/>
              <a:buNone/>
              <a:defRPr sz="1200" b="0" i="0" u="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SzPts val="1400"/>
              <a:buNone/>
              <a:defRPr sz="2400" b="0" i="0" u="none" strike="noStrike" cap="none">
                <a:solidFill>
                  <a:srgbClr val="000000"/>
                </a:solidFill>
                <a:latin typeface="Times New Roman"/>
                <a:ea typeface="Times New Roman"/>
                <a:cs typeface="Times New Roman"/>
                <a:sym typeface="Times New Roman"/>
              </a:defRPr>
            </a:lvl9pPr>
          </a:lstStyle>
          <a:p>
            <a:endParaRPr/>
          </a:p>
        </p:txBody>
      </p:sp>
      <p:sp>
        <p:nvSpPr>
          <p:cNvPr id="9" name="Google Shape;9;n"/>
          <p:cNvSpPr txBox="1">
            <a:spLocks noGrp="1"/>
          </p:cNvSpPr>
          <p:nvPr>
            <p:ph type="sldNum" idx="4"/>
          </p:nvPr>
        </p:nvSpPr>
        <p:spPr>
          <a:xfrm>
            <a:off x="3884612" y="8629650"/>
            <a:ext cx="2971800" cy="453900"/>
          </a:xfrm>
          <a:prstGeom prst="rect">
            <a:avLst/>
          </a:prstGeom>
          <a:noFill/>
          <a:ln>
            <a:noFill/>
          </a:ln>
        </p:spPr>
        <p:txBody>
          <a:bodyPr spcFirstLastPara="1" wrap="square" lIns="92075" tIns="46025" rIns="92075" bIns="46025" anchor="b" anchorCtr="0">
            <a:noAutofit/>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682625"/>
            <a:ext cx="4538663" cy="3403600"/>
          </a:xfrm>
        </p:spPr>
      </p:sp>
      <p:sp>
        <p:nvSpPr>
          <p:cNvPr id="3" name="Notes Placeholder 2"/>
          <p:cNvSpPr>
            <a:spLocks noGrp="1"/>
          </p:cNvSpPr>
          <p:nvPr>
            <p:ph type="body" idx="1"/>
          </p:nvPr>
        </p:nvSpPr>
        <p:spPr/>
        <p:txBody>
          <a:bodyPr>
            <a:normAutofit fontScale="92500" lnSpcReduction="20000"/>
          </a:bodyPr>
          <a:lstStyle/>
          <a:p>
            <a:pPr algn="just"/>
            <a:r>
              <a:rPr lang="en-GB" sz="1400" b="0" i="0" u="none" strike="noStrike" cap="none" dirty="0">
                <a:solidFill>
                  <a:srgbClr val="000000"/>
                </a:solidFill>
                <a:latin typeface="Times New Roman" pitchFamily="18" charset="0"/>
                <a:ea typeface="Arial"/>
                <a:cs typeface="Times New Roman" pitchFamily="18" charset="0"/>
                <a:sym typeface="Arial"/>
              </a:rPr>
              <a:t>    </a:t>
            </a:r>
            <a:r>
              <a:rPr lang="en-GB" sz="1400" b="0" i="0" u="none" strike="noStrike" cap="none" baseline="0" dirty="0">
                <a:solidFill>
                  <a:srgbClr val="000000"/>
                </a:solidFill>
                <a:latin typeface="Times New Roman" pitchFamily="18" charset="0"/>
                <a:ea typeface="Arial"/>
                <a:cs typeface="Times New Roman" pitchFamily="18" charset="0"/>
                <a:sym typeface="Arial"/>
              </a:rPr>
              <a:t> </a:t>
            </a:r>
            <a:r>
              <a:rPr lang="en-GB" sz="1400" b="0" i="0" u="none" strike="noStrike" cap="none" dirty="0">
                <a:solidFill>
                  <a:srgbClr val="000000"/>
                </a:solidFill>
                <a:latin typeface="Times New Roman" pitchFamily="18" charset="0"/>
                <a:ea typeface="Arial"/>
                <a:cs typeface="Times New Roman" pitchFamily="18" charset="0"/>
                <a:sym typeface="Arial"/>
              </a:rPr>
              <a:t>On a fuzzy Tuesday morning, I got to work and met a car at the gate of my work place, the owner was just a random African lad who got his key locked in the car but was in a hot argument with one of our Supervisor who couldn’t drive in because of the obstruction, the supervisor got really mad and started using some offensive words which the guy recorded on phone though after talking to him, he deleted but the supervisor eventually lost his job due to this encounter and we were all warned about discriminative conducts which many have encountered but didn’t bother to report to the boss as the supervisor had been in this act for a while. The management made it clear that the act is not as simple as many of us look at it that could lead to a big law suit against the company.</a:t>
            </a:r>
            <a:endParaRPr lang="en-GB" sz="1400" dirty="0">
              <a:latin typeface="Times New Roman" pitchFamily="18" charset="0"/>
              <a:cs typeface="Times New Roman" pitchFamily="18" charset="0"/>
            </a:endParaRPr>
          </a:p>
        </p:txBody>
      </p:sp>
      <p:sp>
        <p:nvSpPr>
          <p:cNvPr id="4" name="Slide Number Placeholder 3"/>
          <p:cNvSpPr>
            <a:spLocks noGrp="1"/>
          </p:cNvSpPr>
          <p:nvPr>
            <p:ph type="sldNum" idx="10"/>
          </p:nvPr>
        </p:nvSpPr>
        <p:spPr/>
        <p:txBody>
          <a:bodyPr/>
          <a:lstStyle/>
          <a:p>
            <a:pPr marL="0" marR="0" lvl="0" indent="0" algn="l" rtl="0">
              <a:lnSpc>
                <a:spcPct val="100000"/>
              </a:lnSpc>
              <a:spcBef>
                <a:spcPts val="0"/>
              </a:spcBef>
              <a:spcAft>
                <a:spcPts val="0"/>
              </a:spcAft>
              <a:buNone/>
            </a:pPr>
            <a:fld id="{00000000-1234-1234-1234-123412341234}" type="slidenum">
              <a:rPr lang="en-US" sz="2400" b="0" i="0" u="none" strike="noStrike" cap="none" smtClean="0">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1</a:t>
            </a:fld>
            <a:endParaRPr lang="en-US"/>
          </a:p>
        </p:txBody>
      </p:sp>
      <p:sp>
        <p:nvSpPr>
          <p:cNvPr id="5" name="Slide Number Placeholder 4"/>
          <p:cNvSpPr>
            <a:spLocks noGrp="1"/>
          </p:cNvSpPr>
          <p:nvPr>
            <p:ph type="sldNum" idx="11"/>
          </p:nvPr>
        </p:nvSpPr>
        <p:spPr/>
        <p:txBody>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mtClean="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
        <p:cNvGrpSpPr/>
        <p:nvPr/>
      </p:nvGrpSpPr>
      <p:grpSpPr>
        <a:xfrm>
          <a:off x="0" y="0"/>
          <a:ext cx="0" cy="0"/>
          <a:chOff x="0" y="0"/>
          <a:chExt cx="0" cy="0"/>
        </a:xfrm>
      </p:grpSpPr>
      <p:sp>
        <p:nvSpPr>
          <p:cNvPr id="29" name="Google Shape;29;p1:notes"/>
          <p:cNvSpPr txBox="1">
            <a:spLocks noGrp="1"/>
          </p:cNvSpPr>
          <p:nvPr>
            <p:ph type="sldNum" idx="12"/>
          </p:nvPr>
        </p:nvSpPr>
        <p:spPr>
          <a:xfrm>
            <a:off x="3884612" y="8629650"/>
            <a:ext cx="2971800" cy="453900"/>
          </a:xfrm>
          <a:prstGeom prst="rect">
            <a:avLst/>
          </a:prstGeom>
          <a:noFill/>
          <a:ln>
            <a:noFill/>
          </a:ln>
        </p:spPr>
        <p:txBody>
          <a:bodyPr spcFirstLastPara="1" wrap="square" lIns="92075" tIns="46025" rIns="92075" bIns="46025" anchor="b" anchorCtr="0">
            <a:noAutofit/>
          </a:bodyPr>
          <a:lstStyle/>
          <a:p>
            <a:pPr marL="0" lvl="0" indent="0" algn="l" rtl="0">
              <a:lnSpc>
                <a:spcPct val="100000"/>
              </a:lnSpc>
              <a:spcBef>
                <a:spcPts val="0"/>
              </a:spcBef>
              <a:spcAft>
                <a:spcPts val="0"/>
              </a:spcAft>
              <a:buNone/>
            </a:pPr>
            <a:fld id="{00000000-1234-1234-1234-123412341234}" type="slidenum">
              <a:rPr lang="en-US"/>
              <a:pPr marL="0" lvl="0" indent="0" algn="l" rtl="0">
                <a:lnSpc>
                  <a:spcPct val="100000"/>
                </a:lnSpc>
                <a:spcBef>
                  <a:spcPts val="0"/>
                </a:spcBef>
                <a:spcAft>
                  <a:spcPts val="0"/>
                </a:spcAft>
                <a:buNone/>
              </a:pPr>
              <a:t>2</a:t>
            </a:fld>
            <a:endParaRPr/>
          </a:p>
        </p:txBody>
      </p:sp>
      <p:sp>
        <p:nvSpPr>
          <p:cNvPr id="30" name="Google Shape;30;p1:notes"/>
          <p:cNvSpPr>
            <a:spLocks noGrp="1" noRot="1" noChangeAspect="1"/>
          </p:cNvSpPr>
          <p:nvPr>
            <p:ph type="sldImg" idx="2"/>
          </p:nvPr>
        </p:nvSpPr>
        <p:spPr>
          <a:xfrm>
            <a:off x="1158875" y="682625"/>
            <a:ext cx="4538663" cy="3403600"/>
          </a:xfrm>
          <a:custGeom>
            <a:avLst/>
            <a:gdLst/>
            <a:ahLst/>
            <a:cxnLst/>
            <a:rect l="l" t="t" r="r" b="b"/>
            <a:pathLst>
              <a:path w="120000" h="120000" extrusionOk="0">
                <a:moveTo>
                  <a:pt x="0" y="0"/>
                </a:moveTo>
                <a:lnTo>
                  <a:pt x="120000" y="0"/>
                </a:lnTo>
                <a:lnTo>
                  <a:pt x="120000" y="120000"/>
                </a:lnTo>
                <a:lnTo>
                  <a:pt x="0" y="120000"/>
                </a:lnTo>
                <a:close/>
              </a:path>
            </a:pathLst>
          </a:custGeom>
          <a:solidFill>
            <a:srgbClr val="FFFFFF"/>
          </a:solidFill>
          <a:ln w="12700" cap="flat" cmpd="sng">
            <a:solidFill>
              <a:srgbClr val="000000"/>
            </a:solidFill>
            <a:prstDash val="solid"/>
            <a:miter lim="800000"/>
            <a:headEnd type="none" w="sm" len="sm"/>
            <a:tailEnd type="none" w="sm" len="sm"/>
          </a:ln>
        </p:spPr>
      </p:sp>
      <p:sp>
        <p:nvSpPr>
          <p:cNvPr id="31" name="Google Shape;31;p1:notes"/>
          <p:cNvSpPr txBox="1">
            <a:spLocks noGrp="1"/>
          </p:cNvSpPr>
          <p:nvPr>
            <p:ph type="body" idx="1"/>
          </p:nvPr>
        </p:nvSpPr>
        <p:spPr>
          <a:xfrm>
            <a:off x="914400" y="4314825"/>
            <a:ext cx="5027700" cy="4087800"/>
          </a:xfrm>
          <a:prstGeom prst="rect">
            <a:avLst/>
          </a:prstGeom>
          <a:noFill/>
          <a:ln>
            <a:noFill/>
          </a:ln>
        </p:spPr>
        <p:txBody>
          <a:bodyPr spcFirstLastPara="1" wrap="square" lIns="92075" tIns="46025" rIns="92075" bIns="46025" anchor="t" anchorCtr="0">
            <a:noAutofit/>
          </a:bodyPr>
          <a:lstStyle/>
          <a:p>
            <a:pPr algn="just"/>
            <a:r>
              <a:rPr lang="en-GB" sz="1800" b="0" i="0" u="none" strike="noStrike" cap="none" dirty="0">
                <a:solidFill>
                  <a:srgbClr val="000000"/>
                </a:solidFill>
                <a:latin typeface="Times New Roman" pitchFamily="18" charset="0"/>
                <a:ea typeface="Arial"/>
                <a:cs typeface="Times New Roman" pitchFamily="18" charset="0"/>
                <a:sym typeface="Arial"/>
              </a:rPr>
              <a:t>     Complex problems are inevitable with organisation, though it cannot be totally eradicated in an organisation but can be managed to its minimal capacity; this makes it a fundamental part of every organizational role in finding solutions to them so that the organisation’s set goals can be achieved.  </a:t>
            </a:r>
          </a:p>
          <a:p>
            <a:pPr algn="just"/>
            <a:endParaRPr lang="en-GB" sz="1800" b="0" i="0" u="none" strike="noStrike" cap="none" dirty="0">
              <a:solidFill>
                <a:srgbClr val="000000"/>
              </a:solidFill>
              <a:latin typeface="Times New Roman" pitchFamily="18" charset="0"/>
              <a:ea typeface="Arial"/>
              <a:cs typeface="Times New Roman" pitchFamily="18" charset="0"/>
              <a:sym typeface="Arial"/>
            </a:endParaRPr>
          </a:p>
          <a:p>
            <a:pPr algn="just"/>
            <a:r>
              <a:rPr lang="en-GB" sz="1800" b="0" i="0" u="none" strike="noStrike" cap="none" dirty="0">
                <a:solidFill>
                  <a:srgbClr val="000000"/>
                </a:solidFill>
                <a:latin typeface="Times New Roman" pitchFamily="18" charset="0"/>
                <a:ea typeface="Arial"/>
                <a:cs typeface="Times New Roman" pitchFamily="18" charset="0"/>
                <a:sym typeface="Arial"/>
              </a:rPr>
              <a:t>     Complex problems are obstacles that affect daily activities of an organisation, impacting directly on individuals with numerous interdependencies and multiple causes, both the Employee and the employers or the clients are not left out which makes difficult to define because it involves people from different background, culture, previous experiences and educational background.</a:t>
            </a:r>
          </a:p>
          <a:p>
            <a:pPr marL="0" lvl="0" indent="0" algn="just" rtl="0">
              <a:spcBef>
                <a:spcPts val="0"/>
              </a:spcBef>
              <a:spcAft>
                <a:spcPts val="0"/>
              </a:spcAft>
              <a:buNone/>
            </a:pPr>
            <a:endParaRPr dirty="0">
              <a:latin typeface="Times New Roman" pitchFamily="18" charset="0"/>
              <a:cs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
        <p:cNvGrpSpPr/>
        <p:nvPr/>
      </p:nvGrpSpPr>
      <p:grpSpPr>
        <a:xfrm>
          <a:off x="0" y="0"/>
          <a:ext cx="0" cy="0"/>
          <a:chOff x="0" y="0"/>
          <a:chExt cx="0" cy="0"/>
        </a:xfrm>
      </p:grpSpPr>
      <p:sp>
        <p:nvSpPr>
          <p:cNvPr id="29" name="Google Shape;29;p1:notes"/>
          <p:cNvSpPr txBox="1">
            <a:spLocks noGrp="1"/>
          </p:cNvSpPr>
          <p:nvPr>
            <p:ph type="sldNum" idx="12"/>
          </p:nvPr>
        </p:nvSpPr>
        <p:spPr>
          <a:xfrm>
            <a:off x="3884612" y="8629650"/>
            <a:ext cx="2971800" cy="453900"/>
          </a:xfrm>
          <a:prstGeom prst="rect">
            <a:avLst/>
          </a:prstGeom>
          <a:noFill/>
          <a:ln>
            <a:noFill/>
          </a:ln>
        </p:spPr>
        <p:txBody>
          <a:bodyPr spcFirstLastPara="1" wrap="square" lIns="92075" tIns="46025" rIns="92075" bIns="46025" anchor="b" anchorCtr="0">
            <a:noAutofit/>
          </a:bodyPr>
          <a:lstStyle/>
          <a:p>
            <a:pPr marL="0" lvl="0" indent="0" algn="l" rtl="0">
              <a:lnSpc>
                <a:spcPct val="100000"/>
              </a:lnSpc>
              <a:spcBef>
                <a:spcPts val="0"/>
              </a:spcBef>
              <a:spcAft>
                <a:spcPts val="0"/>
              </a:spcAft>
              <a:buNone/>
            </a:pPr>
            <a:fld id="{00000000-1234-1234-1234-123412341234}" type="slidenum">
              <a:rPr lang="en-US"/>
              <a:pPr marL="0" lvl="0" indent="0" algn="l" rtl="0">
                <a:lnSpc>
                  <a:spcPct val="100000"/>
                </a:lnSpc>
                <a:spcBef>
                  <a:spcPts val="0"/>
                </a:spcBef>
                <a:spcAft>
                  <a:spcPts val="0"/>
                </a:spcAft>
                <a:buNone/>
              </a:pPr>
              <a:t>3</a:t>
            </a:fld>
            <a:endParaRPr/>
          </a:p>
        </p:txBody>
      </p:sp>
      <p:sp>
        <p:nvSpPr>
          <p:cNvPr id="30" name="Google Shape;30;p1:notes"/>
          <p:cNvSpPr>
            <a:spLocks noGrp="1" noRot="1" noChangeAspect="1"/>
          </p:cNvSpPr>
          <p:nvPr>
            <p:ph type="sldImg" idx="2"/>
          </p:nvPr>
        </p:nvSpPr>
        <p:spPr>
          <a:xfrm>
            <a:off x="1158875" y="682625"/>
            <a:ext cx="4538663" cy="3403600"/>
          </a:xfrm>
          <a:custGeom>
            <a:avLst/>
            <a:gdLst/>
            <a:ahLst/>
            <a:cxnLst/>
            <a:rect l="l" t="t" r="r" b="b"/>
            <a:pathLst>
              <a:path w="120000" h="120000" extrusionOk="0">
                <a:moveTo>
                  <a:pt x="0" y="0"/>
                </a:moveTo>
                <a:lnTo>
                  <a:pt x="120000" y="0"/>
                </a:lnTo>
                <a:lnTo>
                  <a:pt x="120000" y="120000"/>
                </a:lnTo>
                <a:lnTo>
                  <a:pt x="0" y="120000"/>
                </a:lnTo>
                <a:close/>
              </a:path>
            </a:pathLst>
          </a:custGeom>
          <a:solidFill>
            <a:srgbClr val="FFFFFF"/>
          </a:solidFill>
          <a:ln w="12700" cap="flat" cmpd="sng">
            <a:solidFill>
              <a:srgbClr val="000000"/>
            </a:solidFill>
            <a:prstDash val="solid"/>
            <a:miter lim="800000"/>
            <a:headEnd type="none" w="sm" len="sm"/>
            <a:tailEnd type="none" w="sm" len="sm"/>
          </a:ln>
        </p:spPr>
      </p:sp>
      <p:sp>
        <p:nvSpPr>
          <p:cNvPr id="31" name="Google Shape;31;p1:notes"/>
          <p:cNvSpPr txBox="1">
            <a:spLocks noGrp="1"/>
          </p:cNvSpPr>
          <p:nvPr>
            <p:ph type="body" idx="1"/>
          </p:nvPr>
        </p:nvSpPr>
        <p:spPr>
          <a:xfrm>
            <a:off x="914400" y="4314825"/>
            <a:ext cx="5027700" cy="4087800"/>
          </a:xfrm>
          <a:prstGeom prst="rect">
            <a:avLst/>
          </a:prstGeom>
          <a:noFill/>
          <a:ln>
            <a:noFill/>
          </a:ln>
        </p:spPr>
        <p:txBody>
          <a:bodyPr spcFirstLastPara="1" wrap="square" lIns="92075" tIns="46025" rIns="92075" bIns="46025" anchor="t" anchorCtr="0">
            <a:noAutofit/>
          </a:bodyPr>
          <a:lstStyle/>
          <a:p>
            <a:pPr algn="just"/>
            <a:r>
              <a:rPr lang="en-GB" sz="1800" b="0" i="0" u="none" strike="noStrike" cap="none" dirty="0">
                <a:solidFill>
                  <a:srgbClr val="000000"/>
                </a:solidFill>
                <a:latin typeface="Arial"/>
                <a:ea typeface="Arial"/>
                <a:cs typeface="Arial"/>
                <a:sym typeface="Arial"/>
              </a:rPr>
              <a:t>      Even though the Equality Act 2010 makes it unlawful for an employer to discriminate against an individual on the grounds of 9 different “protected characteristics”; age, disability, gender reassignment, pregnancy and maternity, race, religion or belief, marital status, sex, sexual orientation. </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According to the Universal Declaration of Human Rights "Everyone has the right to work, to free choice of employment, to just and favourable conditions of work and to protection against unemployment. Everyone, without any discrimination, has the right to equal pay for equal work." </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Discrimination in work is one major complex problem that has led to many others apart from lawsuits. It develops into some many things from physical to mental issues which affect work flow as there could be breakdown in communication, underperformance, Poor work atmosphere, leading to work load, interpersonal conflict a times leads to domestic violence, loss of clients or customers even attempts to take life as things become more hostile.</a:t>
            </a:r>
          </a:p>
          <a:p>
            <a:pPr marL="0" lvl="0" indent="0" algn="just"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682625"/>
            <a:ext cx="4538663" cy="3403600"/>
          </a:xfrm>
        </p:spPr>
      </p:sp>
      <p:sp>
        <p:nvSpPr>
          <p:cNvPr id="3" name="Notes Placeholder 2"/>
          <p:cNvSpPr>
            <a:spLocks noGrp="1"/>
          </p:cNvSpPr>
          <p:nvPr>
            <p:ph type="body" idx="1"/>
          </p:nvPr>
        </p:nvSpPr>
        <p:spPr/>
        <p:txBody>
          <a:bodyPr>
            <a:normAutofit fontScale="85000" lnSpcReduction="10000"/>
          </a:bodyPr>
          <a:lstStyle/>
          <a:p>
            <a:pPr algn="just"/>
            <a:r>
              <a:rPr lang="en-GB" sz="1800" b="0" i="0" u="none" strike="noStrike" cap="none" dirty="0">
                <a:solidFill>
                  <a:srgbClr val="000000"/>
                </a:solidFill>
                <a:latin typeface="Arial"/>
                <a:ea typeface="Arial"/>
                <a:cs typeface="Arial"/>
                <a:sym typeface="Arial"/>
              </a:rPr>
              <a:t>     Since there are 9 major grounds of discrimination in work according to the Equality Act 2010 the discriminative factors at work will be analysed based on these 9 grounds, discriminations happens when an employee or client (customer) is treated unfairly based on age, disability, gender reassignment, pregnancy and maternity, race, religion or belief, marriage and civil partnership, sex and sexual orientation.</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Age discrimination: telling a particular employee or client that they are not entitled to certain things like training because of their age.</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Gender reassignment: when you change your gender to another gender and you are being treated or victimised on such grounds probably because the other person doesn’t see it fit, so based on this you are refused a job or refused to be attended to in a mall.</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Disability: less treatment of a person because of their health issues or physical appearance or to take advantage of them because of their health or physical challenges.</a:t>
            </a:r>
          </a:p>
          <a:p>
            <a:pPr algn="just"/>
            <a:r>
              <a:rPr lang="en-GB" sz="1800" b="0" i="0" u="none" strike="noStrike" cap="none" dirty="0">
                <a:solidFill>
                  <a:srgbClr val="000000"/>
                </a:solidFill>
                <a:latin typeface="Arial"/>
                <a:ea typeface="Arial"/>
                <a:cs typeface="Arial"/>
                <a:sym typeface="Arial"/>
              </a:rPr>
              <a:t>     </a:t>
            </a:r>
          </a:p>
          <a:p>
            <a:pPr algn="just"/>
            <a:r>
              <a:rPr lang="en-GB" sz="1800" b="0" i="0" u="none" strike="noStrike" cap="none" dirty="0">
                <a:solidFill>
                  <a:srgbClr val="000000"/>
                </a:solidFill>
                <a:latin typeface="Arial"/>
                <a:ea typeface="Arial"/>
                <a:cs typeface="Arial"/>
                <a:sym typeface="Arial"/>
              </a:rPr>
              <a:t>     Race: when a person is treated based on their, origin, place of birth ethnicity, skin colour rather than what they can offer. This happens in anywhere even on a football pitch, why some players want to walk off the field even while the game is on after being subjected to racism. Football games have been altered and can even be ended before stoppage time if the act is not controlled and fans have been banned from watching games in the stadium for getting involved in the act.</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Religion or Belief: when a person is less treated because of his or her faith, not wanting to give a job applicant the job after emerging as the best candidate, not wanting to attend to a client because he or she belongs to a particular religious group.</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Sex: when a particular gender is favoured over other gender based on their gender and not what can bring to the table, if the female deserves the promotion ahead of the male but instead chose the chose the male over the female or paying the female well over the male offering same services.</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Sexual Orientation: declining to be on a shift with a colleague or do an assignment together because of their people of the same sex </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Marriage and civil partnership: Being treated less in work place  because you are single or being a single mother or father making your employee think you are not responsible enough to take promotion or given a job. Being denied a role because you are married and won’t pay attention or be dedicated enough for a job despite being the best candidate.  </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Pregnancy and Maternity: women have suffered from being promoted or pay rise because someone feels when they get pregnant they can’t offer their best or tend to go on maternity leave and are deprived of certain things for this.</a:t>
            </a:r>
          </a:p>
          <a:p>
            <a:pPr algn="just"/>
            <a:endParaRPr lang="en-GB" dirty="0"/>
          </a:p>
        </p:txBody>
      </p:sp>
      <p:sp>
        <p:nvSpPr>
          <p:cNvPr id="4" name="Slide Number Placeholder 3"/>
          <p:cNvSpPr>
            <a:spLocks noGrp="1"/>
          </p:cNvSpPr>
          <p:nvPr>
            <p:ph type="sldNum" idx="10"/>
          </p:nvPr>
        </p:nvSpPr>
        <p:spPr/>
        <p:txBody>
          <a:bodyPr/>
          <a:lstStyle/>
          <a:p>
            <a:pPr marL="0" marR="0" lvl="0" indent="0" algn="l" rtl="0">
              <a:lnSpc>
                <a:spcPct val="100000"/>
              </a:lnSpc>
              <a:spcBef>
                <a:spcPts val="0"/>
              </a:spcBef>
              <a:spcAft>
                <a:spcPts val="0"/>
              </a:spcAft>
              <a:buNone/>
            </a:pPr>
            <a:fld id="{00000000-1234-1234-1234-123412341234}" type="slidenum">
              <a:rPr lang="en-US" sz="2400" b="0" i="0" u="none" strike="noStrike" cap="none" smtClean="0">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4</a:t>
            </a:fld>
            <a:endParaRPr lang="en-US"/>
          </a:p>
        </p:txBody>
      </p:sp>
      <p:sp>
        <p:nvSpPr>
          <p:cNvPr id="5" name="Slide Number Placeholder 4"/>
          <p:cNvSpPr>
            <a:spLocks noGrp="1"/>
          </p:cNvSpPr>
          <p:nvPr>
            <p:ph type="sldNum" idx="11"/>
          </p:nvPr>
        </p:nvSpPr>
        <p:spPr/>
        <p:txBody>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mtClean="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682625"/>
            <a:ext cx="4538663" cy="3403600"/>
          </a:xfrm>
        </p:spPr>
      </p:sp>
      <p:sp>
        <p:nvSpPr>
          <p:cNvPr id="3" name="Notes Placeholder 2"/>
          <p:cNvSpPr>
            <a:spLocks noGrp="1"/>
          </p:cNvSpPr>
          <p:nvPr>
            <p:ph type="body" idx="1"/>
          </p:nvPr>
        </p:nvSpPr>
        <p:spPr/>
        <p:txBody>
          <a:bodyPr>
            <a:normAutofit fontScale="55000" lnSpcReduction="20000"/>
          </a:bodyPr>
          <a:lstStyle/>
          <a:p>
            <a:pPr algn="just"/>
            <a:r>
              <a:rPr lang="en-GB" sz="1800" b="0" i="0" u="none" strike="noStrike" cap="none" dirty="0">
                <a:solidFill>
                  <a:srgbClr val="000000"/>
                </a:solidFill>
                <a:latin typeface="Arial"/>
                <a:ea typeface="Arial"/>
                <a:cs typeface="Arial"/>
                <a:sym typeface="Arial"/>
              </a:rPr>
              <a:t>     The reasons behind discrimination in work can’t really be identified to one particular reason because it varies but majorly an organization is where people of different backgrounds conduct business to achieve a set goal, so it could be assumed to be influenced by certain things which the management are responsible for:</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Ignorance of the law of the Equality Act 2010 &amp; Universal Declaration of Human Rights and its implications, most workers are not aware of the laws and even if they do, they are not aware of its implications or don’t take it serious.</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Inadequate trained personnel that just do their work without basic knowledge of work ethics brings lack of professionalism and knowingly and unknowingly commits discriminative acts.</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Poor recruitment process can damage everything the organization has worked for if they don’t do proper investigations on applicants, check their qualifications and its authenticity could mean the wrong person is being employed leading to series of crisis such as discrimination in work place.</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Poor Record history means poor documentations of employees work report and activities in work place.</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Toxic working environment leads to lots of bad habits.</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Lack of complaints procedure &amp; channel means the company has not created or give room to make complaints on discriminative acts.</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Ineffective policies is when even their set rules to guide but they are not put to use.</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Unresolved Complaints when management take complaints for granted and don’t give it attention due</a:t>
            </a:r>
            <a:r>
              <a:rPr lang="en-GB" sz="1800" b="0" i="0" u="none" strike="noStrike" cap="none" baseline="0" dirty="0">
                <a:solidFill>
                  <a:srgbClr val="000000"/>
                </a:solidFill>
                <a:latin typeface="Arial"/>
                <a:ea typeface="Arial"/>
                <a:cs typeface="Arial"/>
                <a:sym typeface="Arial"/>
              </a:rPr>
              <a:t> </a:t>
            </a:r>
            <a:r>
              <a:rPr lang="en-GB" sz="1800" b="0" i="0" u="none" strike="noStrike" cap="none" dirty="0">
                <a:solidFill>
                  <a:srgbClr val="000000"/>
                </a:solidFill>
                <a:latin typeface="Arial"/>
                <a:ea typeface="Arial"/>
                <a:cs typeface="Arial"/>
                <a:sym typeface="Arial"/>
              </a:rPr>
              <a:t>lack of attention to personal conflicts </a:t>
            </a:r>
            <a:r>
              <a:rPr lang="en-GB" sz="1800" b="0" i="0" u="none" strike="noStrike" cap="none" baseline="0" dirty="0">
                <a:solidFill>
                  <a:srgbClr val="000000"/>
                </a:solidFill>
                <a:latin typeface="Arial"/>
                <a:ea typeface="Arial"/>
                <a:cs typeface="Arial"/>
                <a:sym typeface="Arial"/>
              </a:rPr>
              <a:t> </a:t>
            </a:r>
            <a:r>
              <a:rPr lang="en-GB" sz="1800" b="0" i="0" u="none" strike="noStrike" cap="none" dirty="0">
                <a:solidFill>
                  <a:srgbClr val="000000"/>
                </a:solidFill>
                <a:latin typeface="Arial"/>
                <a:ea typeface="Arial"/>
                <a:cs typeface="Arial"/>
                <a:sym typeface="Arial"/>
              </a:rPr>
              <a:t> between individuals not settled could lead all sorts of harassment.</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Excessive freewill when people have too much freedom they tend to abuse it</a:t>
            </a:r>
          </a:p>
          <a:p>
            <a:pPr algn="just"/>
            <a:endParaRPr lang="en-GB" sz="1800" b="0" i="0" u="none" strike="noStrike" cap="none" dirty="0">
              <a:solidFill>
                <a:srgbClr val="000000"/>
              </a:solidFill>
              <a:latin typeface="Arial"/>
              <a:ea typeface="Arial"/>
              <a:cs typeface="Arial"/>
              <a:sym typeface="Arial"/>
            </a:endParaRPr>
          </a:p>
          <a:p>
            <a:pPr algn="just"/>
            <a:r>
              <a:rPr lang="en-GB" sz="1800" b="0" i="0" u="none" strike="noStrike" cap="none" dirty="0">
                <a:solidFill>
                  <a:srgbClr val="000000"/>
                </a:solidFill>
                <a:latin typeface="Arial"/>
                <a:ea typeface="Arial"/>
                <a:cs typeface="Arial"/>
                <a:sym typeface="Arial"/>
              </a:rPr>
              <a:t>     Effects Of Discrimination</a:t>
            </a:r>
          </a:p>
          <a:p>
            <a:pPr algn="just"/>
            <a:r>
              <a:rPr lang="en-GB" sz="1800" b="0" i="0" u="none" strike="noStrike" cap="none" dirty="0">
                <a:solidFill>
                  <a:srgbClr val="000000"/>
                </a:solidFill>
                <a:latin typeface="Arial"/>
                <a:ea typeface="Arial"/>
                <a:cs typeface="Arial"/>
                <a:sym typeface="Arial"/>
              </a:rPr>
              <a:t>     Law Suits</a:t>
            </a:r>
          </a:p>
          <a:p>
            <a:pPr algn="just"/>
            <a:r>
              <a:rPr lang="en-GB" sz="1800" b="0" i="0" u="none" strike="noStrike" cap="none" dirty="0">
                <a:solidFill>
                  <a:srgbClr val="000000"/>
                </a:solidFill>
                <a:latin typeface="Arial"/>
                <a:ea typeface="Arial"/>
                <a:cs typeface="Arial"/>
                <a:sym typeface="Arial"/>
              </a:rPr>
              <a:t>     Low Productivity</a:t>
            </a:r>
          </a:p>
          <a:p>
            <a:pPr algn="just"/>
            <a:r>
              <a:rPr lang="en-GB" sz="1800" b="0" i="0" u="none" strike="noStrike" cap="none" dirty="0">
                <a:solidFill>
                  <a:srgbClr val="000000"/>
                </a:solidFill>
                <a:latin typeface="Arial"/>
                <a:ea typeface="Arial"/>
                <a:cs typeface="Arial"/>
                <a:sym typeface="Arial"/>
              </a:rPr>
              <a:t>     Loss of Clients, Customers and staffs</a:t>
            </a:r>
          </a:p>
          <a:p>
            <a:pPr algn="just"/>
            <a:r>
              <a:rPr lang="en-GB" sz="1800" b="0" i="0" u="none" strike="noStrike" cap="none" dirty="0">
                <a:solidFill>
                  <a:srgbClr val="000000"/>
                </a:solidFill>
                <a:latin typeface="Arial"/>
                <a:ea typeface="Arial"/>
                <a:cs typeface="Arial"/>
                <a:sym typeface="Arial"/>
              </a:rPr>
              <a:t>     Mental Illness</a:t>
            </a:r>
          </a:p>
          <a:p>
            <a:pPr algn="just"/>
            <a:r>
              <a:rPr lang="en-GB" sz="1800" b="0" i="0" u="none" strike="noStrike" cap="none" dirty="0">
                <a:solidFill>
                  <a:srgbClr val="000000"/>
                </a:solidFill>
                <a:latin typeface="Arial"/>
                <a:ea typeface="Arial"/>
                <a:cs typeface="Arial"/>
                <a:sym typeface="Arial"/>
              </a:rPr>
              <a:t>     Suicide &amp; Murder in retaliation sometimes</a:t>
            </a:r>
          </a:p>
          <a:p>
            <a:pPr algn="just"/>
            <a:r>
              <a:rPr lang="en-GB" sz="1800" b="0" i="0" u="none" strike="noStrike" cap="none" dirty="0">
                <a:solidFill>
                  <a:srgbClr val="000000"/>
                </a:solidFill>
                <a:latin typeface="Arial"/>
                <a:ea typeface="Arial"/>
                <a:cs typeface="Arial"/>
                <a:sym typeface="Arial"/>
              </a:rPr>
              <a:t>     Bullying</a:t>
            </a:r>
          </a:p>
          <a:p>
            <a:pPr algn="just"/>
            <a:r>
              <a:rPr lang="en-GB" sz="1800" b="0" i="0" u="none" strike="noStrike" cap="none" dirty="0">
                <a:solidFill>
                  <a:srgbClr val="000000"/>
                </a:solidFill>
                <a:latin typeface="Arial"/>
                <a:ea typeface="Arial"/>
                <a:cs typeface="Arial"/>
                <a:sym typeface="Arial"/>
              </a:rPr>
              <a:t>     Poor communication and working environment</a:t>
            </a:r>
          </a:p>
          <a:p>
            <a:pPr algn="just"/>
            <a:endParaRPr lang="en-GB" sz="1800" b="0" i="0" u="none" strike="noStrike" cap="none" dirty="0">
              <a:solidFill>
                <a:srgbClr val="000000"/>
              </a:solidFill>
              <a:latin typeface="Arial"/>
              <a:ea typeface="Arial"/>
              <a:cs typeface="Arial"/>
              <a:sym typeface="Arial"/>
            </a:endParaRPr>
          </a:p>
          <a:p>
            <a:pPr algn="just"/>
            <a:endParaRPr lang="en-GB" dirty="0"/>
          </a:p>
        </p:txBody>
      </p:sp>
      <p:sp>
        <p:nvSpPr>
          <p:cNvPr id="4" name="Slide Number Placeholder 3"/>
          <p:cNvSpPr>
            <a:spLocks noGrp="1"/>
          </p:cNvSpPr>
          <p:nvPr>
            <p:ph type="sldNum" idx="10"/>
          </p:nvPr>
        </p:nvSpPr>
        <p:spPr/>
        <p:txBody>
          <a:bodyPr/>
          <a:lstStyle/>
          <a:p>
            <a:pPr marL="0" marR="0" lvl="0" indent="0" algn="l" rtl="0">
              <a:lnSpc>
                <a:spcPct val="100000"/>
              </a:lnSpc>
              <a:spcBef>
                <a:spcPts val="0"/>
              </a:spcBef>
              <a:spcAft>
                <a:spcPts val="0"/>
              </a:spcAft>
              <a:buNone/>
            </a:pPr>
            <a:fld id="{00000000-1234-1234-1234-123412341234}" type="slidenum">
              <a:rPr lang="en-US" sz="2400" b="0" i="0" u="none" strike="noStrike" cap="none" smtClean="0">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5</a:t>
            </a:fld>
            <a:endParaRPr lang="en-US"/>
          </a:p>
        </p:txBody>
      </p:sp>
      <p:sp>
        <p:nvSpPr>
          <p:cNvPr id="5" name="Slide Number Placeholder 4"/>
          <p:cNvSpPr>
            <a:spLocks noGrp="1"/>
          </p:cNvSpPr>
          <p:nvPr>
            <p:ph type="sldNum" idx="11"/>
          </p:nvPr>
        </p:nvSpPr>
        <p:spPr/>
        <p:txBody>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mtClean="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682625"/>
            <a:ext cx="4538663" cy="3403600"/>
          </a:xfrm>
        </p:spPr>
      </p:sp>
      <p:sp>
        <p:nvSpPr>
          <p:cNvPr id="3" name="Notes Placeholder 2"/>
          <p:cNvSpPr>
            <a:spLocks noGrp="1"/>
          </p:cNvSpPr>
          <p:nvPr>
            <p:ph type="body" idx="1"/>
          </p:nvPr>
        </p:nvSpPr>
        <p:spPr/>
        <p:txBody>
          <a:bodyPr>
            <a:normAutofit fontScale="92500" lnSpcReduction="10000"/>
          </a:bodyPr>
          <a:lstStyle/>
          <a:p>
            <a:pPr algn="just"/>
            <a:r>
              <a:rPr lang="en-GB" sz="1400" dirty="0">
                <a:latin typeface="Times New Roman" pitchFamily="18" charset="0"/>
                <a:cs typeface="Times New Roman" pitchFamily="18" charset="0"/>
              </a:rPr>
              <a:t>    The </a:t>
            </a:r>
            <a:r>
              <a:rPr lang="en-GB" sz="1400" dirty="0" err="1">
                <a:latin typeface="Times New Roman" pitchFamily="18" charset="0"/>
                <a:cs typeface="Times New Roman" pitchFamily="18" charset="0"/>
              </a:rPr>
              <a:t>Prosci</a:t>
            </a:r>
            <a:r>
              <a:rPr lang="en-GB" sz="1400" dirty="0">
                <a:latin typeface="Times New Roman" pitchFamily="18" charset="0"/>
                <a:cs typeface="Times New Roman" pitchFamily="18" charset="0"/>
              </a:rPr>
              <a:t> ADKAR® Model is a goal-oriented change management model that guides individual and organizational change. Created by </a:t>
            </a:r>
            <a:r>
              <a:rPr lang="en-GB" sz="1400" dirty="0" err="1">
                <a:latin typeface="Times New Roman" pitchFamily="18" charset="0"/>
                <a:cs typeface="Times New Roman" pitchFamily="18" charset="0"/>
              </a:rPr>
              <a:t>Prosci</a:t>
            </a:r>
            <a:r>
              <a:rPr lang="en-GB" sz="1400" dirty="0">
                <a:latin typeface="Times New Roman" pitchFamily="18" charset="0"/>
                <a:cs typeface="Times New Roman" pitchFamily="18" charset="0"/>
              </a:rPr>
              <a:t> founder Jeff Hiatt, ADKAR is an acronym that represents the five tangible and concrete outcomes that people need to achieve for lasting change: </a:t>
            </a:r>
            <a:r>
              <a:rPr lang="en-GB" sz="1400" i="1" dirty="0">
                <a:latin typeface="Times New Roman" pitchFamily="18" charset="0"/>
                <a:cs typeface="Times New Roman" pitchFamily="18" charset="0"/>
              </a:rPr>
              <a:t>awareness</a:t>
            </a:r>
            <a:r>
              <a:rPr lang="en-GB" sz="1400" dirty="0">
                <a:latin typeface="Times New Roman" pitchFamily="18" charset="0"/>
                <a:cs typeface="Times New Roman" pitchFamily="18" charset="0"/>
              </a:rPr>
              <a:t>, </a:t>
            </a:r>
            <a:r>
              <a:rPr lang="en-GB" sz="1400" i="1" dirty="0">
                <a:latin typeface="Times New Roman" pitchFamily="18" charset="0"/>
                <a:cs typeface="Times New Roman" pitchFamily="18" charset="0"/>
              </a:rPr>
              <a:t>desire</a:t>
            </a:r>
            <a:r>
              <a:rPr lang="en-GB" sz="1400" dirty="0">
                <a:latin typeface="Times New Roman" pitchFamily="18" charset="0"/>
                <a:cs typeface="Times New Roman" pitchFamily="18" charset="0"/>
              </a:rPr>
              <a:t>, </a:t>
            </a:r>
            <a:r>
              <a:rPr lang="en-GB" sz="1400" i="1" dirty="0">
                <a:latin typeface="Times New Roman" pitchFamily="18" charset="0"/>
                <a:cs typeface="Times New Roman" pitchFamily="18" charset="0"/>
              </a:rPr>
              <a:t>knowledge</a:t>
            </a:r>
            <a:r>
              <a:rPr lang="en-GB" sz="1400" dirty="0">
                <a:latin typeface="Times New Roman" pitchFamily="18" charset="0"/>
                <a:cs typeface="Times New Roman" pitchFamily="18" charset="0"/>
              </a:rPr>
              <a:t>, </a:t>
            </a:r>
            <a:r>
              <a:rPr lang="en-GB" sz="1400" i="1" dirty="0">
                <a:latin typeface="Times New Roman" pitchFamily="18" charset="0"/>
                <a:cs typeface="Times New Roman" pitchFamily="18" charset="0"/>
              </a:rPr>
              <a:t>ability</a:t>
            </a:r>
            <a:r>
              <a:rPr lang="en-GB" sz="1400" dirty="0">
                <a:latin typeface="Times New Roman" pitchFamily="18" charset="0"/>
                <a:cs typeface="Times New Roman" pitchFamily="18" charset="0"/>
              </a:rPr>
              <a:t> and </a:t>
            </a:r>
            <a:r>
              <a:rPr lang="en-GB" sz="1400" i="1" dirty="0">
                <a:latin typeface="Times New Roman" pitchFamily="18" charset="0"/>
                <a:cs typeface="Times New Roman" pitchFamily="18" charset="0"/>
              </a:rPr>
              <a:t>reinforcement</a:t>
            </a:r>
            <a:endParaRPr lang="en-GB" sz="1400" dirty="0">
              <a:latin typeface="Times New Roman" pitchFamily="18" charset="0"/>
              <a:cs typeface="Times New Roman" pitchFamily="18" charset="0"/>
            </a:endParaRPr>
          </a:p>
        </p:txBody>
      </p:sp>
      <p:sp>
        <p:nvSpPr>
          <p:cNvPr id="4" name="Slide Number Placeholder 3"/>
          <p:cNvSpPr>
            <a:spLocks noGrp="1"/>
          </p:cNvSpPr>
          <p:nvPr>
            <p:ph type="sldNum" idx="10"/>
          </p:nvPr>
        </p:nvSpPr>
        <p:spPr/>
        <p:txBody>
          <a:bodyPr/>
          <a:lstStyle/>
          <a:p>
            <a:pPr marL="0" marR="0" lvl="0" indent="0" algn="l" rtl="0">
              <a:lnSpc>
                <a:spcPct val="100000"/>
              </a:lnSpc>
              <a:spcBef>
                <a:spcPts val="0"/>
              </a:spcBef>
              <a:spcAft>
                <a:spcPts val="0"/>
              </a:spcAft>
              <a:buNone/>
            </a:pPr>
            <a:fld id="{00000000-1234-1234-1234-123412341234}" type="slidenum">
              <a:rPr lang="en-US" sz="2400" b="0" i="0" u="none" strike="noStrike" cap="none" smtClean="0">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9</a:t>
            </a:fld>
            <a:endParaRPr lang="en-US"/>
          </a:p>
        </p:txBody>
      </p:sp>
      <p:sp>
        <p:nvSpPr>
          <p:cNvPr id="5" name="Slide Number Placeholder 4"/>
          <p:cNvSpPr>
            <a:spLocks noGrp="1"/>
          </p:cNvSpPr>
          <p:nvPr>
            <p:ph type="sldNum" idx="11"/>
          </p:nvPr>
        </p:nvSpPr>
        <p:spPr/>
        <p:txBody>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mtClean="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8875" y="682625"/>
            <a:ext cx="4538663" cy="3403600"/>
          </a:xfrm>
        </p:spPr>
      </p:sp>
      <p:sp>
        <p:nvSpPr>
          <p:cNvPr id="3" name="Notes Placeholder 2"/>
          <p:cNvSpPr>
            <a:spLocks noGrp="1"/>
          </p:cNvSpPr>
          <p:nvPr>
            <p:ph type="body" idx="1"/>
          </p:nvPr>
        </p:nvSpPr>
        <p:spPr/>
        <p:txBody>
          <a:bodyPr>
            <a:normAutofit fontScale="92500" lnSpcReduction="10000"/>
          </a:bodyPr>
          <a:lstStyle/>
          <a:p>
            <a:pPr algn="just"/>
            <a:r>
              <a:rPr lang="en-GB" sz="1800" b="1" i="0" u="none" strike="noStrike" cap="none" dirty="0">
                <a:solidFill>
                  <a:srgbClr val="000000"/>
                </a:solidFill>
                <a:latin typeface="Arial"/>
                <a:ea typeface="Arial"/>
                <a:cs typeface="Arial"/>
                <a:sym typeface="Arial"/>
              </a:rPr>
              <a:t>     Awareness</a:t>
            </a:r>
            <a:r>
              <a:rPr lang="en-GB" sz="1800" b="0" i="0" u="none" strike="noStrike" cap="none" dirty="0">
                <a:solidFill>
                  <a:srgbClr val="000000"/>
                </a:solidFill>
                <a:latin typeface="Arial"/>
                <a:ea typeface="Arial"/>
                <a:cs typeface="Arial"/>
                <a:sym typeface="Arial"/>
              </a:rPr>
              <a:t>: for people who already have a particular pattern or way of behaviour to change, they must be presented with good information about what is about to be implemented will have a good impact, why a season ticket football fan has been ban for life for chanting racism thoughts despite being a season </a:t>
            </a:r>
            <a:r>
              <a:rPr lang="en-GB" sz="1800" b="0" i="0" u="none" strike="noStrike" cap="none" dirty="0" err="1">
                <a:solidFill>
                  <a:srgbClr val="000000"/>
                </a:solidFill>
                <a:latin typeface="Arial"/>
                <a:ea typeface="Arial"/>
                <a:cs typeface="Arial"/>
                <a:sym typeface="Arial"/>
              </a:rPr>
              <a:t>ticketer</a:t>
            </a:r>
            <a:r>
              <a:rPr lang="en-GB" sz="1800" b="0" i="0" u="none" strike="noStrike" cap="none" dirty="0">
                <a:solidFill>
                  <a:srgbClr val="000000"/>
                </a:solidFill>
                <a:latin typeface="Arial"/>
                <a:ea typeface="Arial"/>
                <a:cs typeface="Arial"/>
                <a:sym typeface="Arial"/>
              </a:rPr>
              <a:t>. So communicate in the simplest manner, show them companies and individuals slammed with lawsuits for engaging in Discriminative acts, show them the bright side, how a black man saved white children, how a woman made it to top management and ensure all other employees became shareholders, how a gay person impacted knowledge on a colleague who eventually got promoted.</a:t>
            </a:r>
          </a:p>
          <a:p>
            <a:pPr algn="just"/>
            <a:r>
              <a:rPr lang="en-GB" sz="1800" b="0" i="0" u="none" strike="noStrike" cap="none" dirty="0">
                <a:solidFill>
                  <a:srgbClr val="000000"/>
                </a:solidFill>
                <a:latin typeface="Arial"/>
                <a:ea typeface="Arial"/>
                <a:cs typeface="Arial"/>
                <a:sym typeface="Arial"/>
              </a:rPr>
              <a:t> </a:t>
            </a:r>
          </a:p>
          <a:p>
            <a:pPr algn="just"/>
            <a:r>
              <a:rPr lang="en-GB" sz="1800" b="1" i="0" u="none" strike="noStrike" cap="none" dirty="0">
                <a:solidFill>
                  <a:srgbClr val="000000"/>
                </a:solidFill>
                <a:latin typeface="Arial"/>
                <a:ea typeface="Arial"/>
                <a:cs typeface="Arial"/>
                <a:sym typeface="Arial"/>
              </a:rPr>
              <a:t>     Desire</a:t>
            </a:r>
            <a:r>
              <a:rPr lang="en-GB" sz="1800" b="0" i="0" u="none" strike="noStrike" cap="none" dirty="0">
                <a:solidFill>
                  <a:srgbClr val="000000"/>
                </a:solidFill>
                <a:latin typeface="Arial"/>
                <a:ea typeface="Arial"/>
                <a:cs typeface="Arial"/>
                <a:sym typeface="Arial"/>
              </a:rPr>
              <a:t>: After informing, demonstrate how previous involvement in Discrimination act in work place made a company lose their could be biggest deal, led to personal conflict within the office, made a customer angry and led to domestic violence, those who witnessed the scenes could relate and see there’s a need for change, prepare the best line managers in the work place that could influence other staffs about discrimination in work place.</a:t>
            </a:r>
          </a:p>
          <a:p>
            <a:pPr algn="just"/>
            <a:endParaRPr lang="en-GB" sz="1800" b="0" i="0" u="none" strike="noStrike" cap="none" dirty="0">
              <a:solidFill>
                <a:srgbClr val="000000"/>
              </a:solidFill>
              <a:latin typeface="Arial"/>
              <a:ea typeface="Arial"/>
              <a:cs typeface="Arial"/>
              <a:sym typeface="Arial"/>
            </a:endParaRPr>
          </a:p>
          <a:p>
            <a:pPr algn="just"/>
            <a:r>
              <a:rPr lang="en-GB" sz="1800" b="1" i="0" u="none" strike="noStrike" cap="none" dirty="0">
                <a:solidFill>
                  <a:srgbClr val="000000"/>
                </a:solidFill>
                <a:latin typeface="Arial"/>
                <a:ea typeface="Arial"/>
                <a:cs typeface="Arial"/>
                <a:sym typeface="Arial"/>
              </a:rPr>
              <a:t>     Knowledge</a:t>
            </a:r>
            <a:r>
              <a:rPr lang="en-GB" sz="1800" b="0" i="0" u="none" strike="noStrike" cap="none" dirty="0">
                <a:solidFill>
                  <a:srgbClr val="000000"/>
                </a:solidFill>
                <a:latin typeface="Arial"/>
                <a:ea typeface="Arial"/>
                <a:cs typeface="Arial"/>
                <a:sym typeface="Arial"/>
              </a:rPr>
              <a:t>: Training, Sensitization, Orientation on how to legitimately use Equality Act 2010 to protect themselves even from the employers, clients, customers and colleagues, how they can take a good advantage of the act, what to do and how to go about it </a:t>
            </a:r>
          </a:p>
          <a:p>
            <a:pPr algn="just"/>
            <a:endParaRPr lang="en-GB" sz="1800" b="0" i="0" u="none" strike="noStrike" cap="none" dirty="0">
              <a:solidFill>
                <a:srgbClr val="000000"/>
              </a:solidFill>
              <a:latin typeface="Arial"/>
              <a:ea typeface="Arial"/>
              <a:cs typeface="Arial"/>
              <a:sym typeface="Arial"/>
            </a:endParaRPr>
          </a:p>
          <a:p>
            <a:pPr algn="just"/>
            <a:r>
              <a:rPr lang="en-GB" sz="1800" b="1" i="0" u="none" strike="noStrike" cap="none" dirty="0">
                <a:solidFill>
                  <a:srgbClr val="000000"/>
                </a:solidFill>
                <a:latin typeface="Arial"/>
                <a:ea typeface="Arial"/>
                <a:cs typeface="Arial"/>
                <a:sym typeface="Arial"/>
              </a:rPr>
              <a:t>     Ability</a:t>
            </a:r>
            <a:r>
              <a:rPr lang="en-GB" sz="1800" b="0" i="0" u="none" strike="noStrike" cap="none" dirty="0">
                <a:solidFill>
                  <a:srgbClr val="000000"/>
                </a:solidFill>
                <a:latin typeface="Arial"/>
                <a:ea typeface="Arial"/>
                <a:cs typeface="Arial"/>
                <a:sym typeface="Arial"/>
              </a:rPr>
              <a:t>: once they have a good knowledge of the law that protects them or that could make them face the law, so they can definitely act on the knowledge gathered from the law as guides that regulate their activities with everyone encountered at work and outside work. They can also reach out to the management for questions or help when they are not sure of what to do.</a:t>
            </a:r>
          </a:p>
          <a:p>
            <a:pPr algn="just"/>
            <a:endParaRPr lang="en-GB" sz="1800" b="0" i="0" u="none" strike="noStrike" cap="none" dirty="0">
              <a:solidFill>
                <a:srgbClr val="000000"/>
              </a:solidFill>
              <a:latin typeface="Arial"/>
              <a:ea typeface="Arial"/>
              <a:cs typeface="Arial"/>
              <a:sym typeface="Arial"/>
            </a:endParaRPr>
          </a:p>
          <a:p>
            <a:pPr algn="just"/>
            <a:r>
              <a:rPr lang="en-GB" sz="1800" b="1" i="0" u="none" strike="noStrike" cap="none" dirty="0">
                <a:solidFill>
                  <a:srgbClr val="000000"/>
                </a:solidFill>
                <a:latin typeface="Arial"/>
                <a:ea typeface="Arial"/>
                <a:cs typeface="Arial"/>
                <a:sym typeface="Arial"/>
              </a:rPr>
              <a:t>     Reinforcement:</a:t>
            </a:r>
            <a:r>
              <a:rPr lang="en-GB" sz="1800" b="0" i="0" u="none" strike="noStrike" cap="none" dirty="0">
                <a:solidFill>
                  <a:srgbClr val="000000"/>
                </a:solidFill>
                <a:latin typeface="Arial"/>
                <a:ea typeface="Arial"/>
                <a:cs typeface="Arial"/>
                <a:sym typeface="Arial"/>
              </a:rPr>
              <a:t> Sanctions and Rewards will be available to encourage and discourage those who abide and those who don’t. Keep the same energy from the implementation stage that the discriminative act in work place could end career, lead to fine, jail term and that the company is not in support or not liable to pay for offenders if caught in the act.</a:t>
            </a:r>
            <a:r>
              <a:rPr lang="en-GB" sz="1800" b="0" i="0" u="none" strike="noStrike" cap="none" baseline="0" dirty="0">
                <a:solidFill>
                  <a:srgbClr val="000000"/>
                </a:solidFill>
                <a:latin typeface="Arial"/>
                <a:ea typeface="Arial"/>
                <a:cs typeface="Arial"/>
                <a:sym typeface="Arial"/>
              </a:rPr>
              <a:t> </a:t>
            </a:r>
            <a:r>
              <a:rPr lang="en-GB" sz="1800" b="0" i="0" u="none" strike="noStrike" cap="none" dirty="0">
                <a:solidFill>
                  <a:srgbClr val="000000"/>
                </a:solidFill>
                <a:latin typeface="Arial"/>
                <a:ea typeface="Arial"/>
                <a:cs typeface="Arial"/>
                <a:sym typeface="Arial"/>
              </a:rPr>
              <a:t>Line managers must ensure they identify and celebrate those who act accordingly o keep morale high and create additional momentum</a:t>
            </a:r>
          </a:p>
          <a:p>
            <a:pPr algn="just"/>
            <a:endParaRPr lang="en-GB" dirty="0"/>
          </a:p>
        </p:txBody>
      </p:sp>
      <p:sp>
        <p:nvSpPr>
          <p:cNvPr id="4" name="Slide Number Placeholder 3"/>
          <p:cNvSpPr>
            <a:spLocks noGrp="1"/>
          </p:cNvSpPr>
          <p:nvPr>
            <p:ph type="sldNum" idx="10"/>
          </p:nvPr>
        </p:nvSpPr>
        <p:spPr/>
        <p:txBody>
          <a:bodyPr/>
          <a:lstStyle/>
          <a:p>
            <a:pPr marL="0" marR="0" lvl="0" indent="0" algn="l" rtl="0">
              <a:lnSpc>
                <a:spcPct val="100000"/>
              </a:lnSpc>
              <a:spcBef>
                <a:spcPts val="0"/>
              </a:spcBef>
              <a:spcAft>
                <a:spcPts val="0"/>
              </a:spcAft>
              <a:buNone/>
            </a:pPr>
            <a:fld id="{00000000-1234-1234-1234-123412341234}" type="slidenum">
              <a:rPr lang="en-US" sz="2400" b="0" i="0" u="none" strike="noStrike" cap="none" smtClean="0">
                <a:solidFill>
                  <a:srgbClr val="000000"/>
                </a:solidFill>
                <a:latin typeface="Times New Roman"/>
                <a:ea typeface="Times New Roman"/>
                <a:cs typeface="Times New Roman"/>
                <a:sym typeface="Times New Roman"/>
              </a:rPr>
              <a:pPr marL="0" marR="0" lvl="0" indent="0" algn="l" rtl="0">
                <a:lnSpc>
                  <a:spcPct val="100000"/>
                </a:lnSpc>
                <a:spcBef>
                  <a:spcPts val="0"/>
                </a:spcBef>
                <a:spcAft>
                  <a:spcPts val="0"/>
                </a:spcAft>
                <a:buNone/>
              </a:pPr>
              <a:t>10</a:t>
            </a:fld>
            <a:endParaRPr lang="en-US"/>
          </a:p>
        </p:txBody>
      </p:sp>
      <p:sp>
        <p:nvSpPr>
          <p:cNvPr id="5" name="Slide Number Placeholder 4"/>
          <p:cNvSpPr>
            <a:spLocks noGrp="1"/>
          </p:cNvSpPr>
          <p:nvPr>
            <p:ph type="sldNum" idx="11"/>
          </p:nvPr>
        </p:nvSpPr>
        <p:spPr/>
        <p:txBody>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US" sz="1200" b="0" i="0" u="none" smtClean="0">
                <a:solidFill>
                  <a:srgbClr val="000000"/>
                </a:solidFill>
                <a:latin typeface="Times New Roman"/>
                <a:ea typeface="Times New Roman"/>
                <a:cs typeface="Times New Roman"/>
                <a:sym typeface="Times New Roman"/>
              </a:rPr>
              <a:pPr marL="0" marR="0" lvl="0" indent="0" algn="r" rtl="0">
                <a:lnSpc>
                  <a:spcPct val="100000"/>
                </a:lnSpc>
                <a:spcBef>
                  <a:spcPts val="0"/>
                </a:spcBef>
                <a:spcAft>
                  <a:spcPts val="0"/>
                </a:spcAft>
                <a:buClr>
                  <a:srgbClr val="000000"/>
                </a:buClr>
                <a:buSzPts val="1200"/>
                <a:buFont typeface="Times New Roman"/>
                <a:buNone/>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overrideClrMapping bg1="lt1" tx1="dk1" bg2="lt2" tx2="dk2" accent1="accent1" accent2="accent2" accent3="accent3" accent4="accent4" accent5="accent5" accent6="accent6" hlink="hlink" folHlink="folHlink"/>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endParaRPr lang="en-GB"/>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6733952" y="6555112"/>
            <a:ext cx="588336" cy="228600"/>
          </a:xfrm>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overrideClrMapping bg1="lt1" tx1="dk1" bg2="lt2" tx2="dk2" accent1="accent1" accent2="accent2" accent3="accent3" accent4="accent4" accent5="accent5" accent6="accent6" hlink="hlink" folHlink="folHlink"/>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endParaRPr lang="en-GB"/>
          </a:p>
        </p:txBody>
      </p:sp>
      <p:sp>
        <p:nvSpPr>
          <p:cNvPr id="5" name="Footer Placeholder 4"/>
          <p:cNvSpPr>
            <a:spLocks noGrp="1"/>
          </p:cNvSpPr>
          <p:nvPr>
            <p:ph type="ftr" sz="quarter" idx="11"/>
          </p:nvPr>
        </p:nvSpPr>
        <p:spPr>
          <a:xfrm>
            <a:off x="457200" y="6556248"/>
            <a:ext cx="3657600" cy="228600"/>
          </a:xfrm>
        </p:spPr>
        <p:txBody>
          <a:bodyPr/>
          <a:lstStyle/>
          <a:p>
            <a:endParaRPr lang="en-GB"/>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ext" type="tx">
  <p:cSld name="Title and text">
    <p:spTree>
      <p:nvGrpSpPr>
        <p:cNvPr id="1" name="Shape 22"/>
        <p:cNvGrpSpPr/>
        <p:nvPr/>
      </p:nvGrpSpPr>
      <p:grpSpPr>
        <a:xfrm>
          <a:off x="0" y="0"/>
          <a:ext cx="0" cy="0"/>
          <a:chOff x="0" y="0"/>
          <a:chExt cx="0" cy="0"/>
        </a:xfrm>
      </p:grpSpPr>
      <p:sp>
        <p:nvSpPr>
          <p:cNvPr id="23" name="Google Shape;23;p3"/>
          <p:cNvSpPr txBox="1">
            <a:spLocks noGrp="1"/>
          </p:cNvSpPr>
          <p:nvPr>
            <p:ph type="title"/>
          </p:nvPr>
        </p:nvSpPr>
        <p:spPr>
          <a:xfrm>
            <a:off x="685800" y="609600"/>
            <a:ext cx="7772400" cy="1143000"/>
          </a:xfrm>
          <a:prstGeom prst="rect">
            <a:avLst/>
          </a:prstGeom>
          <a:noFill/>
          <a:ln>
            <a:noFill/>
          </a:ln>
        </p:spPr>
        <p:txBody>
          <a:bodyPr spcFirstLastPara="1" wrap="square" lIns="92075" tIns="46025" rIns="92075" bIns="460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 name="Google Shape;24;p3"/>
          <p:cNvSpPr txBox="1">
            <a:spLocks noGrp="1"/>
          </p:cNvSpPr>
          <p:nvPr>
            <p:ph type="body" idx="1"/>
          </p:nvPr>
        </p:nvSpPr>
        <p:spPr>
          <a:xfrm>
            <a:off x="685800" y="1981200"/>
            <a:ext cx="7772400" cy="4114800"/>
          </a:xfrm>
          <a:prstGeom prst="rect">
            <a:avLst/>
          </a:prstGeom>
          <a:noFill/>
          <a:ln>
            <a:noFill/>
          </a:ln>
        </p:spPr>
        <p:txBody>
          <a:bodyPr spcFirstLastPara="1" wrap="square" lIns="92075" tIns="46025" rIns="92075" bIns="46025" anchor="t" anchorCtr="0">
            <a:noAutofit/>
          </a:bodyPr>
          <a:lstStyle>
            <a:lvl1pPr marL="457200" lvl="0" indent="-342900" algn="l" rtl="0">
              <a:lnSpc>
                <a:spcPct val="100000"/>
              </a:lnSpc>
              <a:spcBef>
                <a:spcPts val="360"/>
              </a:spcBef>
              <a:spcAft>
                <a:spcPts val="0"/>
              </a:spcAft>
              <a:buClr>
                <a:schemeClr val="dk1"/>
              </a:buClr>
              <a:buSzPts val="1800"/>
              <a:buChar char="•"/>
              <a:defRPr/>
            </a:lvl1pPr>
            <a:lvl2pPr marL="914400" lvl="1" indent="-342900" algn="l" rtl="0">
              <a:lnSpc>
                <a:spcPct val="100000"/>
              </a:lnSpc>
              <a:spcBef>
                <a:spcPts val="360"/>
              </a:spcBef>
              <a:spcAft>
                <a:spcPts val="0"/>
              </a:spcAft>
              <a:buClr>
                <a:schemeClr val="dk1"/>
              </a:buClr>
              <a:buSzPts val="1800"/>
              <a:buChar char="–"/>
              <a:defRPr/>
            </a:lvl2pPr>
            <a:lvl3pPr marL="1371600" lvl="2" indent="-342900" algn="l" rtl="0">
              <a:lnSpc>
                <a:spcPct val="100000"/>
              </a:lnSpc>
              <a:spcBef>
                <a:spcPts val="360"/>
              </a:spcBef>
              <a:spcAft>
                <a:spcPts val="0"/>
              </a:spcAft>
              <a:buClr>
                <a:schemeClr val="dk1"/>
              </a:buClr>
              <a:buSzPts val="1800"/>
              <a:buChar char="•"/>
              <a:defRPr/>
            </a:lvl3pPr>
            <a:lvl4pPr marL="1828800" lvl="3" indent="-342900" algn="l" rtl="0">
              <a:lnSpc>
                <a:spcPct val="100000"/>
              </a:lnSpc>
              <a:spcBef>
                <a:spcPts val="360"/>
              </a:spcBef>
              <a:spcAft>
                <a:spcPts val="0"/>
              </a:spcAft>
              <a:buClr>
                <a:schemeClr val="dk1"/>
              </a:buClr>
              <a:buSzPts val="1800"/>
              <a:buChar char="–"/>
              <a:defRPr/>
            </a:lvl4pPr>
            <a:lvl5pPr marL="2286000" lvl="4" indent="-342900" algn="l" rtl="0">
              <a:lnSpc>
                <a:spcPct val="100000"/>
              </a:lnSpc>
              <a:spcBef>
                <a:spcPts val="360"/>
              </a:spcBef>
              <a:spcAft>
                <a:spcPts val="0"/>
              </a:spcAft>
              <a:buClr>
                <a:schemeClr val="dk1"/>
              </a:buClr>
              <a:buSzPts val="1800"/>
              <a:buChar char="»"/>
              <a:defRPr/>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25" name="Google Shape;25;p3"/>
          <p:cNvSpPr txBox="1">
            <a:spLocks noGrp="1"/>
          </p:cNvSpPr>
          <p:nvPr>
            <p:ph type="dt" idx="10"/>
          </p:nvPr>
        </p:nvSpPr>
        <p:spPr>
          <a:xfrm>
            <a:off x="685800" y="6248400"/>
            <a:ext cx="1905000" cy="457200"/>
          </a:xfrm>
          <a:prstGeom prst="rect">
            <a:avLst/>
          </a:prstGeom>
          <a:noFill/>
          <a:ln>
            <a:noFill/>
          </a:ln>
        </p:spPr>
        <p:txBody>
          <a:bodyPr spcFirstLastPara="1" wrap="square" lIns="92075" tIns="46025" rIns="92075" bIns="46025" anchor="t" anchorCtr="0">
            <a:noAutofit/>
          </a:bodyPr>
          <a:lstStyle>
            <a:lvl1pPr lvl="0" algn="l"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6" name="Google Shape;26;p3"/>
          <p:cNvSpPr txBox="1">
            <a:spLocks noGrp="1"/>
          </p:cNvSpPr>
          <p:nvPr>
            <p:ph type="ftr" idx="11"/>
          </p:nvPr>
        </p:nvSpPr>
        <p:spPr>
          <a:xfrm>
            <a:off x="3124200" y="6248400"/>
            <a:ext cx="2895600" cy="457200"/>
          </a:xfrm>
          <a:prstGeom prst="rect">
            <a:avLst/>
          </a:prstGeom>
          <a:noFill/>
          <a:ln>
            <a:noFill/>
          </a:ln>
        </p:spPr>
        <p:txBody>
          <a:bodyPr spcFirstLastPara="1" wrap="square" lIns="92075" tIns="46025" rIns="92075" bIns="46025" anchor="t" anchorCtr="0">
            <a:noAutofit/>
          </a:bodyPr>
          <a:lstStyle>
            <a:lvl1pPr lvl="0" algn="ct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7" name="Google Shape;27;p3"/>
          <p:cNvSpPr txBox="1">
            <a:spLocks noGrp="1"/>
          </p:cNvSpPr>
          <p:nvPr>
            <p:ph type="sldNum" idx="12"/>
          </p:nvPr>
        </p:nvSpPr>
        <p:spPr>
          <a:xfrm>
            <a:off x="6553200" y="6248400"/>
            <a:ext cx="1905000" cy="457200"/>
          </a:xfrm>
          <a:prstGeom prst="rect">
            <a:avLst/>
          </a:prstGeom>
          <a:noFill/>
          <a:ln>
            <a:noFill/>
          </a:ln>
        </p:spPr>
        <p:txBody>
          <a:bodyPr spcFirstLastPara="1" wrap="square" lIns="92075" tIns="46025" rIns="92075" bIns="46025" anchor="t" anchorCtr="0">
            <a:noAutofit/>
          </a:bodyPr>
          <a:lstStyle>
            <a:lvl1pPr marL="0" lvl="0" indent="0" algn="r" rtl="0">
              <a:lnSpc>
                <a:spcPct val="100000"/>
              </a:lnSpc>
              <a:spcBef>
                <a:spcPts val="0"/>
              </a:spcBef>
              <a:spcAft>
                <a:spcPts val="0"/>
              </a:spcAft>
              <a:buNone/>
              <a:defRPr sz="1400"/>
            </a:lvl1pPr>
            <a:lvl2pPr marL="0" lvl="1" indent="0" algn="r" rtl="0">
              <a:lnSpc>
                <a:spcPct val="100000"/>
              </a:lnSpc>
              <a:spcBef>
                <a:spcPts val="0"/>
              </a:spcBef>
              <a:spcAft>
                <a:spcPts val="0"/>
              </a:spcAft>
              <a:buNone/>
              <a:defRPr sz="1400"/>
            </a:lvl2pPr>
            <a:lvl3pPr marL="0" lvl="2" indent="0" algn="r" rtl="0">
              <a:lnSpc>
                <a:spcPct val="100000"/>
              </a:lnSpc>
              <a:spcBef>
                <a:spcPts val="0"/>
              </a:spcBef>
              <a:spcAft>
                <a:spcPts val="0"/>
              </a:spcAft>
              <a:buNone/>
              <a:defRPr sz="1400"/>
            </a:lvl3pPr>
            <a:lvl4pPr marL="0" lvl="3" indent="0" algn="r" rtl="0">
              <a:lnSpc>
                <a:spcPct val="100000"/>
              </a:lnSpc>
              <a:spcBef>
                <a:spcPts val="0"/>
              </a:spcBef>
              <a:spcAft>
                <a:spcPts val="0"/>
              </a:spcAft>
              <a:buNone/>
              <a:defRPr sz="1400"/>
            </a:lvl4pPr>
            <a:lvl5pPr marL="0" lvl="4" indent="0" algn="r" rtl="0">
              <a:lnSpc>
                <a:spcPct val="100000"/>
              </a:lnSpc>
              <a:spcBef>
                <a:spcPts val="0"/>
              </a:spcBef>
              <a:spcAft>
                <a:spcPts val="0"/>
              </a:spcAft>
              <a:buNone/>
              <a:defRPr sz="1400"/>
            </a:lvl5pPr>
            <a:lvl6pPr marL="0" lvl="5" indent="0" algn="r" rtl="0">
              <a:lnSpc>
                <a:spcPct val="100000"/>
              </a:lnSpc>
              <a:spcBef>
                <a:spcPts val="0"/>
              </a:spcBef>
              <a:spcAft>
                <a:spcPts val="0"/>
              </a:spcAft>
              <a:buNone/>
              <a:defRPr sz="1400"/>
            </a:lvl6pPr>
            <a:lvl7pPr marL="0" lvl="6" indent="0" algn="r" rtl="0">
              <a:lnSpc>
                <a:spcPct val="100000"/>
              </a:lnSpc>
              <a:spcBef>
                <a:spcPts val="0"/>
              </a:spcBef>
              <a:spcAft>
                <a:spcPts val="0"/>
              </a:spcAft>
              <a:buNone/>
              <a:defRPr sz="1400"/>
            </a:lvl7pPr>
            <a:lvl8pPr marL="0" lvl="7" indent="0" algn="r" rtl="0">
              <a:lnSpc>
                <a:spcPct val="100000"/>
              </a:lnSpc>
              <a:spcBef>
                <a:spcPts val="0"/>
              </a:spcBef>
              <a:spcAft>
                <a:spcPts val="0"/>
              </a:spcAft>
              <a:buNone/>
              <a:defRPr sz="1400"/>
            </a:lvl8pPr>
            <a:lvl9pPr marL="0" lvl="8" indent="0" algn="r" rtl="0">
              <a:lnSpc>
                <a:spcPct val="100000"/>
              </a:lnSpc>
              <a:spcBef>
                <a:spcPts val="0"/>
              </a:spcBef>
              <a:spcAft>
                <a:spcPts val="0"/>
              </a:spcAft>
              <a:buNone/>
              <a:defRPr sz="1400"/>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4">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endParaRPr lang="en-GB"/>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marL="0" lvl="0" indent="0" algn="r" rtl="0">
              <a:spcBef>
                <a:spcPts val="0"/>
              </a:spcBef>
              <a:spcAft>
                <a:spcPts val="0"/>
              </a:spcAft>
              <a:buNone/>
            </a:pPr>
            <a:fld id="{00000000-1234-1234-1234-123412341234}" type="slidenum">
              <a:rPr lang="en-US" smtClean="0"/>
              <a:pPr marL="0" lvl="0" indent="0" algn="r" rtl="0">
                <a:spcBef>
                  <a:spcPts val="0"/>
                </a:spcBef>
                <a:spcAft>
                  <a:spcPts val="0"/>
                </a:spcAft>
                <a:buNone/>
              </a:pPr>
              <a:t>‹#›</a:t>
            </a:fld>
            <a:endParaRPr lang="en-US">
              <a:solidFill>
                <a:srgbClr val="000000"/>
              </a:solidFill>
              <a:latin typeface="Arial"/>
              <a:ea typeface="Arial"/>
              <a:cs typeface="Arial"/>
              <a:sym typeface="Arial"/>
            </a:endParaRPr>
          </a:p>
        </p:txBody>
      </p:sp>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Lst>
  <p:hf sldNum="0" hdr="0" ftr="0" dt="0"/>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http://www.mainelegislature.org/legis/statutes/5/title5ch337sec0.html" TargetMode="External"/><Relationship Id="rId2" Type="http://schemas.openxmlformats.org/officeDocument/2006/relationships/hyperlink" Target="https://www.researchgate.net/publication/43502862_Wicked_Problems_in_Public_Policy" TargetMode="External"/><Relationship Id="rId1" Type="http://schemas.openxmlformats.org/officeDocument/2006/relationships/slideLayout" Target="../slideLayouts/slideLayout12.xml"/><Relationship Id="rId5" Type="http://schemas.openxmlformats.org/officeDocument/2006/relationships/hyperlink" Target="https://www.prosci.com/adkar/adkar-model" TargetMode="External"/><Relationship Id="rId4" Type="http://schemas.openxmlformats.org/officeDocument/2006/relationships/hyperlink" Target="http://smallbusiness.cho.com/prevent-discrimination-workplace-2853.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5168E7B-6D42-4B3A-B7A1-17D4C49EC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0"/>
            <a:ext cx="818271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8A030C2-9F23-4593-9F99-7B73C232A4C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Subtitle 2">
            <a:extLst>
              <a:ext uri="{FF2B5EF4-FFF2-40B4-BE49-F238E27FC236}">
                <a16:creationId xmlns:a16="http://schemas.microsoft.com/office/drawing/2014/main" id="{518CA3FD-87DF-4D2C-8385-C0BB482AF82B}"/>
              </a:ext>
            </a:extLst>
          </p:cNvPr>
          <p:cNvSpPr>
            <a:spLocks noGrp="1"/>
          </p:cNvSpPr>
          <p:nvPr>
            <p:ph type="subTitle" idx="1"/>
          </p:nvPr>
        </p:nvSpPr>
        <p:spPr>
          <a:xfrm>
            <a:off x="1740921" y="1312819"/>
            <a:ext cx="5760720" cy="4755472"/>
          </a:xfrm>
        </p:spPr>
        <p:txBody>
          <a:bodyPr>
            <a:noAutofit/>
          </a:bodyPr>
          <a:lstStyle/>
          <a:p>
            <a:pPr algn="ctr"/>
            <a:r>
              <a:rPr lang="en-GB" sz="2400" dirty="0">
                <a:solidFill>
                  <a:schemeClr val="bg2"/>
                </a:solidFill>
                <a:latin typeface="Aharoni" pitchFamily="2" charset="-79"/>
                <a:cs typeface="Aharoni" pitchFamily="2" charset="-79"/>
              </a:rPr>
              <a:t>COMPLEX PROBLEM IN A WORK  PLACE</a:t>
            </a:r>
          </a:p>
          <a:p>
            <a:pPr algn="ctr"/>
            <a:endParaRPr lang="en-GB" sz="2400" dirty="0">
              <a:solidFill>
                <a:schemeClr val="bg2"/>
              </a:solidFill>
              <a:latin typeface="Aharoni" pitchFamily="2" charset="-79"/>
              <a:cs typeface="Aharoni" pitchFamily="2" charset="-79"/>
            </a:endParaRPr>
          </a:p>
          <a:p>
            <a:pPr algn="ctr"/>
            <a:endParaRPr lang="en-GB" sz="2400" dirty="0">
              <a:solidFill>
                <a:schemeClr val="bg2"/>
              </a:solidFill>
              <a:latin typeface="Aharoni" pitchFamily="2" charset="-79"/>
              <a:cs typeface="Aharoni" pitchFamily="2" charset="-79"/>
            </a:endParaRPr>
          </a:p>
          <a:p>
            <a:pPr algn="ctr"/>
            <a:r>
              <a:rPr lang="en-GB" sz="2400" dirty="0">
                <a:solidFill>
                  <a:schemeClr val="bg2"/>
                </a:solidFill>
                <a:latin typeface="Aharoni" pitchFamily="2" charset="-79"/>
                <a:cs typeface="Aharoni" pitchFamily="2" charset="-79"/>
              </a:rPr>
              <a:t>Student Name: Lekan Ahmed Nureni</a:t>
            </a:r>
          </a:p>
          <a:p>
            <a:pPr algn="ctr"/>
            <a:r>
              <a:rPr lang="en-GB" sz="2400" dirty="0">
                <a:solidFill>
                  <a:schemeClr val="bg2"/>
                </a:solidFill>
                <a:latin typeface="Aharoni" pitchFamily="2" charset="-79"/>
                <a:cs typeface="Aharoni" pitchFamily="2" charset="-79"/>
              </a:rPr>
              <a:t>Student Number: 1815860</a:t>
            </a:r>
          </a:p>
          <a:p>
            <a:pPr algn="ctr"/>
            <a:r>
              <a:rPr lang="en-GB" sz="2400" dirty="0">
                <a:solidFill>
                  <a:schemeClr val="bg2"/>
                </a:solidFill>
                <a:latin typeface="Aharoni" pitchFamily="2" charset="-79"/>
                <a:cs typeface="Aharoni" pitchFamily="2" charset="-79"/>
              </a:rPr>
              <a:t>Lecturer: Syed Jaffery</a:t>
            </a:r>
          </a:p>
          <a:p>
            <a:pPr algn="ctr"/>
            <a:r>
              <a:rPr lang="en-GB" sz="2400" dirty="0">
                <a:solidFill>
                  <a:schemeClr val="bg2"/>
                </a:solidFill>
                <a:latin typeface="Aharoni" pitchFamily="2" charset="-79"/>
                <a:cs typeface="Aharoni" pitchFamily="2" charset="-79"/>
              </a:rPr>
              <a:t>Module Name: Problem Solving and Decision Making</a:t>
            </a:r>
          </a:p>
          <a:p>
            <a:pPr algn="ctr"/>
            <a:r>
              <a:rPr lang="en-GB" sz="2400" dirty="0">
                <a:solidFill>
                  <a:schemeClr val="bg2"/>
                </a:solidFill>
                <a:latin typeface="Aharoni" pitchFamily="2" charset="-79"/>
                <a:cs typeface="Aharoni" pitchFamily="2" charset="-79"/>
              </a:rPr>
              <a:t>Module Code: BMSK4004</a:t>
            </a:r>
          </a:p>
          <a:p>
            <a:pPr algn="ctr"/>
            <a:endParaRPr lang="en-GB" sz="2400" dirty="0">
              <a:solidFill>
                <a:schemeClr val="bg2"/>
              </a:solidFill>
              <a:latin typeface="Aharoni" pitchFamily="2" charset="-79"/>
              <a:cs typeface="Aharoni" pitchFamily="2" charset="-79"/>
            </a:endParaRPr>
          </a:p>
          <a:p>
            <a:pPr algn="ctr"/>
            <a:endParaRPr lang="en-GB" sz="2400" dirty="0">
              <a:solidFill>
                <a:schemeClr val="bg2"/>
              </a:solidFill>
              <a:latin typeface="Aharoni" pitchFamily="2" charset="-79"/>
              <a:cs typeface="Aharoni" pitchFamily="2" charset="-79"/>
            </a:endParaRPr>
          </a:p>
          <a:p>
            <a:pPr algn="ctr"/>
            <a:endParaRPr lang="en-GB" sz="2400" dirty="0">
              <a:solidFill>
                <a:schemeClr val="bg2"/>
              </a:solidFill>
              <a:latin typeface="Aharoni" pitchFamily="2" charset="-79"/>
              <a:cs typeface="Aharoni" pitchFamily="2" charset="-79"/>
            </a:endParaRPr>
          </a:p>
          <a:p>
            <a:pPr algn="ctr"/>
            <a:br>
              <a:rPr lang="en-GB" sz="2400" dirty="0">
                <a:solidFill>
                  <a:schemeClr val="bg2"/>
                </a:solidFill>
                <a:latin typeface="Aharoni" pitchFamily="2" charset="-79"/>
                <a:cs typeface="Aharoni" pitchFamily="2" charset="-79"/>
              </a:rPr>
            </a:br>
            <a:endParaRPr lang="en-GB" sz="2400" dirty="0">
              <a:solidFill>
                <a:schemeClr val="bg2"/>
              </a:solidFill>
              <a:latin typeface="Aharoni" pitchFamily="2" charset="-79"/>
              <a:cs typeface="Aharoni" pitchFamily="2" charset="-79"/>
            </a:endParaRPr>
          </a:p>
        </p:txBody>
      </p:sp>
    </p:spTree>
    <p:extLst>
      <p:ext uri="{BB962C8B-B14F-4D97-AF65-F5344CB8AC3E}">
        <p14:creationId xmlns:p14="http://schemas.microsoft.com/office/powerpoint/2010/main" val="1102236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
        <p:cNvGrpSpPr/>
        <p:nvPr/>
      </p:nvGrpSpPr>
      <p:grpSpPr>
        <a:xfrm>
          <a:off x="0" y="0"/>
          <a:ext cx="0" cy="0"/>
          <a:chOff x="0" y="0"/>
          <a:chExt cx="0" cy="0"/>
        </a:xfrm>
      </p:grpSpPr>
      <p:pic>
        <p:nvPicPr>
          <p:cNvPr id="6" name="Picture 5" descr="CRITICAL-THINKIN-01_VECTOR_REV.png"/>
          <p:cNvPicPr>
            <a:picLocks noChangeAspect="1"/>
          </p:cNvPicPr>
          <p:nvPr/>
        </p:nvPicPr>
        <p:blipFill>
          <a:blip r:embed="rId3"/>
          <a:stretch>
            <a:fillRect/>
          </a:stretch>
        </p:blipFill>
        <p:spPr>
          <a:xfrm>
            <a:off x="1" y="0"/>
            <a:ext cx="5392270" cy="6857999"/>
          </a:xfrm>
          <a:prstGeom prst="rect">
            <a:avLst/>
          </a:prstGeom>
        </p:spPr>
      </p:pic>
      <p:sp>
        <p:nvSpPr>
          <p:cNvPr id="34" name="Google Shape;34;p4"/>
          <p:cNvSpPr txBox="1">
            <a:spLocks noGrp="1"/>
          </p:cNvSpPr>
          <p:nvPr>
            <p:ph type="ctrTitle"/>
          </p:nvPr>
        </p:nvSpPr>
        <p:spPr>
          <a:xfrm>
            <a:off x="5277394" y="700398"/>
            <a:ext cx="3866606" cy="4718765"/>
          </a:xfrm>
          <a:prstGeom prst="rect">
            <a:avLst/>
          </a:prstGeom>
          <a:noFill/>
          <a:ln>
            <a:noFill/>
          </a:ln>
        </p:spPr>
        <p:txBody>
          <a:bodyPr spcFirstLastPara="1" wrap="square" lIns="92075" tIns="46025" rIns="92075" bIns="46025" anchor="ctr" anchorCtr="0">
            <a:noAutofit/>
          </a:bodyPr>
          <a:lstStyle/>
          <a:p>
            <a:pPr marL="0" lvl="0" indent="0" algn="ctr" rtl="0">
              <a:lnSpc>
                <a:spcPct val="100000"/>
              </a:lnSpc>
              <a:spcBef>
                <a:spcPts val="0"/>
              </a:spcBef>
              <a:spcAft>
                <a:spcPts val="0"/>
              </a:spcAft>
              <a:buClr>
                <a:schemeClr val="dk2"/>
              </a:buClr>
              <a:buSzPts val="4400"/>
              <a:buFont typeface="Times New Roman"/>
              <a:buNone/>
            </a:pPr>
            <a:r>
              <a:rPr lang="en-GB" sz="3200" dirty="0"/>
              <a:t>Defining Complex Problem, Scope and Impacts</a:t>
            </a:r>
            <a:endParaRPr sz="3200" dirty="0"/>
          </a:p>
        </p:txBody>
      </p:sp>
      <p:sp>
        <p:nvSpPr>
          <p:cNvPr id="35" name="Google Shape;35;p4"/>
          <p:cNvSpPr txBox="1">
            <a:spLocks noGrp="1"/>
          </p:cNvSpPr>
          <p:nvPr>
            <p:ph type="subTitle" idx="1"/>
          </p:nvPr>
        </p:nvSpPr>
        <p:spPr>
          <a:xfrm>
            <a:off x="4410635" y="1479176"/>
            <a:ext cx="6481484" cy="3361765"/>
          </a:xfrm>
          <a:prstGeom prst="rect">
            <a:avLst/>
          </a:prstGeom>
          <a:noFill/>
          <a:ln>
            <a:noFill/>
          </a:ln>
        </p:spPr>
        <p:txBody>
          <a:bodyPr spcFirstLastPara="1" wrap="square" lIns="92075" tIns="46025" rIns="92075" bIns="46025" anchor="t" anchorCtr="0">
            <a:noAutofit/>
          </a:bodyPr>
          <a:lstStyle/>
          <a:p>
            <a:pPr algn="just"/>
            <a:endParaRPr lang="en-GB" sz="1800" dirty="0"/>
          </a:p>
          <a:p>
            <a:pPr marL="342900" marR="0" lvl="0" indent="-139700" algn="just" rtl="0">
              <a:lnSpc>
                <a:spcPct val="100000"/>
              </a:lnSpc>
              <a:spcBef>
                <a:spcPts val="0"/>
              </a:spcBef>
              <a:spcAft>
                <a:spcPts val="0"/>
              </a:spcAft>
              <a:buClr>
                <a:schemeClr val="dk1"/>
              </a:buClr>
              <a:buSzPts val="3200"/>
              <a:buFont typeface="Times New Roman"/>
              <a:buNone/>
            </a:pPr>
            <a:endParaRPr sz="1800" b="0" i="0" u="none" dirty="0">
              <a:solidFill>
                <a:schemeClr val="dk1"/>
              </a:solidFill>
              <a:latin typeface="Times New Roman"/>
              <a:ea typeface="Times New Roman"/>
              <a:cs typeface="Times New Roman"/>
              <a:sym typeface="Times New Roman"/>
            </a:endParaRPr>
          </a:p>
        </p:txBody>
      </p:sp>
      <p:sp>
        <p:nvSpPr>
          <p:cNvPr id="33" name="Google Shape;33;p4"/>
          <p:cNvSpPr txBox="1">
            <a:spLocks noGrp="1"/>
          </p:cNvSpPr>
          <p:nvPr>
            <p:ph type="sldNum" sz="quarter" idx="12"/>
          </p:nvPr>
        </p:nvSpPr>
        <p:spPr>
          <a:prstGeom prst="rect">
            <a:avLst/>
          </a:prstGeom>
          <a:noFill/>
          <a:ln>
            <a:noFill/>
          </a:ln>
        </p:spPr>
        <p:txBody>
          <a:bodyPr spcFirstLastPara="1" wrap="square" lIns="92075" tIns="46025" rIns="92075" bIns="46025" anchor="t" anchorCtr="0">
            <a:noAutofit/>
          </a:bodyPr>
          <a:lstStyle/>
          <a:p>
            <a:pPr marL="0" marR="0" lvl="0" indent="0" algn="l" rtl="0">
              <a:lnSpc>
                <a:spcPct val="100000"/>
              </a:lnSpc>
              <a:spcBef>
                <a:spcPts val="0"/>
              </a:spcBef>
              <a:spcAft>
                <a:spcPts val="0"/>
              </a:spcAft>
              <a:buNone/>
            </a:pPr>
            <a:fld id="{00000000-1234-1234-1234-123412341234}" type="slidenum">
              <a:rPr lang="en-US" sz="2400" b="0" i="0" u="none">
                <a:solidFill>
                  <a:schemeClr val="dk1"/>
                </a:solidFill>
                <a:latin typeface="Times New Roman"/>
                <a:ea typeface="Times New Roman"/>
                <a:cs typeface="Times New Roman"/>
                <a:sym typeface="Times New Roman"/>
              </a:rPr>
              <a:pPr marL="0" marR="0" lvl="0" indent="0" algn="l" rtl="0">
                <a:lnSpc>
                  <a:spcPct val="100000"/>
                </a:lnSpc>
                <a:spcBef>
                  <a:spcPts val="0"/>
                </a:spcBef>
                <a:spcAft>
                  <a:spcPts val="0"/>
                </a:spcAft>
                <a:buNone/>
              </a:pPr>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
        <p:cNvGrpSpPr/>
        <p:nvPr/>
      </p:nvGrpSpPr>
      <p:grpSpPr>
        <a:xfrm>
          <a:off x="0" y="0"/>
          <a:ext cx="0" cy="0"/>
          <a:chOff x="0" y="0"/>
          <a:chExt cx="0" cy="0"/>
        </a:xfrm>
      </p:grpSpPr>
      <p:pic>
        <p:nvPicPr>
          <p:cNvPr id="6" name="Picture 5" descr="CRITICAL-THINKIN-01_VECTOR_REV.png"/>
          <p:cNvPicPr>
            <a:picLocks noChangeAspect="1"/>
          </p:cNvPicPr>
          <p:nvPr/>
        </p:nvPicPr>
        <p:blipFill>
          <a:blip r:embed="rId3"/>
          <a:stretch>
            <a:fillRect/>
          </a:stretch>
        </p:blipFill>
        <p:spPr>
          <a:xfrm>
            <a:off x="1" y="0"/>
            <a:ext cx="5392270" cy="6857999"/>
          </a:xfrm>
          <a:prstGeom prst="rect">
            <a:avLst/>
          </a:prstGeom>
        </p:spPr>
      </p:pic>
      <p:sp>
        <p:nvSpPr>
          <p:cNvPr id="34" name="Google Shape;34;p4"/>
          <p:cNvSpPr txBox="1">
            <a:spLocks noGrp="1"/>
          </p:cNvSpPr>
          <p:nvPr>
            <p:ph type="ctrTitle"/>
          </p:nvPr>
        </p:nvSpPr>
        <p:spPr>
          <a:xfrm>
            <a:off x="5277394" y="700398"/>
            <a:ext cx="3866606" cy="4718765"/>
          </a:xfrm>
          <a:prstGeom prst="rect">
            <a:avLst/>
          </a:prstGeom>
          <a:noFill/>
          <a:ln>
            <a:noFill/>
          </a:ln>
        </p:spPr>
        <p:txBody>
          <a:bodyPr spcFirstLastPara="1" wrap="square" lIns="92075" tIns="46025" rIns="92075" bIns="46025" anchor="ctr" anchorCtr="0">
            <a:noAutofit/>
          </a:bodyPr>
          <a:lstStyle/>
          <a:p>
            <a:pPr marL="0" lvl="0" indent="0" algn="ctr" rtl="0">
              <a:lnSpc>
                <a:spcPct val="100000"/>
              </a:lnSpc>
              <a:spcBef>
                <a:spcPts val="0"/>
              </a:spcBef>
              <a:spcAft>
                <a:spcPts val="0"/>
              </a:spcAft>
              <a:buClr>
                <a:schemeClr val="dk2"/>
              </a:buClr>
              <a:buSzPts val="4400"/>
              <a:buFont typeface="Times New Roman"/>
              <a:buNone/>
            </a:pPr>
            <a:r>
              <a:rPr lang="en-GB" sz="3200" dirty="0"/>
              <a:t>Defining Complex Problem, Scope and Impacts</a:t>
            </a:r>
            <a:endParaRPr sz="3200" dirty="0"/>
          </a:p>
        </p:txBody>
      </p:sp>
      <p:sp>
        <p:nvSpPr>
          <p:cNvPr id="35" name="Google Shape;35;p4"/>
          <p:cNvSpPr txBox="1">
            <a:spLocks noGrp="1"/>
          </p:cNvSpPr>
          <p:nvPr>
            <p:ph type="subTitle" idx="1"/>
          </p:nvPr>
        </p:nvSpPr>
        <p:spPr>
          <a:xfrm>
            <a:off x="4410635" y="1479176"/>
            <a:ext cx="6481484" cy="3361765"/>
          </a:xfrm>
          <a:prstGeom prst="rect">
            <a:avLst/>
          </a:prstGeom>
          <a:noFill/>
          <a:ln>
            <a:noFill/>
          </a:ln>
        </p:spPr>
        <p:txBody>
          <a:bodyPr spcFirstLastPara="1" wrap="square" lIns="92075" tIns="46025" rIns="92075" bIns="46025" anchor="t" anchorCtr="0">
            <a:noAutofit/>
          </a:bodyPr>
          <a:lstStyle/>
          <a:p>
            <a:pPr algn="just"/>
            <a:endParaRPr lang="en-GB" sz="1800" dirty="0"/>
          </a:p>
          <a:p>
            <a:pPr marL="342900" marR="0" lvl="0" indent="-139700" algn="just" rtl="0">
              <a:lnSpc>
                <a:spcPct val="100000"/>
              </a:lnSpc>
              <a:spcBef>
                <a:spcPts val="0"/>
              </a:spcBef>
              <a:spcAft>
                <a:spcPts val="0"/>
              </a:spcAft>
              <a:buClr>
                <a:schemeClr val="dk1"/>
              </a:buClr>
              <a:buSzPts val="3200"/>
              <a:buFont typeface="Times New Roman"/>
              <a:buNone/>
            </a:pPr>
            <a:endParaRPr sz="1800" b="0" i="0" u="none" dirty="0">
              <a:solidFill>
                <a:schemeClr val="dk1"/>
              </a:solidFill>
              <a:latin typeface="Times New Roman"/>
              <a:ea typeface="Times New Roman"/>
              <a:cs typeface="Times New Roman"/>
              <a:sym typeface="Times New Roman"/>
            </a:endParaRPr>
          </a:p>
        </p:txBody>
      </p:sp>
      <p:sp>
        <p:nvSpPr>
          <p:cNvPr id="33" name="Google Shape;33;p4"/>
          <p:cNvSpPr txBox="1">
            <a:spLocks noGrp="1"/>
          </p:cNvSpPr>
          <p:nvPr>
            <p:ph type="sldNum" sz="quarter" idx="12"/>
          </p:nvPr>
        </p:nvSpPr>
        <p:spPr>
          <a:prstGeom prst="rect">
            <a:avLst/>
          </a:prstGeom>
          <a:noFill/>
          <a:ln>
            <a:noFill/>
          </a:ln>
        </p:spPr>
        <p:txBody>
          <a:bodyPr spcFirstLastPara="1" wrap="square" lIns="92075" tIns="46025" rIns="92075" bIns="46025" anchor="t" anchorCtr="0">
            <a:noAutofit/>
          </a:bodyPr>
          <a:lstStyle/>
          <a:p>
            <a:pPr marL="0" marR="0" lvl="0" indent="0" algn="l" rtl="0">
              <a:lnSpc>
                <a:spcPct val="100000"/>
              </a:lnSpc>
              <a:spcBef>
                <a:spcPts val="0"/>
              </a:spcBef>
              <a:spcAft>
                <a:spcPts val="0"/>
              </a:spcAft>
              <a:buNone/>
            </a:pPr>
            <a:fld id="{00000000-1234-1234-1234-123412341234}" type="slidenum">
              <a:rPr lang="en-US" sz="2400" b="0" i="0" u="none">
                <a:solidFill>
                  <a:schemeClr val="dk1"/>
                </a:solidFill>
                <a:latin typeface="Times New Roman"/>
                <a:ea typeface="Times New Roman"/>
                <a:cs typeface="Times New Roman"/>
                <a:sym typeface="Times New Roman"/>
              </a:rPr>
              <a:pPr marL="0" marR="0" lvl="0" indent="0" algn="l" rtl="0">
                <a:lnSpc>
                  <a:spcPct val="100000"/>
                </a:lnSpc>
                <a:spcBef>
                  <a:spcPts val="0"/>
                </a:spcBef>
                <a:spcAft>
                  <a:spcPts val="0"/>
                </a:spcAft>
                <a:buNone/>
              </a:pPr>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72400" cy="957943"/>
          </a:xfrm>
        </p:spPr>
        <p:txBody>
          <a:bodyPr/>
          <a:lstStyle/>
          <a:p>
            <a:pPr algn="l"/>
            <a:r>
              <a:rPr lang="en-GB" sz="4400" b="1" dirty="0"/>
              <a:t>Problem </a:t>
            </a:r>
          </a:p>
        </p:txBody>
      </p:sp>
      <p:sp>
        <p:nvSpPr>
          <p:cNvPr id="3" name="Text Placeholder 2"/>
          <p:cNvSpPr>
            <a:spLocks noGrp="1"/>
          </p:cNvSpPr>
          <p:nvPr>
            <p:ph type="body" idx="1"/>
          </p:nvPr>
        </p:nvSpPr>
        <p:spPr>
          <a:xfrm flipV="1">
            <a:off x="-5594744" y="6857999"/>
            <a:ext cx="45719" cy="304801"/>
          </a:xfrm>
        </p:spPr>
        <p:txBody>
          <a:bodyPr/>
          <a:lstStyle/>
          <a:p>
            <a:endParaRPr lang="en-GB" dirty="0"/>
          </a:p>
        </p:txBody>
      </p:sp>
      <p:pic>
        <p:nvPicPr>
          <p:cNvPr id="4" name="Picture 3" descr="problem-663325_960_720.jpg"/>
          <p:cNvPicPr>
            <a:picLocks noChangeAspect="1"/>
          </p:cNvPicPr>
          <p:nvPr/>
        </p:nvPicPr>
        <p:blipFill>
          <a:blip r:embed="rId3"/>
          <a:stretch>
            <a:fillRect/>
          </a:stretch>
        </p:blipFill>
        <p:spPr>
          <a:xfrm>
            <a:off x="-1" y="941294"/>
            <a:ext cx="8157599" cy="571668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838406" cy="1034142"/>
          </a:xfrm>
        </p:spPr>
        <p:txBody>
          <a:bodyPr/>
          <a:lstStyle/>
          <a:p>
            <a:pPr algn="l"/>
            <a:br>
              <a:rPr lang="en-GB" sz="3600" b="1" dirty="0"/>
            </a:br>
            <a:r>
              <a:rPr lang="en-GB" sz="4800" b="1" dirty="0"/>
              <a:t>Problem</a:t>
            </a:r>
            <a:r>
              <a:rPr lang="en-GB" sz="3600" b="1" dirty="0"/>
              <a:t> </a:t>
            </a:r>
          </a:p>
        </p:txBody>
      </p:sp>
      <p:sp>
        <p:nvSpPr>
          <p:cNvPr id="3" name="Text Placeholder 2"/>
          <p:cNvSpPr>
            <a:spLocks noGrp="1"/>
          </p:cNvSpPr>
          <p:nvPr>
            <p:ph type="body" idx="1"/>
          </p:nvPr>
        </p:nvSpPr>
        <p:spPr>
          <a:xfrm flipV="1">
            <a:off x="-5164055" y="6117898"/>
            <a:ext cx="161749" cy="45719"/>
          </a:xfrm>
        </p:spPr>
        <p:txBody>
          <a:bodyPr/>
          <a:lstStyle/>
          <a:p>
            <a:pPr>
              <a:buNone/>
            </a:pPr>
            <a:endParaRPr lang="en-GB" dirty="0"/>
          </a:p>
        </p:txBody>
      </p:sp>
      <p:pic>
        <p:nvPicPr>
          <p:cNvPr id="4" name="Picture 3" descr="problem-663325_960_720.jpg"/>
          <p:cNvPicPr>
            <a:picLocks noChangeAspect="1"/>
          </p:cNvPicPr>
          <p:nvPr/>
        </p:nvPicPr>
        <p:blipFill>
          <a:blip r:embed="rId3"/>
          <a:stretch>
            <a:fillRect/>
          </a:stretch>
        </p:blipFill>
        <p:spPr>
          <a:xfrm>
            <a:off x="0" y="1462657"/>
            <a:ext cx="7744078" cy="434993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39783"/>
            <a:ext cx="7772400" cy="1143000"/>
          </a:xfrm>
        </p:spPr>
        <p:txBody>
          <a:bodyPr/>
          <a:lstStyle/>
          <a:p>
            <a:r>
              <a:rPr lang="en-GB" sz="3600" b="1" dirty="0"/>
              <a:t>Solutions</a:t>
            </a:r>
          </a:p>
        </p:txBody>
      </p:sp>
      <p:sp>
        <p:nvSpPr>
          <p:cNvPr id="3" name="Text Placeholder 2"/>
          <p:cNvSpPr>
            <a:spLocks noGrp="1"/>
          </p:cNvSpPr>
          <p:nvPr>
            <p:ph type="body" idx="1"/>
          </p:nvPr>
        </p:nvSpPr>
        <p:spPr>
          <a:xfrm>
            <a:off x="163285" y="1711234"/>
            <a:ext cx="7772400" cy="4702629"/>
          </a:xfrm>
        </p:spPr>
        <p:txBody>
          <a:bodyPr/>
          <a:lstStyle/>
          <a:p>
            <a:pPr algn="just"/>
            <a:r>
              <a:rPr lang="en-GB" sz="1800" dirty="0"/>
              <a:t>Provide sustainable Knowledge of the Equality Act 2010 &amp; Universal Declaration of Human Rights and its implications to all the employers</a:t>
            </a:r>
          </a:p>
          <a:p>
            <a:pPr algn="just"/>
            <a:endParaRPr lang="en-GB" sz="1800" dirty="0"/>
          </a:p>
          <a:p>
            <a:pPr algn="just"/>
            <a:r>
              <a:rPr lang="en-GB" sz="1800" dirty="0"/>
              <a:t>Proper Orientation on discrimination in work place for all employers</a:t>
            </a:r>
          </a:p>
          <a:p>
            <a:pPr algn="just"/>
            <a:endParaRPr lang="en-GB" sz="1800" dirty="0"/>
          </a:p>
          <a:p>
            <a:pPr algn="just"/>
            <a:r>
              <a:rPr lang="en-GB" sz="1800" dirty="0"/>
              <a:t>Structured employment process is due so that the right people can be employed </a:t>
            </a:r>
          </a:p>
          <a:p>
            <a:pPr algn="just"/>
            <a:endParaRPr lang="en-GB" sz="1800" dirty="0"/>
          </a:p>
          <a:p>
            <a:pPr algn="just"/>
            <a:r>
              <a:rPr lang="en-GB" sz="1800" dirty="0"/>
              <a:t>Swift response to complaints by looking into it as soon as possible</a:t>
            </a:r>
          </a:p>
          <a:p>
            <a:pPr algn="just"/>
            <a:endParaRPr lang="en-GB" sz="1800" dirty="0"/>
          </a:p>
          <a:p>
            <a:pPr algn="just"/>
            <a:r>
              <a:rPr lang="en-GB" sz="1800" dirty="0"/>
              <a:t>Swift disciplinary actions for violating the Equality Act 2010</a:t>
            </a:r>
          </a:p>
          <a:p>
            <a:pPr algn="just"/>
            <a:endParaRPr lang="en-GB" sz="1800" dirty="0"/>
          </a:p>
          <a:p>
            <a:pPr algn="just"/>
            <a:r>
              <a:rPr lang="en-GB" sz="1800" dirty="0"/>
              <a:t>Consistent and Effective policies to guide the activities within and outside the organization</a:t>
            </a:r>
          </a:p>
          <a:p>
            <a:pPr algn="just"/>
            <a:endParaRPr lang="en-GB"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Solutions</a:t>
            </a:r>
          </a:p>
        </p:txBody>
      </p:sp>
      <p:sp>
        <p:nvSpPr>
          <p:cNvPr id="3" name="Text Placeholder 2"/>
          <p:cNvSpPr>
            <a:spLocks noGrp="1"/>
          </p:cNvSpPr>
          <p:nvPr>
            <p:ph type="body" idx="1"/>
          </p:nvPr>
        </p:nvSpPr>
        <p:spPr>
          <a:xfrm>
            <a:off x="215538" y="1733005"/>
            <a:ext cx="7439296" cy="4114800"/>
          </a:xfrm>
        </p:spPr>
        <p:txBody>
          <a:bodyPr/>
          <a:lstStyle/>
          <a:p>
            <a:r>
              <a:rPr lang="en-GB" sz="1800" dirty="0"/>
              <a:t>Resolving and Monitoring personal conflicts </a:t>
            </a:r>
          </a:p>
          <a:p>
            <a:endParaRPr lang="en-GB" sz="1800" dirty="0"/>
          </a:p>
          <a:p>
            <a:r>
              <a:rPr lang="en-GB" sz="1800" dirty="0"/>
              <a:t>Occasional Psychotherapy sections for stakeholders </a:t>
            </a:r>
          </a:p>
          <a:p>
            <a:endParaRPr lang="en-GB" sz="1800" dirty="0"/>
          </a:p>
          <a:p>
            <a:r>
              <a:rPr lang="en-GB" sz="1800" dirty="0"/>
              <a:t>Keeping a good record history</a:t>
            </a:r>
          </a:p>
          <a:p>
            <a:endParaRPr lang="en-GB" sz="1800" dirty="0"/>
          </a:p>
          <a:p>
            <a:r>
              <a:rPr lang="en-GB" sz="1800" dirty="0"/>
              <a:t>Do campaigns by educating not just the internal public but also the external public about the act of discrimination</a:t>
            </a:r>
          </a:p>
          <a:p>
            <a:endParaRPr lang="en-GB" sz="1800" dirty="0"/>
          </a:p>
          <a:p>
            <a:r>
              <a:rPr lang="en-GB" sz="1800" dirty="0"/>
              <a:t>Encourage proper and honest whistle blowing </a:t>
            </a:r>
          </a:p>
          <a:p>
            <a:endParaRPr lang="en-GB" sz="1800" dirty="0"/>
          </a:p>
          <a:p>
            <a:r>
              <a:rPr lang="en-GB" sz="1800" dirty="0"/>
              <a:t>Create a proper complaint structure &amp; channel</a:t>
            </a:r>
          </a:p>
          <a:p>
            <a:endParaRPr lang="en-GB"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6428" y="204652"/>
            <a:ext cx="7772400" cy="1143000"/>
          </a:xfrm>
        </p:spPr>
        <p:txBody>
          <a:bodyPr/>
          <a:lstStyle/>
          <a:p>
            <a:r>
              <a:rPr lang="en-GB" dirty="0"/>
              <a:t>Plan Implementation</a:t>
            </a:r>
          </a:p>
        </p:txBody>
      </p:sp>
      <p:sp>
        <p:nvSpPr>
          <p:cNvPr id="6" name="Text Placeholder 5"/>
          <p:cNvSpPr>
            <a:spLocks noGrp="1"/>
          </p:cNvSpPr>
          <p:nvPr>
            <p:ph type="body" idx="1"/>
          </p:nvPr>
        </p:nvSpPr>
        <p:spPr>
          <a:xfrm>
            <a:off x="5747657" y="1463040"/>
            <a:ext cx="3396343" cy="4737463"/>
          </a:xfrm>
          <a:prstGeom prst="parallelogra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sz="1800" dirty="0">
              <a:latin typeface="Aharoni" pitchFamily="2" charset="-79"/>
              <a:cs typeface="Aharoni" pitchFamily="2" charset="-79"/>
            </a:endParaRPr>
          </a:p>
          <a:p>
            <a:pPr algn="ctr">
              <a:buNone/>
            </a:pPr>
            <a:endParaRPr lang="en-GB" sz="1800" dirty="0">
              <a:latin typeface="Aharoni" pitchFamily="2" charset="-79"/>
              <a:cs typeface="Aharoni" pitchFamily="2" charset="-79"/>
            </a:endParaRPr>
          </a:p>
          <a:p>
            <a:pPr algn="ctr">
              <a:buNone/>
            </a:pPr>
            <a:r>
              <a:rPr lang="en-GB" sz="1800" dirty="0">
                <a:latin typeface="Aharoni" pitchFamily="2" charset="-79"/>
                <a:cs typeface="Aharoni" pitchFamily="2" charset="-79"/>
              </a:rPr>
              <a:t>Stage Three</a:t>
            </a:r>
          </a:p>
          <a:p>
            <a:pPr algn="ctr">
              <a:buNone/>
            </a:pPr>
            <a:r>
              <a:rPr lang="en-GB" sz="1400" dirty="0">
                <a:latin typeface="Aharoni" pitchFamily="2" charset="-79"/>
                <a:cs typeface="Aharoni" pitchFamily="2" charset="-79"/>
              </a:rPr>
              <a:t>Permanency</a:t>
            </a:r>
          </a:p>
          <a:p>
            <a:pPr algn="ctr">
              <a:buNone/>
            </a:pPr>
            <a:r>
              <a:rPr lang="en-GB" sz="1400" dirty="0">
                <a:latin typeface="Aharoni" pitchFamily="2" charset="-79"/>
                <a:cs typeface="Aharoni" pitchFamily="2" charset="-79"/>
              </a:rPr>
              <a:t>Create a sustainable environment</a:t>
            </a:r>
          </a:p>
          <a:p>
            <a:pPr algn="ctr">
              <a:buNone/>
            </a:pPr>
            <a:endParaRPr lang="en-GB" sz="1400" dirty="0">
              <a:latin typeface="Aharoni" pitchFamily="2" charset="-79"/>
              <a:cs typeface="Aharoni" pitchFamily="2" charset="-79"/>
            </a:endParaRPr>
          </a:p>
          <a:p>
            <a:pPr algn="ctr">
              <a:buNone/>
            </a:pPr>
            <a:r>
              <a:rPr lang="en-GB" sz="1400" dirty="0">
                <a:latin typeface="Aharoni" pitchFamily="2" charset="-79"/>
                <a:cs typeface="Aharoni" pitchFamily="2" charset="-79"/>
              </a:rPr>
              <a:t>Evaluate with performance indicator</a:t>
            </a:r>
          </a:p>
          <a:p>
            <a:pPr algn="ctr">
              <a:buNone/>
            </a:pPr>
            <a:endParaRPr lang="en-GB" sz="1400" dirty="0">
              <a:latin typeface="Aharoni" pitchFamily="2" charset="-79"/>
              <a:cs typeface="Aharoni" pitchFamily="2" charset="-79"/>
            </a:endParaRPr>
          </a:p>
          <a:p>
            <a:pPr algn="ctr">
              <a:buNone/>
            </a:pPr>
            <a:r>
              <a:rPr lang="en-GB" sz="1400" dirty="0">
                <a:latin typeface="Aharoni" pitchFamily="2" charset="-79"/>
                <a:cs typeface="Aharoni" pitchFamily="2" charset="-79"/>
              </a:rPr>
              <a:t>Rewards &amp; Encouragements</a:t>
            </a:r>
          </a:p>
          <a:p>
            <a:pPr algn="ctr">
              <a:buNone/>
            </a:pPr>
            <a:endParaRPr lang="en-GB" sz="1400" dirty="0">
              <a:latin typeface="Aharoni" pitchFamily="2" charset="-79"/>
              <a:cs typeface="Aharoni" pitchFamily="2" charset="-79"/>
            </a:endParaRPr>
          </a:p>
          <a:p>
            <a:pPr algn="ctr">
              <a:buNone/>
            </a:pPr>
            <a:r>
              <a:rPr lang="en-GB" sz="1400" dirty="0">
                <a:latin typeface="Aharoni" pitchFamily="2" charset="-79"/>
                <a:cs typeface="Aharoni" pitchFamily="2" charset="-79"/>
              </a:rPr>
              <a:t>sanction</a:t>
            </a:r>
          </a:p>
          <a:p>
            <a:pPr algn="ctr">
              <a:buNone/>
            </a:pPr>
            <a:endParaRPr lang="en-GB" sz="1400" dirty="0">
              <a:latin typeface="Aharoni" pitchFamily="2" charset="-79"/>
              <a:cs typeface="Aharoni" pitchFamily="2" charset="-79"/>
            </a:endParaRPr>
          </a:p>
          <a:p>
            <a:pPr algn="ctr">
              <a:buNone/>
            </a:pPr>
            <a:r>
              <a:rPr lang="en-GB" sz="1400" dirty="0">
                <a:latin typeface="Aharoni" pitchFamily="2" charset="-79"/>
                <a:cs typeface="Aharoni" pitchFamily="2" charset="-79"/>
              </a:rPr>
              <a:t>Monitor  &amp; Review</a:t>
            </a:r>
          </a:p>
          <a:p>
            <a:pPr algn="ctr">
              <a:buNone/>
            </a:pPr>
            <a:endParaRPr lang="en-GB" sz="1400" dirty="0">
              <a:latin typeface="Aharoni" pitchFamily="2" charset="-79"/>
              <a:cs typeface="Aharoni" pitchFamily="2" charset="-79"/>
            </a:endParaRPr>
          </a:p>
          <a:p>
            <a:pPr algn="ctr">
              <a:buNone/>
            </a:pPr>
            <a:endParaRPr lang="en-GB" sz="1400" dirty="0">
              <a:latin typeface="Aharoni" pitchFamily="2" charset="-79"/>
              <a:cs typeface="Aharoni" pitchFamily="2" charset="-79"/>
            </a:endParaRPr>
          </a:p>
          <a:p>
            <a:pPr algn="ctr">
              <a:buNone/>
            </a:pPr>
            <a:endParaRPr lang="en-GB" sz="1400" dirty="0">
              <a:latin typeface="Aharoni" pitchFamily="2" charset="-79"/>
              <a:cs typeface="Aharoni" pitchFamily="2" charset="-79"/>
            </a:endParaRPr>
          </a:p>
          <a:p>
            <a:pPr>
              <a:buNone/>
            </a:pPr>
            <a:endParaRPr lang="en-GB" sz="1400" dirty="0">
              <a:latin typeface="Aharoni" pitchFamily="2" charset="-79"/>
              <a:cs typeface="Aharoni" pitchFamily="2" charset="-79"/>
            </a:endParaRPr>
          </a:p>
          <a:p>
            <a:pPr>
              <a:buNone/>
            </a:pPr>
            <a:endParaRPr lang="en-GB" sz="1400" dirty="0">
              <a:latin typeface="Aharoni" pitchFamily="2" charset="-79"/>
              <a:cs typeface="Aharoni" pitchFamily="2" charset="-79"/>
            </a:endParaRPr>
          </a:p>
        </p:txBody>
      </p:sp>
      <p:sp>
        <p:nvSpPr>
          <p:cNvPr id="7" name="Parallelogram 6"/>
          <p:cNvSpPr/>
          <p:nvPr/>
        </p:nvSpPr>
        <p:spPr>
          <a:xfrm>
            <a:off x="2886890" y="1463039"/>
            <a:ext cx="3513909" cy="4781006"/>
          </a:xfrm>
          <a:prstGeom prst="parallelogram">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800" dirty="0">
                <a:latin typeface="Aharoni" pitchFamily="2" charset="-79"/>
                <a:cs typeface="Aharoni" pitchFamily="2" charset="-79"/>
              </a:rPr>
              <a:t>Stage Two</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Implementation</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Provide adequate Resources</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Roll out the policies</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Training </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Providing Guides &amp; help</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Encourage feedback</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Rewards and Encouragements</a:t>
            </a:r>
          </a:p>
          <a:p>
            <a:pPr algn="ctr"/>
            <a:endParaRPr lang="en-GB" dirty="0">
              <a:latin typeface="Aharoni" pitchFamily="2" charset="-79"/>
              <a:cs typeface="Aharoni" pitchFamily="2" charset="-79"/>
            </a:endParaRPr>
          </a:p>
          <a:p>
            <a:pPr algn="ctr"/>
            <a:r>
              <a:rPr lang="en-GB" dirty="0">
                <a:latin typeface="Aharoni" pitchFamily="2" charset="-79"/>
                <a:cs typeface="Aharoni" pitchFamily="2" charset="-79"/>
              </a:rPr>
              <a:t>Leading by example</a:t>
            </a:r>
          </a:p>
          <a:p>
            <a:pPr algn="ctr"/>
            <a:endParaRPr lang="en-GB" dirty="0">
              <a:latin typeface="Aharoni" pitchFamily="2" charset="-79"/>
              <a:cs typeface="Aharoni" pitchFamily="2" charset="-79"/>
            </a:endParaRPr>
          </a:p>
          <a:p>
            <a:pPr algn="ctr"/>
            <a:endParaRPr lang="en-GB" dirty="0">
              <a:latin typeface="Aharoni" pitchFamily="2" charset="-79"/>
              <a:cs typeface="Aharoni" pitchFamily="2" charset="-79"/>
            </a:endParaRPr>
          </a:p>
        </p:txBody>
      </p:sp>
      <p:sp>
        <p:nvSpPr>
          <p:cNvPr id="8" name="Parallelogram 7"/>
          <p:cNvSpPr/>
          <p:nvPr/>
        </p:nvSpPr>
        <p:spPr>
          <a:xfrm>
            <a:off x="0" y="1463040"/>
            <a:ext cx="3592286" cy="4754880"/>
          </a:xfrm>
          <a:prstGeom prst="parallelogram">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buFont typeface="Arial" pitchFamily="34" charset="0"/>
              <a:buChar char="•"/>
            </a:pPr>
            <a:r>
              <a:rPr lang="en-GB" sz="1800" dirty="0">
                <a:latin typeface="Aharoni" pitchFamily="2" charset="-79"/>
                <a:cs typeface="Aharoni" pitchFamily="2" charset="-79"/>
              </a:rPr>
              <a:t>Stage One </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r>
              <a:rPr lang="en-GB" dirty="0">
                <a:latin typeface="Aharoni" pitchFamily="2" charset="-79"/>
                <a:cs typeface="Aharoni" pitchFamily="2" charset="-79"/>
              </a:rPr>
              <a:t>Prepare for the Change</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r>
              <a:rPr lang="en-GB" dirty="0">
                <a:latin typeface="Aharoni" pitchFamily="2" charset="-79"/>
                <a:cs typeface="Aharoni" pitchFamily="2" charset="-79"/>
              </a:rPr>
              <a:t>Educating Everyone/ Orientation</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r>
              <a:rPr lang="en-GB" dirty="0">
                <a:latin typeface="Aharoni" pitchFamily="2" charset="-79"/>
                <a:cs typeface="Aharoni" pitchFamily="2" charset="-79"/>
              </a:rPr>
              <a:t>Inform them why  and how to go about it</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r>
              <a:rPr lang="en-GB" dirty="0">
                <a:latin typeface="Aharoni" pitchFamily="2" charset="-79"/>
                <a:cs typeface="Aharoni" pitchFamily="2" charset="-79"/>
              </a:rPr>
              <a:t>Ask for everybody’s opinion</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r>
              <a:rPr lang="en-GB" dirty="0">
                <a:latin typeface="Aharoni" pitchFamily="2" charset="-79"/>
                <a:cs typeface="Aharoni" pitchFamily="2" charset="-79"/>
              </a:rPr>
              <a:t>Appoint or nominate  those to lead the campaign</a:t>
            </a: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endParaRPr lang="en-GB" dirty="0">
              <a:latin typeface="Aharoni" pitchFamily="2" charset="-79"/>
              <a:cs typeface="Aharoni" pitchFamily="2" charset="-79"/>
            </a:endParaRPr>
          </a:p>
          <a:p>
            <a:pPr algn="ctr">
              <a:buFont typeface="Arial" pitchFamily="34" charset="0"/>
              <a:buChar char="•"/>
            </a:pPr>
            <a:endParaRPr lang="en-GB" dirty="0">
              <a:latin typeface="Aharoni" pitchFamily="2" charset="-79"/>
              <a:cs typeface="Aharoni" pitchFamily="2" charset="-79"/>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Dissemination of Plans to Stakeholders</a:t>
            </a:r>
            <a:endParaRPr lang="en-GB" dirty="0"/>
          </a:p>
        </p:txBody>
      </p:sp>
      <p:sp>
        <p:nvSpPr>
          <p:cNvPr id="3" name="Text Placeholder 2"/>
          <p:cNvSpPr>
            <a:spLocks noGrp="1"/>
          </p:cNvSpPr>
          <p:nvPr>
            <p:ph type="body" idx="1"/>
          </p:nvPr>
        </p:nvSpPr>
        <p:spPr/>
        <p:txBody>
          <a:bodyPr/>
          <a:lstStyle/>
          <a:p>
            <a:r>
              <a:rPr lang="en-GB"/>
              <a:t>ADKAR MODEL will be adopted to help the people involved understand and accept the change that is about to be implemented, so organizational goals and objectives can achieved without unnecessary drama.</a:t>
            </a:r>
          </a:p>
          <a:p>
            <a:endParaRPr lang="en-GB" dirty="0"/>
          </a:p>
        </p:txBody>
      </p:sp>
      <p:pic>
        <p:nvPicPr>
          <p:cNvPr id="4" name="Picture 3" descr="adkar-change-model-overview.png"/>
          <p:cNvPicPr>
            <a:picLocks noChangeAspect="1"/>
          </p:cNvPicPr>
          <p:nvPr/>
        </p:nvPicPr>
        <p:blipFill>
          <a:blip r:embed="rId3"/>
          <a:stretch>
            <a:fillRect/>
          </a:stretch>
        </p:blipFill>
        <p:spPr>
          <a:xfrm>
            <a:off x="0" y="2365143"/>
            <a:ext cx="9144000" cy="449285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166" y="0"/>
            <a:ext cx="7772400" cy="1143000"/>
          </a:xfrm>
        </p:spPr>
        <p:txBody>
          <a:bodyPr/>
          <a:lstStyle/>
          <a:p>
            <a:r>
              <a:rPr lang="en-GB" sz="3200" b="1" dirty="0"/>
              <a:t>Dissemination of Plans to Stakeholders </a:t>
            </a:r>
          </a:p>
        </p:txBody>
      </p:sp>
      <p:sp>
        <p:nvSpPr>
          <p:cNvPr id="3" name="Text Placeholder 2"/>
          <p:cNvSpPr>
            <a:spLocks noGrp="1"/>
          </p:cNvSpPr>
          <p:nvPr>
            <p:ph type="body" idx="1"/>
          </p:nvPr>
        </p:nvSpPr>
        <p:spPr>
          <a:xfrm>
            <a:off x="0" y="1306286"/>
            <a:ext cx="7772400" cy="5381897"/>
          </a:xfrm>
        </p:spPr>
        <p:txBody>
          <a:bodyPr/>
          <a:lstStyle/>
          <a:p>
            <a:pPr lvl="0"/>
            <a:endParaRPr lang="en-GB" sz="1800" b="1" dirty="0">
              <a:latin typeface="Times New Roman" pitchFamily="18" charset="0"/>
              <a:cs typeface="Times New Roman" pitchFamily="18" charset="0"/>
            </a:endParaRPr>
          </a:p>
          <a:p>
            <a:pPr lvl="0"/>
            <a:r>
              <a:rPr lang="en-GB" sz="1800" b="1" dirty="0">
                <a:latin typeface="Times New Roman" pitchFamily="18" charset="0"/>
                <a:cs typeface="Times New Roman" pitchFamily="18" charset="0"/>
              </a:rPr>
              <a:t>Awareness </a:t>
            </a:r>
            <a:r>
              <a:rPr lang="en-GB" sz="1800" dirty="0">
                <a:latin typeface="Times New Roman" pitchFamily="18" charset="0"/>
                <a:cs typeface="Times New Roman" pitchFamily="18" charset="0"/>
              </a:rPr>
              <a:t>of the need to change</a:t>
            </a:r>
          </a:p>
          <a:p>
            <a:pPr lvl="0"/>
            <a:endParaRPr lang="en-GB" sz="1800" dirty="0">
              <a:latin typeface="Times New Roman" pitchFamily="18" charset="0"/>
              <a:cs typeface="Times New Roman" pitchFamily="18" charset="0"/>
            </a:endParaRPr>
          </a:p>
          <a:p>
            <a:pPr lvl="0"/>
            <a:r>
              <a:rPr lang="en-GB" sz="1800" b="1" dirty="0">
                <a:latin typeface="Times New Roman" pitchFamily="18" charset="0"/>
                <a:cs typeface="Times New Roman" pitchFamily="18" charset="0"/>
              </a:rPr>
              <a:t>Desire </a:t>
            </a:r>
            <a:r>
              <a:rPr lang="en-GB" sz="1800" dirty="0">
                <a:latin typeface="Times New Roman" pitchFamily="18" charset="0"/>
                <a:cs typeface="Times New Roman" pitchFamily="18" charset="0"/>
              </a:rPr>
              <a:t>to participate and support the change</a:t>
            </a:r>
          </a:p>
          <a:p>
            <a:pPr lvl="0"/>
            <a:endParaRPr lang="en-GB" sz="1800" dirty="0">
              <a:latin typeface="Times New Roman" pitchFamily="18" charset="0"/>
              <a:cs typeface="Times New Roman" pitchFamily="18" charset="0"/>
            </a:endParaRPr>
          </a:p>
          <a:p>
            <a:pPr lvl="0"/>
            <a:r>
              <a:rPr lang="en-GB" sz="1800" b="1" dirty="0">
                <a:latin typeface="Times New Roman" pitchFamily="18" charset="0"/>
                <a:cs typeface="Times New Roman" pitchFamily="18" charset="0"/>
              </a:rPr>
              <a:t>Knowledge </a:t>
            </a:r>
            <a:r>
              <a:rPr lang="en-GB" sz="1800" dirty="0">
                <a:latin typeface="Times New Roman" pitchFamily="18" charset="0"/>
                <a:cs typeface="Times New Roman" pitchFamily="18" charset="0"/>
              </a:rPr>
              <a:t>about how to change</a:t>
            </a:r>
          </a:p>
          <a:p>
            <a:pPr lvl="0"/>
            <a:endParaRPr lang="en-GB" sz="1800" dirty="0">
              <a:latin typeface="Times New Roman" pitchFamily="18" charset="0"/>
              <a:cs typeface="Times New Roman" pitchFamily="18" charset="0"/>
            </a:endParaRPr>
          </a:p>
          <a:p>
            <a:pPr lvl="0"/>
            <a:r>
              <a:rPr lang="en-GB" sz="1800" b="1" dirty="0">
                <a:latin typeface="Times New Roman" pitchFamily="18" charset="0"/>
                <a:cs typeface="Times New Roman" pitchFamily="18" charset="0"/>
              </a:rPr>
              <a:t>Ability </a:t>
            </a:r>
            <a:r>
              <a:rPr lang="en-GB" sz="1800" dirty="0">
                <a:latin typeface="Times New Roman" pitchFamily="18" charset="0"/>
                <a:cs typeface="Times New Roman" pitchFamily="18" charset="0"/>
              </a:rPr>
              <a:t>to implement new skills and behaviours</a:t>
            </a:r>
          </a:p>
          <a:p>
            <a:pPr lvl="0"/>
            <a:endParaRPr lang="en-GB" sz="1800" dirty="0">
              <a:latin typeface="Times New Roman" pitchFamily="18" charset="0"/>
              <a:cs typeface="Times New Roman" pitchFamily="18" charset="0"/>
            </a:endParaRPr>
          </a:p>
          <a:p>
            <a:pPr lvl="0"/>
            <a:r>
              <a:rPr lang="en-GB" sz="1800" b="1" dirty="0">
                <a:latin typeface="Times New Roman" pitchFamily="18" charset="0"/>
                <a:cs typeface="Times New Roman" pitchFamily="18" charset="0"/>
              </a:rPr>
              <a:t>Reinforcement </a:t>
            </a:r>
            <a:r>
              <a:rPr lang="en-GB" sz="1800" dirty="0">
                <a:latin typeface="Times New Roman" pitchFamily="18" charset="0"/>
                <a:cs typeface="Times New Roman" pitchFamily="18" charset="0"/>
              </a:rPr>
              <a:t>to keep the change in place</a:t>
            </a:r>
          </a:p>
          <a:p>
            <a:pPr algn="just"/>
            <a:endParaRPr lang="en-GB"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209006"/>
            <a:ext cx="7772400" cy="1143000"/>
          </a:xfrm>
        </p:spPr>
        <p:txBody>
          <a:bodyPr/>
          <a:lstStyle/>
          <a:p>
            <a:r>
              <a:rPr lang="en-GB" sz="3600" b="1" dirty="0"/>
              <a:t>Monitoring Techniques</a:t>
            </a:r>
          </a:p>
        </p:txBody>
      </p:sp>
      <p:sp>
        <p:nvSpPr>
          <p:cNvPr id="3" name="Text Placeholder 2"/>
          <p:cNvSpPr>
            <a:spLocks noGrp="1"/>
          </p:cNvSpPr>
          <p:nvPr>
            <p:ph type="body" idx="1"/>
          </p:nvPr>
        </p:nvSpPr>
        <p:spPr>
          <a:xfrm>
            <a:off x="0" y="648788"/>
            <a:ext cx="8151223" cy="6209211"/>
          </a:xfrm>
        </p:spPr>
        <p:txBody>
          <a:bodyPr/>
          <a:lstStyle/>
          <a:p>
            <a:r>
              <a:rPr lang="en-GB" sz="1400" dirty="0">
                <a:latin typeface="Times New Roman" pitchFamily="18" charset="0"/>
                <a:cs typeface="Times New Roman" pitchFamily="18" charset="0"/>
              </a:rPr>
              <a:t>Report: Reviewing the activity records of the employees daily, weekly, monthly and annually report in order to keep track of their activities</a:t>
            </a:r>
          </a:p>
          <a:p>
            <a:endParaRPr lang="en-GB" sz="1400" dirty="0">
              <a:latin typeface="Times New Roman" pitchFamily="18" charset="0"/>
              <a:cs typeface="Times New Roman" pitchFamily="18" charset="0"/>
            </a:endParaRPr>
          </a:p>
          <a:p>
            <a:r>
              <a:rPr lang="en-GB" sz="1400" dirty="0">
                <a:latin typeface="Times New Roman" pitchFamily="18" charset="0"/>
                <a:cs typeface="Times New Roman" pitchFamily="18" charset="0"/>
              </a:rPr>
              <a:t>Meetings: keeping tab on their interactions, suggestions, observations, tone of conversations during staff meetings, or their interactions with colleagues.</a:t>
            </a:r>
          </a:p>
          <a:p>
            <a:endParaRPr lang="en-GB" sz="1400" dirty="0">
              <a:latin typeface="Times New Roman" pitchFamily="18" charset="0"/>
              <a:cs typeface="Times New Roman" pitchFamily="18" charset="0"/>
            </a:endParaRPr>
          </a:p>
          <a:p>
            <a:r>
              <a:rPr lang="en-GB" sz="1400" dirty="0">
                <a:latin typeface="Times New Roman" pitchFamily="18" charset="0"/>
                <a:cs typeface="Times New Roman" pitchFamily="18" charset="0"/>
              </a:rPr>
              <a:t>Recommendation: what customers and clients think of an employee’s while transacting with them, what the line manager think or suggest of the employees under his or her supervision.</a:t>
            </a:r>
          </a:p>
          <a:p>
            <a:endParaRPr lang="en-GB" sz="1400" dirty="0">
              <a:latin typeface="Times New Roman" pitchFamily="18" charset="0"/>
              <a:cs typeface="Times New Roman" pitchFamily="18" charset="0"/>
            </a:endParaRPr>
          </a:p>
          <a:p>
            <a:r>
              <a:rPr lang="en-GB" sz="1400" dirty="0">
                <a:latin typeface="Times New Roman" pitchFamily="18" charset="0"/>
                <a:cs typeface="Times New Roman" pitchFamily="18" charset="0"/>
              </a:rPr>
              <a:t>Personal encounter: what and how things transpire when working together on an assignment</a:t>
            </a:r>
          </a:p>
          <a:p>
            <a:endParaRPr lang="en-GB" sz="1400" dirty="0">
              <a:latin typeface="Times New Roman" pitchFamily="18" charset="0"/>
              <a:cs typeface="Times New Roman" pitchFamily="18" charset="0"/>
            </a:endParaRPr>
          </a:p>
          <a:p>
            <a:r>
              <a:rPr lang="en-GB" sz="1400" dirty="0">
                <a:latin typeface="Times New Roman" pitchFamily="18" charset="0"/>
                <a:cs typeface="Times New Roman" pitchFamily="18" charset="0"/>
              </a:rPr>
              <a:t>Survey: observing and directly interviewing an employee to hear their view or reaction toward an issue.</a:t>
            </a:r>
          </a:p>
          <a:p>
            <a:endParaRPr lang="en-GB" sz="1400" dirty="0">
              <a:latin typeface="Times New Roman" pitchFamily="18" charset="0"/>
              <a:cs typeface="Times New Roman" pitchFamily="18" charset="0"/>
            </a:endParaRPr>
          </a:p>
          <a:p>
            <a:r>
              <a:rPr lang="en-GB" sz="1400" dirty="0"/>
              <a:t>Progress Report: just like the report card that shows and gives remarks on grades, it entails how employees have carried out given tasks at work</a:t>
            </a:r>
          </a:p>
          <a:p>
            <a:endParaRPr lang="en-GB" sz="1400" dirty="0"/>
          </a:p>
          <a:p>
            <a:r>
              <a:rPr lang="en-GB" sz="1400" dirty="0"/>
              <a:t>Feedback: reviewing the states of things or information collected from together with the stakeholders and learning to improve from it , correct, reward and sanction if it is necessary.</a:t>
            </a:r>
          </a:p>
          <a:p>
            <a:endParaRPr lang="en-GB" sz="1400" dirty="0"/>
          </a:p>
          <a:p>
            <a:r>
              <a:rPr lang="en-GB" sz="1400" dirty="0"/>
              <a:t>Impact Assessment: measures the effectiveness and significance of the implemented change</a:t>
            </a:r>
          </a:p>
          <a:p>
            <a:endParaRPr lang="en-GB" sz="1400" dirty="0">
              <a:latin typeface="Times New Roman" pitchFamily="18" charset="0"/>
              <a:cs typeface="Times New Roman" pitchFamily="18" charset="0"/>
            </a:endParaRPr>
          </a:p>
          <a:p>
            <a:r>
              <a:rPr lang="en-GB" sz="1400" dirty="0">
                <a:latin typeface="Times New Roman" pitchFamily="18" charset="0"/>
                <a:cs typeface="Times New Roman" pitchFamily="18" charset="0"/>
              </a:rPr>
              <a:t> </a:t>
            </a:r>
            <a:r>
              <a:rPr lang="en-GB" sz="1400" dirty="0"/>
              <a:t>Training/ Sensitization/ Orientation: Continuous training, sensitizing and orientating employees can expose them better, discover their strengths, weaknesses and can work on it to get better at the same time serve as an avenue to test them from what they have learnt to know if they have improved and where they need to improve</a:t>
            </a:r>
          </a:p>
          <a:p>
            <a:endParaRPr lang="en-GB" sz="1400" dirty="0">
              <a:latin typeface="Times New Roman" pitchFamily="18" charset="0"/>
              <a:cs typeface="Times New Roman" pitchFamily="18" charset="0"/>
            </a:endParaRPr>
          </a:p>
          <a:p>
            <a:endParaRPr lang="en-GB" sz="14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72400" cy="1143000"/>
          </a:xfrm>
        </p:spPr>
        <p:txBody>
          <a:bodyPr/>
          <a:lstStyle/>
          <a:p>
            <a:r>
              <a:rPr lang="en-GB" sz="3600" dirty="0"/>
              <a:t>REFERENCES</a:t>
            </a:r>
            <a:endParaRPr lang="en-GB" sz="3600" b="1" dirty="0"/>
          </a:p>
        </p:txBody>
      </p:sp>
      <p:sp>
        <p:nvSpPr>
          <p:cNvPr id="3" name="Text Placeholder 2"/>
          <p:cNvSpPr>
            <a:spLocks noGrp="1"/>
          </p:cNvSpPr>
          <p:nvPr>
            <p:ph type="body" idx="1"/>
          </p:nvPr>
        </p:nvSpPr>
        <p:spPr>
          <a:xfrm>
            <a:off x="0" y="1097280"/>
            <a:ext cx="7772400" cy="4933406"/>
          </a:xfrm>
        </p:spPr>
        <p:txBody>
          <a:bodyPr/>
          <a:lstStyle/>
          <a:p>
            <a:pPr algn="just" fontAlgn="base"/>
            <a:r>
              <a:rPr lang="en-GB" sz="1400" dirty="0">
                <a:latin typeface="Times New Roman" pitchFamily="18" charset="0"/>
                <a:cs typeface="Times New Roman" pitchFamily="18" charset="0"/>
              </a:rPr>
              <a:t>Hash, K. M., &amp; </a:t>
            </a:r>
            <a:r>
              <a:rPr lang="en-GB" sz="1400" dirty="0" err="1">
                <a:latin typeface="Times New Roman" pitchFamily="18" charset="0"/>
                <a:cs typeface="Times New Roman" pitchFamily="18" charset="0"/>
              </a:rPr>
              <a:t>Ceperich</a:t>
            </a:r>
            <a:r>
              <a:rPr lang="en-GB" sz="1400" dirty="0">
                <a:latin typeface="Times New Roman" pitchFamily="18" charset="0"/>
                <a:cs typeface="Times New Roman" pitchFamily="18" charset="0"/>
              </a:rPr>
              <a:t>, S. D. (2006). Workplace issues. In D.F. Morrow, &amp; L. </a:t>
            </a:r>
            <a:r>
              <a:rPr lang="en-GB" sz="1400" dirty="0" err="1">
                <a:latin typeface="Times New Roman" pitchFamily="18" charset="0"/>
                <a:cs typeface="Times New Roman" pitchFamily="18" charset="0"/>
              </a:rPr>
              <a:t>Messinger</a:t>
            </a:r>
            <a:r>
              <a:rPr lang="en-GB" sz="1400" dirty="0">
                <a:latin typeface="Times New Roman" pitchFamily="18" charset="0"/>
                <a:cs typeface="Times New Roman" pitchFamily="18" charset="0"/>
              </a:rPr>
              <a:t> (Eds.), </a:t>
            </a:r>
            <a:r>
              <a:rPr lang="en-GB" sz="1400" i="1" dirty="0">
                <a:latin typeface="Times New Roman" pitchFamily="18" charset="0"/>
                <a:cs typeface="Times New Roman" pitchFamily="18" charset="0"/>
              </a:rPr>
              <a:t>Sexual orientation and gender expression in social work practice: Working with gay, lesbian, bisexual, &amp; transgender people</a:t>
            </a:r>
            <a:r>
              <a:rPr lang="en-GB" sz="1400" dirty="0">
                <a:latin typeface="Times New Roman" pitchFamily="18" charset="0"/>
                <a:cs typeface="Times New Roman" pitchFamily="18" charset="0"/>
              </a:rPr>
              <a:t>. New York: Columbia University Press.</a:t>
            </a:r>
          </a:p>
          <a:p>
            <a:pPr algn="just" fontAlgn="base"/>
            <a:endParaRPr lang="en-GB" sz="1400" dirty="0">
              <a:latin typeface="Times New Roman" pitchFamily="18" charset="0"/>
              <a:cs typeface="Times New Roman" pitchFamily="18" charset="0"/>
            </a:endParaRPr>
          </a:p>
          <a:p>
            <a:pPr algn="just"/>
            <a:r>
              <a:rPr lang="en-GB" sz="1400" dirty="0"/>
              <a:t>Head, B. W. (2008). Wicked problems in public policy. </a:t>
            </a:r>
            <a:r>
              <a:rPr lang="en-GB" sz="1400" i="1" dirty="0"/>
              <a:t>Public Policy, 3</a:t>
            </a:r>
            <a:r>
              <a:rPr lang="en-GB" sz="1400" dirty="0"/>
              <a:t>(2), 101-118. Available from </a:t>
            </a:r>
            <a:r>
              <a:rPr lang="en-GB" sz="1400" u="sng" dirty="0">
                <a:hlinkClick r:id="rId2"/>
              </a:rPr>
              <a:t>https://www.researchgate.net/publication/43502862_Wicked_Problems_in_Public_Policy</a:t>
            </a:r>
            <a:endParaRPr lang="en-GB" sz="1400" u="sng" dirty="0"/>
          </a:p>
          <a:p>
            <a:pPr algn="just"/>
            <a:endParaRPr lang="en-GB" sz="1400" dirty="0"/>
          </a:p>
          <a:p>
            <a:pPr algn="just"/>
            <a:r>
              <a:rPr lang="en-GB" sz="1400" u="sng" dirty="0">
                <a:hlinkClick r:id="rId3"/>
              </a:rPr>
              <a:t>Maine.gov: Human Rights Act</a:t>
            </a:r>
            <a:endParaRPr lang="en-GB" sz="1400" u="sng" dirty="0"/>
          </a:p>
          <a:p>
            <a:pPr algn="just"/>
            <a:endParaRPr lang="en-GB" sz="1400" dirty="0"/>
          </a:p>
          <a:p>
            <a:pPr algn="just"/>
            <a:r>
              <a:rPr lang="en-GB" sz="1400" u="sng" dirty="0">
                <a:hlinkClick r:id="rId4"/>
              </a:rPr>
              <a:t>http://smallbusiness.cho.com/prevent-discrimination-workplace-2853.html</a:t>
            </a:r>
            <a:endParaRPr lang="en-GB" sz="1400" u="sng" dirty="0"/>
          </a:p>
          <a:p>
            <a:pPr algn="just"/>
            <a:endParaRPr lang="en-GB" sz="1400" u="sng" dirty="0"/>
          </a:p>
          <a:p>
            <a:pPr algn="just"/>
            <a:r>
              <a:rPr lang="en-GB" sz="1400" dirty="0"/>
              <a:t>https://</a:t>
            </a:r>
            <a:r>
              <a:rPr lang="en-GB" sz="1400" dirty="0">
                <a:hlinkClick r:id="rId5"/>
              </a:rPr>
              <a:t>www.prosci.com/adkar/adkar-model</a:t>
            </a:r>
            <a:endParaRPr lang="en-GB" sz="1400" dirty="0"/>
          </a:p>
          <a:p>
            <a:pPr algn="just"/>
            <a:br>
              <a:rPr lang="en-GB" sz="1400" dirty="0">
                <a:latin typeface="Times New Roman" pitchFamily="18" charset="0"/>
                <a:cs typeface="Times New Roman" pitchFamily="18" charset="0"/>
              </a:rPr>
            </a:br>
            <a:endParaRPr lang="en-GB"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2768</TotalTime>
  <Words>2489</Words>
  <Application>Microsoft Office PowerPoint</Application>
  <PresentationFormat>On-screen Show (4:3)</PresentationFormat>
  <Paragraphs>208</Paragraphs>
  <Slides>12</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Aharoni</vt:lpstr>
      <vt:lpstr>Arial</vt:lpstr>
      <vt:lpstr>Times New Roman</vt:lpstr>
      <vt:lpstr>Trebuchet MS</vt:lpstr>
      <vt:lpstr>Wingdings</vt:lpstr>
      <vt:lpstr>Wingdings 2</vt:lpstr>
      <vt:lpstr>Opulent</vt:lpstr>
      <vt:lpstr>PowerPoint Presentation</vt:lpstr>
      <vt:lpstr>Defining Complex Problem, Scope and Impacts</vt:lpstr>
      <vt:lpstr>Defining Complex Problem, Scope and Impacts</vt:lpstr>
      <vt:lpstr>Problem </vt:lpstr>
      <vt:lpstr> Problem </vt:lpstr>
      <vt:lpstr>Solutions</vt:lpstr>
      <vt:lpstr>Solutions</vt:lpstr>
      <vt:lpstr>Plan Implementation</vt:lpstr>
      <vt:lpstr>Dissemination of Plans to Stakeholders</vt:lpstr>
      <vt:lpstr>Dissemination of Plans to Stakeholders </vt:lpstr>
      <vt:lpstr>Monitoring Techniques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Ahmed Issa</dc:creator>
  <cp:lastModifiedBy>lekan nureni</cp:lastModifiedBy>
  <cp:revision>9</cp:revision>
  <dcterms:modified xsi:type="dcterms:W3CDTF">2020-05-07T12:48:07Z</dcterms:modified>
</cp:coreProperties>
</file>