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3E1A3FE-6D5A-7F41-5DE9-277234822B26}" v="54" dt="2026-07-05T20:25:01.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1" Type="http://schemas.openxmlformats.org/officeDocument/2006/relationships/package" Target="../embeddings/Workbook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NHS App</c:v>
                </c:pt>
              </c:strCache>
            </c:strRef>
          </c:tx>
          <c:spPr>
            <a:solidFill>
              <a:srgbClr val="0C8A8A"/>
            </a:solidFill>
            <a:effectLst/>
          </c:spPr>
          <c:invertIfNegative val="0"/>
          <c:dLbls>
            <c:numFmt formatCode="#,##0" sourceLinked="0"/>
            <c:spPr>
              <a:noFill/>
              <a:ln>
                <a:noFill/>
              </a:ln>
              <a:effectLst/>
            </c:spPr>
            <c:txPr>
              <a:bodyPr rot="0" spcFirstLastPara="0" vertOverflow="ellipsis" vert="horz" wrap="square" lIns="38100" tIns="19050" rIns="38100" bIns="19050" anchor="ctr" anchorCtr="1"/>
              <a:lstStyle/>
              <a:p>
                <a:pPr>
                  <a:defRPr lang="en-US" sz="1000" b="0" i="0" u="none" strike="noStrike" kern="1200" baseline="0">
                    <a:solidFill>
                      <a:srgbClr val="000000"/>
                    </a:solidFill>
                    <a:latin typeface="Arial" panose="020B0604020202020204"/>
                    <a:ea typeface="+mn-ea"/>
                    <a:cs typeface="+mn-cs"/>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Total registrations</c:v>
                </c:pt>
                <c:pt idx="1">
                  <c:v>Distinct users in April</c:v>
                </c:pt>
                <c:pt idx="2">
                  <c:v>Repeat prescriptions</c:v>
                </c:pt>
              </c:strCache>
            </c:strRef>
          </c:cat>
          <c:val>
            <c:numRef>
              <c:f>Sheet1!$B$2:$B$4</c:f>
              <c:numCache>
                <c:formatCode>General</c:formatCode>
                <c:ptCount val="3"/>
                <c:pt idx="0">
                  <c:v>41.35</c:v>
                </c:pt>
                <c:pt idx="1">
                  <c:v>14.87</c:v>
                </c:pt>
                <c:pt idx="2">
                  <c:v>7.02</c:v>
                </c:pt>
              </c:numCache>
            </c:numRef>
          </c:val>
          <c:extLst>
            <c:ext xmlns:c16="http://schemas.microsoft.com/office/drawing/2014/chart" uri="{C3380CC4-5D6E-409C-BE32-E72D297353CC}">
              <c16:uniqueId val="{00000000-F803-4661-874F-109B8A518590}"/>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cmpd="sng" algn="ctr">
            <a:solidFill>
              <a:srgbClr val="888888"/>
            </a:solidFill>
            <a:prstDash val="solid"/>
            <a:round/>
          </a:ln>
        </c:spPr>
        <c:txPr>
          <a:bodyPr rot="-60000000" spcFirstLastPara="0" vertOverflow="ellipsis" vert="horz" wrap="square" anchor="ctr" anchorCtr="1"/>
          <a:lstStyle/>
          <a:p>
            <a:pPr>
              <a:defRPr lang="en-US" sz="1100" b="0" i="0" u="none" strike="noStrike" kern="1200" baseline="0">
                <a:solidFill>
                  <a:srgbClr val="000000"/>
                </a:solidFill>
                <a:latin typeface="Aptos"/>
                <a:ea typeface="+mn-ea"/>
                <a:cs typeface="+mn-cs"/>
              </a:defRPr>
            </a:pPr>
            <a:endParaRPr lang="en-US"/>
          </a:p>
        </c:txPr>
        <c:crossAx val="2094734552"/>
        <c:crosses val="autoZero"/>
        <c:auto val="1"/>
        <c:lblAlgn val="ctr"/>
        <c:lblOffset val="100"/>
        <c:noMultiLvlLbl val="1"/>
      </c:catAx>
      <c:valAx>
        <c:axId val="2094734552"/>
        <c:scaling>
          <c:orientation val="minMax"/>
        </c:scaling>
        <c:delete val="0"/>
        <c:axPos val="l"/>
        <c:majorGridlines>
          <c:spPr>
            <a:ln w="12700" cap="flat" cmpd="sng" algn="ctr">
              <a:solidFill>
                <a:srgbClr val="888888"/>
              </a:solidFill>
              <a:prstDash val="solid"/>
              <a:round/>
            </a:ln>
          </c:spPr>
        </c:majorGridlines>
        <c:numFmt formatCode="General" sourceLinked="0"/>
        <c:majorTickMark val="out"/>
        <c:minorTickMark val="none"/>
        <c:tickLblPos val="nextTo"/>
        <c:spPr>
          <a:ln w="12700" cap="flat" cmpd="sng" algn="ctr">
            <a:solidFill>
              <a:srgbClr val="888888"/>
            </a:solidFill>
            <a:prstDash val="solid"/>
            <a:round/>
          </a:ln>
        </c:spPr>
        <c:txPr>
          <a:bodyPr rot="-60000000" spcFirstLastPara="0" vertOverflow="ellipsis" vert="horz" wrap="square" anchor="ctr" anchorCtr="1"/>
          <a:lstStyle/>
          <a:p>
            <a:pPr>
              <a:defRPr lang="en-US" sz="1000" b="0" i="0" u="none" strike="noStrike" kern="1200" baseline="0">
                <a:solidFill>
                  <a:srgbClr val="000000"/>
                </a:solidFill>
                <a:latin typeface="Aptos"/>
                <a:ea typeface="+mn-ea"/>
                <a:cs typeface="+mn-cs"/>
              </a:defRPr>
            </a:pPr>
            <a:endParaRPr lang="en-US"/>
          </a:p>
        </c:txPr>
        <c:crossAx val="2094734554"/>
        <c:crosses val="autoZero"/>
        <c:crossBetween val="between"/>
        <c:majorUnit val="10"/>
      </c:valAx>
      <c:spPr>
        <a:noFill/>
        <a:ln>
          <a:noFill/>
        </a:ln>
        <a:effectLst/>
      </c:spPr>
    </c:plotArea>
    <c:plotVisOnly val="1"/>
    <c:dispBlanksAs val="span"/>
    <c:showDLblsOverMax val="0"/>
    <c:extLst>
      <c:ext uri="{0b15fc19-7d7d-44ad-8c2d-2c3a37ce22c3}">
        <chartProps xmlns="https://web.wps.cn/et/2018/main" chartId="{f322b8e6-2333-44e8-ade2-0a5fb089ab21}"/>
      </c:ext>
    </c:extLst>
  </c:chart>
  <c:spPr>
    <a:noFill/>
    <a:ln>
      <a:noFill/>
    </a:ln>
    <a:effectLst/>
  </c:spPr>
  <c:txPr>
    <a:bodyPr/>
    <a:lstStyle/>
    <a:p>
      <a:pPr>
        <a:defRPr lang="en-US"/>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morning/afternoon. My presentation is about the NHS App as a digital transformation in health and social care in England. I will summarise my Component 1 report, then explain the main impact on staff, service delivery, patients and communities. I will also give a balanced judgement and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is not only to describe the app. The aim is to judge whether it improves care in practice. My main argument is that the NHS App is a valuable digital front door, but it is only fair and safe when it is supported by staff, linked to local systems and backed up by non-digital routes.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NHS App allows people to order repeat prescriptions, manage some appointments, view records, receive messages and use NHS login. It is important because it is not a small pilot. It is a national platform used across England. This gives it major potential, but also makes implementation more complicated.</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adoption figures are strong. In April 2026, the app had more than 41 million all-time registrations and nearly 14.9 million distinct users in that month. More than 7 million repeat prescriptions were also ordered through the app. These figures show that the app has become part of normal NHS access.</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 is not just a piece of technology. It relies on GP practices, hospital systems, pharmacies, staff workflows, NHS login, record access rules and patient trust. This is why implementation varies locally. A patient may see different services depending on how their local systems are connected.</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app can help staff because it moves some routine tasks away from phone calls and paper. Repeat prescriptions are the strongest example. But it also creates new work, such as helping patients register, checking record access, managing proxy access and answering questions about results. Staff need training and protected time.</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service delivery, the app improves convenience and communication. Patients can use it outside office hours and may avoid unnecessary calls. However, the app cannot create more clinicians or appointments. It can improve coordination, but it cannot solve waiting lists or workforce shortages by itself.</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For patients, the app can improve control and independence. This is helpful for people with repeat medicines or long-term conditions. But record access can also cause anxiety if results are unclear. Privacy and safeguarding matter, especially where a patient is vulnerable or does not have private digital access.</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community level, the app can support public health messaging, care at home and carer involvement. The main risk is digital exclusion. Older adults, people without devices, people with low digital skills and people in deprived areas may benefit less. This could widen health inequalities if non-digital access is reduced.</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evaluation is balanced. The NHS App is successful in adoption and convenience, but it should not be judged only by registration numbers. More meaningful measures include avoided calls, missed appointments, staff workload, patient understanding, and usage in deprived communities.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recommend three actions. First, local NHS systems should link app plans to digital inclusion work. Second, staff should receive practical training on digital records, proxy access and safeguarding. Third, phone and face-to-face access should remain safe pathways. My conclusion is that a digital front door works only when other doors stay open.</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108858" y="-921658"/>
            <a:ext cx="12191695" cy="6858000"/>
          </a:xfrm>
          <a:prstGeom prst="rect">
            <a:avLst/>
          </a:prstGeom>
          <a:solidFill>
            <a:srgbClr val="FFFFFF"/>
          </a:solidFill>
          <a:ln w="12700">
            <a:solidFill>
              <a:srgbClr val="333333">
                <a:alpha val="0"/>
              </a:srgbClr>
            </a:solidFill>
            <a:prstDash val="solid"/>
          </a:ln>
        </p:spPr>
      </p:sp>
      <p:sp>
        <p:nvSpPr>
          <p:cNvPr id="3" name="Shape 1"/>
          <p:cNvSpPr/>
          <p:nvPr/>
        </p:nvSpPr>
        <p:spPr>
          <a:xfrm>
            <a:off x="228600" y="0"/>
            <a:ext cx="11963095" cy="914400"/>
          </a:xfrm>
          <a:prstGeom prst="rect">
            <a:avLst/>
          </a:prstGeom>
          <a:solidFill>
            <a:srgbClr val="EAF4F8"/>
          </a:solidFill>
          <a:ln w="12700">
            <a:solidFill>
              <a:srgbClr val="333333">
                <a:alpha val="0"/>
              </a:srgbClr>
            </a:solidFill>
            <a:prstDash val="solid"/>
          </a:ln>
        </p:spPr>
      </p:sp>
      <p:sp>
        <p:nvSpPr>
          <p:cNvPr id="4" name="Shape 2"/>
          <p:cNvSpPr/>
          <p:nvPr/>
        </p:nvSpPr>
        <p:spPr>
          <a:xfrm>
            <a:off x="0" y="0"/>
            <a:ext cx="228600" cy="6858000"/>
          </a:xfrm>
          <a:prstGeom prst="rect">
            <a:avLst/>
          </a:prstGeom>
          <a:solidFill>
            <a:srgbClr val="0C8A8A"/>
          </a:solidFill>
          <a:ln w="12700">
            <a:solidFill>
              <a:srgbClr val="333333">
                <a:alpha val="0"/>
              </a:srgbClr>
            </a:solidFill>
            <a:prstDash val="solid"/>
          </a:ln>
        </p:spPr>
      </p:sp>
      <p:sp>
        <p:nvSpPr>
          <p:cNvPr id="5" name="Text 3"/>
          <p:cNvSpPr/>
          <p:nvPr/>
        </p:nvSpPr>
        <p:spPr>
          <a:xfrm>
            <a:off x="658368" y="1664208"/>
            <a:ext cx="7543800" cy="658368"/>
          </a:xfrm>
          <a:prstGeom prst="rect">
            <a:avLst/>
          </a:prstGeom>
          <a:noFill/>
        </p:spPr>
        <p:txBody>
          <a:bodyPr wrap="square" lIns="0" tIns="0" rIns="0" bIns="0" rtlCol="0" anchor="ctr"/>
          <a:lstStyle/>
          <a:p>
            <a:pPr marL="0" indent="0">
              <a:buNone/>
            </a:pPr>
            <a:r>
              <a:rPr lang="en-US" sz="3400" b="1" dirty="0">
                <a:solidFill>
                  <a:srgbClr val="0E2F44"/>
                </a:solidFill>
                <a:latin typeface="Aptos Display" pitchFamily="34" charset="0"/>
                <a:ea typeface="Aptos Display" pitchFamily="34" charset="-122"/>
                <a:cs typeface="Aptos Display" pitchFamily="34" charset="-120"/>
              </a:rPr>
              <a:t>Critical Evaluation of the NHS App</a:t>
            </a:r>
            <a:endParaRPr lang="en-US" sz="3400" dirty="0"/>
          </a:p>
        </p:txBody>
      </p:sp>
      <p:sp>
        <p:nvSpPr>
          <p:cNvPr id="6" name="Text 4"/>
          <p:cNvSpPr/>
          <p:nvPr/>
        </p:nvSpPr>
        <p:spPr>
          <a:xfrm>
            <a:off x="685800" y="2395728"/>
            <a:ext cx="7498080" cy="320040"/>
          </a:xfrm>
          <a:prstGeom prst="rect">
            <a:avLst/>
          </a:prstGeom>
          <a:noFill/>
        </p:spPr>
        <p:txBody>
          <a:bodyPr wrap="square" lIns="0" tIns="0" rIns="0" bIns="0" rtlCol="0" anchor="ctr"/>
          <a:lstStyle/>
          <a:p>
            <a:pPr marL="0" indent="0">
              <a:buNone/>
            </a:pPr>
            <a:r>
              <a:rPr lang="en-US" sz="1800" dirty="0">
                <a:solidFill>
                  <a:srgbClr val="5F6B73"/>
                </a:solidFill>
              </a:rPr>
              <a:t>as a digital transformation in health and social care in England</a:t>
            </a:r>
            <a:endParaRPr lang="en-US" sz="1800" dirty="0"/>
          </a:p>
        </p:txBody>
      </p:sp>
      <p:sp>
        <p:nvSpPr>
          <p:cNvPr id="10" name="Text 8"/>
          <p:cNvSpPr/>
          <p:nvPr/>
        </p:nvSpPr>
        <p:spPr>
          <a:xfrm>
            <a:off x="705975" y="3489960"/>
            <a:ext cx="7194731" cy="2444496"/>
          </a:xfrm>
          <a:prstGeom prst="rect">
            <a:avLst/>
          </a:prstGeom>
          <a:noFill/>
        </p:spPr>
        <p:txBody>
          <a:bodyPr wrap="square" lIns="254" tIns="254" rIns="254" bIns="254" rtlCol="0" anchor="ctr"/>
          <a:lstStyle/>
          <a:p>
            <a:r>
              <a:rPr lang="en-US" sz="2400">
                <a:solidFill>
                  <a:srgbClr val="17212B"/>
                </a:solidFill>
              </a:rPr>
              <a:t>Student:    Ayesha Mehmood </a:t>
            </a:r>
          </a:p>
          <a:p>
            <a:r>
              <a:rPr lang="en-US" sz="2400">
                <a:solidFill>
                  <a:srgbClr val="17212B"/>
                </a:solidFill>
              </a:rPr>
              <a:t>Student number:  2329624</a:t>
            </a:r>
            <a:endParaRPr lang="en-US" sz="2400"/>
          </a:p>
          <a:p>
            <a:r>
              <a:rPr lang="en-US" sz="2400">
                <a:solidFill>
                  <a:srgbClr val="17212B"/>
                </a:solidFill>
              </a:rPr>
              <a:t>Lecturer:   Tommy Adattu</a:t>
            </a:r>
            <a:endParaRPr lang="en-US" sz="2400"/>
          </a:p>
          <a:p>
            <a:pPr marL="0" indent="0">
              <a:buNone/>
            </a:pPr>
            <a:r>
              <a:rPr lang="en-US" sz="2400" dirty="0">
                <a:solidFill>
                  <a:srgbClr val="17212B"/>
                </a:solidFill>
              </a:rPr>
              <a:t>Module code: BMHP6026</a:t>
            </a:r>
            <a:endParaRPr lang="en-US" sz="2400" dirty="0"/>
          </a:p>
        </p:txBody>
      </p:sp>
      <p:sp>
        <p:nvSpPr>
          <p:cNvPr id="7" name="TextBox 6">
            <a:extLst>
              <a:ext uri="{FF2B5EF4-FFF2-40B4-BE49-F238E27FC236}">
                <a16:creationId xmlns:a16="http://schemas.microsoft.com/office/drawing/2014/main" id="{951B42ED-C25A-3C61-CE37-99EE691A9EC4}"/>
              </a:ext>
            </a:extLst>
          </p:cNvPr>
          <p:cNvSpPr txBox="1"/>
          <p:nvPr/>
        </p:nvSpPr>
        <p:spPr>
          <a:xfrm>
            <a:off x="1423669" y="4253431"/>
            <a:ext cx="527284" cy="878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Aim and critical judgement</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What this viva voce will argue</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Text 3"/>
          <p:cNvSpPr/>
          <p:nvPr/>
        </p:nvSpPr>
        <p:spPr>
          <a:xfrm>
            <a:off x="685800" y="1417320"/>
            <a:ext cx="2286000" cy="301752"/>
          </a:xfrm>
          <a:prstGeom prst="rect">
            <a:avLst/>
          </a:prstGeom>
          <a:noFill/>
        </p:spPr>
        <p:txBody>
          <a:bodyPr wrap="square" lIns="0" tIns="0" rIns="0" bIns="0" rtlCol="0" anchor="ctr"/>
          <a:lstStyle/>
          <a:p>
            <a:pPr marL="0" indent="0">
              <a:buNone/>
            </a:pPr>
            <a:r>
              <a:rPr lang="en-US" sz="1800" b="1" dirty="0">
                <a:solidFill>
                  <a:srgbClr val="0E2F44"/>
                </a:solidFill>
              </a:rPr>
              <a:t>Research focus</a:t>
            </a:r>
            <a:endParaRPr lang="en-US" sz="1800" dirty="0"/>
          </a:p>
        </p:txBody>
      </p:sp>
      <p:sp>
        <p:nvSpPr>
          <p:cNvPr id="6" name="Text 4"/>
          <p:cNvSpPr/>
          <p:nvPr/>
        </p:nvSpPr>
        <p:spPr>
          <a:xfrm>
            <a:off x="685800" y="1810512"/>
            <a:ext cx="4846320" cy="914400"/>
          </a:xfrm>
          <a:prstGeom prst="rect">
            <a:avLst/>
          </a:prstGeom>
          <a:noFill/>
        </p:spPr>
        <p:txBody>
          <a:bodyPr wrap="square" lIns="254" tIns="254" rIns="254" bIns="254" rtlCol="0" anchor="ctr">
            <a:normAutofit/>
          </a:bodyPr>
          <a:lstStyle/>
          <a:p>
            <a:pPr marL="0" indent="0">
              <a:buNone/>
            </a:pPr>
            <a:r>
              <a:rPr lang="en-US" sz="1700" dirty="0">
                <a:solidFill>
                  <a:srgbClr val="17212B"/>
                </a:solidFill>
              </a:rPr>
              <a:t>Evaluate the NHS App as a contemporary digital transformation for professionals, service users and communities in England.</a:t>
            </a:r>
            <a:endParaRPr lang="en-US" sz="1700" dirty="0"/>
          </a:p>
        </p:txBody>
      </p:sp>
      <p:sp>
        <p:nvSpPr>
          <p:cNvPr id="7" name="Text 5"/>
          <p:cNvSpPr/>
          <p:nvPr/>
        </p:nvSpPr>
        <p:spPr>
          <a:xfrm>
            <a:off x="685800" y="3090672"/>
            <a:ext cx="2468880" cy="301752"/>
          </a:xfrm>
          <a:prstGeom prst="rect">
            <a:avLst/>
          </a:prstGeom>
          <a:noFill/>
        </p:spPr>
        <p:txBody>
          <a:bodyPr wrap="square" lIns="0" tIns="0" rIns="0" bIns="0" rtlCol="0" anchor="ctr"/>
          <a:lstStyle/>
          <a:p>
            <a:pPr marL="0" indent="0">
              <a:buNone/>
            </a:pPr>
            <a:r>
              <a:rPr lang="en-US" sz="1800" b="1" dirty="0">
                <a:solidFill>
                  <a:srgbClr val="0E2F44"/>
                </a:solidFill>
              </a:rPr>
              <a:t>Main judgement</a:t>
            </a:r>
            <a:endParaRPr lang="en-US" sz="1800" dirty="0"/>
          </a:p>
        </p:txBody>
      </p:sp>
      <p:sp>
        <p:nvSpPr>
          <p:cNvPr id="8" name="Text 6"/>
          <p:cNvSpPr/>
          <p:nvPr/>
        </p:nvSpPr>
        <p:spPr>
          <a:xfrm>
            <a:off x="685800" y="3493008"/>
            <a:ext cx="4846320" cy="1097280"/>
          </a:xfrm>
          <a:prstGeom prst="rect">
            <a:avLst/>
          </a:prstGeom>
          <a:noFill/>
        </p:spPr>
        <p:txBody>
          <a:bodyPr wrap="square" lIns="254" tIns="254" rIns="254" bIns="254" rtlCol="0" anchor="ctr">
            <a:normAutofit/>
          </a:bodyPr>
          <a:lstStyle/>
          <a:p>
            <a:pPr marL="0" indent="0">
              <a:buNone/>
            </a:pPr>
            <a:r>
              <a:rPr lang="en-US" sz="1700" dirty="0">
                <a:solidFill>
                  <a:srgbClr val="17212B"/>
                </a:solidFill>
              </a:rPr>
              <a:t>The NHS App is valuable, but only if it is supported by staff, linked to local systems and backed up by non-digital routes.</a:t>
            </a:r>
            <a:endParaRPr lang="en-US" sz="1700" dirty="0"/>
          </a:p>
        </p:txBody>
      </p:sp>
      <p:sp>
        <p:nvSpPr>
          <p:cNvPr id="9" name="Shape 7"/>
          <p:cNvSpPr/>
          <p:nvPr/>
        </p:nvSpPr>
        <p:spPr>
          <a:xfrm>
            <a:off x="6400800" y="1508760"/>
            <a:ext cx="4526280" cy="2057400"/>
          </a:xfrm>
          <a:prstGeom prst="roundRect">
            <a:avLst>
              <a:gd name="adj" fmla="val 3556"/>
            </a:avLst>
          </a:prstGeom>
          <a:solidFill>
            <a:srgbClr val="F7FBFC"/>
          </a:solidFill>
          <a:ln w="12700">
            <a:solidFill>
              <a:srgbClr val="D7E6EB"/>
            </a:solidFill>
            <a:prstDash val="solid"/>
          </a:ln>
        </p:spPr>
      </p:sp>
      <p:sp>
        <p:nvSpPr>
          <p:cNvPr id="10" name="Shape 8"/>
          <p:cNvSpPr/>
          <p:nvPr/>
        </p:nvSpPr>
        <p:spPr>
          <a:xfrm>
            <a:off x="6400800" y="1508760"/>
            <a:ext cx="73152" cy="2057400"/>
          </a:xfrm>
          <a:prstGeom prst="rect">
            <a:avLst/>
          </a:prstGeom>
          <a:solidFill>
            <a:srgbClr val="0C8A8A"/>
          </a:solidFill>
          <a:ln w="12700">
            <a:solidFill>
              <a:srgbClr val="333333">
                <a:alpha val="0"/>
              </a:srgbClr>
            </a:solidFill>
            <a:prstDash val="solid"/>
          </a:ln>
        </p:spPr>
      </p:sp>
      <p:sp>
        <p:nvSpPr>
          <p:cNvPr id="11" name="Text 9"/>
          <p:cNvSpPr/>
          <p:nvPr/>
        </p:nvSpPr>
        <p:spPr>
          <a:xfrm>
            <a:off x="6601968" y="1673352"/>
            <a:ext cx="4206240" cy="274320"/>
          </a:xfrm>
          <a:prstGeom prst="rect">
            <a:avLst/>
          </a:prstGeom>
          <a:noFill/>
        </p:spPr>
        <p:txBody>
          <a:bodyPr wrap="square" lIns="0" tIns="0" rIns="0" bIns="0" rtlCol="0" anchor="ctr"/>
          <a:lstStyle/>
          <a:p>
            <a:pPr marL="0" indent="0">
              <a:buNone/>
            </a:pPr>
            <a:r>
              <a:rPr lang="en-US" sz="1600" b="1" dirty="0">
                <a:solidFill>
                  <a:srgbClr val="0E2F44"/>
                </a:solidFill>
              </a:rPr>
              <a:t>Level 6 angle</a:t>
            </a:r>
            <a:endParaRPr lang="en-US" sz="1600" dirty="0"/>
          </a:p>
        </p:txBody>
      </p:sp>
      <p:sp>
        <p:nvSpPr>
          <p:cNvPr id="12" name="Text 10"/>
          <p:cNvSpPr/>
          <p:nvPr/>
        </p:nvSpPr>
        <p:spPr>
          <a:xfrm>
            <a:off x="6601968" y="2039112"/>
            <a:ext cx="4206240" cy="141732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Not just “what the app does” - the key issue is who benefits, who may be excluded, and what new risks are created.</a:t>
            </a:r>
            <a:endParaRPr lang="en-US" sz="1250" dirty="0"/>
          </a:p>
        </p:txBody>
      </p:sp>
      <p:sp>
        <p:nvSpPr>
          <p:cNvPr id="13" name="Shape 11"/>
          <p:cNvSpPr/>
          <p:nvPr/>
        </p:nvSpPr>
        <p:spPr>
          <a:xfrm>
            <a:off x="6400800" y="3840480"/>
            <a:ext cx="4526280" cy="1417320"/>
          </a:xfrm>
          <a:prstGeom prst="roundRect">
            <a:avLst>
              <a:gd name="adj" fmla="val 5161"/>
            </a:avLst>
          </a:prstGeom>
          <a:solidFill>
            <a:srgbClr val="F7FBFC"/>
          </a:solidFill>
          <a:ln w="12700">
            <a:solidFill>
              <a:srgbClr val="D7E6EB"/>
            </a:solidFill>
            <a:prstDash val="solid"/>
          </a:ln>
        </p:spPr>
      </p:sp>
      <p:sp>
        <p:nvSpPr>
          <p:cNvPr id="14" name="Shape 12"/>
          <p:cNvSpPr/>
          <p:nvPr/>
        </p:nvSpPr>
        <p:spPr>
          <a:xfrm>
            <a:off x="6400800" y="3840480"/>
            <a:ext cx="73152" cy="1417320"/>
          </a:xfrm>
          <a:prstGeom prst="rect">
            <a:avLst/>
          </a:prstGeom>
          <a:solidFill>
            <a:srgbClr val="6BA43A"/>
          </a:solidFill>
          <a:ln w="12700">
            <a:solidFill>
              <a:srgbClr val="333333">
                <a:alpha val="0"/>
              </a:srgbClr>
            </a:solidFill>
            <a:prstDash val="solid"/>
          </a:ln>
        </p:spPr>
      </p:sp>
      <p:sp>
        <p:nvSpPr>
          <p:cNvPr id="15" name="Text 13"/>
          <p:cNvSpPr/>
          <p:nvPr/>
        </p:nvSpPr>
        <p:spPr>
          <a:xfrm>
            <a:off x="6601968" y="4005072"/>
            <a:ext cx="4206240" cy="274320"/>
          </a:xfrm>
          <a:prstGeom prst="rect">
            <a:avLst/>
          </a:prstGeom>
          <a:noFill/>
        </p:spPr>
        <p:txBody>
          <a:bodyPr wrap="square" lIns="0" tIns="0" rIns="0" bIns="0" rtlCol="0" anchor="ctr"/>
          <a:lstStyle/>
          <a:p>
            <a:pPr marL="0" indent="0">
              <a:buNone/>
            </a:pPr>
            <a:r>
              <a:rPr lang="en-US" sz="1600" b="1" dirty="0">
                <a:solidFill>
                  <a:srgbClr val="0E2F44"/>
                </a:solidFill>
              </a:rPr>
              <a:t>Presentation structure</a:t>
            </a:r>
            <a:endParaRPr lang="en-US" sz="1600" dirty="0"/>
          </a:p>
        </p:txBody>
      </p:sp>
      <p:sp>
        <p:nvSpPr>
          <p:cNvPr id="16" name="Text 14"/>
          <p:cNvSpPr/>
          <p:nvPr/>
        </p:nvSpPr>
        <p:spPr>
          <a:xfrm>
            <a:off x="6601968" y="4370832"/>
            <a:ext cx="4206240" cy="77724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Implementation → workforce → service delivery → patients → communities → recommendations.</a:t>
            </a:r>
            <a:endParaRPr lang="en-US" sz="1250" dirty="0"/>
          </a:p>
        </p:txBody>
      </p:sp>
      <p:sp>
        <p:nvSpPr>
          <p:cNvPr id="17" name="Shape 15"/>
          <p:cNvSpPr/>
          <p:nvPr/>
        </p:nvSpPr>
        <p:spPr>
          <a:xfrm>
            <a:off x="502920" y="6446520"/>
            <a:ext cx="11201400" cy="0"/>
          </a:xfrm>
          <a:prstGeom prst="line">
            <a:avLst/>
          </a:prstGeom>
          <a:noFill/>
          <a:ln w="12700">
            <a:solidFill>
              <a:srgbClr val="D9E5EA"/>
            </a:solidFill>
            <a:prstDash val="solid"/>
          </a:ln>
        </p:spPr>
      </p:sp>
      <p:sp>
        <p:nvSpPr>
          <p:cNvPr id="18" name="Text 16"/>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2</a:t>
            </a:r>
            <a:endParaRPr lang="en-US" sz="850" dirty="0"/>
          </a:p>
        </p:txBody>
      </p:sp>
      <p:sp>
        <p:nvSpPr>
          <p:cNvPr id="19" name="Text 17"/>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Assessment brief: LO1 and LO2</a:t>
            </a:r>
            <a:endParaRPr lang="en-US" sz="8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What the NHS App does</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A national “digital front door” to NHS services</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13232" y="1417320"/>
            <a:ext cx="4526280" cy="1051560"/>
          </a:xfrm>
          <a:prstGeom prst="roundRect">
            <a:avLst>
              <a:gd name="adj" fmla="val 6957"/>
            </a:avLst>
          </a:prstGeom>
          <a:solidFill>
            <a:srgbClr val="F7FBFC"/>
          </a:solidFill>
          <a:ln w="12700">
            <a:solidFill>
              <a:srgbClr val="D7E6EB"/>
            </a:solidFill>
            <a:prstDash val="solid"/>
          </a:ln>
        </p:spPr>
      </p:sp>
      <p:sp>
        <p:nvSpPr>
          <p:cNvPr id="6" name="Shape 4"/>
          <p:cNvSpPr/>
          <p:nvPr/>
        </p:nvSpPr>
        <p:spPr>
          <a:xfrm>
            <a:off x="713232" y="1417320"/>
            <a:ext cx="73152" cy="1051560"/>
          </a:xfrm>
          <a:prstGeom prst="rect">
            <a:avLst/>
          </a:prstGeom>
          <a:solidFill>
            <a:srgbClr val="1E6F9F"/>
          </a:solidFill>
          <a:ln w="12700">
            <a:solidFill>
              <a:srgbClr val="333333">
                <a:alpha val="0"/>
              </a:srgbClr>
            </a:solidFill>
            <a:prstDash val="solid"/>
          </a:ln>
        </p:spPr>
      </p:sp>
      <p:sp>
        <p:nvSpPr>
          <p:cNvPr id="7" name="Text 5"/>
          <p:cNvSpPr/>
          <p:nvPr/>
        </p:nvSpPr>
        <p:spPr>
          <a:xfrm>
            <a:off x="914400" y="1581912"/>
            <a:ext cx="4206240" cy="274320"/>
          </a:xfrm>
          <a:prstGeom prst="rect">
            <a:avLst/>
          </a:prstGeom>
          <a:noFill/>
        </p:spPr>
        <p:txBody>
          <a:bodyPr wrap="square" lIns="0" tIns="0" rIns="0" bIns="0" rtlCol="0" anchor="ctr"/>
          <a:lstStyle/>
          <a:p>
            <a:pPr marL="0" indent="0">
              <a:buNone/>
            </a:pPr>
            <a:r>
              <a:rPr lang="en-US" sz="1600" b="1" dirty="0">
                <a:solidFill>
                  <a:srgbClr val="0E2F44"/>
                </a:solidFill>
              </a:rPr>
              <a:t>Repeat prescriptions</a:t>
            </a:r>
            <a:endParaRPr lang="en-US" sz="1600" dirty="0"/>
          </a:p>
        </p:txBody>
      </p:sp>
      <p:sp>
        <p:nvSpPr>
          <p:cNvPr id="8" name="Text 6"/>
          <p:cNvSpPr/>
          <p:nvPr/>
        </p:nvSpPr>
        <p:spPr>
          <a:xfrm>
            <a:off x="914400" y="1947672"/>
            <a:ext cx="4206240" cy="4114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Order and track medicines</a:t>
            </a:r>
            <a:endParaRPr lang="en-US" sz="1250" dirty="0"/>
          </a:p>
        </p:txBody>
      </p:sp>
      <p:sp>
        <p:nvSpPr>
          <p:cNvPr id="9" name="Shape 7"/>
          <p:cNvSpPr/>
          <p:nvPr/>
        </p:nvSpPr>
        <p:spPr>
          <a:xfrm>
            <a:off x="6062472" y="1417320"/>
            <a:ext cx="4526280" cy="1051560"/>
          </a:xfrm>
          <a:prstGeom prst="roundRect">
            <a:avLst>
              <a:gd name="adj" fmla="val 6957"/>
            </a:avLst>
          </a:prstGeom>
          <a:solidFill>
            <a:srgbClr val="F7FBFC"/>
          </a:solidFill>
          <a:ln w="12700">
            <a:solidFill>
              <a:srgbClr val="D7E6EB"/>
            </a:solidFill>
            <a:prstDash val="solid"/>
          </a:ln>
        </p:spPr>
      </p:sp>
      <p:sp>
        <p:nvSpPr>
          <p:cNvPr id="10" name="Shape 8"/>
          <p:cNvSpPr/>
          <p:nvPr/>
        </p:nvSpPr>
        <p:spPr>
          <a:xfrm>
            <a:off x="6062472" y="1417320"/>
            <a:ext cx="73152" cy="1051560"/>
          </a:xfrm>
          <a:prstGeom prst="rect">
            <a:avLst/>
          </a:prstGeom>
          <a:solidFill>
            <a:srgbClr val="0C8A8A"/>
          </a:solidFill>
          <a:ln w="12700">
            <a:solidFill>
              <a:srgbClr val="333333">
                <a:alpha val="0"/>
              </a:srgbClr>
            </a:solidFill>
            <a:prstDash val="solid"/>
          </a:ln>
        </p:spPr>
      </p:sp>
      <p:sp>
        <p:nvSpPr>
          <p:cNvPr id="11" name="Text 9"/>
          <p:cNvSpPr/>
          <p:nvPr/>
        </p:nvSpPr>
        <p:spPr>
          <a:xfrm>
            <a:off x="6263640" y="1581912"/>
            <a:ext cx="4206240" cy="274320"/>
          </a:xfrm>
          <a:prstGeom prst="rect">
            <a:avLst/>
          </a:prstGeom>
          <a:noFill/>
        </p:spPr>
        <p:txBody>
          <a:bodyPr wrap="square" lIns="0" tIns="0" rIns="0" bIns="0" rtlCol="0" anchor="ctr"/>
          <a:lstStyle/>
          <a:p>
            <a:pPr marL="0" indent="0">
              <a:buNone/>
            </a:pPr>
            <a:r>
              <a:rPr lang="en-US" sz="1600" b="1" dirty="0">
                <a:solidFill>
                  <a:srgbClr val="0E2F44"/>
                </a:solidFill>
              </a:rPr>
              <a:t>Appointments</a:t>
            </a:r>
            <a:endParaRPr lang="en-US" sz="1600" dirty="0"/>
          </a:p>
        </p:txBody>
      </p:sp>
      <p:sp>
        <p:nvSpPr>
          <p:cNvPr id="12" name="Text 10"/>
          <p:cNvSpPr/>
          <p:nvPr/>
        </p:nvSpPr>
        <p:spPr>
          <a:xfrm>
            <a:off x="6263640" y="1947672"/>
            <a:ext cx="4206240" cy="4114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View, book or cancel where enabled</a:t>
            </a:r>
            <a:endParaRPr lang="en-US" sz="1250" dirty="0"/>
          </a:p>
        </p:txBody>
      </p:sp>
      <p:sp>
        <p:nvSpPr>
          <p:cNvPr id="13" name="Shape 11"/>
          <p:cNvSpPr/>
          <p:nvPr/>
        </p:nvSpPr>
        <p:spPr>
          <a:xfrm>
            <a:off x="713232" y="3063240"/>
            <a:ext cx="4526280" cy="1051560"/>
          </a:xfrm>
          <a:prstGeom prst="roundRect">
            <a:avLst>
              <a:gd name="adj" fmla="val 6957"/>
            </a:avLst>
          </a:prstGeom>
          <a:solidFill>
            <a:srgbClr val="F7FBFC"/>
          </a:solidFill>
          <a:ln w="12700">
            <a:solidFill>
              <a:srgbClr val="D7E6EB"/>
            </a:solidFill>
            <a:prstDash val="solid"/>
          </a:ln>
        </p:spPr>
      </p:sp>
      <p:sp>
        <p:nvSpPr>
          <p:cNvPr id="14" name="Shape 12"/>
          <p:cNvSpPr/>
          <p:nvPr/>
        </p:nvSpPr>
        <p:spPr>
          <a:xfrm>
            <a:off x="713232" y="3063240"/>
            <a:ext cx="73152" cy="1051560"/>
          </a:xfrm>
          <a:prstGeom prst="rect">
            <a:avLst/>
          </a:prstGeom>
          <a:solidFill>
            <a:srgbClr val="6BA43A"/>
          </a:solidFill>
          <a:ln w="12700">
            <a:solidFill>
              <a:srgbClr val="333333">
                <a:alpha val="0"/>
              </a:srgbClr>
            </a:solidFill>
            <a:prstDash val="solid"/>
          </a:ln>
        </p:spPr>
      </p:sp>
      <p:sp>
        <p:nvSpPr>
          <p:cNvPr id="15" name="Text 13"/>
          <p:cNvSpPr/>
          <p:nvPr/>
        </p:nvSpPr>
        <p:spPr>
          <a:xfrm>
            <a:off x="914400" y="3227832"/>
            <a:ext cx="4206240" cy="274320"/>
          </a:xfrm>
          <a:prstGeom prst="rect">
            <a:avLst/>
          </a:prstGeom>
          <a:noFill/>
        </p:spPr>
        <p:txBody>
          <a:bodyPr wrap="square" lIns="0" tIns="0" rIns="0" bIns="0" rtlCol="0" anchor="ctr"/>
          <a:lstStyle/>
          <a:p>
            <a:pPr marL="0" indent="0">
              <a:buNone/>
            </a:pPr>
            <a:r>
              <a:rPr lang="en-US" sz="1600" b="1" dirty="0">
                <a:solidFill>
                  <a:srgbClr val="0E2F44"/>
                </a:solidFill>
              </a:rPr>
              <a:t>Records</a:t>
            </a:r>
            <a:endParaRPr lang="en-US" sz="1600" dirty="0"/>
          </a:p>
        </p:txBody>
      </p:sp>
      <p:sp>
        <p:nvSpPr>
          <p:cNvPr id="16" name="Text 14"/>
          <p:cNvSpPr/>
          <p:nvPr/>
        </p:nvSpPr>
        <p:spPr>
          <a:xfrm>
            <a:off x="914400" y="3593592"/>
            <a:ext cx="4206240" cy="4114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View GP records and test results</a:t>
            </a:r>
            <a:endParaRPr lang="en-US" sz="1250" dirty="0"/>
          </a:p>
        </p:txBody>
      </p:sp>
      <p:sp>
        <p:nvSpPr>
          <p:cNvPr id="17" name="Shape 15"/>
          <p:cNvSpPr/>
          <p:nvPr/>
        </p:nvSpPr>
        <p:spPr>
          <a:xfrm>
            <a:off x="6062472" y="3063240"/>
            <a:ext cx="4526280" cy="1051560"/>
          </a:xfrm>
          <a:prstGeom prst="roundRect">
            <a:avLst>
              <a:gd name="adj" fmla="val 6957"/>
            </a:avLst>
          </a:prstGeom>
          <a:solidFill>
            <a:srgbClr val="F7FBFC"/>
          </a:solidFill>
          <a:ln w="12700">
            <a:solidFill>
              <a:srgbClr val="D7E6EB"/>
            </a:solidFill>
            <a:prstDash val="solid"/>
          </a:ln>
        </p:spPr>
      </p:sp>
      <p:sp>
        <p:nvSpPr>
          <p:cNvPr id="18" name="Shape 16"/>
          <p:cNvSpPr/>
          <p:nvPr/>
        </p:nvSpPr>
        <p:spPr>
          <a:xfrm>
            <a:off x="6062472" y="3063240"/>
            <a:ext cx="73152" cy="1051560"/>
          </a:xfrm>
          <a:prstGeom prst="rect">
            <a:avLst/>
          </a:prstGeom>
          <a:solidFill>
            <a:srgbClr val="D97635"/>
          </a:solidFill>
          <a:ln w="12700">
            <a:solidFill>
              <a:srgbClr val="333333">
                <a:alpha val="0"/>
              </a:srgbClr>
            </a:solidFill>
            <a:prstDash val="solid"/>
          </a:ln>
        </p:spPr>
      </p:sp>
      <p:sp>
        <p:nvSpPr>
          <p:cNvPr id="19" name="Text 17"/>
          <p:cNvSpPr/>
          <p:nvPr/>
        </p:nvSpPr>
        <p:spPr>
          <a:xfrm>
            <a:off x="6263640" y="3227832"/>
            <a:ext cx="4206240" cy="274320"/>
          </a:xfrm>
          <a:prstGeom prst="rect">
            <a:avLst/>
          </a:prstGeom>
          <a:noFill/>
        </p:spPr>
        <p:txBody>
          <a:bodyPr wrap="square" lIns="0" tIns="0" rIns="0" bIns="0" rtlCol="0" anchor="ctr"/>
          <a:lstStyle/>
          <a:p>
            <a:pPr marL="0" indent="0">
              <a:buNone/>
            </a:pPr>
            <a:r>
              <a:rPr lang="en-US" sz="1600" b="1" dirty="0">
                <a:solidFill>
                  <a:srgbClr val="0E2F44"/>
                </a:solidFill>
              </a:rPr>
              <a:t>Messages</a:t>
            </a:r>
            <a:endParaRPr lang="en-US" sz="1600" dirty="0"/>
          </a:p>
        </p:txBody>
      </p:sp>
      <p:sp>
        <p:nvSpPr>
          <p:cNvPr id="20" name="Text 18"/>
          <p:cNvSpPr/>
          <p:nvPr/>
        </p:nvSpPr>
        <p:spPr>
          <a:xfrm>
            <a:off x="6263640" y="3593592"/>
            <a:ext cx="4206240" cy="4114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Receive NHS messages and linked services</a:t>
            </a:r>
            <a:endParaRPr lang="en-US" sz="1250" dirty="0"/>
          </a:p>
        </p:txBody>
      </p:sp>
      <p:sp>
        <p:nvSpPr>
          <p:cNvPr id="21" name="Shape 19"/>
          <p:cNvSpPr/>
          <p:nvPr/>
        </p:nvSpPr>
        <p:spPr>
          <a:xfrm>
            <a:off x="3520440" y="4892040"/>
            <a:ext cx="5120640" cy="676656"/>
          </a:xfrm>
          <a:prstGeom prst="roundRect">
            <a:avLst>
              <a:gd name="adj" fmla="val 13514"/>
            </a:avLst>
          </a:prstGeom>
          <a:solidFill>
            <a:srgbClr val="EAF4F8"/>
          </a:solidFill>
          <a:ln w="12700">
            <a:solidFill>
              <a:srgbClr val="333333">
                <a:alpha val="0"/>
              </a:srgbClr>
            </a:solidFill>
            <a:prstDash val="solid"/>
          </a:ln>
        </p:spPr>
      </p:sp>
      <p:sp>
        <p:nvSpPr>
          <p:cNvPr id="22" name="Text 20"/>
          <p:cNvSpPr/>
          <p:nvPr/>
        </p:nvSpPr>
        <p:spPr>
          <a:xfrm>
            <a:off x="3767328" y="5065776"/>
            <a:ext cx="4617720" cy="246888"/>
          </a:xfrm>
          <a:prstGeom prst="rect">
            <a:avLst/>
          </a:prstGeom>
          <a:noFill/>
        </p:spPr>
        <p:txBody>
          <a:bodyPr wrap="square" lIns="0" tIns="0" rIns="0" bIns="0" rtlCol="0" anchor="ctr"/>
          <a:lstStyle/>
          <a:p>
            <a:pPr marL="0" indent="0" algn="ctr">
              <a:buNone/>
            </a:pPr>
            <a:r>
              <a:rPr lang="en-US" sz="1400" b="1" dirty="0">
                <a:solidFill>
                  <a:srgbClr val="0E2F44"/>
                </a:solidFill>
              </a:rPr>
              <a:t>Why it matters: the NHS App is not a small pilot. It is a national platform used across England.</a:t>
            </a:r>
            <a:endParaRPr lang="en-US" sz="1400" dirty="0"/>
          </a:p>
        </p:txBody>
      </p:sp>
      <p:sp>
        <p:nvSpPr>
          <p:cNvPr id="23" name="Shape 21"/>
          <p:cNvSpPr/>
          <p:nvPr/>
        </p:nvSpPr>
        <p:spPr>
          <a:xfrm>
            <a:off x="502920" y="6446520"/>
            <a:ext cx="11201400" cy="0"/>
          </a:xfrm>
          <a:prstGeom prst="line">
            <a:avLst/>
          </a:prstGeom>
          <a:noFill/>
          <a:ln w="12700">
            <a:solidFill>
              <a:srgbClr val="D9E5EA"/>
            </a:solidFill>
            <a:prstDash val="solid"/>
          </a:ln>
        </p:spPr>
      </p:sp>
      <p:sp>
        <p:nvSpPr>
          <p:cNvPr id="24" name="Text 22"/>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3</a:t>
            </a:r>
            <a:endParaRPr lang="en-US" sz="850" dirty="0"/>
          </a:p>
        </p:txBody>
      </p:sp>
      <p:sp>
        <p:nvSpPr>
          <p:cNvPr id="25" name="Text 23"/>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 NHS (2026a)</a:t>
            </a:r>
            <a:endParaRPr lang="en-US" sz="8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Scale of adoption</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April 2026 shows mass national use</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graphicFrame>
        <p:nvGraphicFramePr>
          <p:cNvPr id="5" name="Chart 0"/>
          <p:cNvGraphicFramePr/>
          <p:nvPr/>
        </p:nvGraphicFramePr>
        <p:xfrm>
          <a:off x="777240" y="1325880"/>
          <a:ext cx="6537960" cy="4297680"/>
        </p:xfrm>
        <a:graphic>
          <a:graphicData uri="http://schemas.openxmlformats.org/drawingml/2006/chart">
            <c:chart xmlns:c="http://schemas.openxmlformats.org/drawingml/2006/chart" xmlns:r="http://schemas.openxmlformats.org/officeDocument/2006/relationships" r:id="rId3"/>
          </a:graphicData>
        </a:graphic>
      </p:graphicFrame>
      <p:sp>
        <p:nvSpPr>
          <p:cNvPr id="6" name="Shape 3"/>
          <p:cNvSpPr/>
          <p:nvPr/>
        </p:nvSpPr>
        <p:spPr>
          <a:xfrm>
            <a:off x="7818120" y="1417320"/>
            <a:ext cx="3611880" cy="1508760"/>
          </a:xfrm>
          <a:prstGeom prst="roundRect">
            <a:avLst>
              <a:gd name="adj" fmla="val 4848"/>
            </a:avLst>
          </a:prstGeom>
          <a:solidFill>
            <a:srgbClr val="F7FBFC"/>
          </a:solidFill>
          <a:ln w="12700">
            <a:solidFill>
              <a:srgbClr val="D7E6EB"/>
            </a:solidFill>
            <a:prstDash val="solid"/>
          </a:ln>
        </p:spPr>
      </p:sp>
      <p:sp>
        <p:nvSpPr>
          <p:cNvPr id="7" name="Shape 4"/>
          <p:cNvSpPr/>
          <p:nvPr/>
        </p:nvSpPr>
        <p:spPr>
          <a:xfrm>
            <a:off x="7818120" y="1417320"/>
            <a:ext cx="73152" cy="1508760"/>
          </a:xfrm>
          <a:prstGeom prst="rect">
            <a:avLst/>
          </a:prstGeom>
          <a:solidFill>
            <a:srgbClr val="0C8A8A"/>
          </a:solidFill>
          <a:ln w="12700">
            <a:solidFill>
              <a:srgbClr val="333333">
                <a:alpha val="0"/>
              </a:srgbClr>
            </a:solidFill>
            <a:prstDash val="solid"/>
          </a:ln>
        </p:spPr>
      </p:sp>
      <p:sp>
        <p:nvSpPr>
          <p:cNvPr id="8" name="Text 5"/>
          <p:cNvSpPr/>
          <p:nvPr/>
        </p:nvSpPr>
        <p:spPr>
          <a:xfrm>
            <a:off x="8019288" y="1581912"/>
            <a:ext cx="3291840" cy="274320"/>
          </a:xfrm>
          <a:prstGeom prst="rect">
            <a:avLst/>
          </a:prstGeom>
          <a:noFill/>
        </p:spPr>
        <p:txBody>
          <a:bodyPr wrap="square" lIns="0" tIns="0" rIns="0" bIns="0" rtlCol="0" anchor="ctr"/>
          <a:lstStyle/>
          <a:p>
            <a:pPr marL="0" indent="0">
              <a:buNone/>
            </a:pPr>
            <a:r>
              <a:rPr lang="en-US" sz="1600" b="1" dirty="0">
                <a:solidFill>
                  <a:srgbClr val="0E2F44"/>
                </a:solidFill>
              </a:rPr>
              <a:t>What the numbers show</a:t>
            </a:r>
            <a:endParaRPr lang="en-US" sz="1600" dirty="0"/>
          </a:p>
        </p:txBody>
      </p:sp>
      <p:sp>
        <p:nvSpPr>
          <p:cNvPr id="9" name="Text 6"/>
          <p:cNvSpPr/>
          <p:nvPr/>
        </p:nvSpPr>
        <p:spPr>
          <a:xfrm>
            <a:off x="8019288" y="1947672"/>
            <a:ext cx="3291840" cy="8686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The app is now a routine access route for millions of people, especially for prescriptions and records.</a:t>
            </a:r>
            <a:endParaRPr lang="en-US" sz="1250" dirty="0"/>
          </a:p>
        </p:txBody>
      </p:sp>
      <p:sp>
        <p:nvSpPr>
          <p:cNvPr id="10" name="Shape 7"/>
          <p:cNvSpPr/>
          <p:nvPr/>
        </p:nvSpPr>
        <p:spPr>
          <a:xfrm>
            <a:off x="7818120" y="3246120"/>
            <a:ext cx="3611880" cy="1691640"/>
          </a:xfrm>
          <a:prstGeom prst="roundRect">
            <a:avLst>
              <a:gd name="adj" fmla="val 4324"/>
            </a:avLst>
          </a:prstGeom>
          <a:solidFill>
            <a:srgbClr val="F7FBFC"/>
          </a:solidFill>
          <a:ln w="12700">
            <a:solidFill>
              <a:srgbClr val="D7E6EB"/>
            </a:solidFill>
            <a:prstDash val="solid"/>
          </a:ln>
        </p:spPr>
      </p:sp>
      <p:sp>
        <p:nvSpPr>
          <p:cNvPr id="11" name="Shape 8"/>
          <p:cNvSpPr/>
          <p:nvPr/>
        </p:nvSpPr>
        <p:spPr>
          <a:xfrm>
            <a:off x="7818120" y="3246120"/>
            <a:ext cx="73152" cy="1691640"/>
          </a:xfrm>
          <a:prstGeom prst="rect">
            <a:avLst/>
          </a:prstGeom>
          <a:solidFill>
            <a:srgbClr val="D97635"/>
          </a:solidFill>
          <a:ln w="12700">
            <a:solidFill>
              <a:srgbClr val="333333">
                <a:alpha val="0"/>
              </a:srgbClr>
            </a:solidFill>
            <a:prstDash val="solid"/>
          </a:ln>
        </p:spPr>
      </p:sp>
      <p:sp>
        <p:nvSpPr>
          <p:cNvPr id="12" name="Text 9"/>
          <p:cNvSpPr/>
          <p:nvPr/>
        </p:nvSpPr>
        <p:spPr>
          <a:xfrm>
            <a:off x="8019288" y="3410712"/>
            <a:ext cx="3291840" cy="274320"/>
          </a:xfrm>
          <a:prstGeom prst="rect">
            <a:avLst/>
          </a:prstGeom>
          <a:noFill/>
        </p:spPr>
        <p:txBody>
          <a:bodyPr wrap="square" lIns="0" tIns="0" rIns="0" bIns="0" rtlCol="0" anchor="ctr"/>
          <a:lstStyle/>
          <a:p>
            <a:pPr marL="0" indent="0">
              <a:buNone/>
            </a:pPr>
            <a:r>
              <a:rPr lang="en-US" sz="1600" b="1" dirty="0">
                <a:solidFill>
                  <a:srgbClr val="0E2F44"/>
                </a:solidFill>
              </a:rPr>
              <a:t>What they do not show</a:t>
            </a:r>
            <a:endParaRPr lang="en-US" sz="1600" dirty="0"/>
          </a:p>
        </p:txBody>
      </p:sp>
      <p:sp>
        <p:nvSpPr>
          <p:cNvPr id="13" name="Text 10"/>
          <p:cNvSpPr/>
          <p:nvPr/>
        </p:nvSpPr>
        <p:spPr>
          <a:xfrm>
            <a:off x="8019288" y="3776472"/>
            <a:ext cx="3291840" cy="105156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Registrations do not prove equal access, better understanding, or lower workload for every service.</a:t>
            </a:r>
            <a:endParaRPr lang="en-US" sz="1250" dirty="0"/>
          </a:p>
        </p:txBody>
      </p:sp>
      <p:sp>
        <p:nvSpPr>
          <p:cNvPr id="14" name="Shape 11"/>
          <p:cNvSpPr/>
          <p:nvPr/>
        </p:nvSpPr>
        <p:spPr>
          <a:xfrm>
            <a:off x="502920" y="6446520"/>
            <a:ext cx="11201400" cy="0"/>
          </a:xfrm>
          <a:prstGeom prst="line">
            <a:avLst/>
          </a:prstGeom>
          <a:noFill/>
          <a:ln w="12700">
            <a:solidFill>
              <a:srgbClr val="D9E5EA"/>
            </a:solidFill>
            <a:prstDash val="solid"/>
          </a:ln>
        </p:spPr>
      </p:sp>
      <p:sp>
        <p:nvSpPr>
          <p:cNvPr id="15" name="Text 12"/>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4</a:t>
            </a:r>
            <a:endParaRPr lang="en-US" sz="850" dirty="0"/>
          </a:p>
        </p:txBody>
      </p:sp>
      <p:sp>
        <p:nvSpPr>
          <p:cNvPr id="16" name="Text 13"/>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 NHS England Digital (2026a)</a:t>
            </a:r>
            <a:endParaRPr lang="en-US" sz="8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Implementation is socio-technical</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The technology only works when people and systems connect</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77240" y="2011680"/>
            <a:ext cx="1691640" cy="1051560"/>
          </a:xfrm>
          <a:prstGeom prst="chevron">
            <a:avLst/>
          </a:prstGeom>
          <a:solidFill>
            <a:srgbClr val="0C8A8A"/>
          </a:solidFill>
          <a:ln w="12700">
            <a:solidFill>
              <a:srgbClr val="333333">
                <a:alpha val="0"/>
              </a:srgbClr>
            </a:solidFill>
            <a:prstDash val="solid"/>
          </a:ln>
        </p:spPr>
      </p:sp>
      <p:sp>
        <p:nvSpPr>
          <p:cNvPr id="6" name="Text 4"/>
          <p:cNvSpPr/>
          <p:nvPr/>
        </p:nvSpPr>
        <p:spPr>
          <a:xfrm>
            <a:off x="1243457" y="2444623"/>
            <a:ext cx="1225296" cy="164592"/>
          </a:xfrm>
          <a:prstGeom prst="rect">
            <a:avLst/>
          </a:prstGeom>
          <a:noFill/>
        </p:spPr>
        <p:txBody>
          <a:bodyPr wrap="square" lIns="0" tIns="0" rIns="0" bIns="0" rtlCol="0" anchor="ctr"/>
          <a:lstStyle/>
          <a:p>
            <a:pPr marL="0" indent="0" algn="ctr">
              <a:buNone/>
            </a:pPr>
            <a:r>
              <a:rPr lang="en-US" sz="1100" b="1" dirty="0">
                <a:solidFill>
                  <a:srgbClr val="FFFFFF"/>
                </a:solidFill>
              </a:rPr>
              <a:t>NHS login</a:t>
            </a:r>
            <a:endParaRPr lang="en-US" sz="1100" dirty="0"/>
          </a:p>
        </p:txBody>
      </p:sp>
      <p:sp>
        <p:nvSpPr>
          <p:cNvPr id="7" name="Shape 5"/>
          <p:cNvSpPr/>
          <p:nvPr/>
        </p:nvSpPr>
        <p:spPr>
          <a:xfrm>
            <a:off x="2971800" y="2011680"/>
            <a:ext cx="1691640" cy="1051560"/>
          </a:xfrm>
          <a:prstGeom prst="chevron">
            <a:avLst/>
          </a:prstGeom>
          <a:solidFill>
            <a:srgbClr val="1E6F9F"/>
          </a:solidFill>
          <a:ln w="12700">
            <a:solidFill>
              <a:srgbClr val="333333">
                <a:alpha val="0"/>
              </a:srgbClr>
            </a:solidFill>
            <a:prstDash val="solid"/>
          </a:ln>
        </p:spPr>
      </p:sp>
      <p:sp>
        <p:nvSpPr>
          <p:cNvPr id="8" name="Text 6"/>
          <p:cNvSpPr/>
          <p:nvPr/>
        </p:nvSpPr>
        <p:spPr>
          <a:xfrm>
            <a:off x="3364992" y="2444623"/>
            <a:ext cx="1225296" cy="164592"/>
          </a:xfrm>
          <a:prstGeom prst="rect">
            <a:avLst/>
          </a:prstGeom>
          <a:noFill/>
        </p:spPr>
        <p:txBody>
          <a:bodyPr wrap="square" lIns="0" tIns="0" rIns="0" bIns="0" rtlCol="0" anchor="ctr"/>
          <a:lstStyle/>
          <a:p>
            <a:pPr marL="0" indent="0" algn="ctr">
              <a:buNone/>
            </a:pPr>
            <a:r>
              <a:rPr lang="en-US" sz="1100" b="1" dirty="0">
                <a:solidFill>
                  <a:srgbClr val="FFFFFF"/>
                </a:solidFill>
              </a:rPr>
              <a:t>Local records</a:t>
            </a:r>
            <a:endParaRPr lang="en-US" sz="1100" dirty="0"/>
          </a:p>
        </p:txBody>
      </p:sp>
      <p:sp>
        <p:nvSpPr>
          <p:cNvPr id="9" name="Shape 7"/>
          <p:cNvSpPr/>
          <p:nvPr/>
        </p:nvSpPr>
        <p:spPr>
          <a:xfrm>
            <a:off x="5166360" y="2011680"/>
            <a:ext cx="1691640" cy="1051560"/>
          </a:xfrm>
          <a:prstGeom prst="chevron">
            <a:avLst/>
          </a:prstGeom>
          <a:solidFill>
            <a:srgbClr val="6BA43A"/>
          </a:solidFill>
          <a:ln w="12700">
            <a:solidFill>
              <a:srgbClr val="333333">
                <a:alpha val="0"/>
              </a:srgbClr>
            </a:solidFill>
            <a:prstDash val="solid"/>
          </a:ln>
        </p:spPr>
      </p:sp>
      <p:sp>
        <p:nvSpPr>
          <p:cNvPr id="10" name="Text 8"/>
          <p:cNvSpPr/>
          <p:nvPr/>
        </p:nvSpPr>
        <p:spPr>
          <a:xfrm>
            <a:off x="5632577" y="2444623"/>
            <a:ext cx="1225296" cy="164592"/>
          </a:xfrm>
          <a:prstGeom prst="rect">
            <a:avLst/>
          </a:prstGeom>
          <a:noFill/>
        </p:spPr>
        <p:txBody>
          <a:bodyPr wrap="square" lIns="0" tIns="0" rIns="0" bIns="0" rtlCol="0" anchor="ctr"/>
          <a:lstStyle/>
          <a:p>
            <a:pPr marL="0" indent="0" algn="ctr">
              <a:buNone/>
            </a:pPr>
            <a:r>
              <a:rPr lang="en-US" sz="1100" b="1" dirty="0">
                <a:solidFill>
                  <a:srgbClr val="FFFFFF"/>
                </a:solidFill>
              </a:rPr>
              <a:t>Staff workflow</a:t>
            </a:r>
            <a:endParaRPr lang="en-US" sz="1100" dirty="0"/>
          </a:p>
        </p:txBody>
      </p:sp>
      <p:sp>
        <p:nvSpPr>
          <p:cNvPr id="11" name="Shape 9"/>
          <p:cNvSpPr/>
          <p:nvPr/>
        </p:nvSpPr>
        <p:spPr>
          <a:xfrm>
            <a:off x="7360920" y="2011680"/>
            <a:ext cx="1691640" cy="1051560"/>
          </a:xfrm>
          <a:prstGeom prst="chevron">
            <a:avLst/>
          </a:prstGeom>
          <a:solidFill>
            <a:srgbClr val="D97635"/>
          </a:solidFill>
          <a:ln w="12700">
            <a:solidFill>
              <a:srgbClr val="333333">
                <a:alpha val="0"/>
              </a:srgbClr>
            </a:solidFill>
            <a:prstDash val="solid"/>
          </a:ln>
        </p:spPr>
      </p:sp>
      <p:sp>
        <p:nvSpPr>
          <p:cNvPr id="12" name="Text 10"/>
          <p:cNvSpPr/>
          <p:nvPr/>
        </p:nvSpPr>
        <p:spPr>
          <a:xfrm>
            <a:off x="7790942" y="2444623"/>
            <a:ext cx="1225296" cy="164592"/>
          </a:xfrm>
          <a:prstGeom prst="rect">
            <a:avLst/>
          </a:prstGeom>
          <a:noFill/>
        </p:spPr>
        <p:txBody>
          <a:bodyPr wrap="square" lIns="0" tIns="0" rIns="0" bIns="0" rtlCol="0" anchor="ctr"/>
          <a:lstStyle/>
          <a:p>
            <a:pPr marL="0" indent="0" algn="ctr">
              <a:buNone/>
            </a:pPr>
            <a:r>
              <a:rPr lang="en-US" sz="1100" b="1" dirty="0">
                <a:solidFill>
                  <a:srgbClr val="FFFFFF"/>
                </a:solidFill>
              </a:rPr>
              <a:t>Patient trust</a:t>
            </a:r>
            <a:endParaRPr lang="en-US" sz="1100" dirty="0"/>
          </a:p>
        </p:txBody>
      </p:sp>
      <p:sp>
        <p:nvSpPr>
          <p:cNvPr id="13" name="Shape 11"/>
          <p:cNvSpPr/>
          <p:nvPr/>
        </p:nvSpPr>
        <p:spPr>
          <a:xfrm>
            <a:off x="9555480" y="2011680"/>
            <a:ext cx="1691640" cy="1051560"/>
          </a:xfrm>
          <a:prstGeom prst="chevron">
            <a:avLst/>
          </a:prstGeom>
          <a:solidFill>
            <a:srgbClr val="B64545"/>
          </a:solidFill>
          <a:ln w="12700">
            <a:solidFill>
              <a:srgbClr val="333333">
                <a:alpha val="0"/>
              </a:srgbClr>
            </a:solidFill>
            <a:prstDash val="solid"/>
          </a:ln>
        </p:spPr>
      </p:sp>
      <p:sp>
        <p:nvSpPr>
          <p:cNvPr id="14" name="Text 12"/>
          <p:cNvSpPr/>
          <p:nvPr/>
        </p:nvSpPr>
        <p:spPr>
          <a:xfrm>
            <a:off x="10021697" y="2444623"/>
            <a:ext cx="1225296" cy="164592"/>
          </a:xfrm>
          <a:prstGeom prst="rect">
            <a:avLst/>
          </a:prstGeom>
          <a:noFill/>
        </p:spPr>
        <p:txBody>
          <a:bodyPr wrap="square" lIns="0" tIns="0" rIns="0" bIns="0" rtlCol="0" anchor="ctr"/>
          <a:lstStyle/>
          <a:p>
            <a:pPr marL="0" indent="0" algn="ctr">
              <a:buNone/>
            </a:pPr>
            <a:r>
              <a:rPr lang="en-US" sz="1100" b="1" dirty="0">
                <a:solidFill>
                  <a:srgbClr val="FFFFFF"/>
                </a:solidFill>
              </a:rPr>
              <a:t>Safeguarding</a:t>
            </a:r>
            <a:endParaRPr lang="en-US" sz="1100" dirty="0"/>
          </a:p>
        </p:txBody>
      </p:sp>
      <p:sp>
        <p:nvSpPr>
          <p:cNvPr id="15" name="Text 13"/>
          <p:cNvSpPr/>
          <p:nvPr/>
        </p:nvSpPr>
        <p:spPr>
          <a:xfrm>
            <a:off x="777240" y="1481328"/>
            <a:ext cx="2560320" cy="274320"/>
          </a:xfrm>
          <a:prstGeom prst="rect">
            <a:avLst/>
          </a:prstGeom>
          <a:noFill/>
        </p:spPr>
        <p:txBody>
          <a:bodyPr wrap="square" lIns="0" tIns="0" rIns="0" bIns="0" rtlCol="0" anchor="ctr"/>
          <a:lstStyle/>
          <a:p>
            <a:pPr marL="0" indent="0">
              <a:buNone/>
            </a:pPr>
            <a:r>
              <a:rPr lang="en-US" sz="1600" b="1" dirty="0">
                <a:solidFill>
                  <a:srgbClr val="0E2F44"/>
                </a:solidFill>
              </a:rPr>
              <a:t>National promise</a:t>
            </a:r>
            <a:endParaRPr lang="en-US" sz="1600" dirty="0"/>
          </a:p>
        </p:txBody>
      </p:sp>
      <p:sp>
        <p:nvSpPr>
          <p:cNvPr id="16" name="Text 14"/>
          <p:cNvSpPr/>
          <p:nvPr/>
        </p:nvSpPr>
        <p:spPr>
          <a:xfrm>
            <a:off x="8503920" y="3429000"/>
            <a:ext cx="2651760" cy="274320"/>
          </a:xfrm>
          <a:prstGeom prst="rect">
            <a:avLst/>
          </a:prstGeom>
          <a:noFill/>
        </p:spPr>
        <p:txBody>
          <a:bodyPr wrap="square" lIns="0" tIns="0" rIns="0" bIns="0" rtlCol="0" anchor="ctr"/>
          <a:lstStyle/>
          <a:p>
            <a:pPr marL="0" indent="0">
              <a:buNone/>
            </a:pPr>
            <a:r>
              <a:rPr lang="en-US" sz="1600" b="1" dirty="0">
                <a:solidFill>
                  <a:srgbClr val="0E2F44"/>
                </a:solidFill>
              </a:rPr>
              <a:t>Local delivery reality</a:t>
            </a:r>
            <a:endParaRPr lang="en-US" sz="1600" dirty="0"/>
          </a:p>
        </p:txBody>
      </p:sp>
      <p:sp>
        <p:nvSpPr>
          <p:cNvPr id="17" name="Shape 15"/>
          <p:cNvSpPr/>
          <p:nvPr/>
        </p:nvSpPr>
        <p:spPr>
          <a:xfrm>
            <a:off x="1828800" y="4617720"/>
            <a:ext cx="8549640" cy="713232"/>
          </a:xfrm>
          <a:prstGeom prst="roundRect">
            <a:avLst>
              <a:gd name="adj" fmla="val 12821"/>
            </a:avLst>
          </a:prstGeom>
          <a:solidFill>
            <a:srgbClr val="EAF4F8"/>
          </a:solidFill>
          <a:ln w="12700">
            <a:solidFill>
              <a:srgbClr val="333333">
                <a:alpha val="0"/>
              </a:srgbClr>
            </a:solidFill>
            <a:prstDash val="solid"/>
          </a:ln>
        </p:spPr>
      </p:sp>
      <p:sp>
        <p:nvSpPr>
          <p:cNvPr id="18" name="Text 16"/>
          <p:cNvSpPr/>
          <p:nvPr/>
        </p:nvSpPr>
        <p:spPr>
          <a:xfrm>
            <a:off x="2057400" y="4846320"/>
            <a:ext cx="8092440" cy="201168"/>
          </a:xfrm>
          <a:prstGeom prst="rect">
            <a:avLst/>
          </a:prstGeom>
          <a:noFill/>
        </p:spPr>
        <p:txBody>
          <a:bodyPr wrap="square" lIns="0" tIns="0" rIns="0" bIns="0" rtlCol="0" anchor="ctr"/>
          <a:lstStyle/>
          <a:p>
            <a:pPr marL="0" indent="0" algn="ctr">
              <a:buNone/>
            </a:pPr>
            <a:r>
              <a:rPr lang="en-US" sz="1450" b="1" dirty="0">
                <a:solidFill>
                  <a:srgbClr val="0E2F44"/>
                </a:solidFill>
              </a:rPr>
              <a:t>Key issue: patients may see different functions depending on local system connection and staff capacity.</a:t>
            </a:r>
            <a:endParaRPr lang="en-US" sz="1450" dirty="0"/>
          </a:p>
        </p:txBody>
      </p:sp>
      <p:sp>
        <p:nvSpPr>
          <p:cNvPr id="19" name="Shape 17"/>
          <p:cNvSpPr/>
          <p:nvPr/>
        </p:nvSpPr>
        <p:spPr>
          <a:xfrm>
            <a:off x="502920" y="6446520"/>
            <a:ext cx="11201400" cy="0"/>
          </a:xfrm>
          <a:prstGeom prst="line">
            <a:avLst/>
          </a:prstGeom>
          <a:noFill/>
          <a:ln w="12700">
            <a:solidFill>
              <a:srgbClr val="D9E5EA"/>
            </a:solidFill>
            <a:prstDash val="solid"/>
          </a:ln>
        </p:spPr>
      </p:sp>
      <p:sp>
        <p:nvSpPr>
          <p:cNvPr id="20" name="Text 18"/>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5</a:t>
            </a:r>
            <a:endParaRPr lang="en-US" sz="850" dirty="0"/>
          </a:p>
        </p:txBody>
      </p:sp>
      <p:sp>
        <p:nvSpPr>
          <p:cNvPr id="21" name="Text 19"/>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Reidy et al. (2025); NHS England Digital (2026b)</a:t>
            </a:r>
            <a:endParaRPr lang="en-US" sz="8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Workforce impact</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Administrative relief, but not “free” work</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49808" y="1325880"/>
            <a:ext cx="4892040" cy="1965960"/>
          </a:xfrm>
          <a:prstGeom prst="roundRect">
            <a:avLst>
              <a:gd name="adj" fmla="val 3721"/>
            </a:avLst>
          </a:prstGeom>
          <a:solidFill>
            <a:srgbClr val="F7FBFC"/>
          </a:solidFill>
          <a:ln w="12700">
            <a:solidFill>
              <a:srgbClr val="D7E6EB"/>
            </a:solidFill>
            <a:prstDash val="solid"/>
          </a:ln>
        </p:spPr>
      </p:sp>
      <p:sp>
        <p:nvSpPr>
          <p:cNvPr id="6" name="Shape 4"/>
          <p:cNvSpPr/>
          <p:nvPr/>
        </p:nvSpPr>
        <p:spPr>
          <a:xfrm>
            <a:off x="749808" y="1325880"/>
            <a:ext cx="73152" cy="1965960"/>
          </a:xfrm>
          <a:prstGeom prst="rect">
            <a:avLst/>
          </a:prstGeom>
          <a:solidFill>
            <a:srgbClr val="6BA43A"/>
          </a:solidFill>
          <a:ln w="12700">
            <a:solidFill>
              <a:srgbClr val="333333">
                <a:alpha val="0"/>
              </a:srgbClr>
            </a:solidFill>
            <a:prstDash val="solid"/>
          </a:ln>
        </p:spPr>
      </p:sp>
      <p:sp>
        <p:nvSpPr>
          <p:cNvPr id="7" name="Text 5"/>
          <p:cNvSpPr/>
          <p:nvPr/>
        </p:nvSpPr>
        <p:spPr>
          <a:xfrm>
            <a:off x="950976" y="1490472"/>
            <a:ext cx="4572000" cy="274320"/>
          </a:xfrm>
          <a:prstGeom prst="rect">
            <a:avLst/>
          </a:prstGeom>
          <a:noFill/>
        </p:spPr>
        <p:txBody>
          <a:bodyPr wrap="square" lIns="0" tIns="0" rIns="0" bIns="0" rtlCol="0" anchor="ctr"/>
          <a:lstStyle/>
          <a:p>
            <a:pPr marL="0" indent="0">
              <a:buNone/>
            </a:pPr>
            <a:r>
              <a:rPr lang="en-US" sz="1600" b="1" dirty="0">
                <a:solidFill>
                  <a:srgbClr val="0E2F44"/>
                </a:solidFill>
              </a:rPr>
              <a:t>Positive impact</a:t>
            </a:r>
            <a:endParaRPr lang="en-US" sz="1600" dirty="0"/>
          </a:p>
        </p:txBody>
      </p:sp>
      <p:sp>
        <p:nvSpPr>
          <p:cNvPr id="8" name="Text 6"/>
          <p:cNvSpPr/>
          <p:nvPr/>
        </p:nvSpPr>
        <p:spPr>
          <a:xfrm>
            <a:off x="950976" y="1856232"/>
            <a:ext cx="4572000" cy="13258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Digital repeat prescription requests can save about 3 minutes of GP surgery time compared with analogue methods. This can reduce routine calls and paperwork.</a:t>
            </a:r>
            <a:endParaRPr lang="en-US" sz="1250" dirty="0"/>
          </a:p>
        </p:txBody>
      </p:sp>
      <p:sp>
        <p:nvSpPr>
          <p:cNvPr id="9" name="Shape 7"/>
          <p:cNvSpPr/>
          <p:nvPr/>
        </p:nvSpPr>
        <p:spPr>
          <a:xfrm>
            <a:off x="6428232" y="1325880"/>
            <a:ext cx="4892040" cy="1965960"/>
          </a:xfrm>
          <a:prstGeom prst="roundRect">
            <a:avLst>
              <a:gd name="adj" fmla="val 3721"/>
            </a:avLst>
          </a:prstGeom>
          <a:solidFill>
            <a:srgbClr val="F7FBFC"/>
          </a:solidFill>
          <a:ln w="12700">
            <a:solidFill>
              <a:srgbClr val="D7E6EB"/>
            </a:solidFill>
            <a:prstDash val="solid"/>
          </a:ln>
        </p:spPr>
      </p:sp>
      <p:sp>
        <p:nvSpPr>
          <p:cNvPr id="10" name="Shape 8"/>
          <p:cNvSpPr/>
          <p:nvPr/>
        </p:nvSpPr>
        <p:spPr>
          <a:xfrm>
            <a:off x="6428232" y="1325880"/>
            <a:ext cx="73152" cy="1965960"/>
          </a:xfrm>
          <a:prstGeom prst="rect">
            <a:avLst/>
          </a:prstGeom>
          <a:solidFill>
            <a:srgbClr val="D97635"/>
          </a:solidFill>
          <a:ln w="12700">
            <a:solidFill>
              <a:srgbClr val="333333">
                <a:alpha val="0"/>
              </a:srgbClr>
            </a:solidFill>
            <a:prstDash val="solid"/>
          </a:ln>
        </p:spPr>
      </p:sp>
      <p:sp>
        <p:nvSpPr>
          <p:cNvPr id="11" name="Text 9"/>
          <p:cNvSpPr/>
          <p:nvPr/>
        </p:nvSpPr>
        <p:spPr>
          <a:xfrm>
            <a:off x="6629400" y="1490472"/>
            <a:ext cx="4572000" cy="274320"/>
          </a:xfrm>
          <a:prstGeom prst="rect">
            <a:avLst/>
          </a:prstGeom>
          <a:noFill/>
        </p:spPr>
        <p:txBody>
          <a:bodyPr wrap="square" lIns="0" tIns="0" rIns="0" bIns="0" rtlCol="0" anchor="ctr"/>
          <a:lstStyle/>
          <a:p>
            <a:pPr marL="0" indent="0">
              <a:buNone/>
            </a:pPr>
            <a:r>
              <a:rPr lang="en-US" sz="1600" b="1" dirty="0">
                <a:solidFill>
                  <a:srgbClr val="0E2F44"/>
                </a:solidFill>
              </a:rPr>
              <a:t>New workload</a:t>
            </a:r>
            <a:endParaRPr lang="en-US" sz="1600" dirty="0"/>
          </a:p>
        </p:txBody>
      </p:sp>
      <p:sp>
        <p:nvSpPr>
          <p:cNvPr id="12" name="Text 10"/>
          <p:cNvSpPr/>
          <p:nvPr/>
        </p:nvSpPr>
        <p:spPr>
          <a:xfrm>
            <a:off x="6629400" y="1856232"/>
            <a:ext cx="4572000" cy="13258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Staff may need to support registration, proxy access, record corrections, safeguarding checks and questions about results or records.</a:t>
            </a:r>
            <a:endParaRPr lang="en-US" sz="1250" dirty="0"/>
          </a:p>
        </p:txBody>
      </p:sp>
      <p:sp>
        <p:nvSpPr>
          <p:cNvPr id="14" name="Text 12"/>
          <p:cNvSpPr/>
          <p:nvPr/>
        </p:nvSpPr>
        <p:spPr>
          <a:xfrm>
            <a:off x="2148840" y="4800600"/>
            <a:ext cx="7909560" cy="347472"/>
          </a:xfrm>
          <a:prstGeom prst="rect">
            <a:avLst/>
          </a:prstGeom>
          <a:noFill/>
        </p:spPr>
        <p:txBody>
          <a:bodyPr wrap="square" lIns="0" tIns="0" rIns="0" bIns="0" rtlCol="0" anchor="ctr"/>
          <a:lstStyle/>
          <a:p>
            <a:pPr marL="0" indent="0" algn="ctr">
              <a:buNone/>
            </a:pPr>
            <a:r>
              <a:rPr lang="en-US" sz="1800" b="1" dirty="0">
                <a:solidFill>
                  <a:srgbClr val="0E2F44"/>
                </a:solidFill>
              </a:rPr>
              <a:t>Workforce benefit depends on training, protected time and safe workflows.</a:t>
            </a:r>
            <a:endParaRPr lang="en-US" sz="1800" dirty="0"/>
          </a:p>
        </p:txBody>
      </p:sp>
      <p:sp>
        <p:nvSpPr>
          <p:cNvPr id="15" name="Shape 13"/>
          <p:cNvSpPr/>
          <p:nvPr/>
        </p:nvSpPr>
        <p:spPr>
          <a:xfrm>
            <a:off x="502920" y="6446520"/>
            <a:ext cx="11201400" cy="0"/>
          </a:xfrm>
          <a:prstGeom prst="line">
            <a:avLst/>
          </a:prstGeom>
          <a:noFill/>
          <a:ln w="12700">
            <a:solidFill>
              <a:srgbClr val="D9E5EA"/>
            </a:solidFill>
            <a:prstDash val="solid"/>
          </a:ln>
        </p:spPr>
      </p:sp>
      <p:sp>
        <p:nvSpPr>
          <p:cNvPr id="16" name="Text 14"/>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6</a:t>
            </a:r>
            <a:endParaRPr lang="en-US" sz="850" dirty="0"/>
          </a:p>
        </p:txBody>
      </p:sp>
      <p:sp>
        <p:nvSpPr>
          <p:cNvPr id="17" name="Text 15"/>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NHS England Digital (2026a, 2026b); Reidy et al. (2025)</a:t>
            </a:r>
            <a:endParaRPr lang="en-US" sz="8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Service delivery impact</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Better access channel, not extra clinical capacity</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Text 3"/>
          <p:cNvSpPr/>
          <p:nvPr/>
        </p:nvSpPr>
        <p:spPr>
          <a:xfrm>
            <a:off x="822960" y="1417320"/>
            <a:ext cx="2194560" cy="292608"/>
          </a:xfrm>
          <a:prstGeom prst="rect">
            <a:avLst/>
          </a:prstGeom>
          <a:noFill/>
        </p:spPr>
        <p:txBody>
          <a:bodyPr wrap="square" lIns="0" tIns="0" rIns="0" bIns="0" rtlCol="0" anchor="ctr"/>
          <a:lstStyle/>
          <a:p>
            <a:pPr marL="0" indent="0">
              <a:buNone/>
            </a:pPr>
            <a:r>
              <a:rPr lang="en-US" sz="1800" b="1" dirty="0">
                <a:solidFill>
                  <a:srgbClr val="6BA43A"/>
                </a:solidFill>
              </a:rPr>
              <a:t>What improves</a:t>
            </a:r>
            <a:endParaRPr lang="en-US" sz="1800" dirty="0"/>
          </a:p>
        </p:txBody>
      </p:sp>
      <p:sp>
        <p:nvSpPr>
          <p:cNvPr id="6" name="Text 4"/>
          <p:cNvSpPr/>
          <p:nvPr/>
        </p:nvSpPr>
        <p:spPr>
          <a:xfrm>
            <a:off x="868680" y="1828800"/>
            <a:ext cx="4754880" cy="1143000"/>
          </a:xfrm>
          <a:prstGeom prst="rect">
            <a:avLst/>
          </a:prstGeom>
          <a:noFill/>
        </p:spPr>
        <p:txBody>
          <a:bodyPr wrap="square" lIns="254" tIns="254" rIns="254" bIns="254" rtlCol="0" anchor="ctr"/>
          <a:lstStyle/>
          <a:p>
            <a:pPr marL="0" indent="0">
              <a:buNone/>
            </a:pPr>
            <a:r>
              <a:rPr lang="en-US" sz="1600" dirty="0">
                <a:solidFill>
                  <a:srgbClr val="17212B"/>
                </a:solidFill>
              </a:rPr>
              <a:t>• Self-service outside office hours</a:t>
            </a:r>
            <a:endParaRPr lang="en-US" sz="1600" dirty="0"/>
          </a:p>
          <a:p>
            <a:pPr marL="0" indent="0">
              <a:buNone/>
            </a:pPr>
            <a:r>
              <a:rPr lang="en-US" sz="1600" dirty="0">
                <a:solidFill>
                  <a:srgbClr val="17212B"/>
                </a:solidFill>
              </a:rPr>
              <a:t>• Easier prescription and appointment management</a:t>
            </a:r>
            <a:endParaRPr lang="en-US" sz="1600" dirty="0"/>
          </a:p>
          <a:p>
            <a:pPr marL="0" indent="0">
              <a:buNone/>
            </a:pPr>
            <a:r>
              <a:rPr lang="en-US" sz="1600" dirty="0">
                <a:solidFill>
                  <a:srgbClr val="17212B"/>
                </a:solidFill>
              </a:rPr>
              <a:t>• Digital messaging instead of letters/calls</a:t>
            </a:r>
            <a:endParaRPr lang="en-US" sz="1600" dirty="0"/>
          </a:p>
        </p:txBody>
      </p:sp>
      <p:sp>
        <p:nvSpPr>
          <p:cNvPr id="7" name="Text 5"/>
          <p:cNvSpPr/>
          <p:nvPr/>
        </p:nvSpPr>
        <p:spPr>
          <a:xfrm>
            <a:off x="6492240" y="1417320"/>
            <a:ext cx="2560320" cy="292608"/>
          </a:xfrm>
          <a:prstGeom prst="rect">
            <a:avLst/>
          </a:prstGeom>
          <a:noFill/>
        </p:spPr>
        <p:txBody>
          <a:bodyPr wrap="square" lIns="0" tIns="0" rIns="0" bIns="0" rtlCol="0" anchor="ctr"/>
          <a:lstStyle/>
          <a:p>
            <a:pPr marL="0" indent="0">
              <a:buNone/>
            </a:pPr>
            <a:r>
              <a:rPr lang="en-US" sz="1800" b="1" dirty="0">
                <a:solidFill>
                  <a:srgbClr val="D97635"/>
                </a:solidFill>
              </a:rPr>
              <a:t>What remains limited</a:t>
            </a:r>
            <a:endParaRPr lang="en-US" sz="1800" dirty="0"/>
          </a:p>
        </p:txBody>
      </p:sp>
      <p:sp>
        <p:nvSpPr>
          <p:cNvPr id="8" name="Text 6"/>
          <p:cNvSpPr/>
          <p:nvPr/>
        </p:nvSpPr>
        <p:spPr>
          <a:xfrm>
            <a:off x="6537960" y="1828800"/>
            <a:ext cx="4754880" cy="1143000"/>
          </a:xfrm>
          <a:prstGeom prst="rect">
            <a:avLst/>
          </a:prstGeom>
          <a:noFill/>
        </p:spPr>
        <p:txBody>
          <a:bodyPr wrap="square" lIns="254" tIns="254" rIns="254" bIns="254" rtlCol="0" anchor="ctr"/>
          <a:lstStyle/>
          <a:p>
            <a:pPr marL="0" indent="0">
              <a:buNone/>
            </a:pPr>
            <a:r>
              <a:rPr lang="en-US" sz="1600" dirty="0">
                <a:solidFill>
                  <a:srgbClr val="17212B"/>
                </a:solidFill>
              </a:rPr>
              <a:t>• Does not create more GPs or hospital slots</a:t>
            </a:r>
            <a:endParaRPr lang="en-US" sz="1600" dirty="0"/>
          </a:p>
          <a:p>
            <a:pPr marL="0" indent="0">
              <a:buNone/>
            </a:pPr>
            <a:r>
              <a:rPr lang="en-US" sz="1600" dirty="0">
                <a:solidFill>
                  <a:srgbClr val="17212B"/>
                </a:solidFill>
              </a:rPr>
              <a:t>• Local functionality varies</a:t>
            </a:r>
            <a:endParaRPr lang="en-US" sz="1600" dirty="0"/>
          </a:p>
          <a:p>
            <a:pPr marL="0" indent="0">
              <a:buNone/>
            </a:pPr>
            <a:r>
              <a:rPr lang="en-US" sz="1600" dirty="0">
                <a:solidFill>
                  <a:srgbClr val="17212B"/>
                </a:solidFill>
              </a:rPr>
              <a:t>• Digital demand still needs clinical response</a:t>
            </a:r>
            <a:endParaRPr lang="en-US" sz="1600" dirty="0"/>
          </a:p>
        </p:txBody>
      </p:sp>
      <p:sp>
        <p:nvSpPr>
          <p:cNvPr id="9" name="Shape 7"/>
          <p:cNvSpPr/>
          <p:nvPr/>
        </p:nvSpPr>
        <p:spPr>
          <a:xfrm>
            <a:off x="1645920" y="4251960"/>
            <a:ext cx="8915400" cy="822960"/>
          </a:xfrm>
          <a:prstGeom prst="roundRect">
            <a:avLst>
              <a:gd name="adj" fmla="val 11111"/>
            </a:avLst>
          </a:prstGeom>
          <a:solidFill>
            <a:srgbClr val="EAF4F8"/>
          </a:solidFill>
          <a:ln w="12700">
            <a:solidFill>
              <a:srgbClr val="333333">
                <a:alpha val="0"/>
              </a:srgbClr>
            </a:solidFill>
            <a:prstDash val="solid"/>
          </a:ln>
        </p:spPr>
      </p:sp>
      <p:sp>
        <p:nvSpPr>
          <p:cNvPr id="10" name="Text 8"/>
          <p:cNvSpPr/>
          <p:nvPr/>
        </p:nvSpPr>
        <p:spPr>
          <a:xfrm>
            <a:off x="1965960" y="4544568"/>
            <a:ext cx="8275320" cy="228600"/>
          </a:xfrm>
          <a:prstGeom prst="rect">
            <a:avLst/>
          </a:prstGeom>
          <a:noFill/>
        </p:spPr>
        <p:txBody>
          <a:bodyPr wrap="square" lIns="0" tIns="0" rIns="0" bIns="0" rtlCol="0" anchor="ctr"/>
          <a:lstStyle/>
          <a:p>
            <a:pPr marL="0" indent="0" algn="ctr">
              <a:buNone/>
            </a:pPr>
            <a:r>
              <a:rPr lang="en-US" sz="1800" b="1" dirty="0">
                <a:solidFill>
                  <a:srgbClr val="0E2F44"/>
                </a:solidFill>
              </a:rPr>
              <a:t>Critical point: digital-first should not become digital-only.</a:t>
            </a:r>
            <a:endParaRPr lang="en-US" sz="1800" dirty="0"/>
          </a:p>
        </p:txBody>
      </p:sp>
      <p:sp>
        <p:nvSpPr>
          <p:cNvPr id="11" name="Shape 9"/>
          <p:cNvSpPr/>
          <p:nvPr/>
        </p:nvSpPr>
        <p:spPr>
          <a:xfrm>
            <a:off x="502920" y="6446520"/>
            <a:ext cx="11201400" cy="0"/>
          </a:xfrm>
          <a:prstGeom prst="line">
            <a:avLst/>
          </a:prstGeom>
          <a:noFill/>
          <a:ln w="12700">
            <a:solidFill>
              <a:srgbClr val="D9E5EA"/>
            </a:solidFill>
            <a:prstDash val="solid"/>
          </a:ln>
        </p:spPr>
      </p:sp>
      <p:sp>
        <p:nvSpPr>
          <p:cNvPr id="12" name="Text 10"/>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7</a:t>
            </a:r>
            <a:endParaRPr lang="en-US" sz="850" dirty="0"/>
          </a:p>
        </p:txBody>
      </p:sp>
      <p:sp>
        <p:nvSpPr>
          <p:cNvPr id="13" name="Text 11"/>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NHS England Digital (2026b); Health and Social Care Committee (2023)</a:t>
            </a:r>
            <a:endParaRPr lang="en-US" sz="8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Patient and service user impact</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Empowerment must be balanced with safety</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31520" y="1417320"/>
            <a:ext cx="3429000" cy="2743200"/>
          </a:xfrm>
          <a:prstGeom prst="roundRect">
            <a:avLst>
              <a:gd name="adj" fmla="val 2667"/>
            </a:avLst>
          </a:prstGeom>
          <a:solidFill>
            <a:srgbClr val="F7FBFC"/>
          </a:solidFill>
          <a:ln w="12700">
            <a:solidFill>
              <a:srgbClr val="D7E6EB"/>
            </a:solidFill>
            <a:prstDash val="solid"/>
          </a:ln>
        </p:spPr>
      </p:sp>
      <p:sp>
        <p:nvSpPr>
          <p:cNvPr id="6" name="Shape 4"/>
          <p:cNvSpPr/>
          <p:nvPr/>
        </p:nvSpPr>
        <p:spPr>
          <a:xfrm>
            <a:off x="731520" y="1417320"/>
            <a:ext cx="73152" cy="2743200"/>
          </a:xfrm>
          <a:prstGeom prst="rect">
            <a:avLst/>
          </a:prstGeom>
          <a:solidFill>
            <a:srgbClr val="6BA43A"/>
          </a:solidFill>
          <a:ln w="12700">
            <a:solidFill>
              <a:srgbClr val="333333">
                <a:alpha val="0"/>
              </a:srgbClr>
            </a:solidFill>
            <a:prstDash val="solid"/>
          </a:ln>
        </p:spPr>
      </p:sp>
      <p:sp>
        <p:nvSpPr>
          <p:cNvPr id="7" name="Text 5"/>
          <p:cNvSpPr/>
          <p:nvPr/>
        </p:nvSpPr>
        <p:spPr>
          <a:xfrm>
            <a:off x="932688"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Control and convenience</a:t>
            </a:r>
            <a:endParaRPr lang="en-US" sz="1600" dirty="0"/>
          </a:p>
        </p:txBody>
      </p:sp>
      <p:sp>
        <p:nvSpPr>
          <p:cNvPr id="8" name="Text 6"/>
          <p:cNvSpPr/>
          <p:nvPr/>
        </p:nvSpPr>
        <p:spPr>
          <a:xfrm>
            <a:off x="932688" y="1947672"/>
            <a:ext cx="3108960" cy="210312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Patients can see medicines, appointments, records and messages. This helps many people manage long-term needs and repeat medicines.</a:t>
            </a:r>
            <a:endParaRPr lang="en-US" sz="1250" dirty="0"/>
          </a:p>
        </p:txBody>
      </p:sp>
      <p:sp>
        <p:nvSpPr>
          <p:cNvPr id="9" name="Shape 7"/>
          <p:cNvSpPr/>
          <p:nvPr/>
        </p:nvSpPr>
        <p:spPr>
          <a:xfrm>
            <a:off x="4370832" y="1417320"/>
            <a:ext cx="3429000" cy="2743200"/>
          </a:xfrm>
          <a:prstGeom prst="roundRect">
            <a:avLst>
              <a:gd name="adj" fmla="val 2667"/>
            </a:avLst>
          </a:prstGeom>
          <a:solidFill>
            <a:srgbClr val="F7FBFC"/>
          </a:solidFill>
          <a:ln w="12700">
            <a:solidFill>
              <a:srgbClr val="D7E6EB"/>
            </a:solidFill>
            <a:prstDash val="solid"/>
          </a:ln>
        </p:spPr>
      </p:sp>
      <p:sp>
        <p:nvSpPr>
          <p:cNvPr id="10" name="Shape 8"/>
          <p:cNvSpPr/>
          <p:nvPr/>
        </p:nvSpPr>
        <p:spPr>
          <a:xfrm>
            <a:off x="4370832" y="1417320"/>
            <a:ext cx="73152" cy="2743200"/>
          </a:xfrm>
          <a:prstGeom prst="rect">
            <a:avLst/>
          </a:prstGeom>
          <a:solidFill>
            <a:srgbClr val="D97635"/>
          </a:solidFill>
          <a:ln w="12700">
            <a:solidFill>
              <a:srgbClr val="333333">
                <a:alpha val="0"/>
              </a:srgbClr>
            </a:solidFill>
            <a:prstDash val="solid"/>
          </a:ln>
        </p:spPr>
      </p:sp>
      <p:sp>
        <p:nvSpPr>
          <p:cNvPr id="11" name="Text 9"/>
          <p:cNvSpPr/>
          <p:nvPr/>
        </p:nvSpPr>
        <p:spPr>
          <a:xfrm>
            <a:off x="4572000"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Understanding and anxiety</a:t>
            </a:r>
            <a:endParaRPr lang="en-US" sz="1600" dirty="0"/>
          </a:p>
        </p:txBody>
      </p:sp>
      <p:sp>
        <p:nvSpPr>
          <p:cNvPr id="12" name="Text 10"/>
          <p:cNvSpPr/>
          <p:nvPr/>
        </p:nvSpPr>
        <p:spPr>
          <a:xfrm>
            <a:off x="4572000" y="1947672"/>
            <a:ext cx="3108960" cy="210312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Test results and medical terms may be confusing or worrying without explanation from a professional.</a:t>
            </a:r>
            <a:endParaRPr lang="en-US" sz="1250" dirty="0"/>
          </a:p>
        </p:txBody>
      </p:sp>
      <p:sp>
        <p:nvSpPr>
          <p:cNvPr id="13" name="Shape 11"/>
          <p:cNvSpPr/>
          <p:nvPr/>
        </p:nvSpPr>
        <p:spPr>
          <a:xfrm>
            <a:off x="8001000" y="1417320"/>
            <a:ext cx="3429000" cy="2743200"/>
          </a:xfrm>
          <a:prstGeom prst="roundRect">
            <a:avLst>
              <a:gd name="adj" fmla="val 2667"/>
            </a:avLst>
          </a:prstGeom>
          <a:solidFill>
            <a:srgbClr val="F7FBFC"/>
          </a:solidFill>
          <a:ln w="12700">
            <a:solidFill>
              <a:srgbClr val="D7E6EB"/>
            </a:solidFill>
            <a:prstDash val="solid"/>
          </a:ln>
        </p:spPr>
      </p:sp>
      <p:sp>
        <p:nvSpPr>
          <p:cNvPr id="14" name="Shape 12"/>
          <p:cNvSpPr/>
          <p:nvPr/>
        </p:nvSpPr>
        <p:spPr>
          <a:xfrm>
            <a:off x="8001000" y="1417320"/>
            <a:ext cx="73152" cy="2743200"/>
          </a:xfrm>
          <a:prstGeom prst="rect">
            <a:avLst/>
          </a:prstGeom>
          <a:solidFill>
            <a:srgbClr val="B64545"/>
          </a:solidFill>
          <a:ln w="12700">
            <a:solidFill>
              <a:srgbClr val="333333">
                <a:alpha val="0"/>
              </a:srgbClr>
            </a:solidFill>
            <a:prstDash val="solid"/>
          </a:ln>
        </p:spPr>
      </p:sp>
      <p:sp>
        <p:nvSpPr>
          <p:cNvPr id="15" name="Text 13"/>
          <p:cNvSpPr/>
          <p:nvPr/>
        </p:nvSpPr>
        <p:spPr>
          <a:xfrm>
            <a:off x="8202168"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Privacy and safeguarding</a:t>
            </a:r>
            <a:endParaRPr lang="en-US" sz="1600" dirty="0"/>
          </a:p>
        </p:txBody>
      </p:sp>
      <p:sp>
        <p:nvSpPr>
          <p:cNvPr id="16" name="Text 14"/>
          <p:cNvSpPr/>
          <p:nvPr/>
        </p:nvSpPr>
        <p:spPr>
          <a:xfrm>
            <a:off x="8202168" y="1947672"/>
            <a:ext cx="3108960" cy="210312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Record access and proxy access need careful management when there is coercive control or lack of private device access.</a:t>
            </a:r>
            <a:endParaRPr lang="en-US" sz="1250" dirty="0"/>
          </a:p>
        </p:txBody>
      </p:sp>
      <p:sp>
        <p:nvSpPr>
          <p:cNvPr id="17" name="Text 15"/>
          <p:cNvSpPr/>
          <p:nvPr/>
        </p:nvSpPr>
        <p:spPr>
          <a:xfrm>
            <a:off x="1828800" y="4800600"/>
            <a:ext cx="8549640" cy="365760"/>
          </a:xfrm>
          <a:prstGeom prst="rect">
            <a:avLst/>
          </a:prstGeom>
          <a:noFill/>
        </p:spPr>
        <p:txBody>
          <a:bodyPr wrap="square" lIns="0" tIns="0" rIns="0" bIns="0" rtlCol="0" anchor="ctr"/>
          <a:lstStyle/>
          <a:p>
            <a:pPr marL="0" indent="0" algn="ctr">
              <a:buNone/>
            </a:pPr>
            <a:r>
              <a:rPr lang="en-US" sz="2000" b="1" dirty="0">
                <a:solidFill>
                  <a:srgbClr val="0E2F44"/>
                </a:solidFill>
              </a:rPr>
              <a:t>Information access is not the same as understanding.</a:t>
            </a:r>
            <a:endParaRPr lang="en-US" sz="2000" dirty="0"/>
          </a:p>
        </p:txBody>
      </p:sp>
      <p:sp>
        <p:nvSpPr>
          <p:cNvPr id="18" name="Shape 16"/>
          <p:cNvSpPr/>
          <p:nvPr/>
        </p:nvSpPr>
        <p:spPr>
          <a:xfrm>
            <a:off x="502920" y="6446520"/>
            <a:ext cx="11201400" cy="0"/>
          </a:xfrm>
          <a:prstGeom prst="line">
            <a:avLst/>
          </a:prstGeom>
          <a:noFill/>
          <a:ln w="12700">
            <a:solidFill>
              <a:srgbClr val="D9E5EA"/>
            </a:solidFill>
            <a:prstDash val="solid"/>
          </a:ln>
        </p:spPr>
      </p:sp>
      <p:sp>
        <p:nvSpPr>
          <p:cNvPr id="19" name="Text 17"/>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8</a:t>
            </a:r>
            <a:endParaRPr lang="en-US" sz="850" dirty="0"/>
          </a:p>
        </p:txBody>
      </p:sp>
      <p:sp>
        <p:nvSpPr>
          <p:cNvPr id="20" name="Text 18"/>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KC et al. (2024); NHS England Digital (2026c); NHS (2026b)</a:t>
            </a:r>
            <a:endParaRPr lang="en-US" sz="8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Community and population impact</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Digital inclusion decides whether benefits are fair</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841248" y="1417320"/>
            <a:ext cx="4023360" cy="3840480"/>
          </a:xfrm>
          <a:prstGeom prst="arc">
            <a:avLst/>
          </a:prstGeom>
          <a:solidFill>
            <a:srgbClr val="FFFFFF">
              <a:alpha val="0"/>
            </a:srgbClr>
          </a:solidFill>
          <a:ln w="50800">
            <a:solidFill>
              <a:srgbClr val="0C8A8A"/>
            </a:solidFill>
            <a:prstDash val="solid"/>
          </a:ln>
        </p:spPr>
      </p:sp>
      <p:sp>
        <p:nvSpPr>
          <p:cNvPr id="6" name="Text 4"/>
          <p:cNvSpPr/>
          <p:nvPr/>
        </p:nvSpPr>
        <p:spPr>
          <a:xfrm>
            <a:off x="1627632" y="2029968"/>
            <a:ext cx="2377440" cy="566928"/>
          </a:xfrm>
          <a:prstGeom prst="rect">
            <a:avLst/>
          </a:prstGeom>
          <a:noFill/>
        </p:spPr>
        <p:txBody>
          <a:bodyPr wrap="square" lIns="0" tIns="0" rIns="0" bIns="0" rtlCol="0" anchor="ctr"/>
          <a:lstStyle/>
          <a:p>
            <a:pPr marL="0" indent="0" algn="ctr">
              <a:buNone/>
            </a:pPr>
            <a:r>
              <a:rPr lang="en-US" sz="3400" b="1" dirty="0">
                <a:solidFill>
                  <a:srgbClr val="0C8A8A"/>
                </a:solidFill>
              </a:rPr>
              <a:t>33%</a:t>
            </a:r>
            <a:endParaRPr lang="en-US" sz="3400" dirty="0"/>
          </a:p>
        </p:txBody>
      </p:sp>
      <p:sp>
        <p:nvSpPr>
          <p:cNvPr id="7" name="Text 5"/>
          <p:cNvSpPr/>
          <p:nvPr/>
        </p:nvSpPr>
        <p:spPr>
          <a:xfrm>
            <a:off x="1280160" y="2724912"/>
            <a:ext cx="3063240" cy="685800"/>
          </a:xfrm>
          <a:prstGeom prst="rect">
            <a:avLst/>
          </a:prstGeom>
          <a:noFill/>
        </p:spPr>
        <p:txBody>
          <a:bodyPr wrap="square" lIns="254" tIns="254" rIns="254" bIns="254" rtlCol="0" anchor="ctr">
            <a:normAutofit/>
          </a:bodyPr>
          <a:lstStyle/>
          <a:p>
            <a:pPr marL="0" indent="0" algn="ctr">
              <a:buNone/>
            </a:pPr>
            <a:r>
              <a:rPr lang="en-US" sz="1600" dirty="0">
                <a:solidFill>
                  <a:srgbClr val="17212B"/>
                </a:solidFill>
              </a:rPr>
              <a:t>of offline people find it difficult to interact with NHS services</a:t>
            </a:r>
            <a:endParaRPr lang="en-US" sz="1600" dirty="0"/>
          </a:p>
        </p:txBody>
      </p:sp>
      <p:sp>
        <p:nvSpPr>
          <p:cNvPr id="8" name="Shape 6"/>
          <p:cNvSpPr/>
          <p:nvPr/>
        </p:nvSpPr>
        <p:spPr>
          <a:xfrm>
            <a:off x="4663440" y="1417320"/>
            <a:ext cx="4023360" cy="3840480"/>
          </a:xfrm>
          <a:prstGeom prst="arc">
            <a:avLst/>
          </a:prstGeom>
          <a:solidFill>
            <a:srgbClr val="FFFFFF">
              <a:alpha val="0"/>
            </a:srgbClr>
          </a:solidFill>
          <a:ln w="50800">
            <a:solidFill>
              <a:srgbClr val="D97635"/>
            </a:solidFill>
            <a:prstDash val="solid"/>
          </a:ln>
        </p:spPr>
      </p:sp>
      <p:sp>
        <p:nvSpPr>
          <p:cNvPr id="9" name="Text 7"/>
          <p:cNvSpPr/>
          <p:nvPr/>
        </p:nvSpPr>
        <p:spPr>
          <a:xfrm>
            <a:off x="5468112" y="2029968"/>
            <a:ext cx="2377440" cy="566928"/>
          </a:xfrm>
          <a:prstGeom prst="rect">
            <a:avLst/>
          </a:prstGeom>
          <a:noFill/>
        </p:spPr>
        <p:txBody>
          <a:bodyPr wrap="square" lIns="0" tIns="0" rIns="0" bIns="0" rtlCol="0" anchor="ctr"/>
          <a:lstStyle/>
          <a:p>
            <a:pPr marL="0" indent="0" algn="ctr">
              <a:buNone/>
            </a:pPr>
            <a:r>
              <a:rPr lang="en-US" sz="3400" b="1" dirty="0">
                <a:solidFill>
                  <a:srgbClr val="D97635"/>
                </a:solidFill>
              </a:rPr>
              <a:t>2.4m</a:t>
            </a:r>
            <a:endParaRPr lang="en-US" sz="3400" dirty="0"/>
          </a:p>
        </p:txBody>
      </p:sp>
      <p:sp>
        <p:nvSpPr>
          <p:cNvPr id="10" name="Text 8"/>
          <p:cNvSpPr/>
          <p:nvPr/>
        </p:nvSpPr>
        <p:spPr>
          <a:xfrm>
            <a:off x="5120640" y="2724912"/>
            <a:ext cx="3063240" cy="685800"/>
          </a:xfrm>
          <a:prstGeom prst="rect">
            <a:avLst/>
          </a:prstGeom>
          <a:noFill/>
        </p:spPr>
        <p:txBody>
          <a:bodyPr wrap="square" lIns="254" tIns="254" rIns="254" bIns="254" rtlCol="0" anchor="ctr">
            <a:normAutofit/>
          </a:bodyPr>
          <a:lstStyle/>
          <a:p>
            <a:pPr marL="0" indent="0" algn="ctr">
              <a:buNone/>
            </a:pPr>
            <a:r>
              <a:rPr lang="en-US" sz="1600" dirty="0">
                <a:solidFill>
                  <a:srgbClr val="17212B"/>
                </a:solidFill>
              </a:rPr>
              <a:t>people aged 65+ use the internet less than once a month or never</a:t>
            </a:r>
            <a:endParaRPr lang="en-US" sz="1600" dirty="0"/>
          </a:p>
        </p:txBody>
      </p:sp>
      <p:sp>
        <p:nvSpPr>
          <p:cNvPr id="11" name="Shape 9"/>
          <p:cNvSpPr/>
          <p:nvPr/>
        </p:nvSpPr>
        <p:spPr>
          <a:xfrm>
            <a:off x="9006840" y="1691640"/>
            <a:ext cx="2468880" cy="2331720"/>
          </a:xfrm>
          <a:prstGeom prst="roundRect">
            <a:avLst>
              <a:gd name="adj" fmla="val 3137"/>
            </a:avLst>
          </a:prstGeom>
          <a:solidFill>
            <a:srgbClr val="F7FBFC"/>
          </a:solidFill>
          <a:ln w="12700">
            <a:solidFill>
              <a:srgbClr val="D7E6EB"/>
            </a:solidFill>
            <a:prstDash val="solid"/>
          </a:ln>
        </p:spPr>
      </p:sp>
      <p:sp>
        <p:nvSpPr>
          <p:cNvPr id="12" name="Shape 10"/>
          <p:cNvSpPr/>
          <p:nvPr/>
        </p:nvSpPr>
        <p:spPr>
          <a:xfrm>
            <a:off x="9006840" y="1691640"/>
            <a:ext cx="73152" cy="2331720"/>
          </a:xfrm>
          <a:prstGeom prst="rect">
            <a:avLst/>
          </a:prstGeom>
          <a:solidFill>
            <a:srgbClr val="B64545"/>
          </a:solidFill>
          <a:ln w="12700">
            <a:solidFill>
              <a:srgbClr val="333333">
                <a:alpha val="0"/>
              </a:srgbClr>
            </a:solidFill>
            <a:prstDash val="solid"/>
          </a:ln>
        </p:spPr>
      </p:sp>
      <p:sp>
        <p:nvSpPr>
          <p:cNvPr id="13" name="Text 11"/>
          <p:cNvSpPr/>
          <p:nvPr/>
        </p:nvSpPr>
        <p:spPr>
          <a:xfrm>
            <a:off x="9208008" y="1856232"/>
            <a:ext cx="2148840" cy="274320"/>
          </a:xfrm>
          <a:prstGeom prst="rect">
            <a:avLst/>
          </a:prstGeom>
          <a:noFill/>
        </p:spPr>
        <p:txBody>
          <a:bodyPr wrap="square" lIns="0" tIns="0" rIns="0" bIns="0" rtlCol="0" anchor="ctr"/>
          <a:lstStyle/>
          <a:p>
            <a:pPr marL="0" indent="0">
              <a:buNone/>
            </a:pPr>
            <a:r>
              <a:rPr lang="en-US" sz="1600" b="1" dirty="0">
                <a:solidFill>
                  <a:srgbClr val="0E2F44"/>
                </a:solidFill>
              </a:rPr>
              <a:t>Critical risk</a:t>
            </a:r>
            <a:endParaRPr lang="en-US" sz="1600" dirty="0"/>
          </a:p>
        </p:txBody>
      </p:sp>
      <p:sp>
        <p:nvSpPr>
          <p:cNvPr id="14" name="Text 12"/>
          <p:cNvSpPr/>
          <p:nvPr/>
        </p:nvSpPr>
        <p:spPr>
          <a:xfrm>
            <a:off x="9208008" y="2221992"/>
            <a:ext cx="2148840" cy="169164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If the app becomes the easiest route, older, poorer, disabled and less digitally confident groups may lose out.</a:t>
            </a:r>
            <a:endParaRPr lang="en-US" sz="1250" dirty="0"/>
          </a:p>
        </p:txBody>
      </p:sp>
      <p:sp>
        <p:nvSpPr>
          <p:cNvPr id="15" name="Shape 13"/>
          <p:cNvSpPr/>
          <p:nvPr/>
        </p:nvSpPr>
        <p:spPr>
          <a:xfrm>
            <a:off x="9006840" y="4251960"/>
            <a:ext cx="2468880" cy="1051560"/>
          </a:xfrm>
          <a:prstGeom prst="roundRect">
            <a:avLst>
              <a:gd name="adj" fmla="val 6957"/>
            </a:avLst>
          </a:prstGeom>
          <a:solidFill>
            <a:srgbClr val="F7FBFC"/>
          </a:solidFill>
          <a:ln w="12700">
            <a:solidFill>
              <a:srgbClr val="D7E6EB"/>
            </a:solidFill>
            <a:prstDash val="solid"/>
          </a:ln>
        </p:spPr>
      </p:sp>
      <p:sp>
        <p:nvSpPr>
          <p:cNvPr id="16" name="Shape 14"/>
          <p:cNvSpPr/>
          <p:nvPr/>
        </p:nvSpPr>
        <p:spPr>
          <a:xfrm>
            <a:off x="9006840" y="4251960"/>
            <a:ext cx="73152" cy="1051560"/>
          </a:xfrm>
          <a:prstGeom prst="rect">
            <a:avLst/>
          </a:prstGeom>
          <a:solidFill>
            <a:srgbClr val="6BA43A"/>
          </a:solidFill>
          <a:ln w="12700">
            <a:solidFill>
              <a:srgbClr val="333333">
                <a:alpha val="0"/>
              </a:srgbClr>
            </a:solidFill>
            <a:prstDash val="solid"/>
          </a:ln>
        </p:spPr>
      </p:sp>
      <p:sp>
        <p:nvSpPr>
          <p:cNvPr id="17" name="Text 15"/>
          <p:cNvSpPr/>
          <p:nvPr/>
        </p:nvSpPr>
        <p:spPr>
          <a:xfrm>
            <a:off x="9208008" y="4416552"/>
            <a:ext cx="2148840" cy="274320"/>
          </a:xfrm>
          <a:prstGeom prst="rect">
            <a:avLst/>
          </a:prstGeom>
          <a:noFill/>
        </p:spPr>
        <p:txBody>
          <a:bodyPr wrap="square" lIns="0" tIns="0" rIns="0" bIns="0" rtlCol="0" anchor="ctr"/>
          <a:lstStyle/>
          <a:p>
            <a:pPr marL="0" indent="0">
              <a:buNone/>
            </a:pPr>
            <a:r>
              <a:rPr lang="en-US" sz="1600" b="1" dirty="0">
                <a:solidFill>
                  <a:srgbClr val="0E2F44"/>
                </a:solidFill>
              </a:rPr>
              <a:t>Fair approach</a:t>
            </a:r>
            <a:endParaRPr lang="en-US" sz="1600" dirty="0"/>
          </a:p>
        </p:txBody>
      </p:sp>
      <p:sp>
        <p:nvSpPr>
          <p:cNvPr id="18" name="Text 16"/>
          <p:cNvSpPr/>
          <p:nvPr/>
        </p:nvSpPr>
        <p:spPr>
          <a:xfrm>
            <a:off x="9208008" y="4782312"/>
            <a:ext cx="2148840" cy="41148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Digital services should complement, not replace, non-digital support.</a:t>
            </a:r>
            <a:endParaRPr lang="en-US" sz="1250" dirty="0"/>
          </a:p>
        </p:txBody>
      </p:sp>
      <p:sp>
        <p:nvSpPr>
          <p:cNvPr id="19" name="Shape 17"/>
          <p:cNvSpPr/>
          <p:nvPr/>
        </p:nvSpPr>
        <p:spPr>
          <a:xfrm>
            <a:off x="502920" y="6446520"/>
            <a:ext cx="11201400" cy="0"/>
          </a:xfrm>
          <a:prstGeom prst="line">
            <a:avLst/>
          </a:prstGeom>
          <a:noFill/>
          <a:ln w="12700">
            <a:solidFill>
              <a:srgbClr val="D9E5EA"/>
            </a:solidFill>
            <a:prstDash val="solid"/>
          </a:ln>
        </p:spPr>
      </p:sp>
      <p:sp>
        <p:nvSpPr>
          <p:cNvPr id="20" name="Text 18"/>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9</a:t>
            </a:r>
            <a:endParaRPr lang="en-US" sz="850" dirty="0"/>
          </a:p>
        </p:txBody>
      </p:sp>
      <p:sp>
        <p:nvSpPr>
          <p:cNvPr id="21" name="Text 19"/>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Good Things Foundation (2024); Age UK (2025); NHS England (2023)</a:t>
            </a:r>
            <a:endParaRPr lang="en-US" sz="8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Critical balance</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Positive outcomes and risk outcomes must be judged together</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31520" y="1298448"/>
            <a:ext cx="10744200" cy="713232"/>
          </a:xfrm>
          <a:prstGeom prst="rect">
            <a:avLst/>
          </a:prstGeom>
          <a:solidFill>
            <a:srgbClr val="0E2F44"/>
          </a:solidFill>
          <a:ln w="6350">
            <a:solidFill>
              <a:srgbClr val="C8D8DE"/>
            </a:solidFill>
            <a:prstDash val="solid"/>
          </a:ln>
        </p:spPr>
      </p:sp>
      <p:sp>
        <p:nvSpPr>
          <p:cNvPr id="6" name="Text 4"/>
          <p:cNvSpPr/>
          <p:nvPr/>
        </p:nvSpPr>
        <p:spPr>
          <a:xfrm>
            <a:off x="804672" y="1453896"/>
            <a:ext cx="1682496" cy="292608"/>
          </a:xfrm>
          <a:prstGeom prst="rect">
            <a:avLst/>
          </a:prstGeom>
          <a:noFill/>
        </p:spPr>
        <p:txBody>
          <a:bodyPr wrap="square" lIns="127" tIns="127" rIns="127" bIns="127" rtlCol="0" anchor="ctr">
            <a:normAutofit/>
          </a:bodyPr>
          <a:lstStyle/>
          <a:p>
            <a:pPr marL="0" indent="0">
              <a:buNone/>
            </a:pPr>
            <a:r>
              <a:rPr lang="en-US" sz="1250" b="1" dirty="0">
                <a:solidFill>
                  <a:srgbClr val="FFFFFF"/>
                </a:solidFill>
              </a:rPr>
              <a:t>Area</a:t>
            </a:r>
            <a:endParaRPr lang="en-US" sz="1250" dirty="0"/>
          </a:p>
        </p:txBody>
      </p:sp>
      <p:sp>
        <p:nvSpPr>
          <p:cNvPr id="7" name="Shape 5"/>
          <p:cNvSpPr/>
          <p:nvPr/>
        </p:nvSpPr>
        <p:spPr>
          <a:xfrm>
            <a:off x="2560320" y="1298448"/>
            <a:ext cx="0" cy="713232"/>
          </a:xfrm>
          <a:prstGeom prst="line">
            <a:avLst/>
          </a:prstGeom>
          <a:noFill/>
          <a:ln w="6350">
            <a:solidFill>
              <a:srgbClr val="C8D8DE"/>
            </a:solidFill>
            <a:prstDash val="solid"/>
          </a:ln>
        </p:spPr>
      </p:sp>
      <p:sp>
        <p:nvSpPr>
          <p:cNvPr id="8" name="Text 6"/>
          <p:cNvSpPr/>
          <p:nvPr/>
        </p:nvSpPr>
        <p:spPr>
          <a:xfrm>
            <a:off x="2633472" y="1453896"/>
            <a:ext cx="4288536" cy="292608"/>
          </a:xfrm>
          <a:prstGeom prst="rect">
            <a:avLst/>
          </a:prstGeom>
          <a:noFill/>
        </p:spPr>
        <p:txBody>
          <a:bodyPr wrap="square" lIns="127" tIns="127" rIns="127" bIns="127" rtlCol="0" anchor="ctr">
            <a:normAutofit/>
          </a:bodyPr>
          <a:lstStyle/>
          <a:p>
            <a:pPr marL="0" indent="0">
              <a:buNone/>
            </a:pPr>
            <a:r>
              <a:rPr lang="en-US" sz="1250" b="1" dirty="0">
                <a:solidFill>
                  <a:srgbClr val="FFFFFF"/>
                </a:solidFill>
              </a:rPr>
              <a:t>Positive outcome</a:t>
            </a:r>
            <a:endParaRPr lang="en-US" sz="1250" dirty="0"/>
          </a:p>
        </p:txBody>
      </p:sp>
      <p:sp>
        <p:nvSpPr>
          <p:cNvPr id="9" name="Shape 7"/>
          <p:cNvSpPr/>
          <p:nvPr/>
        </p:nvSpPr>
        <p:spPr>
          <a:xfrm>
            <a:off x="6995160" y="1298448"/>
            <a:ext cx="0" cy="713232"/>
          </a:xfrm>
          <a:prstGeom prst="line">
            <a:avLst/>
          </a:prstGeom>
          <a:noFill/>
          <a:ln w="6350">
            <a:solidFill>
              <a:srgbClr val="C8D8DE"/>
            </a:solidFill>
            <a:prstDash val="solid"/>
          </a:ln>
        </p:spPr>
      </p:sp>
      <p:sp>
        <p:nvSpPr>
          <p:cNvPr id="10" name="Text 8"/>
          <p:cNvSpPr/>
          <p:nvPr/>
        </p:nvSpPr>
        <p:spPr>
          <a:xfrm>
            <a:off x="7068312" y="1453896"/>
            <a:ext cx="4334256" cy="292608"/>
          </a:xfrm>
          <a:prstGeom prst="rect">
            <a:avLst/>
          </a:prstGeom>
          <a:noFill/>
        </p:spPr>
        <p:txBody>
          <a:bodyPr wrap="square" lIns="127" tIns="127" rIns="127" bIns="127" rtlCol="0" anchor="ctr">
            <a:normAutofit/>
          </a:bodyPr>
          <a:lstStyle/>
          <a:p>
            <a:pPr marL="0" indent="0">
              <a:buNone/>
            </a:pPr>
            <a:r>
              <a:rPr lang="en-US" sz="1250" b="1" dirty="0">
                <a:solidFill>
                  <a:srgbClr val="FFFFFF"/>
                </a:solidFill>
              </a:rPr>
              <a:t>Risk outcome</a:t>
            </a:r>
            <a:endParaRPr lang="en-US" sz="1250" dirty="0"/>
          </a:p>
        </p:txBody>
      </p:sp>
      <p:sp>
        <p:nvSpPr>
          <p:cNvPr id="11" name="Shape 9"/>
          <p:cNvSpPr/>
          <p:nvPr/>
        </p:nvSpPr>
        <p:spPr>
          <a:xfrm>
            <a:off x="731520" y="2011680"/>
            <a:ext cx="10744200" cy="713232"/>
          </a:xfrm>
          <a:prstGeom prst="rect">
            <a:avLst/>
          </a:prstGeom>
          <a:solidFill>
            <a:srgbClr val="FFFFFF"/>
          </a:solidFill>
          <a:ln w="6350">
            <a:solidFill>
              <a:srgbClr val="C8D8DE"/>
            </a:solidFill>
            <a:prstDash val="solid"/>
          </a:ln>
        </p:spPr>
      </p:sp>
      <p:sp>
        <p:nvSpPr>
          <p:cNvPr id="12" name="Text 10"/>
          <p:cNvSpPr/>
          <p:nvPr/>
        </p:nvSpPr>
        <p:spPr>
          <a:xfrm>
            <a:off x="804672" y="2167128"/>
            <a:ext cx="1682496" cy="292608"/>
          </a:xfrm>
          <a:prstGeom prst="rect">
            <a:avLst/>
          </a:prstGeom>
          <a:noFill/>
        </p:spPr>
        <p:txBody>
          <a:bodyPr wrap="square" lIns="127" tIns="127" rIns="127" bIns="127" rtlCol="0" anchor="ctr">
            <a:normAutofit/>
          </a:bodyPr>
          <a:lstStyle/>
          <a:p>
            <a:pPr marL="0" indent="0">
              <a:buNone/>
            </a:pPr>
            <a:r>
              <a:rPr lang="en-US" sz="1150" b="1" dirty="0">
                <a:solidFill>
                  <a:srgbClr val="17212B"/>
                </a:solidFill>
              </a:rPr>
              <a:t>Workforce</a:t>
            </a:r>
            <a:endParaRPr lang="en-US" sz="1150" dirty="0"/>
          </a:p>
        </p:txBody>
      </p:sp>
      <p:sp>
        <p:nvSpPr>
          <p:cNvPr id="13" name="Shape 11"/>
          <p:cNvSpPr/>
          <p:nvPr/>
        </p:nvSpPr>
        <p:spPr>
          <a:xfrm>
            <a:off x="2560320" y="2011680"/>
            <a:ext cx="0" cy="713232"/>
          </a:xfrm>
          <a:prstGeom prst="line">
            <a:avLst/>
          </a:prstGeom>
          <a:noFill/>
          <a:ln w="6350">
            <a:solidFill>
              <a:srgbClr val="C8D8DE"/>
            </a:solidFill>
            <a:prstDash val="solid"/>
          </a:ln>
        </p:spPr>
      </p:sp>
      <p:sp>
        <p:nvSpPr>
          <p:cNvPr id="14" name="Text 12"/>
          <p:cNvSpPr/>
          <p:nvPr/>
        </p:nvSpPr>
        <p:spPr>
          <a:xfrm>
            <a:off x="2633472" y="2167128"/>
            <a:ext cx="428853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Less routine phone and paperwork pressure</a:t>
            </a:r>
            <a:endParaRPr lang="en-US" sz="1150" dirty="0"/>
          </a:p>
        </p:txBody>
      </p:sp>
      <p:sp>
        <p:nvSpPr>
          <p:cNvPr id="15" name="Shape 13"/>
          <p:cNvSpPr/>
          <p:nvPr/>
        </p:nvSpPr>
        <p:spPr>
          <a:xfrm>
            <a:off x="6995160" y="2011680"/>
            <a:ext cx="0" cy="713232"/>
          </a:xfrm>
          <a:prstGeom prst="line">
            <a:avLst/>
          </a:prstGeom>
          <a:noFill/>
          <a:ln w="6350">
            <a:solidFill>
              <a:srgbClr val="C8D8DE"/>
            </a:solidFill>
            <a:prstDash val="solid"/>
          </a:ln>
        </p:spPr>
      </p:sp>
      <p:sp>
        <p:nvSpPr>
          <p:cNvPr id="16" name="Text 14"/>
          <p:cNvSpPr/>
          <p:nvPr/>
        </p:nvSpPr>
        <p:spPr>
          <a:xfrm>
            <a:off x="7068312" y="2167128"/>
            <a:ext cx="433425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New digital support and safeguarding work</a:t>
            </a:r>
            <a:endParaRPr lang="en-US" sz="1150" dirty="0"/>
          </a:p>
        </p:txBody>
      </p:sp>
      <p:sp>
        <p:nvSpPr>
          <p:cNvPr id="17" name="Shape 15"/>
          <p:cNvSpPr/>
          <p:nvPr/>
        </p:nvSpPr>
        <p:spPr>
          <a:xfrm>
            <a:off x="731520" y="2724912"/>
            <a:ext cx="10744200" cy="713232"/>
          </a:xfrm>
          <a:prstGeom prst="rect">
            <a:avLst/>
          </a:prstGeom>
          <a:solidFill>
            <a:srgbClr val="F7FBFC"/>
          </a:solidFill>
          <a:ln w="6350">
            <a:solidFill>
              <a:srgbClr val="C8D8DE"/>
            </a:solidFill>
            <a:prstDash val="solid"/>
          </a:ln>
        </p:spPr>
      </p:sp>
      <p:sp>
        <p:nvSpPr>
          <p:cNvPr id="18" name="Text 16"/>
          <p:cNvSpPr/>
          <p:nvPr/>
        </p:nvSpPr>
        <p:spPr>
          <a:xfrm>
            <a:off x="804672" y="2880360"/>
            <a:ext cx="1682496" cy="292608"/>
          </a:xfrm>
          <a:prstGeom prst="rect">
            <a:avLst/>
          </a:prstGeom>
          <a:noFill/>
        </p:spPr>
        <p:txBody>
          <a:bodyPr wrap="square" lIns="127" tIns="127" rIns="127" bIns="127" rtlCol="0" anchor="ctr">
            <a:normAutofit/>
          </a:bodyPr>
          <a:lstStyle/>
          <a:p>
            <a:pPr marL="0" indent="0">
              <a:buNone/>
            </a:pPr>
            <a:r>
              <a:rPr lang="en-US" sz="1150" b="1" dirty="0">
                <a:solidFill>
                  <a:srgbClr val="17212B"/>
                </a:solidFill>
              </a:rPr>
              <a:t>Service delivery</a:t>
            </a:r>
            <a:endParaRPr lang="en-US" sz="1150" dirty="0"/>
          </a:p>
        </p:txBody>
      </p:sp>
      <p:sp>
        <p:nvSpPr>
          <p:cNvPr id="19" name="Shape 17"/>
          <p:cNvSpPr/>
          <p:nvPr/>
        </p:nvSpPr>
        <p:spPr>
          <a:xfrm>
            <a:off x="2560320" y="2724912"/>
            <a:ext cx="0" cy="713232"/>
          </a:xfrm>
          <a:prstGeom prst="line">
            <a:avLst/>
          </a:prstGeom>
          <a:noFill/>
          <a:ln w="6350">
            <a:solidFill>
              <a:srgbClr val="C8D8DE"/>
            </a:solidFill>
            <a:prstDash val="solid"/>
          </a:ln>
        </p:spPr>
      </p:sp>
      <p:sp>
        <p:nvSpPr>
          <p:cNvPr id="20" name="Text 18"/>
          <p:cNvSpPr/>
          <p:nvPr/>
        </p:nvSpPr>
        <p:spPr>
          <a:xfrm>
            <a:off x="2633472" y="2880360"/>
            <a:ext cx="428853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Self-service and faster information</a:t>
            </a:r>
            <a:endParaRPr lang="en-US" sz="1150" dirty="0"/>
          </a:p>
        </p:txBody>
      </p:sp>
      <p:sp>
        <p:nvSpPr>
          <p:cNvPr id="21" name="Shape 19"/>
          <p:cNvSpPr/>
          <p:nvPr/>
        </p:nvSpPr>
        <p:spPr>
          <a:xfrm>
            <a:off x="6995160" y="2724912"/>
            <a:ext cx="0" cy="713232"/>
          </a:xfrm>
          <a:prstGeom prst="line">
            <a:avLst/>
          </a:prstGeom>
          <a:noFill/>
          <a:ln w="6350">
            <a:solidFill>
              <a:srgbClr val="C8D8DE"/>
            </a:solidFill>
            <a:prstDash val="solid"/>
          </a:ln>
        </p:spPr>
      </p:sp>
      <p:sp>
        <p:nvSpPr>
          <p:cNvPr id="22" name="Text 20"/>
          <p:cNvSpPr/>
          <p:nvPr/>
        </p:nvSpPr>
        <p:spPr>
          <a:xfrm>
            <a:off x="7068312" y="2880360"/>
            <a:ext cx="433425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Does not create more clinical capacity</a:t>
            </a:r>
            <a:endParaRPr lang="en-US" sz="1150" dirty="0"/>
          </a:p>
        </p:txBody>
      </p:sp>
      <p:sp>
        <p:nvSpPr>
          <p:cNvPr id="23" name="Shape 21"/>
          <p:cNvSpPr/>
          <p:nvPr/>
        </p:nvSpPr>
        <p:spPr>
          <a:xfrm>
            <a:off x="731520" y="3438144"/>
            <a:ext cx="10744200" cy="713232"/>
          </a:xfrm>
          <a:prstGeom prst="rect">
            <a:avLst/>
          </a:prstGeom>
          <a:solidFill>
            <a:srgbClr val="FFFFFF"/>
          </a:solidFill>
          <a:ln w="6350">
            <a:solidFill>
              <a:srgbClr val="C8D8DE"/>
            </a:solidFill>
            <a:prstDash val="solid"/>
          </a:ln>
        </p:spPr>
      </p:sp>
      <p:sp>
        <p:nvSpPr>
          <p:cNvPr id="24" name="Text 22"/>
          <p:cNvSpPr/>
          <p:nvPr/>
        </p:nvSpPr>
        <p:spPr>
          <a:xfrm>
            <a:off x="804672" y="3593592"/>
            <a:ext cx="1682496" cy="292608"/>
          </a:xfrm>
          <a:prstGeom prst="rect">
            <a:avLst/>
          </a:prstGeom>
          <a:noFill/>
        </p:spPr>
        <p:txBody>
          <a:bodyPr wrap="square" lIns="127" tIns="127" rIns="127" bIns="127" rtlCol="0" anchor="ctr">
            <a:normAutofit/>
          </a:bodyPr>
          <a:lstStyle/>
          <a:p>
            <a:pPr marL="0" indent="0">
              <a:buNone/>
            </a:pPr>
            <a:r>
              <a:rPr lang="en-US" sz="1150" b="1" dirty="0">
                <a:solidFill>
                  <a:srgbClr val="17212B"/>
                </a:solidFill>
              </a:rPr>
              <a:t>Patients</a:t>
            </a:r>
            <a:endParaRPr lang="en-US" sz="1150" dirty="0"/>
          </a:p>
        </p:txBody>
      </p:sp>
      <p:sp>
        <p:nvSpPr>
          <p:cNvPr id="25" name="Shape 23"/>
          <p:cNvSpPr/>
          <p:nvPr/>
        </p:nvSpPr>
        <p:spPr>
          <a:xfrm>
            <a:off x="2560320" y="3438144"/>
            <a:ext cx="0" cy="713232"/>
          </a:xfrm>
          <a:prstGeom prst="line">
            <a:avLst/>
          </a:prstGeom>
          <a:noFill/>
          <a:ln w="6350">
            <a:solidFill>
              <a:srgbClr val="C8D8DE"/>
            </a:solidFill>
            <a:prstDash val="solid"/>
          </a:ln>
        </p:spPr>
      </p:sp>
      <p:sp>
        <p:nvSpPr>
          <p:cNvPr id="26" name="Text 24"/>
          <p:cNvSpPr/>
          <p:nvPr/>
        </p:nvSpPr>
        <p:spPr>
          <a:xfrm>
            <a:off x="2633472" y="3593592"/>
            <a:ext cx="428853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More control and visibility</a:t>
            </a:r>
            <a:endParaRPr lang="en-US" sz="1150" dirty="0"/>
          </a:p>
        </p:txBody>
      </p:sp>
      <p:sp>
        <p:nvSpPr>
          <p:cNvPr id="27" name="Shape 25"/>
          <p:cNvSpPr/>
          <p:nvPr/>
        </p:nvSpPr>
        <p:spPr>
          <a:xfrm>
            <a:off x="6995160" y="3438144"/>
            <a:ext cx="0" cy="713232"/>
          </a:xfrm>
          <a:prstGeom prst="line">
            <a:avLst/>
          </a:prstGeom>
          <a:noFill/>
          <a:ln w="6350">
            <a:solidFill>
              <a:srgbClr val="C8D8DE"/>
            </a:solidFill>
            <a:prstDash val="solid"/>
          </a:ln>
        </p:spPr>
      </p:sp>
      <p:sp>
        <p:nvSpPr>
          <p:cNvPr id="28" name="Text 26"/>
          <p:cNvSpPr/>
          <p:nvPr/>
        </p:nvSpPr>
        <p:spPr>
          <a:xfrm>
            <a:off x="7068312" y="3593592"/>
            <a:ext cx="433425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Health literacy, anxiety and privacy risks</a:t>
            </a:r>
            <a:endParaRPr lang="en-US" sz="1150" dirty="0"/>
          </a:p>
        </p:txBody>
      </p:sp>
      <p:sp>
        <p:nvSpPr>
          <p:cNvPr id="29" name="Shape 27"/>
          <p:cNvSpPr/>
          <p:nvPr/>
        </p:nvSpPr>
        <p:spPr>
          <a:xfrm>
            <a:off x="731520" y="4151376"/>
            <a:ext cx="10744200" cy="713232"/>
          </a:xfrm>
          <a:prstGeom prst="rect">
            <a:avLst/>
          </a:prstGeom>
          <a:solidFill>
            <a:srgbClr val="F7FBFC"/>
          </a:solidFill>
          <a:ln w="6350">
            <a:solidFill>
              <a:srgbClr val="C8D8DE"/>
            </a:solidFill>
            <a:prstDash val="solid"/>
          </a:ln>
        </p:spPr>
      </p:sp>
      <p:sp>
        <p:nvSpPr>
          <p:cNvPr id="30" name="Text 28"/>
          <p:cNvSpPr/>
          <p:nvPr/>
        </p:nvSpPr>
        <p:spPr>
          <a:xfrm>
            <a:off x="804672" y="4306824"/>
            <a:ext cx="1682496" cy="292608"/>
          </a:xfrm>
          <a:prstGeom prst="rect">
            <a:avLst/>
          </a:prstGeom>
          <a:noFill/>
        </p:spPr>
        <p:txBody>
          <a:bodyPr wrap="square" lIns="127" tIns="127" rIns="127" bIns="127" rtlCol="0" anchor="ctr">
            <a:normAutofit/>
          </a:bodyPr>
          <a:lstStyle/>
          <a:p>
            <a:pPr marL="0" indent="0">
              <a:buNone/>
            </a:pPr>
            <a:r>
              <a:rPr lang="en-US" sz="1150" b="1" dirty="0">
                <a:solidFill>
                  <a:srgbClr val="17212B"/>
                </a:solidFill>
              </a:rPr>
              <a:t>Community</a:t>
            </a:r>
            <a:endParaRPr lang="en-US" sz="1150" dirty="0"/>
          </a:p>
        </p:txBody>
      </p:sp>
      <p:sp>
        <p:nvSpPr>
          <p:cNvPr id="31" name="Shape 29"/>
          <p:cNvSpPr/>
          <p:nvPr/>
        </p:nvSpPr>
        <p:spPr>
          <a:xfrm>
            <a:off x="2560320" y="4151376"/>
            <a:ext cx="0" cy="713232"/>
          </a:xfrm>
          <a:prstGeom prst="line">
            <a:avLst/>
          </a:prstGeom>
          <a:noFill/>
          <a:ln w="6350">
            <a:solidFill>
              <a:srgbClr val="C8D8DE"/>
            </a:solidFill>
            <a:prstDash val="solid"/>
          </a:ln>
        </p:spPr>
      </p:sp>
      <p:sp>
        <p:nvSpPr>
          <p:cNvPr id="32" name="Text 30"/>
          <p:cNvSpPr/>
          <p:nvPr/>
        </p:nvSpPr>
        <p:spPr>
          <a:xfrm>
            <a:off x="2633472" y="4306824"/>
            <a:ext cx="428853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Supports care at home and messaging</a:t>
            </a:r>
            <a:endParaRPr lang="en-US" sz="1150" dirty="0"/>
          </a:p>
        </p:txBody>
      </p:sp>
      <p:sp>
        <p:nvSpPr>
          <p:cNvPr id="33" name="Shape 31"/>
          <p:cNvSpPr/>
          <p:nvPr/>
        </p:nvSpPr>
        <p:spPr>
          <a:xfrm>
            <a:off x="6995160" y="4151376"/>
            <a:ext cx="0" cy="713232"/>
          </a:xfrm>
          <a:prstGeom prst="line">
            <a:avLst/>
          </a:prstGeom>
          <a:noFill/>
          <a:ln w="6350">
            <a:solidFill>
              <a:srgbClr val="C8D8DE"/>
            </a:solidFill>
            <a:prstDash val="solid"/>
          </a:ln>
        </p:spPr>
      </p:sp>
      <p:sp>
        <p:nvSpPr>
          <p:cNvPr id="34" name="Text 32"/>
          <p:cNvSpPr/>
          <p:nvPr/>
        </p:nvSpPr>
        <p:spPr>
          <a:xfrm>
            <a:off x="7068312" y="4306824"/>
            <a:ext cx="4334256" cy="292608"/>
          </a:xfrm>
          <a:prstGeom prst="rect">
            <a:avLst/>
          </a:prstGeom>
          <a:noFill/>
        </p:spPr>
        <p:txBody>
          <a:bodyPr wrap="square" lIns="127" tIns="127" rIns="127" bIns="127" rtlCol="0" anchor="ctr">
            <a:normAutofit/>
          </a:bodyPr>
          <a:lstStyle/>
          <a:p>
            <a:pPr marL="0" indent="0">
              <a:buNone/>
            </a:pPr>
            <a:r>
              <a:rPr lang="en-US" sz="1150" dirty="0">
                <a:solidFill>
                  <a:srgbClr val="17212B"/>
                </a:solidFill>
              </a:rPr>
              <a:t>Digital exclusion can widen inequalities</a:t>
            </a:r>
            <a:endParaRPr lang="en-US" sz="1150" dirty="0"/>
          </a:p>
        </p:txBody>
      </p:sp>
      <p:sp>
        <p:nvSpPr>
          <p:cNvPr id="35" name="Text 33"/>
          <p:cNvSpPr/>
          <p:nvPr/>
        </p:nvSpPr>
        <p:spPr>
          <a:xfrm>
            <a:off x="1051560" y="5504688"/>
            <a:ext cx="10058400" cy="320040"/>
          </a:xfrm>
          <a:prstGeom prst="rect">
            <a:avLst/>
          </a:prstGeom>
          <a:noFill/>
        </p:spPr>
        <p:txBody>
          <a:bodyPr wrap="square" lIns="0" tIns="0" rIns="0" bIns="0" rtlCol="0" anchor="ctr"/>
          <a:lstStyle/>
          <a:p>
            <a:pPr marL="0" indent="0" algn="ctr">
              <a:buNone/>
            </a:pPr>
            <a:r>
              <a:rPr lang="en-US" sz="1600" b="1" dirty="0">
                <a:solidFill>
                  <a:srgbClr val="0E2F44"/>
                </a:solidFill>
              </a:rPr>
              <a:t>Better evaluation measures: avoided calls, missed appointments, workload, patient understanding and uptake in deprived groups.</a:t>
            </a:r>
            <a:endParaRPr lang="en-US" sz="1600" dirty="0"/>
          </a:p>
        </p:txBody>
      </p:sp>
      <p:sp>
        <p:nvSpPr>
          <p:cNvPr id="36" name="Shape 34"/>
          <p:cNvSpPr/>
          <p:nvPr/>
        </p:nvSpPr>
        <p:spPr>
          <a:xfrm>
            <a:off x="502920" y="6446520"/>
            <a:ext cx="11201400" cy="0"/>
          </a:xfrm>
          <a:prstGeom prst="line">
            <a:avLst/>
          </a:prstGeom>
          <a:noFill/>
          <a:ln w="12700">
            <a:solidFill>
              <a:srgbClr val="D9E5EA"/>
            </a:solidFill>
            <a:prstDash val="solid"/>
          </a:ln>
        </p:spPr>
      </p:sp>
      <p:sp>
        <p:nvSpPr>
          <p:cNvPr id="37" name="Text 35"/>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10</a:t>
            </a:r>
            <a:endParaRPr lang="en-US" sz="850" dirty="0"/>
          </a:p>
        </p:txBody>
      </p:sp>
      <p:sp>
        <p:nvSpPr>
          <p:cNvPr id="38" name="Text 36"/>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Component 1 synthesis; NHS England Digital (2026a, 2026b)</a:t>
            </a:r>
            <a:endParaRPr lang="en-US" sz="8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Recommendations and conclusion</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How the NHS App can be safer and fairer</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Shape 3"/>
          <p:cNvSpPr/>
          <p:nvPr/>
        </p:nvSpPr>
        <p:spPr>
          <a:xfrm>
            <a:off x="731520" y="1417320"/>
            <a:ext cx="3429000" cy="2148840"/>
          </a:xfrm>
          <a:prstGeom prst="roundRect">
            <a:avLst>
              <a:gd name="adj" fmla="val 3404"/>
            </a:avLst>
          </a:prstGeom>
          <a:solidFill>
            <a:srgbClr val="F7FBFC"/>
          </a:solidFill>
          <a:ln w="12700">
            <a:solidFill>
              <a:srgbClr val="D7E6EB"/>
            </a:solidFill>
            <a:prstDash val="solid"/>
          </a:ln>
        </p:spPr>
      </p:sp>
      <p:sp>
        <p:nvSpPr>
          <p:cNvPr id="6" name="Shape 4"/>
          <p:cNvSpPr/>
          <p:nvPr/>
        </p:nvSpPr>
        <p:spPr>
          <a:xfrm>
            <a:off x="731520" y="1417320"/>
            <a:ext cx="73152" cy="2148840"/>
          </a:xfrm>
          <a:prstGeom prst="rect">
            <a:avLst/>
          </a:prstGeom>
          <a:solidFill>
            <a:srgbClr val="0C8A8A"/>
          </a:solidFill>
          <a:ln w="12700">
            <a:solidFill>
              <a:srgbClr val="333333">
                <a:alpha val="0"/>
              </a:srgbClr>
            </a:solidFill>
            <a:prstDash val="solid"/>
          </a:ln>
        </p:spPr>
      </p:sp>
      <p:sp>
        <p:nvSpPr>
          <p:cNvPr id="7" name="Text 5"/>
          <p:cNvSpPr/>
          <p:nvPr/>
        </p:nvSpPr>
        <p:spPr>
          <a:xfrm>
            <a:off x="932688"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1. Link to digital inclusion</a:t>
            </a:r>
            <a:endParaRPr lang="en-US" sz="1600" dirty="0"/>
          </a:p>
        </p:txBody>
      </p:sp>
      <p:sp>
        <p:nvSpPr>
          <p:cNvPr id="8" name="Text 6"/>
          <p:cNvSpPr/>
          <p:nvPr/>
        </p:nvSpPr>
        <p:spPr>
          <a:xfrm>
            <a:off x="932688" y="1947672"/>
            <a:ext cx="3108960" cy="150876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Every ICB should connect NHS App uptake to local deprivation, age, disability and language needs.</a:t>
            </a:r>
            <a:endParaRPr lang="en-US" sz="1250" dirty="0"/>
          </a:p>
        </p:txBody>
      </p:sp>
      <p:sp>
        <p:nvSpPr>
          <p:cNvPr id="9" name="Shape 7"/>
          <p:cNvSpPr/>
          <p:nvPr/>
        </p:nvSpPr>
        <p:spPr>
          <a:xfrm>
            <a:off x="4370832" y="1417320"/>
            <a:ext cx="3429000" cy="2148840"/>
          </a:xfrm>
          <a:prstGeom prst="roundRect">
            <a:avLst>
              <a:gd name="adj" fmla="val 3404"/>
            </a:avLst>
          </a:prstGeom>
          <a:solidFill>
            <a:srgbClr val="F7FBFC"/>
          </a:solidFill>
          <a:ln w="12700">
            <a:solidFill>
              <a:srgbClr val="D7E6EB"/>
            </a:solidFill>
            <a:prstDash val="solid"/>
          </a:ln>
        </p:spPr>
      </p:sp>
      <p:sp>
        <p:nvSpPr>
          <p:cNvPr id="10" name="Shape 8"/>
          <p:cNvSpPr/>
          <p:nvPr/>
        </p:nvSpPr>
        <p:spPr>
          <a:xfrm>
            <a:off x="4370832" y="1417320"/>
            <a:ext cx="73152" cy="2148840"/>
          </a:xfrm>
          <a:prstGeom prst="rect">
            <a:avLst/>
          </a:prstGeom>
          <a:solidFill>
            <a:srgbClr val="6BA43A"/>
          </a:solidFill>
          <a:ln w="12700">
            <a:solidFill>
              <a:srgbClr val="333333">
                <a:alpha val="0"/>
              </a:srgbClr>
            </a:solidFill>
            <a:prstDash val="solid"/>
          </a:ln>
        </p:spPr>
      </p:sp>
      <p:sp>
        <p:nvSpPr>
          <p:cNvPr id="11" name="Text 9"/>
          <p:cNvSpPr/>
          <p:nvPr/>
        </p:nvSpPr>
        <p:spPr>
          <a:xfrm>
            <a:off x="4572000"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2. Train staff properly</a:t>
            </a:r>
            <a:endParaRPr lang="en-US" sz="1600" dirty="0"/>
          </a:p>
        </p:txBody>
      </p:sp>
      <p:sp>
        <p:nvSpPr>
          <p:cNvPr id="12" name="Text 10"/>
          <p:cNvSpPr/>
          <p:nvPr/>
        </p:nvSpPr>
        <p:spPr>
          <a:xfrm>
            <a:off x="4572000" y="1947672"/>
            <a:ext cx="3108960" cy="150876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Provide practical training on patient-facing records, proxy access, safeguarding and digital support.</a:t>
            </a:r>
            <a:endParaRPr lang="en-US" sz="1250" dirty="0"/>
          </a:p>
        </p:txBody>
      </p:sp>
      <p:sp>
        <p:nvSpPr>
          <p:cNvPr id="13" name="Shape 11"/>
          <p:cNvSpPr/>
          <p:nvPr/>
        </p:nvSpPr>
        <p:spPr>
          <a:xfrm>
            <a:off x="8001000" y="1417320"/>
            <a:ext cx="3429000" cy="2148840"/>
          </a:xfrm>
          <a:prstGeom prst="roundRect">
            <a:avLst>
              <a:gd name="adj" fmla="val 3404"/>
            </a:avLst>
          </a:prstGeom>
          <a:solidFill>
            <a:srgbClr val="F7FBFC"/>
          </a:solidFill>
          <a:ln w="12700">
            <a:solidFill>
              <a:srgbClr val="D7E6EB"/>
            </a:solidFill>
            <a:prstDash val="solid"/>
          </a:ln>
        </p:spPr>
      </p:sp>
      <p:sp>
        <p:nvSpPr>
          <p:cNvPr id="14" name="Shape 12"/>
          <p:cNvSpPr/>
          <p:nvPr/>
        </p:nvSpPr>
        <p:spPr>
          <a:xfrm>
            <a:off x="8001000" y="1417320"/>
            <a:ext cx="73152" cy="2148840"/>
          </a:xfrm>
          <a:prstGeom prst="rect">
            <a:avLst/>
          </a:prstGeom>
          <a:solidFill>
            <a:srgbClr val="D97635"/>
          </a:solidFill>
          <a:ln w="12700">
            <a:solidFill>
              <a:srgbClr val="333333">
                <a:alpha val="0"/>
              </a:srgbClr>
            </a:solidFill>
            <a:prstDash val="solid"/>
          </a:ln>
        </p:spPr>
      </p:sp>
      <p:sp>
        <p:nvSpPr>
          <p:cNvPr id="15" name="Text 13"/>
          <p:cNvSpPr/>
          <p:nvPr/>
        </p:nvSpPr>
        <p:spPr>
          <a:xfrm>
            <a:off x="8202168" y="1581912"/>
            <a:ext cx="3108960" cy="274320"/>
          </a:xfrm>
          <a:prstGeom prst="rect">
            <a:avLst/>
          </a:prstGeom>
          <a:noFill/>
        </p:spPr>
        <p:txBody>
          <a:bodyPr wrap="square" lIns="0" tIns="0" rIns="0" bIns="0" rtlCol="0" anchor="ctr"/>
          <a:lstStyle/>
          <a:p>
            <a:pPr marL="0" indent="0">
              <a:buNone/>
            </a:pPr>
            <a:r>
              <a:rPr lang="en-US" sz="1600" b="1" dirty="0">
                <a:solidFill>
                  <a:srgbClr val="0E2F44"/>
                </a:solidFill>
              </a:rPr>
              <a:t>3. Keep other doors open</a:t>
            </a:r>
            <a:endParaRPr lang="en-US" sz="1600" dirty="0"/>
          </a:p>
        </p:txBody>
      </p:sp>
      <p:sp>
        <p:nvSpPr>
          <p:cNvPr id="16" name="Text 14"/>
          <p:cNvSpPr/>
          <p:nvPr/>
        </p:nvSpPr>
        <p:spPr>
          <a:xfrm>
            <a:off x="8202168" y="1947672"/>
            <a:ext cx="3108960" cy="1508760"/>
          </a:xfrm>
          <a:prstGeom prst="rect">
            <a:avLst/>
          </a:prstGeom>
          <a:noFill/>
        </p:spPr>
        <p:txBody>
          <a:bodyPr wrap="square" lIns="381" tIns="381" rIns="381" bIns="381" rtlCol="0" anchor="ctr">
            <a:normAutofit/>
          </a:bodyPr>
          <a:lstStyle/>
          <a:p>
            <a:pPr marL="0" indent="0">
              <a:buNone/>
            </a:pPr>
            <a:r>
              <a:rPr lang="en-US" sz="1250" dirty="0">
                <a:solidFill>
                  <a:srgbClr val="17212B"/>
                </a:solidFill>
              </a:rPr>
              <a:t>Telephone and face-to-face access should remain safety routes, not failures of transformation.</a:t>
            </a:r>
            <a:endParaRPr lang="en-US" sz="1250" dirty="0"/>
          </a:p>
        </p:txBody>
      </p:sp>
      <p:sp>
        <p:nvSpPr>
          <p:cNvPr id="17" name="Shape 15"/>
          <p:cNvSpPr/>
          <p:nvPr/>
        </p:nvSpPr>
        <p:spPr>
          <a:xfrm>
            <a:off x="1097280" y="4617720"/>
            <a:ext cx="10012680" cy="777240"/>
          </a:xfrm>
          <a:prstGeom prst="roundRect">
            <a:avLst>
              <a:gd name="adj" fmla="val 14118"/>
            </a:avLst>
          </a:prstGeom>
          <a:solidFill>
            <a:srgbClr val="EAF4F8"/>
          </a:solidFill>
          <a:ln w="12700">
            <a:solidFill>
              <a:srgbClr val="333333">
                <a:alpha val="0"/>
              </a:srgbClr>
            </a:solidFill>
            <a:prstDash val="solid"/>
          </a:ln>
        </p:spPr>
      </p:sp>
      <p:sp>
        <p:nvSpPr>
          <p:cNvPr id="18" name="Text 16"/>
          <p:cNvSpPr/>
          <p:nvPr/>
        </p:nvSpPr>
        <p:spPr>
          <a:xfrm>
            <a:off x="1417320" y="4901184"/>
            <a:ext cx="9372600" cy="210312"/>
          </a:xfrm>
          <a:prstGeom prst="rect">
            <a:avLst/>
          </a:prstGeom>
          <a:noFill/>
        </p:spPr>
        <p:txBody>
          <a:bodyPr wrap="square" lIns="0" tIns="0" rIns="0" bIns="0" rtlCol="0" anchor="ctr"/>
          <a:lstStyle/>
          <a:p>
            <a:pPr marL="0" indent="0" algn="ctr">
              <a:buNone/>
            </a:pPr>
            <a:r>
              <a:rPr lang="en-US" sz="1800" b="1" dirty="0">
                <a:solidFill>
                  <a:srgbClr val="0E2F44"/>
                </a:solidFill>
              </a:rPr>
              <a:t>Conclusion: a digital front door only works fairly when other doors stay open.</a:t>
            </a:r>
            <a:endParaRPr lang="en-US" sz="1800" dirty="0"/>
          </a:p>
        </p:txBody>
      </p:sp>
      <p:sp>
        <p:nvSpPr>
          <p:cNvPr id="19" name="Shape 17"/>
          <p:cNvSpPr/>
          <p:nvPr/>
        </p:nvSpPr>
        <p:spPr>
          <a:xfrm>
            <a:off x="502920" y="6446520"/>
            <a:ext cx="11201400" cy="0"/>
          </a:xfrm>
          <a:prstGeom prst="line">
            <a:avLst/>
          </a:prstGeom>
          <a:noFill/>
          <a:ln w="12700">
            <a:solidFill>
              <a:srgbClr val="D9E5EA"/>
            </a:solidFill>
            <a:prstDash val="solid"/>
          </a:ln>
        </p:spPr>
      </p:sp>
      <p:sp>
        <p:nvSpPr>
          <p:cNvPr id="20" name="Text 18"/>
          <p:cNvSpPr/>
          <p:nvPr/>
        </p:nvSpPr>
        <p:spPr>
          <a:xfrm>
            <a:off x="502920" y="6528816"/>
            <a:ext cx="3840480" cy="201168"/>
          </a:xfrm>
          <a:prstGeom prst="rect">
            <a:avLst/>
          </a:prstGeom>
          <a:noFill/>
        </p:spPr>
        <p:txBody>
          <a:bodyPr wrap="square" lIns="0" tIns="0" rIns="0" bIns="0" rtlCol="0" anchor="ctr"/>
          <a:lstStyle/>
          <a:p>
            <a:pPr marL="0" indent="0">
              <a:buNone/>
            </a:pPr>
            <a:r>
              <a:rPr lang="en-US" sz="850" dirty="0">
                <a:solidFill>
                  <a:srgbClr val="5F6B73"/>
                </a:solidFill>
              </a:rPr>
              <a:t>BMHP6026 Component 2 | 11</a:t>
            </a:r>
            <a:endParaRPr lang="en-US" sz="850" dirty="0"/>
          </a:p>
        </p:txBody>
      </p:sp>
      <p:sp>
        <p:nvSpPr>
          <p:cNvPr id="21" name="Text 19"/>
          <p:cNvSpPr/>
          <p:nvPr/>
        </p:nvSpPr>
        <p:spPr>
          <a:xfrm>
            <a:off x="4846320" y="6528816"/>
            <a:ext cx="6858000" cy="201168"/>
          </a:xfrm>
          <a:prstGeom prst="rect">
            <a:avLst/>
          </a:prstGeom>
          <a:noFill/>
        </p:spPr>
        <p:txBody>
          <a:bodyPr wrap="square" lIns="0" tIns="0" rIns="0" bIns="0" rtlCol="0" anchor="ctr"/>
          <a:lstStyle/>
          <a:p>
            <a:pPr marL="0" indent="0" algn="r">
              <a:buNone/>
            </a:pPr>
            <a:r>
              <a:rPr lang="en-US" sz="850" dirty="0">
                <a:solidFill>
                  <a:srgbClr val="5F6B73"/>
                </a:solidFill>
              </a:rPr>
              <a:t>Sources: NHS England (2023); Component 1 evaluation</a:t>
            </a:r>
            <a:endParaRPr lang="en-US" sz="8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94360" y="320040"/>
            <a:ext cx="10789920" cy="411480"/>
          </a:xfrm>
          <a:prstGeom prst="rect">
            <a:avLst/>
          </a:prstGeom>
          <a:noFill/>
        </p:spPr>
        <p:txBody>
          <a:bodyPr wrap="square" lIns="0" tIns="0" rIns="0" bIns="0" rtlCol="0" anchor="ctr"/>
          <a:lstStyle/>
          <a:p>
            <a:pPr marL="0" indent="0">
              <a:buNone/>
            </a:pPr>
            <a:r>
              <a:rPr lang="en-US" sz="2800" b="1" dirty="0">
                <a:solidFill>
                  <a:srgbClr val="0E2F44"/>
                </a:solidFill>
                <a:latin typeface="Aptos Display" pitchFamily="34" charset="0"/>
                <a:ea typeface="Aptos Display" pitchFamily="34" charset="-122"/>
                <a:cs typeface="Aptos Display" pitchFamily="34" charset="-120"/>
              </a:rPr>
              <a:t>References</a:t>
            </a:r>
            <a:endParaRPr lang="en-US" sz="2800" dirty="0"/>
          </a:p>
        </p:txBody>
      </p:sp>
      <p:sp>
        <p:nvSpPr>
          <p:cNvPr id="3" name="Text 1"/>
          <p:cNvSpPr/>
          <p:nvPr/>
        </p:nvSpPr>
        <p:spPr>
          <a:xfrm>
            <a:off x="603504" y="777240"/>
            <a:ext cx="10607040" cy="274320"/>
          </a:xfrm>
          <a:prstGeom prst="rect">
            <a:avLst/>
          </a:prstGeom>
          <a:noFill/>
        </p:spPr>
        <p:txBody>
          <a:bodyPr wrap="square" lIns="0" tIns="0" rIns="0" bIns="0" rtlCol="0" anchor="ctr"/>
          <a:lstStyle/>
          <a:p>
            <a:pPr marL="0" indent="0">
              <a:buNone/>
            </a:pPr>
            <a:r>
              <a:rPr lang="en-US" sz="1250" dirty="0">
                <a:solidFill>
                  <a:srgbClr val="5F6B73"/>
                </a:solidFill>
              </a:rPr>
              <a:t>UWTSD Harvard style</a:t>
            </a:r>
            <a:endParaRPr lang="en-US" sz="1250" dirty="0"/>
          </a:p>
        </p:txBody>
      </p:sp>
      <p:sp>
        <p:nvSpPr>
          <p:cNvPr id="4" name="Shape 2"/>
          <p:cNvSpPr/>
          <p:nvPr/>
        </p:nvSpPr>
        <p:spPr>
          <a:xfrm>
            <a:off x="0" y="0"/>
            <a:ext cx="164592" cy="6858000"/>
          </a:xfrm>
          <a:prstGeom prst="rect">
            <a:avLst/>
          </a:prstGeom>
          <a:solidFill>
            <a:srgbClr val="0C8A8A"/>
          </a:solidFill>
          <a:ln w="12700">
            <a:solidFill>
              <a:srgbClr val="333333">
                <a:alpha val="0"/>
              </a:srgbClr>
            </a:solidFill>
            <a:prstDash val="solid"/>
          </a:ln>
        </p:spPr>
      </p:sp>
      <p:sp>
        <p:nvSpPr>
          <p:cNvPr id="5" name="Text 3"/>
          <p:cNvSpPr/>
          <p:nvPr/>
        </p:nvSpPr>
        <p:spPr>
          <a:xfrm>
            <a:off x="685800" y="1325880"/>
            <a:ext cx="11029950" cy="4711065"/>
          </a:xfrm>
          <a:prstGeom prst="rect">
            <a:avLst/>
          </a:prstGeom>
          <a:noFill/>
        </p:spPr>
        <p:txBody>
          <a:bodyPr wrap="square" lIns="254" tIns="254" rIns="254" bIns="254" rtlCol="0" anchor="ctr">
            <a:normAutofit fontScale="90000"/>
          </a:bodyPr>
          <a:lstStyle/>
          <a:p>
            <a:pPr marL="0" indent="0">
              <a:buNone/>
            </a:pPr>
            <a:r>
              <a:rPr lang="en-US" altLang="en-US" sz="1050" dirty="0"/>
              <a:t>Age UK (2025) *Facts and figures about digital inclusion and older people*. Available at: https://www.ageuk.org.uk/siteassets/documents/reports-and-publications/reports-and-briefings/active-communities/internet-use-statistics-july-2025-1.pdf (Accessed: 24 June 2026).</a:t>
            </a:r>
          </a:p>
          <a:p>
            <a:pPr marL="0" indent="0">
              <a:buNone/>
            </a:pPr>
            <a:endParaRPr lang="en-US" altLang="en-US" sz="1050" dirty="0"/>
          </a:p>
          <a:p>
            <a:pPr marL="0" indent="0">
              <a:buNone/>
            </a:pPr>
            <a:r>
              <a:rPr lang="en-US" altLang="en-US" sz="1050" dirty="0"/>
              <a:t>Department of Health and Social Care (2022) *A plan for digital health and social care*. Available at: https://www.gov.uk/government/publications/a-plan-for-digital-health-and-social-care/a-plan-for-digital-health-and-social-care (Accessed: 24 June 2026).</a:t>
            </a:r>
          </a:p>
          <a:p>
            <a:pPr marL="0" indent="0">
              <a:buNone/>
            </a:pPr>
            <a:endParaRPr lang="en-US" altLang="en-US" sz="1050" dirty="0"/>
          </a:p>
          <a:p>
            <a:pPr marL="0" indent="0">
              <a:buNone/>
            </a:pPr>
            <a:r>
              <a:rPr lang="en-US" altLang="en-US" sz="1050" dirty="0"/>
              <a:t>Good Things Foundation (2024) *Digital inclusion and health: summary of key statistics*. Available at: https://www.goodthingsfoundation.org/discover/digital-inclusion-insights/digital-inclusion-insights-2024/digital-inclusion-and-health (Accessed: 24 June 2026).</a:t>
            </a:r>
          </a:p>
          <a:p>
            <a:pPr marL="0" indent="0">
              <a:buNone/>
            </a:pPr>
            <a:endParaRPr lang="en-US" altLang="en-US" sz="1050" dirty="0"/>
          </a:p>
          <a:p>
            <a:pPr marL="0" indent="0">
              <a:buNone/>
            </a:pPr>
            <a:r>
              <a:rPr lang="en-US" altLang="en-US" sz="1050" dirty="0"/>
              <a:t>House of Commons Health and Social Care Committee (2023) *Digital transformation in the NHS*. Available at: https://publications.parliament.uk/pa/cm5803/cmselect/cmhealth/223/report.html (Accessed: 24 June 2026).</a:t>
            </a:r>
          </a:p>
          <a:p>
            <a:pPr marL="0" indent="0">
              <a:buNone/>
            </a:pPr>
            <a:endParaRPr lang="en-US" altLang="en-US" sz="1050" dirty="0"/>
          </a:p>
          <a:p>
            <a:pPr marL="0" indent="0">
              <a:buNone/>
            </a:pPr>
            <a:r>
              <a:rPr lang="en-US" altLang="en-US" sz="1050" dirty="0"/>
              <a:t>KC, S., Papoutsi, C., Reidy, C., Laverty, A.A., Kumpunen, S., Papageorgiou, P., Majeed, A., Greaves, F. and Powell, J. (2024) ‘Differences in use of a patient portal across sociodemographic groups: observational study of the NHS App in England’, *Journal of Medical Internet Research*, 26, e56320. Available at: https://doi.org/10.2196/56320 (Accessed: 24 June 2026).</a:t>
            </a:r>
          </a:p>
          <a:p>
            <a:pPr marL="0" indent="0">
              <a:buNone/>
            </a:pPr>
            <a:endParaRPr lang="en-US" altLang="en-US" sz="1050" dirty="0"/>
          </a:p>
          <a:p>
            <a:pPr marL="0" indent="0">
              <a:buNone/>
            </a:pPr>
            <a:r>
              <a:rPr lang="en-US" altLang="en-US" sz="1050" dirty="0"/>
              <a:t>NHS (2026a) *NHS App*. Available at: https://www.nhs.uk/nhs-app/ (Accessed: 24 June 2026).</a:t>
            </a:r>
          </a:p>
          <a:p>
            <a:pPr marL="0" indent="0">
              <a:buNone/>
            </a:pPr>
            <a:endParaRPr lang="en-US" altLang="en-US" sz="1050" dirty="0"/>
          </a:p>
          <a:p>
            <a:pPr marL="0" indent="0">
              <a:buNone/>
            </a:pPr>
            <a:r>
              <a:rPr lang="en-US" altLang="en-US" sz="1050" dirty="0"/>
              <a:t>NHS (2026b) *NHS App full privacy notice*. Available at: https://www.nhs.uk/nhs-app/about/privacy-legal-information/privacy-notices/full-notice/ (Accessed: 24 June 2026).</a:t>
            </a:r>
          </a:p>
          <a:p>
            <a:pPr marL="0" indent="0">
              <a:buNone/>
            </a:pPr>
            <a:endParaRPr lang="en-US" altLang="en-US" sz="1050" dirty="0"/>
          </a:p>
          <a:p>
            <a:pPr marL="0" indent="0">
              <a:buNone/>
            </a:pPr>
            <a:r>
              <a:rPr lang="en-US" altLang="en-US" sz="1050" dirty="0"/>
              <a:t>NHS England (2023) *Inclusive digital healthcare: a framework for NHS action on digital inclusion*. Available at: https://www.england.nhs.uk/long-read/inclusive-digital-healthcare-a-framework-for-nhs-action-on-digital-inclusion/ (Accessed: 24 June 2026).</a:t>
            </a:r>
          </a:p>
          <a:p>
            <a:pPr marL="0" indent="0">
              <a:buNone/>
            </a:pPr>
            <a:endParaRPr lang="en-US" altLang="en-US" sz="1050" dirty="0"/>
          </a:p>
          <a:p>
            <a:pPr marL="0" indent="0">
              <a:buNone/>
            </a:pPr>
            <a:r>
              <a:rPr lang="en-US" altLang="en-US" sz="1050" dirty="0"/>
              <a:t>NHS England Digital (2026a) *NHS App Management Information – April 2026*. Available at: https://digital.nhs.uk/data-and-information/publications/statistical/nhs-app-statistics/april-2026 (Accessed: 24 June 2026).</a:t>
            </a:r>
          </a:p>
          <a:p>
            <a:pPr marL="0" indent="0">
              <a:buNone/>
            </a:pPr>
            <a:endParaRPr lang="en-US" altLang="en-US" sz="1050" dirty="0"/>
          </a:p>
          <a:p>
            <a:pPr marL="0" indent="0">
              <a:buNone/>
            </a:pPr>
            <a:r>
              <a:rPr lang="en-US" altLang="en-US" sz="1050" dirty="0"/>
              <a:t>NHS England Digital (2026b) *NHS App Roadmap*. Available at: https://digital.nhs.uk/services/nhs-app/roadmap (Accessed: 24 June 2026).</a:t>
            </a:r>
          </a:p>
          <a:p>
            <a:pPr marL="0" indent="0">
              <a:buNone/>
            </a:pPr>
            <a:endParaRPr lang="en-US" altLang="en-US" sz="1050" dirty="0"/>
          </a:p>
          <a:p>
            <a:pPr marL="0" indent="0">
              <a:buNone/>
            </a:pPr>
            <a:r>
              <a:rPr lang="en-US" altLang="en-US" sz="1050" dirty="0"/>
              <a:t>NHS England Digital (2026c) *GP health records in the App*. Available at: https://digital.nhs.uk/services/nhs-app/nhs-app-features/gp-health-records-in-the-app (Accessed: 24 June 2026).</a:t>
            </a:r>
          </a:p>
          <a:p>
            <a:pPr marL="0" indent="0">
              <a:buNone/>
            </a:pPr>
            <a:endParaRPr lang="en-US" altLang="en-US" sz="1050" dirty="0"/>
          </a:p>
          <a:p>
            <a:pPr marL="0" indent="0">
              <a:buNone/>
            </a:pPr>
            <a:r>
              <a:rPr lang="en-US" altLang="en-US" sz="1050" dirty="0"/>
              <a:t>Reidy, C., Papoutsi, C., KC, S., Gudgin, B., Laverty, A.A., Greaves, F. and Powell, J. (2025) ‘Qualitative evaluation of the implementation and national roll-out of the NHS App in England’, *BMC Medicine*, 23, article 20. Available at: https://doi.org/10.1186/s12916-024-03842-w (Accessed: 24 June 2026).</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8090</Words>
  <Application>Microsoft Office PowerPoint</Application>
  <PresentationFormat>Widescreen</PresentationFormat>
  <Paragraphs>275</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Evaluation of the NHS App</dc:title>
  <dc:subject>BMHP6026 Component 2 Viva Voce</dc:subject>
  <dc:creator>Hifza Kanwal</dc:creator>
  <cp:lastModifiedBy>Hifza Kanwal</cp:lastModifiedBy>
  <cp:revision>30</cp:revision>
  <dcterms:created xsi:type="dcterms:W3CDTF">2026-06-24T16:23:00Z</dcterms:created>
  <dcterms:modified xsi:type="dcterms:W3CDTF">2026-07-05T20:27:00Z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1033-12.1.0.26880</vt:lpwstr>
  </property>
  <property fmtid="{D5CDD505-2E9C-101B-9397-08002B2CF9AE}" pid="3" name="ICV">
    <vt:lpwstr>86D3FEF6F731454EA9497C807A3AA364_13</vt:lpwstr>
  </property>
</Properties>
</file>