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400" r:id="rId4"/>
    <p:sldId id="311" r:id="rId5"/>
    <p:sldId id="379" r:id="rId6"/>
    <p:sldId id="380" r:id="rId7"/>
    <p:sldId id="433" r:id="rId8"/>
    <p:sldId id="432" r:id="rId9"/>
    <p:sldId id="454" r:id="rId10"/>
    <p:sldId id="453" r:id="rId11"/>
    <p:sldId id="434" r:id="rId12"/>
    <p:sldId id="460" r:id="rId13"/>
    <p:sldId id="448" r:id="rId14"/>
    <p:sldId id="459" r:id="rId15"/>
    <p:sldId id="458" r:id="rId16"/>
    <p:sldId id="435" r:id="rId17"/>
    <p:sldId id="437" r:id="rId18"/>
    <p:sldId id="436" r:id="rId19"/>
    <p:sldId id="438" r:id="rId20"/>
    <p:sldId id="439" r:id="rId21"/>
    <p:sldId id="440" r:id="rId22"/>
    <p:sldId id="441" r:id="rId23"/>
    <p:sldId id="442" r:id="rId24"/>
    <p:sldId id="443" r:id="rId25"/>
    <p:sldId id="444" r:id="rId26"/>
    <p:sldId id="445" r:id="rId27"/>
    <p:sldId id="446" r:id="rId28"/>
    <p:sldId id="447" r:id="rId29"/>
    <p:sldId id="449" r:id="rId30"/>
    <p:sldId id="452" r:id="rId31"/>
    <p:sldId id="457" r:id="rId32"/>
    <p:sldId id="450" r:id="rId33"/>
    <p:sldId id="451" r:id="rId34"/>
    <p:sldId id="455" r:id="rId35"/>
    <p:sldId id="456" r:id="rId36"/>
    <p:sldId id="298" r:id="rId37"/>
    <p:sldId id="378" r:id="rId38"/>
    <p:sldId id="299" r:id="rId39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Myriad Pro"/>
        <a:ea typeface="Myriad Pro"/>
        <a:cs typeface="Myriad Pro"/>
        <a:sym typeface="Myriad Pro"/>
      </a:defRPr>
    </a:lvl9pPr>
  </p:defaultTextStyle>
  <p:extLst>
    <p:ext uri="{521415D9-36F7-43E2-AB2F-B90AF26B5E84}">
      <p14:sectionLst xmlns:p14="http://schemas.microsoft.com/office/powerpoint/2010/main">
        <p14:section name="Default Section" id="{52668A9B-499E-40BF-A91D-B0647392A1E2}">
          <p14:sldIdLst>
            <p14:sldId id="256"/>
            <p14:sldId id="257"/>
            <p14:sldId id="400"/>
            <p14:sldId id="311"/>
            <p14:sldId id="379"/>
            <p14:sldId id="380"/>
            <p14:sldId id="433"/>
            <p14:sldId id="432"/>
            <p14:sldId id="454"/>
            <p14:sldId id="453"/>
            <p14:sldId id="434"/>
            <p14:sldId id="460"/>
            <p14:sldId id="448"/>
            <p14:sldId id="459"/>
            <p14:sldId id="458"/>
            <p14:sldId id="435"/>
            <p14:sldId id="437"/>
            <p14:sldId id="436"/>
            <p14:sldId id="438"/>
            <p14:sldId id="439"/>
            <p14:sldId id="440"/>
            <p14:sldId id="441"/>
            <p14:sldId id="442"/>
            <p14:sldId id="443"/>
            <p14:sldId id="444"/>
            <p14:sldId id="445"/>
            <p14:sldId id="446"/>
            <p14:sldId id="447"/>
            <p14:sldId id="449"/>
            <p14:sldId id="452"/>
            <p14:sldId id="457"/>
            <p14:sldId id="450"/>
            <p14:sldId id="451"/>
            <p14:sldId id="455"/>
            <p14:sldId id="456"/>
          </p14:sldIdLst>
        </p14:section>
        <p14:section name="Untitled Section" id="{FBA9ED2F-54F1-4A74-B6C4-CF000303B1BB}">
          <p14:sldIdLst>
            <p14:sldId id="298"/>
            <p14:sldId id="378"/>
            <p14:sldId id="29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E3F9"/>
          </a:solidFill>
        </a:fill>
      </a:tcStyle>
    </a:wholeTbl>
    <a:band2H>
      <a:tcTxStyle/>
      <a:tcStyle>
        <a:tcBdr/>
        <a:fill>
          <a:solidFill>
            <a:srgbClr val="E6F2FC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Myriad Pro"/>
          <a:ea typeface="Myriad Pro"/>
          <a:cs typeface="Myriad Pro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4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683568" y="1988843"/>
            <a:ext cx="7772401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369367" y="3744614"/>
            <a:ext cx="6400801" cy="1752601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3429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6858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0287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391703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683568" y="3993086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3568" y="2492899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1pPr>
            <a:lvl2pPr marL="0" indent="3429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2pPr>
            <a:lvl3pPr marL="0" indent="6858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3pPr>
            <a:lvl4pPr marL="0" indent="10287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4pPr>
            <a:lvl5pPr marL="0" indent="1371600">
              <a:spcBef>
                <a:spcPts val="300"/>
              </a:spcBef>
              <a:buSzTx/>
              <a:buFontTx/>
              <a:buNone/>
              <a:defRPr sz="15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041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 marL="592931" indent="-250031">
              <a:defRPr sz="2100"/>
            </a:lvl2pPr>
            <a:lvl3pPr marL="925830" indent="-240030">
              <a:defRPr sz="2100"/>
            </a:lvl3pPr>
            <a:lvl4pPr marL="1305657" indent="-276957">
              <a:defRPr sz="2100"/>
            </a:lvl4pPr>
            <a:lvl5pPr marL="1648557" indent="-276957">
              <a:defRPr sz="2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1800" b="1"/>
            </a:lvl1pPr>
            <a:lvl2pPr marL="0" indent="342900">
              <a:spcBef>
                <a:spcPts val="400"/>
              </a:spcBef>
              <a:buSzTx/>
              <a:buFontTx/>
              <a:buNone/>
              <a:defRPr sz="1800" b="1"/>
            </a:lvl2pPr>
            <a:lvl3pPr marL="0" indent="685800">
              <a:spcBef>
                <a:spcPts val="400"/>
              </a:spcBef>
              <a:buSzTx/>
              <a:buFontTx/>
              <a:buNone/>
              <a:defRPr sz="1800" b="1"/>
            </a:lvl3pPr>
            <a:lvl4pPr marL="0" indent="1028700">
              <a:spcBef>
                <a:spcPts val="400"/>
              </a:spcBef>
              <a:buSzTx/>
              <a:buFontTx/>
              <a:buNone/>
              <a:defRPr sz="1800" b="1"/>
            </a:lvl4pPr>
            <a:lvl5pPr marL="0" indent="1371600">
              <a:spcBef>
                <a:spcPts val="400"/>
              </a:spcBef>
              <a:buSzTx/>
              <a:buFontTx/>
              <a:buNone/>
              <a:defRPr sz="18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6" y="1535112"/>
            <a:ext cx="4041776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400"/>
              </a:spcBef>
              <a:buSzTx/>
              <a:buFontTx/>
              <a:buNone/>
              <a:defRPr sz="18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457201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idx="1"/>
          </p:nvPr>
        </p:nvSpPr>
        <p:spPr>
          <a:xfrm>
            <a:off x="3575050" y="273053"/>
            <a:ext cx="5111750" cy="517217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201" y="1435103"/>
            <a:ext cx="3008315" cy="4029892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1792288" y="4509120"/>
            <a:ext cx="5486401" cy="566739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1792288" y="612779"/>
            <a:ext cx="5486401" cy="3824338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157192"/>
            <a:ext cx="5486401" cy="432049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00"/>
              </a:spcBef>
              <a:buSzTx/>
              <a:buFontTx/>
              <a:buNone/>
              <a:defRPr sz="1000"/>
            </a:lvl1pPr>
            <a:lvl2pPr marL="0" indent="342900">
              <a:spcBef>
                <a:spcPts val="200"/>
              </a:spcBef>
              <a:buSzTx/>
              <a:buFontTx/>
              <a:buNone/>
              <a:defRPr sz="1000"/>
            </a:lvl2pPr>
            <a:lvl3pPr marL="0" indent="685800">
              <a:spcBef>
                <a:spcPts val="200"/>
              </a:spcBef>
              <a:buSzTx/>
              <a:buFontTx/>
              <a:buNone/>
              <a:defRPr sz="1000"/>
            </a:lvl3pPr>
            <a:lvl4pPr marL="0" indent="1028700">
              <a:spcBef>
                <a:spcPts val="200"/>
              </a:spcBef>
              <a:buSzTx/>
              <a:buFontTx/>
              <a:buNone/>
              <a:defRPr sz="1000"/>
            </a:lvl4pPr>
            <a:lvl5pPr marL="0" indent="1371600">
              <a:spcBef>
                <a:spcPts val="200"/>
              </a:spcBef>
              <a:buSzTx/>
              <a:buFontTx/>
              <a:buNone/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55523" y="6435657"/>
            <a:ext cx="231278" cy="2311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9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1pPr>
      <a:lvl2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2pPr>
      <a:lvl3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3pPr>
      <a:lvl4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4pPr>
      <a:lvl5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5pPr>
      <a:lvl6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6pPr>
      <a:lvl7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7pPr>
      <a:lvl8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8pPr>
      <a:lvl9pPr marL="0" marR="0" indent="0" algn="ctr" defTabSz="685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9pPr>
    </p:titleStyle>
    <p:bodyStyle>
      <a:lvl1pPr marL="257175" marR="0" indent="-257175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1pPr>
      <a:lvl2pPr marL="587829" marR="0" indent="-244929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–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2pPr>
      <a:lvl3pPr marL="914400" marR="0" indent="-22860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3pPr>
      <a:lvl4pPr marL="1303019" marR="0" indent="-274319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–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4pPr>
      <a:lvl5pPr marL="16459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»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5pPr>
      <a:lvl6pPr marL="19888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6pPr>
      <a:lvl7pPr marL="23317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7pPr>
      <a:lvl8pPr marL="26746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8pPr>
      <a:lvl9pPr marL="3017520" marR="0" indent="-274320" algn="l" defTabSz="685800" rtl="0" latinLnBrk="0">
        <a:lnSpc>
          <a:spcPct val="100000"/>
        </a:lnSpc>
        <a:spcBef>
          <a:spcPts val="5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Myriad Pro"/>
          <a:ea typeface="Myriad Pro"/>
          <a:cs typeface="Myriad Pro"/>
          <a:sym typeface="Myriad Pro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Myriad Pr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itle 1"/>
          <p:cNvSpPr txBox="1">
            <a:spLocks noGrp="1"/>
          </p:cNvSpPr>
          <p:nvPr>
            <p:ph type="ctrTitle"/>
          </p:nvPr>
        </p:nvSpPr>
        <p:spPr>
          <a:xfrm>
            <a:off x="123290" y="2166100"/>
            <a:ext cx="8707627" cy="38533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562355">
              <a:defRPr sz="3034" b="1">
                <a:solidFill>
                  <a:schemeClr val="accent2"/>
                </a:solidFill>
                <a:effectLst>
                  <a:outerShdw blurRad="31242" dist="31242" dir="2700000" rotWithShape="0">
                    <a:srgbClr val="000000">
                      <a:alpha val="43137"/>
                    </a:srgbClr>
                  </a:outerShdw>
                </a:effectLst>
              </a:defRPr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600" dirty="0"/>
              <a:t>LCLM 5005</a:t>
            </a:r>
            <a:br>
              <a:rPr sz="3600" dirty="0"/>
            </a:br>
            <a:r>
              <a:rPr sz="3600" dirty="0">
                <a:solidFill>
                  <a:srgbClr val="000000"/>
                </a:solidFill>
              </a:rPr>
              <a:t> </a:t>
            </a:r>
            <a:r>
              <a:rPr lang="en-GB" sz="3600" dirty="0"/>
              <a:t>Organisational Culture</a:t>
            </a:r>
            <a:endParaRPr sz="3600" dirty="0"/>
          </a:p>
          <a:p>
            <a:pPr defTabSz="562355">
              <a:defRPr sz="2624" b="1">
                <a:solidFill>
                  <a:schemeClr val="accent2"/>
                </a:solidFill>
                <a:effectLst>
                  <a:outerShdw blurRad="31242" dist="31242" dir="2700000" rotWithShape="0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en-GB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Week 5</a:t>
            </a: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GB" sz="3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sz="3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b="1" dirty="0">
                <a:solidFill>
                  <a:schemeClr val="accent2"/>
                </a:solidFill>
              </a:rPr>
              <a:t>Organisational Structure &amp; Organisational Culture.</a:t>
            </a:r>
            <a:br>
              <a:rPr lang="en-GB" sz="3600" b="1" dirty="0">
                <a:solidFill>
                  <a:schemeClr val="accent2"/>
                </a:solidFill>
              </a:rPr>
            </a:br>
            <a:br>
              <a:rPr lang="en-GB" sz="3100" dirty="0"/>
            </a:br>
            <a:r>
              <a:rPr lang="en-GB" sz="3034" dirty="0"/>
              <a:t>Prepared by:</a:t>
            </a:r>
            <a:br>
              <a:rPr lang="en-GB" sz="3034" dirty="0"/>
            </a:br>
            <a:r>
              <a:rPr lang="en-GB" sz="3800" dirty="0"/>
              <a:t>Oluwaseun (Olu) Adegbite, PhD.</a:t>
            </a:r>
            <a:br>
              <a:rPr sz="4000" dirty="0"/>
            </a:br>
            <a:br>
              <a:rPr sz="3034" dirty="0"/>
            </a:br>
            <a:br>
              <a:rPr sz="2952" dirty="0">
                <a:solidFill>
                  <a:srgbClr val="FF0000"/>
                </a:solidFill>
              </a:rPr>
            </a:br>
            <a:br>
              <a:rPr sz="2952" dirty="0">
                <a:solidFill>
                  <a:srgbClr val="FF0000"/>
                </a:solidFill>
              </a:rPr>
            </a:br>
            <a:endParaRPr sz="2952" dirty="0">
              <a:solidFill>
                <a:srgbClr val="FF0000"/>
              </a:solidFill>
            </a:endParaRPr>
          </a:p>
        </p:txBody>
      </p:sp>
      <p:sp>
        <p:nvSpPr>
          <p:cNvPr id="113" name="TextBox 1"/>
          <p:cNvSpPr txBox="1"/>
          <p:nvPr/>
        </p:nvSpPr>
        <p:spPr>
          <a:xfrm>
            <a:off x="313083" y="965771"/>
            <a:ext cx="8235017" cy="12003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4000" b="1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/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BA</a:t>
            </a:r>
            <a:r>
              <a:rPr lang="en-US" sz="3600" spc="-3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(Hons)</a:t>
            </a:r>
            <a:r>
              <a:rPr lang="en-US" sz="3600" spc="-3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Leadership</a:t>
            </a:r>
            <a:r>
              <a:rPr lang="en-US" sz="3600" spc="-3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3600" spc="-2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Management</a:t>
            </a:r>
            <a:r>
              <a:rPr lang="en-US" sz="3600" spc="-3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Skills</a:t>
            </a:r>
            <a:r>
              <a:rPr lang="en-US" sz="3600" spc="-3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for</a:t>
            </a:r>
            <a:r>
              <a:rPr lang="en-US" sz="3600" spc="-3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3600" spc="-2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spc="-1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Workplace</a:t>
            </a:r>
            <a:endParaRPr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95209" y="1643865"/>
            <a:ext cx="8575576" cy="387793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Theories of Organisational Culture:</a:t>
            </a:r>
            <a:endParaRPr lang="en-GB" sz="3200" dirty="0">
              <a:solidFill>
                <a:srgbClr val="FF0000"/>
              </a:solidFill>
            </a:endParaRPr>
          </a:p>
          <a:p>
            <a:pPr lvl="0"/>
            <a:r>
              <a:rPr lang="en-GB" sz="2800" dirty="0"/>
              <a:t>The Hofstede’s Cultural Dimension.</a:t>
            </a:r>
          </a:p>
          <a:p>
            <a:pPr lvl="0"/>
            <a:r>
              <a:rPr lang="en-GB" sz="2800" dirty="0"/>
              <a:t>Schein and the Three Levels of Organisational Culture.</a:t>
            </a:r>
          </a:p>
          <a:p>
            <a:pPr lvl="0"/>
            <a:r>
              <a:rPr lang="en-GB" sz="2800" dirty="0"/>
              <a:t>Johnson and Scholes developed the Cultural Web </a:t>
            </a:r>
          </a:p>
          <a:p>
            <a:pPr lvl="0"/>
            <a:r>
              <a:rPr lang="en-GB" sz="2800" dirty="0"/>
              <a:t>Handy’s Culture Types.</a:t>
            </a:r>
          </a:p>
          <a:p>
            <a:pPr lvl="0"/>
            <a:r>
              <a:rPr lang="en-GB" sz="2800" dirty="0"/>
              <a:t>The Deal and Kennedy’s Cultural Types.</a:t>
            </a:r>
          </a:p>
          <a:p>
            <a:pPr lvl="0"/>
            <a:endParaRPr lang="en-GB" dirty="0"/>
          </a:p>
        </p:txBody>
      </p:sp>
      <p:sp>
        <p:nvSpPr>
          <p:cNvPr id="116" name="Slide Number Placeholder 3"/>
          <p:cNvSpPr txBox="1">
            <a:spLocks noGrp="1"/>
          </p:cNvSpPr>
          <p:nvPr>
            <p:ph type="sldNum" sz="quarter" idx="4294967295"/>
          </p:nvPr>
        </p:nvSpPr>
        <p:spPr>
          <a:xfrm>
            <a:off x="8524728" y="6448270"/>
            <a:ext cx="162072" cy="20591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Calibri"/>
              </a:defRPr>
            </a:lvl1pPr>
          </a:lstStyle>
          <a:p>
            <a:fld id="{86CB4B4D-7CA3-9044-876B-883B54F8677D}" type="slidenum">
              <a:rPr/>
              <a:t>2</a:t>
            </a:fld>
            <a:endParaRPr/>
          </a:p>
        </p:txBody>
      </p:sp>
      <p:sp>
        <p:nvSpPr>
          <p:cNvPr id="117" name="Title 1"/>
          <p:cNvSpPr txBox="1">
            <a:spLocks noGrp="1"/>
          </p:cNvSpPr>
          <p:nvPr>
            <p:ph type="title"/>
          </p:nvPr>
        </p:nvSpPr>
        <p:spPr>
          <a:xfrm>
            <a:off x="606175" y="250298"/>
            <a:ext cx="7918553" cy="857251"/>
          </a:xfrm>
          <a:prstGeom prst="rect">
            <a:avLst/>
          </a:prstGeom>
        </p:spPr>
        <p:txBody>
          <a:bodyPr>
            <a:normAutofit/>
          </a:bodyPr>
          <a:lstStyle>
            <a:lvl1pPr defTabSz="630936">
              <a:defRPr sz="3312" b="1">
                <a:solidFill>
                  <a:srgbClr val="0070C0"/>
                </a:solidFill>
                <a:effectLst>
                  <a:outerShdw blurRad="35052" dist="35052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dirty="0"/>
              <a:t>La</a:t>
            </a:r>
            <a:r>
              <a:rPr lang="en-GB" dirty="0" err="1"/>
              <a:t>st</a:t>
            </a:r>
            <a:r>
              <a:rPr lang="en-GB" dirty="0"/>
              <a:t> Week (i.e., W</a:t>
            </a:r>
            <a:r>
              <a:rPr dirty="0"/>
              <a:t>eek </a:t>
            </a:r>
            <a:r>
              <a:rPr lang="en-GB" dirty="0"/>
              <a:t>4)</a:t>
            </a:r>
            <a:endParaRPr dirty="0"/>
          </a:p>
        </p:txBody>
      </p:sp>
      <p:sp>
        <p:nvSpPr>
          <p:cNvPr id="118" name="TextBox 7"/>
          <p:cNvSpPr txBox="1"/>
          <p:nvPr/>
        </p:nvSpPr>
        <p:spPr>
          <a:xfrm>
            <a:off x="195209" y="1107550"/>
            <a:ext cx="8151612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b="1"/>
            </a:lvl1pPr>
          </a:lstStyle>
          <a:p>
            <a:r>
              <a:rPr lang="en-GB" sz="3600" dirty="0"/>
              <a:t>We considered…….</a:t>
            </a:r>
            <a:endParaRPr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build="p" animBg="1"/>
      <p:bldP spid="117" grpId="0" animBg="1"/>
      <p:bldP spid="1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23290" y="1692324"/>
            <a:ext cx="8846049" cy="38294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Organisational Structure &amp; Organisational Culture.</a:t>
            </a:r>
            <a:endParaRPr lang="en-GB" sz="3600" dirty="0">
              <a:solidFill>
                <a:srgbClr val="FF0000"/>
              </a:solidFill>
            </a:endParaRPr>
          </a:p>
          <a:p>
            <a:pPr lvl="0"/>
            <a:r>
              <a:rPr lang="en-GB" sz="3600" dirty="0"/>
              <a:t>Organisational structure.</a:t>
            </a:r>
          </a:p>
          <a:p>
            <a:r>
              <a:rPr lang="en-GB" sz="3600" dirty="0"/>
              <a:t>Types of Organisational structure.</a:t>
            </a:r>
          </a:p>
          <a:p>
            <a:pPr lvl="0"/>
            <a:r>
              <a:rPr lang="en-GB" sz="3600" dirty="0"/>
              <a:t>Organisational structure and culture.</a:t>
            </a:r>
            <a:endParaRPr lang="en-GB" sz="3200" dirty="0"/>
          </a:p>
          <a:p>
            <a:endParaRPr lang="en-GB" dirty="0"/>
          </a:p>
        </p:txBody>
      </p:sp>
      <p:sp>
        <p:nvSpPr>
          <p:cNvPr id="116" name="Slide Number Placeholder 3"/>
          <p:cNvSpPr txBox="1">
            <a:spLocks noGrp="1"/>
          </p:cNvSpPr>
          <p:nvPr>
            <p:ph type="sldNum" sz="quarter" idx="4294967295"/>
          </p:nvPr>
        </p:nvSpPr>
        <p:spPr>
          <a:xfrm>
            <a:off x="8524728" y="6448270"/>
            <a:ext cx="162072" cy="205915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Calibri"/>
              </a:defRPr>
            </a:lvl1pPr>
          </a:lstStyle>
          <a:p>
            <a:fld id="{86CB4B4D-7CA3-9044-876B-883B54F8677D}" type="slidenum">
              <a:rPr/>
              <a:t>3</a:t>
            </a:fld>
            <a:endParaRPr/>
          </a:p>
        </p:txBody>
      </p:sp>
      <p:sp>
        <p:nvSpPr>
          <p:cNvPr id="117" name="Title 1"/>
          <p:cNvSpPr txBox="1">
            <a:spLocks noGrp="1"/>
          </p:cNvSpPr>
          <p:nvPr>
            <p:ph type="title"/>
          </p:nvPr>
        </p:nvSpPr>
        <p:spPr>
          <a:xfrm>
            <a:off x="606175" y="250298"/>
            <a:ext cx="7918553" cy="857251"/>
          </a:xfrm>
          <a:prstGeom prst="rect">
            <a:avLst/>
          </a:prstGeom>
        </p:spPr>
        <p:txBody>
          <a:bodyPr>
            <a:normAutofit/>
          </a:bodyPr>
          <a:lstStyle>
            <a:lvl1pPr defTabSz="630936">
              <a:defRPr sz="3312" b="1">
                <a:solidFill>
                  <a:srgbClr val="0070C0"/>
                </a:solidFill>
                <a:effectLst>
                  <a:outerShdw blurRad="35052" dist="35052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GB" dirty="0"/>
              <a:t>This Week (i.e.,</a:t>
            </a:r>
            <a:r>
              <a:rPr dirty="0"/>
              <a:t> </a:t>
            </a:r>
            <a:r>
              <a:rPr lang="en-GB" dirty="0"/>
              <a:t>W</a:t>
            </a:r>
            <a:r>
              <a:rPr dirty="0"/>
              <a:t>eek </a:t>
            </a:r>
            <a:r>
              <a:rPr lang="en-GB" dirty="0"/>
              <a:t>5)</a:t>
            </a:r>
            <a:endParaRPr dirty="0"/>
          </a:p>
        </p:txBody>
      </p:sp>
      <p:sp>
        <p:nvSpPr>
          <p:cNvPr id="118" name="TextBox 7"/>
          <p:cNvSpPr txBox="1"/>
          <p:nvPr/>
        </p:nvSpPr>
        <p:spPr>
          <a:xfrm>
            <a:off x="267128" y="1107549"/>
            <a:ext cx="8079692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b="1"/>
            </a:lvl1pPr>
          </a:lstStyle>
          <a:p>
            <a:r>
              <a:rPr lang="en-GB" sz="3200" dirty="0"/>
              <a:t>We aim t</a:t>
            </a:r>
            <a:r>
              <a:rPr sz="3200" dirty="0"/>
              <a:t>o</a:t>
            </a:r>
            <a:r>
              <a:rPr lang="en-GB" sz="3200" dirty="0"/>
              <a:t> do the following: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404781386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build="p" animBg="1"/>
      <p:bldP spid="117" grpId="0" animBg="1"/>
      <p:bldP spid="1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457200" y="205483"/>
            <a:ext cx="8229600" cy="81166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GB" sz="4800" b="1" dirty="0"/>
              <a:t>Important Announcement!</a:t>
            </a:r>
            <a:endParaRPr sz="4800" b="1" dirty="0"/>
          </a:p>
        </p:txBody>
      </p:sp>
      <p:sp>
        <p:nvSpPr>
          <p:cNvPr id="124" name="Clarifying the core concepts in this module"/>
          <p:cNvSpPr txBox="1"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133564" y="1273996"/>
            <a:ext cx="8763856" cy="4243238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r>
              <a:rPr lang="en-GB" sz="4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Have you started working on your </a:t>
            </a:r>
            <a:r>
              <a:rPr lang="en-GB" sz="44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assignment C1?</a:t>
            </a:r>
          </a:p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endParaRPr lang="en-GB" sz="4400" b="1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r>
              <a:rPr lang="en-GB" sz="4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academic session is available for you!</a:t>
            </a:r>
          </a:p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endParaRPr lang="en-GB" sz="4400" b="1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r>
              <a:rPr lang="en-GB" sz="4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You can liaise with your lecturer to book one-to-one session with him/her. </a:t>
            </a:r>
            <a:endParaRPr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1167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457200" y="205483"/>
            <a:ext cx="8229600" cy="106851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4800" b="1" dirty="0"/>
              <a:t>Week 5</a:t>
            </a:r>
            <a:endParaRPr sz="48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133564" y="1160981"/>
            <a:ext cx="8763856" cy="42432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r>
              <a:rPr lang="en-GB" sz="3600" b="1" dirty="0"/>
              <a:t>Influence of Organisational Culture on Firms Structure</a:t>
            </a:r>
          </a:p>
          <a:p>
            <a:pPr marL="0" indent="0" algn="ctr">
              <a:spcBef>
                <a:spcPts val="0"/>
              </a:spcBef>
              <a:buSzTx/>
              <a:buFontTx/>
              <a:buNone/>
              <a:defRPr sz="3300" b="1"/>
            </a:pPr>
            <a:endParaRPr sz="3600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A8EE13-ADD1-21CA-5996-7373446978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848" y="2652712"/>
            <a:ext cx="6687878" cy="265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787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274639"/>
            <a:ext cx="8784405" cy="89661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4000" b="1" dirty="0">
                <a:ea typeface="Calibri" panose="020F0502020204030204" pitchFamily="34" charset="0"/>
                <a:cs typeface="Times New Roman" panose="02020603050405020304" pitchFamily="18" charset="0"/>
              </a:rPr>
              <a:t>Organisational Structure</a:t>
            </a:r>
            <a:endParaRPr lang="en-GB" sz="40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1171254"/>
            <a:ext cx="8702212" cy="4345979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/>
            <a:r>
              <a:rPr lang="en-GB" sz="4000" dirty="0"/>
              <a:t>An organizational structure is a system that outlines how certain activities are directed in order to achieve the goals of an organization.</a:t>
            </a:r>
          </a:p>
          <a:p>
            <a:pPr algn="just"/>
            <a:endParaRPr lang="en-GB" sz="4000" dirty="0"/>
          </a:p>
          <a:p>
            <a:pPr algn="just"/>
            <a:r>
              <a:rPr lang="en-GB" sz="4000" dirty="0"/>
              <a:t> These activities can include rules, roles, and responsibilities.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380590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274639"/>
            <a:ext cx="8784405" cy="89661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4000" b="1" dirty="0">
                <a:ea typeface="Calibri" panose="020F0502020204030204" pitchFamily="34" charset="0"/>
                <a:cs typeface="Times New Roman" panose="02020603050405020304" pitchFamily="18" charset="0"/>
              </a:rPr>
              <a:t>Organisational Structure</a:t>
            </a:r>
            <a:endParaRPr lang="en-GB" sz="40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1171254"/>
            <a:ext cx="8702212" cy="4345979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endParaRPr lang="en-GB" sz="4000" b="1" dirty="0"/>
          </a:p>
          <a:p>
            <a:pPr algn="ctr"/>
            <a:r>
              <a:rPr lang="en-GB" sz="4000" b="1" dirty="0">
                <a:solidFill>
                  <a:srgbClr val="FF0000"/>
                </a:solidFill>
              </a:rPr>
              <a:t>Why do we need structure in organisations?</a:t>
            </a:r>
          </a:p>
          <a:p>
            <a:pPr algn="ctr"/>
            <a:endParaRPr lang="en-GB" sz="4000" b="1" dirty="0">
              <a:solidFill>
                <a:srgbClr val="FF0000"/>
              </a:solidFill>
            </a:endParaRPr>
          </a:p>
          <a:p>
            <a:pPr algn="ctr"/>
            <a:r>
              <a:rPr lang="en-GB" sz="4000" b="1" dirty="0">
                <a:solidFill>
                  <a:srgbClr val="FF0000"/>
                </a:solidFill>
              </a:rPr>
              <a:t>In group of 3 or 4 students, can you come up with some answers?</a:t>
            </a:r>
          </a:p>
        </p:txBody>
      </p:sp>
    </p:spTree>
    <p:extLst>
      <p:ext uri="{BB962C8B-B14F-4D97-AF65-F5344CB8AC3E}">
        <p14:creationId xmlns:p14="http://schemas.microsoft.com/office/powerpoint/2010/main" val="15611025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274639"/>
            <a:ext cx="8784405" cy="89661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These are some of the likely reasons:</a:t>
            </a:r>
          </a:p>
          <a:p>
            <a:pPr marL="0" indent="0">
              <a:buNone/>
            </a:pPr>
            <a:r>
              <a:rPr lang="en-GB" sz="3200" b="1" dirty="0"/>
              <a:t>Structures helps organisations to achieve….</a:t>
            </a:r>
          </a:p>
          <a:p>
            <a:r>
              <a:rPr lang="en-GB" sz="3200" dirty="0"/>
              <a:t>Monitoring the activities of the organisation;</a:t>
            </a:r>
          </a:p>
          <a:p>
            <a:r>
              <a:rPr lang="en-GB" sz="3200" dirty="0"/>
              <a:t>The economic and efficient performance of the organisation and the level of resource utilisation;</a:t>
            </a:r>
          </a:p>
          <a:p>
            <a:r>
              <a:rPr lang="en-GB" sz="3200" dirty="0"/>
              <a:t>Accountability for areas of work undertaken by groups and individual members of the organisation;</a:t>
            </a:r>
          </a:p>
          <a:p>
            <a:pPr marL="0" indent="0">
              <a:buNone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7776165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274639"/>
            <a:ext cx="8784405" cy="89661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These are some of the likely reasons:</a:t>
            </a:r>
          </a:p>
          <a:p>
            <a:pPr marL="0" indent="0">
              <a:buNone/>
            </a:pPr>
            <a:r>
              <a:rPr lang="en-GB" sz="3200" b="1" dirty="0"/>
              <a:t>Structures helps organisations to achieve….</a:t>
            </a:r>
          </a:p>
          <a:p>
            <a:r>
              <a:rPr lang="en-GB" sz="3200" dirty="0"/>
              <a:t>Co-ordination of different parts of the organisation and different areas of work;</a:t>
            </a:r>
          </a:p>
          <a:p>
            <a:r>
              <a:rPr lang="en-GB" sz="3200" dirty="0"/>
              <a:t>Flexibility in order to respond to future demands and developments, and to adapt to changing environmental influences; and</a:t>
            </a:r>
          </a:p>
          <a:p>
            <a:r>
              <a:rPr lang="en-GB" sz="3200" dirty="0"/>
              <a:t>The social satisfaction of members working in the organisation.</a:t>
            </a:r>
          </a:p>
          <a:p>
            <a:pPr marL="0" indent="0">
              <a:buNone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312504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205483"/>
            <a:ext cx="8784405" cy="7705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r>
              <a:rPr lang="en-GB" sz="2800" dirty="0"/>
              <a:t>Structure provides the framework of an organisation and its pattern of management. </a:t>
            </a:r>
          </a:p>
          <a:p>
            <a:pPr algn="just"/>
            <a:r>
              <a:rPr lang="en-GB" sz="2800" dirty="0"/>
              <a:t>Some structure is necessary to make possible the</a:t>
            </a:r>
          </a:p>
          <a:p>
            <a:pPr marL="0" indent="0" algn="just">
              <a:buNone/>
            </a:pPr>
            <a:r>
              <a:rPr lang="en-GB" sz="2800" dirty="0"/>
              <a:t>   effective performance of key activities and to</a:t>
            </a:r>
          </a:p>
          <a:p>
            <a:pPr marL="0" indent="0" algn="just">
              <a:buNone/>
            </a:pPr>
            <a:r>
              <a:rPr lang="en-GB" sz="2800" dirty="0"/>
              <a:t>   support the eff orts of staff . </a:t>
            </a:r>
          </a:p>
          <a:p>
            <a:pPr algn="just"/>
            <a:r>
              <a:rPr lang="en-GB" sz="2800" dirty="0"/>
              <a:t>The manager needs to understand the importance and effects of structure, and the variables that influence the most appropriate structure for a particular organisation.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074975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Traditional Organisational Structures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dirty="0"/>
              <a:t>Simple 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dirty="0"/>
              <a:t>Functional 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dirty="0"/>
              <a:t>Divisional Structure</a:t>
            </a:r>
          </a:p>
          <a:p>
            <a:pPr marL="0" indent="0" eaLnBrk="1" fontAlgn="auto" hangingPunct="1">
              <a:buNone/>
              <a:defRPr/>
            </a:pPr>
            <a:r>
              <a:rPr lang="en-US" altLang="en-US" b="1" dirty="0"/>
              <a:t>Traditional Structure is synonymous with Centralization</a:t>
            </a:r>
          </a:p>
          <a:p>
            <a:pPr eaLnBrk="1" fontAlgn="auto" hangingPunct="1">
              <a:buFontTx/>
              <a:buChar char="-"/>
              <a:defRPr/>
            </a:pPr>
            <a:r>
              <a:rPr lang="en-US" altLang="en-US" dirty="0"/>
              <a:t>The degree to which decision-making is concentrated at a</a:t>
            </a:r>
          </a:p>
          <a:p>
            <a:pPr marL="0" indent="0" eaLnBrk="1" fontAlgn="auto" hangingPunct="1">
              <a:buNone/>
              <a:defRPr/>
            </a:pPr>
            <a:r>
              <a:rPr lang="en-US" altLang="en-US" dirty="0"/>
              <a:t>   single point in the organizations.</a:t>
            </a:r>
          </a:p>
          <a:p>
            <a:pPr marL="0" indent="0" eaLnBrk="1" fontAlgn="auto" hangingPunct="1">
              <a:buNone/>
              <a:defRPr/>
            </a:pPr>
            <a:r>
              <a:rPr lang="en-US" altLang="en-US" dirty="0"/>
              <a:t>   Organizations in which top managers make all the decisions</a:t>
            </a:r>
          </a:p>
          <a:p>
            <a:pPr marL="0" indent="0" eaLnBrk="1" fontAlgn="auto" hangingPunct="1">
              <a:buNone/>
              <a:defRPr/>
            </a:pPr>
            <a:r>
              <a:rPr lang="en-US" altLang="en-US" dirty="0"/>
              <a:t>   and lower-level employees simply carry out those orders.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700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800" b="1" dirty="0">
                <a:solidFill>
                  <a:srgbClr val="FF0000"/>
                </a:solidFill>
              </a:rPr>
              <a:t>Organic Organisational Structure –</a:t>
            </a:r>
          </a:p>
          <a:p>
            <a:pPr marL="0" indent="0"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Aligns with decentralisation - o</a:t>
            </a:r>
            <a:r>
              <a:rPr lang="en-US" altLang="en-US" sz="2800" dirty="0" err="1"/>
              <a:t>rganisations</a:t>
            </a:r>
            <a:r>
              <a:rPr lang="en-US" altLang="en-US" sz="2800" dirty="0"/>
              <a:t> in which decision-making is pushed down to the managers who are closest to the action.</a:t>
            </a:r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C06462-CF69-FC0B-BBB2-CCC2B6178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434" y="3082247"/>
            <a:ext cx="3924728" cy="251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907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Traditional is also known as mechanistic organisational structures.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This is different from o</a:t>
            </a:r>
            <a:r>
              <a:rPr lang="en-GB" altLang="en-US" sz="2800" dirty="0">
                <a:solidFill>
                  <a:schemeClr val="tx1"/>
                </a:solidFill>
              </a:rPr>
              <a:t>rganic organisational structure.</a:t>
            </a:r>
          </a:p>
          <a:p>
            <a:pPr marL="0" indent="0">
              <a:buNone/>
            </a:pPr>
            <a:endParaRPr lang="en-GB" altLang="en-US" sz="2800" dirty="0">
              <a:solidFill>
                <a:schemeClr val="tx1"/>
              </a:solidFill>
            </a:endParaRPr>
          </a:p>
          <a:p>
            <a:r>
              <a:rPr lang="en-GB" sz="2800" dirty="0"/>
              <a:t>Largely a mechanistic organization is a rigid and tightly controlled structure. Whereas …</a:t>
            </a:r>
          </a:p>
          <a:p>
            <a:r>
              <a:rPr lang="en-GB" sz="2800" dirty="0"/>
              <a:t>An organic organization is highly adaptive and flexible.</a:t>
            </a:r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0361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Mechanistic vs Organic Organisational Structures.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3042A-22CA-F4E8-A55B-16CA557ED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65" y="1612234"/>
            <a:ext cx="7254869" cy="36335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E547BA-8D20-1948-BBC5-ECE9F50AB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568" y="3855757"/>
            <a:ext cx="4584589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006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GB" sz="2800" dirty="0"/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2800" dirty="0">
              <a:solidFill>
                <a:schemeClr val="tx1"/>
              </a:solidFill>
            </a:endParaRPr>
          </a:p>
        </p:txBody>
      </p:sp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A1B0002E-5256-7132-9AA6-B23DEC6F4DC1}"/>
              </a:ext>
            </a:extLst>
          </p:cNvPr>
          <p:cNvSpPr/>
          <p:nvPr/>
        </p:nvSpPr>
        <p:spPr>
          <a:xfrm>
            <a:off x="431515" y="1300119"/>
            <a:ext cx="3811712" cy="400108"/>
          </a:xfrm>
          <a:prstGeom prst="round1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tx1"/>
                </a:solidFill>
                <a:latin typeface="Myriad Pro"/>
              </a:rPr>
              <a:t>Mechanistic Organization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44717465-CE57-720D-3B2C-C27B2815A3DF}"/>
              </a:ext>
            </a:extLst>
          </p:cNvPr>
          <p:cNvSpPr/>
          <p:nvPr/>
        </p:nvSpPr>
        <p:spPr>
          <a:xfrm>
            <a:off x="4674741" y="1278678"/>
            <a:ext cx="3308279" cy="442672"/>
          </a:xfrm>
          <a:prstGeom prst="round2Diag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tx1"/>
                </a:solidFill>
                <a:latin typeface="Myriad Pro"/>
              </a:rPr>
              <a:t>Organic Organization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62D5183-5E2F-633D-7553-9241F1F569B6}"/>
              </a:ext>
            </a:extLst>
          </p:cNvPr>
          <p:cNvSpPr/>
          <p:nvPr/>
        </p:nvSpPr>
        <p:spPr>
          <a:xfrm>
            <a:off x="431516" y="1956192"/>
            <a:ext cx="3811712" cy="2860355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latin typeface="Myriad Pro"/>
                <a:ea typeface="Arial" charset="0"/>
                <a:cs typeface="Arial" charset="0"/>
              </a:rPr>
              <a:t>• </a:t>
            </a: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High specialization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• Rigid departmentalization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• Clear chain of command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• Narrow spans of control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• Centralization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b="1" dirty="0">
                <a:solidFill>
                  <a:schemeClr val="tx1"/>
                </a:solidFill>
                <a:latin typeface="Myriad Pro"/>
                <a:ea typeface="Arial" charset="0"/>
                <a:cs typeface="Arial" charset="0"/>
              </a:rPr>
              <a:t>• High formalization</a:t>
            </a:r>
            <a:endParaRPr kumimoji="0" lang="en-GB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6C1CF12-45A2-A5A9-3DC8-1D328CC25A3F}"/>
              </a:ext>
            </a:extLst>
          </p:cNvPr>
          <p:cNvSpPr/>
          <p:nvPr/>
        </p:nvSpPr>
        <p:spPr>
          <a:xfrm>
            <a:off x="4546315" y="1956192"/>
            <a:ext cx="3965826" cy="2860355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Cross-functional teams</a:t>
            </a:r>
          </a:p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Cross-hierarchical teams</a:t>
            </a:r>
          </a:p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Free flow of information</a:t>
            </a:r>
          </a:p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Wide spans of control</a:t>
            </a:r>
          </a:p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Decentralization</a:t>
            </a:r>
          </a:p>
          <a:p>
            <a:pPr marL="0" marR="0" indent="0" algn="l" defTabSz="9144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rPr>
              <a:t>• Low formalization</a:t>
            </a:r>
          </a:p>
        </p:txBody>
      </p:sp>
    </p:spTree>
    <p:extLst>
      <p:ext uri="{BB962C8B-B14F-4D97-AF65-F5344CB8AC3E}">
        <p14:creationId xmlns:p14="http://schemas.microsoft.com/office/powerpoint/2010/main" val="23296227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  <p:bldP spid="2" grpId="0" animBg="1"/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976046"/>
            <a:ext cx="8702212" cy="45411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Traditional Organisational Structures:</a:t>
            </a:r>
          </a:p>
          <a:p>
            <a:pPr marL="0" indent="0" algn="just">
              <a:buNone/>
            </a:pPr>
            <a:r>
              <a:rPr lang="en-GB" sz="2800" b="1" dirty="0"/>
              <a:t>Simple Structure</a:t>
            </a:r>
          </a:p>
          <a:p>
            <a:r>
              <a:rPr lang="en-GB" sz="2800" dirty="0"/>
              <a:t>An organizational design with low departmentalisation, wide spans of control, centralized authority, and little formalisation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2" descr="Image result for simple organizational structure">
            <a:extLst>
              <a:ext uri="{FF2B5EF4-FFF2-40B4-BE49-F238E27FC236}">
                <a16:creationId xmlns:a16="http://schemas.microsoft.com/office/drawing/2014/main" id="{6DC35292-F7EA-85FE-AB80-E4FB52CFF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70" y="3313924"/>
            <a:ext cx="8229600" cy="228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9651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143838" y="801384"/>
            <a:ext cx="8774131" cy="47158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Traditional Organisational Structures:</a:t>
            </a:r>
          </a:p>
          <a:p>
            <a:pPr marL="0" indent="0" algn="just">
              <a:buNone/>
            </a:pPr>
            <a:r>
              <a:rPr lang="en-GB" sz="2500" b="1" dirty="0"/>
              <a:t>Simple Structure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D8079-30FF-B70D-7D6A-FE315F7CB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2" y="1715784"/>
            <a:ext cx="9128458" cy="396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307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Functional Structure</a:t>
            </a:r>
          </a:p>
          <a:p>
            <a:pPr marL="0" indent="0">
              <a:buNone/>
            </a:pPr>
            <a:r>
              <a:rPr lang="en-GB" dirty="0"/>
              <a:t>An organisational design that groups together similar or related occupational specialties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 descr="Related image">
            <a:extLst>
              <a:ext uri="{FF2B5EF4-FFF2-40B4-BE49-F238E27FC236}">
                <a16:creationId xmlns:a16="http://schemas.microsoft.com/office/drawing/2014/main" id="{BF6B83BD-1212-DF45-0F9D-27FED8BFD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2234"/>
            <a:ext cx="9144000" cy="336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4330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Divisional Structure</a:t>
            </a:r>
          </a:p>
          <a:p>
            <a:r>
              <a:rPr lang="en-GB" sz="2800" dirty="0"/>
              <a:t>An organizational structure made up of separate, semiautonomous units or divisions.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2" descr="Image result for divisional structure">
            <a:extLst>
              <a:ext uri="{FF2B5EF4-FFF2-40B4-BE49-F238E27FC236}">
                <a16:creationId xmlns:a16="http://schemas.microsoft.com/office/drawing/2014/main" id="{07D2FDDE-E028-503D-F533-14B36E8A4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57" y="2260316"/>
            <a:ext cx="8784404" cy="340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2026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82193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Structures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Divisional Structure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C337E3-1D64-BB18-248A-EDCEFD65C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40" y="1397285"/>
            <a:ext cx="8578922" cy="4263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86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GB" sz="4000" b="1" dirty="0">
                <a:cs typeface="Times New Roman" panose="02020603050405020304" pitchFamily="18" charset="0"/>
              </a:rPr>
              <a:t>Class Activity 1</a:t>
            </a:r>
            <a:endParaRPr lang="en-GB" sz="40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/>
              <a:t>Group Activity (3 to 4 students per group)</a:t>
            </a:r>
          </a:p>
          <a:p>
            <a:pPr marL="0" indent="0" algn="just">
              <a:buNone/>
            </a:pPr>
            <a:r>
              <a:rPr lang="en-GB" sz="2800" dirty="0"/>
              <a:t>Draw and present the organisational structure of UWTSD Birmingham (Feel free to gather additional information by interviewing staff if required).</a:t>
            </a:r>
          </a:p>
          <a:p>
            <a:pPr marL="0" indent="0" algn="just">
              <a:buNone/>
            </a:pPr>
            <a:endParaRPr lang="en-GB" sz="2800" dirty="0"/>
          </a:p>
          <a:p>
            <a:pPr marL="0" indent="0" algn="just">
              <a:buNone/>
            </a:pPr>
            <a:r>
              <a:rPr lang="en-GB" sz="2800" dirty="0"/>
              <a:t>Each group should take turn to:</a:t>
            </a:r>
          </a:p>
          <a:p>
            <a:pPr marL="0" indent="0" algn="just">
              <a:buNone/>
            </a:pPr>
            <a:endParaRPr lang="en-GB" sz="2800" dirty="0"/>
          </a:p>
          <a:p>
            <a:pPr marL="0" indent="0" algn="just">
              <a:buNone/>
            </a:pPr>
            <a:r>
              <a:rPr lang="en-GB" sz="2800" dirty="0"/>
              <a:t>Explain the advantages and the disadvantages of the structure.</a:t>
            </a:r>
          </a:p>
          <a:p>
            <a:pPr marL="0" indent="0" algn="just">
              <a:buNone/>
            </a:pPr>
            <a:r>
              <a:rPr lang="en-GB" sz="2800" b="1" dirty="0">
                <a:solidFill>
                  <a:srgbClr val="FF0000"/>
                </a:solidFill>
              </a:rPr>
              <a:t>(Duration of task: 25 minutes).</a:t>
            </a:r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5825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Other Types of Organisational Structure</a:t>
            </a:r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05EB4E-C5E0-ABDC-660B-815B1EEDA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76" y="1530848"/>
            <a:ext cx="8712486" cy="413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372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Other Types of Organisational Structure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A1FAA-0492-BEA4-46CC-C85DF8AAC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0848"/>
            <a:ext cx="9144000" cy="420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814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Other Types of Organisational Structure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04B6A0-569C-892A-E69D-4AC8F1E8F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92" y="1397285"/>
            <a:ext cx="8989889" cy="444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879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Amoebae Structure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 descr="Image result for amoeba organisational structures">
            <a:extLst>
              <a:ext uri="{FF2B5EF4-FFF2-40B4-BE49-F238E27FC236}">
                <a16:creationId xmlns:a16="http://schemas.microsoft.com/office/drawing/2014/main" id="{8367FE60-E317-8D31-5CB0-5B186878F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56" y="1448656"/>
            <a:ext cx="8784405" cy="429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0278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Flat Structure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9F106C-8203-D1B8-1347-2918BC117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57" y="1395966"/>
            <a:ext cx="8209052" cy="420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7926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Flat Structure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" name="Picture 2" descr="Organisational Structures (P2/M1/D1) - ppt video online download">
            <a:extLst>
              <a:ext uri="{FF2B5EF4-FFF2-40B4-BE49-F238E27FC236}">
                <a16:creationId xmlns:a16="http://schemas.microsoft.com/office/drawing/2014/main" id="{EAA1B151-7255-036A-5FF6-9BC328ED82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15"/>
          <a:stretch/>
        </p:blipFill>
        <p:spPr bwMode="auto">
          <a:xfrm>
            <a:off x="287675" y="1397285"/>
            <a:ext cx="8548099" cy="423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9254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Types of Organisational Structure</a:t>
            </a:r>
            <a:endParaRPr lang="en-GB" sz="3600" b="1" dirty="0"/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Organic Structure</a:t>
            </a:r>
          </a:p>
          <a:p>
            <a:pPr marL="0" indent="0">
              <a:buNone/>
            </a:pPr>
            <a:r>
              <a:rPr lang="en-GB" sz="3200" dirty="0"/>
              <a:t>An organic organization is highly adaptive and flexible.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45F080-EA12-AE49-8B6B-F62631608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330" y="2743200"/>
            <a:ext cx="4805917" cy="247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5718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solidFill>
                  <a:schemeClr val="tx1"/>
                </a:solidFill>
              </a:rPr>
              <a:t>Organisation Structure and Culture</a:t>
            </a: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4000" dirty="0"/>
              <a:t>A major determinant of an organisation’s structure is its culture.</a:t>
            </a:r>
          </a:p>
          <a:p>
            <a:endParaRPr lang="en-GB" sz="4000" dirty="0"/>
          </a:p>
          <a:p>
            <a:endParaRPr lang="en-GB" sz="4000" dirty="0"/>
          </a:p>
          <a:p>
            <a:r>
              <a:rPr lang="en-GB" sz="4000" dirty="0"/>
              <a:t>The structure of work organisations also involves the wider context of societal structures and cultures.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3273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solidFill>
                  <a:schemeClr val="tx1"/>
                </a:solidFill>
              </a:rPr>
              <a:t>Organisation Structure and Culture</a:t>
            </a: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200" dirty="0"/>
              <a:t>Managers and supervisors need to adopt a style of behaviour and leadership based on openness, respect and trust that encourages the generation and implementation of new ideas.</a:t>
            </a:r>
            <a:endParaRPr lang="en-GB" sz="3200" b="1" dirty="0"/>
          </a:p>
          <a:p>
            <a:pPr marL="0" indent="0">
              <a:buNone/>
            </a:pPr>
            <a:endParaRPr lang="en-GB" sz="32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542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solidFill>
                  <a:schemeClr val="tx1"/>
                </a:solidFill>
              </a:rPr>
              <a:t>Organisation Structure and Culture</a:t>
            </a: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2800" dirty="0"/>
              <a:t>Organisational structure and culture both intersect and function to achieve organisational set objectives.</a:t>
            </a:r>
          </a:p>
          <a:p>
            <a:endParaRPr lang="en-GB" sz="2800" dirty="0"/>
          </a:p>
          <a:p>
            <a:pPr marL="0" indent="0">
              <a:buNone/>
            </a:pPr>
            <a:endParaRPr lang="en-GB" sz="32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2" name="Picture 1" descr="A diagram of a diagram of a diagram&#10;&#10;Description automatically generated">
            <a:extLst>
              <a:ext uri="{FF2B5EF4-FFF2-40B4-BE49-F238E27FC236}">
                <a16:creationId xmlns:a16="http://schemas.microsoft.com/office/drawing/2014/main" id="{BAD19C2F-5779-F256-47CB-398DF7AAC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24" y="1978275"/>
            <a:ext cx="8147406" cy="351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951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cs typeface="Times New Roman" panose="02020603050405020304" pitchFamily="18" charset="0"/>
              </a:rPr>
              <a:t>Class Activity 2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GB" sz="4000" dirty="0"/>
              <a:t>Go to a website of a large organisation you are familiar with and find its organisational chart (Note: Not all organisations provide these!).</a:t>
            </a:r>
          </a:p>
          <a:p>
            <a:pPr marL="0" indent="0" algn="just">
              <a:buNone/>
            </a:pPr>
            <a:endParaRPr lang="en-GB" sz="4000" dirty="0"/>
          </a:p>
          <a:p>
            <a:pPr marL="0" indent="0" algn="just">
              <a:buNone/>
            </a:pPr>
            <a:r>
              <a:rPr lang="en-GB" sz="4000" dirty="0"/>
              <a:t>Explain the type of organisational structure adopted by the organisation.</a:t>
            </a:r>
          </a:p>
          <a:p>
            <a:pPr marL="0" indent="0" algn="just">
              <a:buNone/>
            </a:pPr>
            <a:endParaRPr lang="en-GB" sz="4000" dirty="0"/>
          </a:p>
          <a:p>
            <a:pPr marL="0" indent="0" algn="just">
              <a:buNone/>
            </a:pPr>
            <a:r>
              <a:rPr lang="en-GB" sz="4000" dirty="0"/>
              <a:t>Why is the organisation structured this way? 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178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cs typeface="Times New Roman" panose="02020603050405020304" pitchFamily="18" charset="0"/>
              </a:rPr>
              <a:t>Class Activity 2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4000" dirty="0"/>
              <a:t>Write down your answers.</a:t>
            </a:r>
          </a:p>
          <a:p>
            <a:pPr marL="0" indent="0" algn="just">
              <a:buNone/>
            </a:pPr>
            <a:endParaRPr lang="en-GB" sz="4000" dirty="0"/>
          </a:p>
          <a:p>
            <a:pPr marL="0" indent="0" algn="just">
              <a:buNone/>
            </a:pPr>
            <a:r>
              <a:rPr lang="en-GB" sz="4000" dirty="0"/>
              <a:t>Take turn to discuss your answers with the rest of the class.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805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cs typeface="Times New Roman" panose="02020603050405020304" pitchFamily="18" charset="0"/>
              </a:rPr>
              <a:t>Important Tips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215757" y="842481"/>
            <a:ext cx="8712486" cy="47363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200" dirty="0"/>
              <a:t>Good organisation structure does not by itself produce good performance. </a:t>
            </a:r>
          </a:p>
          <a:p>
            <a:endParaRPr lang="en-GB" sz="3200" dirty="0"/>
          </a:p>
          <a:p>
            <a:r>
              <a:rPr lang="en-GB" sz="3200" dirty="0"/>
              <a:t>But a poor organisation structure makes good performance impossible, no matter how good the individual managers may be. </a:t>
            </a:r>
          </a:p>
          <a:p>
            <a:endParaRPr lang="en-GB" sz="3200" dirty="0"/>
          </a:p>
          <a:p>
            <a:r>
              <a:rPr lang="en-GB" sz="3200" dirty="0"/>
              <a:t>To improve organisation structure . . . will therefore always improve performance.</a:t>
            </a:r>
            <a:endParaRPr lang="en-GB" sz="32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2213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Double-click to edit"/>
          <p:cNvSpPr txBox="1">
            <a:spLocks noGrp="1"/>
          </p:cNvSpPr>
          <p:nvPr>
            <p:ph type="title"/>
          </p:nvPr>
        </p:nvSpPr>
        <p:spPr>
          <a:xfrm>
            <a:off x="215757" y="154113"/>
            <a:ext cx="8784405" cy="68836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sz="3600" b="1" dirty="0">
                <a:cs typeface="Times New Roman" panose="02020603050405020304" pitchFamily="18" charset="0"/>
              </a:rPr>
              <a:t>Important Tips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124" name="Clarifying the core concepts in this module"/>
          <p:cNvSpPr txBox="1">
            <a:spLocks noGrp="1"/>
          </p:cNvSpPr>
          <p:nvPr>
            <p:ph type="body" idx="1"/>
          </p:nvPr>
        </p:nvSpPr>
        <p:spPr>
          <a:xfrm>
            <a:off x="143838" y="842481"/>
            <a:ext cx="8784405" cy="473638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GB" sz="3600" b="1" i="1" dirty="0">
                <a:solidFill>
                  <a:srgbClr val="FF0000"/>
                </a:solidFill>
              </a:rPr>
              <a:t>In the final analysis, …..</a:t>
            </a:r>
          </a:p>
          <a:p>
            <a:pPr algn="just"/>
            <a:r>
              <a:rPr lang="en-GB" sz="2800" b="1" i="1" dirty="0"/>
              <a:t>It is important that we understand what organization is, what it does, and the grounds on which it can be justified because it is not just a means to achieving better economic performance but also exerts a profound influence on the societies in which we live . . . </a:t>
            </a:r>
          </a:p>
          <a:p>
            <a:pPr algn="just"/>
            <a:endParaRPr lang="en-GB" sz="2800" b="1" i="1" dirty="0"/>
          </a:p>
          <a:p>
            <a:pPr algn="just"/>
            <a:r>
              <a:rPr lang="en-GB" sz="2800" b="1" i="1" dirty="0"/>
              <a:t>The form of organization we employ transports values back into society and carries a message about how to treat other people.</a:t>
            </a:r>
            <a:endParaRPr lang="en-GB" sz="2800" b="1" dirty="0"/>
          </a:p>
          <a:p>
            <a:pPr marL="0" indent="0">
              <a:buNone/>
            </a:pPr>
            <a:endParaRPr lang="en-GB" sz="2800" b="1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9114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ummary"/>
          <p:cNvSpPr txBox="1">
            <a:spLocks noGrp="1"/>
          </p:cNvSpPr>
          <p:nvPr>
            <p:ph type="title"/>
          </p:nvPr>
        </p:nvSpPr>
        <p:spPr>
          <a:xfrm>
            <a:off x="457200" y="236307"/>
            <a:ext cx="8229600" cy="667819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dirty="0"/>
              <a:t>Summary</a:t>
            </a:r>
            <a:r>
              <a:rPr lang="en-GB" dirty="0"/>
              <a:t>…Today we have examined…</a:t>
            </a:r>
            <a:endParaRPr dirty="0"/>
          </a:p>
        </p:txBody>
      </p:sp>
      <p:sp>
        <p:nvSpPr>
          <p:cNvPr id="278" name="Got to know each other…"/>
          <p:cNvSpPr txBox="1">
            <a:spLocks noGrp="1"/>
          </p:cNvSpPr>
          <p:nvPr>
            <p:ph type="body" idx="1"/>
          </p:nvPr>
        </p:nvSpPr>
        <p:spPr>
          <a:xfrm>
            <a:off x="92467" y="1027416"/>
            <a:ext cx="8594333" cy="4489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Organisational Structure &amp; Organisational Culture.</a:t>
            </a:r>
            <a:endParaRPr lang="en-GB" sz="3200" dirty="0"/>
          </a:p>
          <a:p>
            <a:pPr lvl="0"/>
            <a:r>
              <a:rPr lang="en-GB" sz="3200" dirty="0"/>
              <a:t>Organisational structure.</a:t>
            </a:r>
          </a:p>
          <a:p>
            <a:r>
              <a:rPr lang="en-GB" sz="3200" dirty="0"/>
              <a:t>Types of Organisational structure.</a:t>
            </a:r>
          </a:p>
          <a:p>
            <a:pPr lvl="0"/>
            <a:r>
              <a:rPr lang="en-GB" sz="3200" dirty="0"/>
              <a:t>Organisational structure and culture.</a:t>
            </a:r>
            <a:endParaRPr lang="en-GB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" grpId="0" animBg="1"/>
      <p:bldP spid="278" grpId="0" build="p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ummary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55519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GB" dirty="0"/>
              <a:t>Next Week, We will look at…</a:t>
            </a:r>
            <a:endParaRPr dirty="0"/>
          </a:p>
        </p:txBody>
      </p:sp>
      <p:sp>
        <p:nvSpPr>
          <p:cNvPr id="278" name="Got to know each other…"/>
          <p:cNvSpPr txBox="1">
            <a:spLocks noGrp="1"/>
          </p:cNvSpPr>
          <p:nvPr>
            <p:ph type="body" idx="1"/>
          </p:nvPr>
        </p:nvSpPr>
        <p:spPr>
          <a:xfrm>
            <a:off x="215757" y="1243174"/>
            <a:ext cx="8722760" cy="427406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b="1" dirty="0"/>
              <a:t>Business Ethics, Social and Environmental Responsibility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b="1" dirty="0">
                <a:solidFill>
                  <a:srgbClr val="FF0000"/>
                </a:solidFill>
              </a:rPr>
              <a:t>Reasons for Unethical Business </a:t>
            </a:r>
            <a:r>
              <a:rPr lang="en-US" sz="3600" b="1" dirty="0" err="1">
                <a:solidFill>
                  <a:srgbClr val="FF0000"/>
                </a:solidFill>
              </a:rPr>
              <a:t>Behaviour</a:t>
            </a:r>
            <a:r>
              <a:rPr lang="en-US" sz="3600" b="1" dirty="0">
                <a:solidFill>
                  <a:srgbClr val="FF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b="1" dirty="0">
                <a:solidFill>
                  <a:srgbClr val="FF0000"/>
                </a:solidFill>
              </a:rPr>
              <a:t>Ways of Encouraging Ethical Business </a:t>
            </a:r>
            <a:r>
              <a:rPr lang="en-US" sz="3600" b="1" dirty="0" err="1">
                <a:solidFill>
                  <a:srgbClr val="FF0000"/>
                </a:solidFill>
              </a:rPr>
              <a:t>Behaviour</a:t>
            </a:r>
            <a:r>
              <a:rPr lang="en-US" sz="3600" b="1" dirty="0">
                <a:solidFill>
                  <a:srgbClr val="FF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b="1" dirty="0">
                <a:solidFill>
                  <a:srgbClr val="FF0000"/>
                </a:solidFill>
              </a:rPr>
              <a:t>Social Responsibility Towards Stakeholders.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600" b="1" dirty="0">
                <a:solidFill>
                  <a:srgbClr val="FF0000"/>
                </a:solidFill>
              </a:rPr>
              <a:t>Meeting Ethical, Social and Environmental Responsibilities.</a:t>
            </a:r>
          </a:p>
        </p:txBody>
      </p:sp>
    </p:spTree>
    <p:extLst>
      <p:ext uri="{BB962C8B-B14F-4D97-AF65-F5344CB8AC3E}">
        <p14:creationId xmlns:p14="http://schemas.microsoft.com/office/powerpoint/2010/main" val="17091069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" grpId="0" animBg="1"/>
      <p:bldP spid="278" grpId="0" build="p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Further information"/>
          <p:cNvSpPr txBox="1">
            <a:spLocks noGrp="1"/>
          </p:cNvSpPr>
          <p:nvPr>
            <p:ph type="title"/>
          </p:nvPr>
        </p:nvSpPr>
        <p:spPr>
          <a:xfrm>
            <a:off x="457200" y="123290"/>
            <a:ext cx="8229600" cy="72946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/>
            </a:lvl1pPr>
          </a:lstStyle>
          <a:p>
            <a:r>
              <a:rPr lang="en-GB" dirty="0"/>
              <a:t>References</a:t>
            </a:r>
            <a:endParaRPr dirty="0"/>
          </a:p>
        </p:txBody>
      </p:sp>
      <p:sp>
        <p:nvSpPr>
          <p:cNvPr id="281" name="Reading on the need to identify the ‘right’ business problem: Spradlin, D. (2012). Are you solving the right problem? Harvard Business Review…"/>
          <p:cNvSpPr txBox="1">
            <a:spLocks noGrp="1"/>
          </p:cNvSpPr>
          <p:nvPr>
            <p:ph type="body" idx="1"/>
          </p:nvPr>
        </p:nvSpPr>
        <p:spPr>
          <a:xfrm>
            <a:off x="195209" y="976046"/>
            <a:ext cx="8491591" cy="454118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algn="just"/>
            <a:r>
              <a:rPr lang="en-GB" dirty="0"/>
              <a:t>Alvesson, M. (2013) Understanding Organizational Culture. Second edition. London: SAGE. </a:t>
            </a:r>
          </a:p>
          <a:p>
            <a:pPr algn="just"/>
            <a:r>
              <a:rPr lang="en-GB" dirty="0"/>
              <a:t>Cacciattolo, K., (2014).</a:t>
            </a:r>
            <a:r>
              <a:rPr lang="en-GB" i="1" dirty="0"/>
              <a:t> </a:t>
            </a:r>
            <a:r>
              <a:rPr lang="en-GB" dirty="0"/>
              <a:t>Understanding Organisational Cultures, European Scientific Journal November 2014 /Special Edition vol.2 </a:t>
            </a:r>
          </a:p>
          <a:p>
            <a:pPr algn="just"/>
            <a:r>
              <a:rPr lang="en-GB" dirty="0"/>
              <a:t>Deal, T. E. &amp; Kennedy, A. A. (2000) The New Corporate Cultures: Revitalizing the workplace after downsizing, mergers and reengineering, London-UK, TEXERE Publishing Limited. </a:t>
            </a:r>
          </a:p>
          <a:p>
            <a:pPr algn="just"/>
            <a:r>
              <a:rPr lang="en-GB" dirty="0"/>
              <a:t>Mullins, L., &amp; Christy, G. (2016). Management &amp; Organisational Behaviour (Eleventh ed., Always learning). </a:t>
            </a:r>
            <a:endParaRPr lang="en-GB" sz="2600" dirty="0"/>
          </a:p>
          <a:p>
            <a:pPr algn="just"/>
            <a:r>
              <a:rPr lang="en-GB" dirty="0"/>
              <a:t>Schein, E.H. 1990. </a:t>
            </a:r>
            <a:r>
              <a:rPr lang="en-GB" i="1" dirty="0"/>
              <a:t>Career anchors: Discovering your real values</a:t>
            </a:r>
            <a:r>
              <a:rPr lang="en-GB" dirty="0"/>
              <a:t>. San Francisco: Jossey-Bass/ Pfeiffer.</a:t>
            </a:r>
            <a:endParaRPr lang="en-GB" sz="2600" b="0" i="0" u="none" strike="noStrike" baseline="0" dirty="0">
              <a:solidFill>
                <a:srgbClr val="000000"/>
              </a:solidFill>
            </a:endParaRPr>
          </a:p>
          <a:p>
            <a:pPr marL="228885" indent="-228885" defTabSz="610361">
              <a:defRPr sz="2136"/>
            </a:pPr>
            <a:endParaRPr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" grpId="0" animBg="1"/>
      <p:bldP spid="281" grpId="0" build="p" animBg="1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20140311PresentationUWTSD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20140311PresentationUWTSD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0140311PresentationUWTSD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20140311PresentationUWTSD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0140311PresentationUWTSD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5992</TotalTime>
  <Words>1283</Words>
  <Application>Microsoft Office PowerPoint</Application>
  <PresentationFormat>On-screen Show (4:3)</PresentationFormat>
  <Paragraphs>205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Myriad Pro</vt:lpstr>
      <vt:lpstr>Times New Roman</vt:lpstr>
      <vt:lpstr>Wingdings</vt:lpstr>
      <vt:lpstr>20140311PresentationUWTSDTemplate</vt:lpstr>
      <vt:lpstr>    LCLM 5005  Organisational Culture Week 5:  Organisational Structure &amp; Organisational Culture.  Prepared by: Oluwaseun (Olu) Adegbite, PhD.    </vt:lpstr>
      <vt:lpstr>Last Week (i.e., Week 4)</vt:lpstr>
      <vt:lpstr>This Week (i.e., Week 5)</vt:lpstr>
      <vt:lpstr>Important Announcement!</vt:lpstr>
      <vt:lpstr>Week 5</vt:lpstr>
      <vt:lpstr>Organisational Structure</vt:lpstr>
      <vt:lpstr>Organisational Structure</vt:lpstr>
      <vt:lpstr>Organisational Structure</vt:lpstr>
      <vt:lpstr>Organisational Structure</vt:lpstr>
      <vt:lpstr>Organisational Structure</vt:lpstr>
      <vt:lpstr>Types of Organisational Structures</vt:lpstr>
      <vt:lpstr>Types of Organisational Structures</vt:lpstr>
      <vt:lpstr>Types of Organisational Structures</vt:lpstr>
      <vt:lpstr>Types of Organisational Structures</vt:lpstr>
      <vt:lpstr>Types of Organisational Structures</vt:lpstr>
      <vt:lpstr>Types of Organisational Structures</vt:lpstr>
      <vt:lpstr>Types of Organisational Structures</vt:lpstr>
      <vt:lpstr>Types of Organisational Structures</vt:lpstr>
      <vt:lpstr>Types of Organisational Structure</vt:lpstr>
      <vt:lpstr>Types of Organisational Structures</vt:lpstr>
      <vt:lpstr>Class Activity 1</vt:lpstr>
      <vt:lpstr>Types of Organisational Structure</vt:lpstr>
      <vt:lpstr>Types of Organisational Structure</vt:lpstr>
      <vt:lpstr>Types of Organisational Structure</vt:lpstr>
      <vt:lpstr>Types of Organisational Structure</vt:lpstr>
      <vt:lpstr>Types of Organisational Structure</vt:lpstr>
      <vt:lpstr>Types of Organisational Structure</vt:lpstr>
      <vt:lpstr>Types of Organisational Structure</vt:lpstr>
      <vt:lpstr>Organisation Structure and Culture</vt:lpstr>
      <vt:lpstr>Organisation Structure and Culture</vt:lpstr>
      <vt:lpstr>Organisation Structure and Culture</vt:lpstr>
      <vt:lpstr>Class Activity 2</vt:lpstr>
      <vt:lpstr>Class Activity 2</vt:lpstr>
      <vt:lpstr>Important Tips</vt:lpstr>
      <vt:lpstr>Important Tips</vt:lpstr>
      <vt:lpstr>Summary…Today we have examined…</vt:lpstr>
      <vt:lpstr>Next Week, We will look at…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LCLM4004  Problem Solving and Decision Making  Week 1</dc:title>
  <dc:creator>Adegbite, Oluwaseun</dc:creator>
  <cp:lastModifiedBy>Oluwaseun Adegbite</cp:lastModifiedBy>
  <cp:revision>323</cp:revision>
  <dcterms:modified xsi:type="dcterms:W3CDTF">2024-05-29T12:48:19Z</dcterms:modified>
</cp:coreProperties>
</file>