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4" r:id="rId3"/>
    <p:sldId id="259" r:id="rId4"/>
    <p:sldId id="261" r:id="rId5"/>
    <p:sldId id="263" r:id="rId6"/>
    <p:sldId id="262" r:id="rId7"/>
    <p:sldId id="260" r:id="rId8"/>
    <p:sldId id="258"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22/10/2019</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153983710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18995991"/>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22/10/2019</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93392216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4138750634"/>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22/10/2019</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1532004594"/>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22/10/2019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743052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22/10/2019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3046054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22/10/2019</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353747956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22/10/2019</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2985873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211457938"/>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22/10/2019</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04178383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22/10/2019</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3376846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87587" y="2708920"/>
            <a:ext cx="6400800" cy="1752600"/>
          </a:xfrm>
        </p:spPr>
        <p:txBody>
          <a:bodyPr/>
          <a:lstStyle/>
          <a:p>
            <a:r>
              <a:rPr lang="en-GB" dirty="0"/>
              <a:t>HPAH5037; </a:t>
            </a:r>
            <a:r>
              <a:rPr lang="en-GB" dirty="0" smtClean="0"/>
              <a:t>HPAH6037 </a:t>
            </a:r>
          </a:p>
          <a:p>
            <a:r>
              <a:rPr lang="en-GB" dirty="0" smtClean="0"/>
              <a:t>Court Politics and Nero</a:t>
            </a:r>
            <a:endParaRPr lang="en-GB" dirty="0"/>
          </a:p>
        </p:txBody>
      </p:sp>
      <p:sp>
        <p:nvSpPr>
          <p:cNvPr id="2" name="Title 1"/>
          <p:cNvSpPr>
            <a:spLocks noGrp="1"/>
          </p:cNvSpPr>
          <p:nvPr>
            <p:ph type="ctrTitle"/>
          </p:nvPr>
        </p:nvSpPr>
        <p:spPr>
          <a:xfrm>
            <a:off x="701787" y="567529"/>
            <a:ext cx="7772400" cy="1512168"/>
          </a:xfrm>
        </p:spPr>
        <p:txBody>
          <a:bodyPr>
            <a:normAutofit fontScale="90000"/>
          </a:bodyPr>
          <a:lstStyle/>
          <a:p>
            <a:r>
              <a:rPr lang="en-GB" sz="4000" dirty="0" smtClean="0"/>
              <a:t>Murder</a:t>
            </a:r>
            <a:r>
              <a:rPr lang="en-GB" sz="4000" dirty="0"/>
              <a:t>, Mayhem and Megalomania: The Life and Times of the Emperor Nero </a:t>
            </a:r>
            <a:endParaRPr lang="en-GB" dirty="0"/>
          </a:p>
        </p:txBody>
      </p:sp>
      <p:pic>
        <p:nvPicPr>
          <p:cNvPr id="8" name="Picture 7"/>
          <p:cNvPicPr>
            <a:picLocks noChangeAspect="1"/>
          </p:cNvPicPr>
          <p:nvPr/>
        </p:nvPicPr>
        <p:blipFill>
          <a:blip r:embed="rId2"/>
          <a:stretch>
            <a:fillRect/>
          </a:stretch>
        </p:blipFill>
        <p:spPr>
          <a:xfrm>
            <a:off x="1568709" y="3383415"/>
            <a:ext cx="5981428" cy="3183640"/>
          </a:xfrm>
          <a:prstGeom prst="rect">
            <a:avLst/>
          </a:prstGeom>
        </p:spPr>
      </p:pic>
    </p:spTree>
    <p:extLst>
      <p:ext uri="{BB962C8B-B14F-4D97-AF65-F5344CB8AC3E}">
        <p14:creationId xmlns:p14="http://schemas.microsoft.com/office/powerpoint/2010/main" val="5465545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Imperial Era Rome as a “Court Society”? </a:t>
            </a:r>
            <a:endParaRPr lang="en-GB" dirty="0"/>
          </a:p>
        </p:txBody>
      </p:sp>
      <p:sp>
        <p:nvSpPr>
          <p:cNvPr id="4" name="Content Placeholder 3"/>
          <p:cNvSpPr>
            <a:spLocks noGrp="1"/>
          </p:cNvSpPr>
          <p:nvPr>
            <p:ph sz="quarter" idx="1"/>
          </p:nvPr>
        </p:nvSpPr>
        <p:spPr>
          <a:xfrm>
            <a:off x="197428" y="1527048"/>
            <a:ext cx="5602720" cy="5330952"/>
          </a:xfrm>
        </p:spPr>
        <p:txBody>
          <a:bodyPr>
            <a:normAutofit fontScale="85000" lnSpcReduction="10000"/>
          </a:bodyPr>
          <a:lstStyle/>
          <a:p>
            <a:r>
              <a:rPr lang="en-GB" dirty="0" smtClean="0"/>
              <a:t>Term </a:t>
            </a:r>
            <a:r>
              <a:rPr lang="en-GB" i="1" dirty="0" err="1" smtClean="0"/>
              <a:t>aula</a:t>
            </a:r>
            <a:r>
              <a:rPr lang="en-GB" dirty="0" smtClean="0"/>
              <a:t> (Latinisation of Greek term) or forecourt/atrium often used to refer to imperial palace.</a:t>
            </a:r>
          </a:p>
          <a:p>
            <a:endParaRPr lang="en-GB" sz="500" dirty="0" smtClean="0"/>
          </a:p>
          <a:p>
            <a:r>
              <a:rPr lang="en-GB" dirty="0" smtClean="0"/>
              <a:t>Peculiarities of Roman system:</a:t>
            </a:r>
          </a:p>
          <a:p>
            <a:pPr lvl="1"/>
            <a:r>
              <a:rPr lang="en-GB" dirty="0" smtClean="0"/>
              <a:t>Senate and magistracies alongside </a:t>
            </a:r>
            <a:r>
              <a:rPr lang="en-GB" dirty="0" err="1" smtClean="0"/>
              <a:t>princeps</a:t>
            </a:r>
            <a:r>
              <a:rPr lang="en-GB" dirty="0" smtClean="0"/>
              <a:t>.</a:t>
            </a:r>
          </a:p>
          <a:p>
            <a:pPr lvl="1"/>
            <a:endParaRPr lang="en-GB" sz="500" dirty="0"/>
          </a:p>
          <a:p>
            <a:r>
              <a:rPr lang="en-GB" dirty="0" smtClean="0"/>
              <a:t>Organic rather than deliberate growth?</a:t>
            </a:r>
          </a:p>
          <a:p>
            <a:endParaRPr lang="en-GB" sz="500" dirty="0" smtClean="0"/>
          </a:p>
          <a:p>
            <a:pPr lvl="1"/>
            <a:endParaRPr lang="en-GB" sz="500" dirty="0"/>
          </a:p>
          <a:p>
            <a:r>
              <a:rPr lang="en-GB" dirty="0" smtClean="0"/>
              <a:t>Conceptual focus in Roman era sources on behaviour of the emperor (lifestyle, relationships with others, etc.); power often taken as a given.  </a:t>
            </a:r>
          </a:p>
          <a:p>
            <a:endParaRPr lang="en-GB" sz="500" dirty="0"/>
          </a:p>
          <a:p>
            <a:r>
              <a:rPr lang="en-GB" dirty="0" smtClean="0"/>
              <a:t>Balance between successful career / serving the state and servility (key themes in a number of Tacitus’ works, e.g. </a:t>
            </a:r>
            <a:r>
              <a:rPr lang="en-GB" i="1" dirty="0" smtClean="0"/>
              <a:t>Agricola</a:t>
            </a:r>
            <a:r>
              <a:rPr lang="en-GB" dirty="0" smtClean="0"/>
              <a:t> and </a:t>
            </a:r>
            <a:r>
              <a:rPr lang="en-GB" i="1" dirty="0" smtClean="0"/>
              <a:t>Annals</a:t>
            </a:r>
            <a:r>
              <a:rPr lang="en-GB" dirty="0" smtClean="0"/>
              <a:t>). </a:t>
            </a:r>
            <a:endParaRPr lang="en-GB" dirty="0"/>
          </a:p>
        </p:txBody>
      </p:sp>
      <p:pic>
        <p:nvPicPr>
          <p:cNvPr id="6" name="Content Placeholder 5"/>
          <p:cNvPicPr>
            <a:picLocks noGrp="1" noChangeAspect="1"/>
          </p:cNvPicPr>
          <p:nvPr>
            <p:ph sz="half" idx="4294967295"/>
          </p:nvPr>
        </p:nvPicPr>
        <p:blipFill>
          <a:blip r:embed="rId2"/>
          <a:stretch>
            <a:fillRect/>
          </a:stretch>
        </p:blipFill>
        <p:spPr>
          <a:xfrm>
            <a:off x="5800148" y="1621271"/>
            <a:ext cx="3146425" cy="4681538"/>
          </a:xfrm>
          <a:prstGeom prst="rect">
            <a:avLst/>
          </a:prstGeom>
        </p:spPr>
      </p:pic>
    </p:spTree>
    <p:extLst>
      <p:ext uri="{BB962C8B-B14F-4D97-AF65-F5344CB8AC3E}">
        <p14:creationId xmlns:p14="http://schemas.microsoft.com/office/powerpoint/2010/main" val="2482196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Household or “Royal Court”? (1)</a:t>
            </a:r>
            <a:endParaRPr lang="en-GB" dirty="0"/>
          </a:p>
        </p:txBody>
      </p:sp>
      <p:sp>
        <p:nvSpPr>
          <p:cNvPr id="3" name="Content Placeholder 2"/>
          <p:cNvSpPr>
            <a:spLocks noGrp="1"/>
          </p:cNvSpPr>
          <p:nvPr>
            <p:ph sz="quarter" idx="1"/>
          </p:nvPr>
        </p:nvSpPr>
        <p:spPr>
          <a:xfrm>
            <a:off x="228600" y="1433945"/>
            <a:ext cx="8707582" cy="5424055"/>
          </a:xfrm>
        </p:spPr>
        <p:txBody>
          <a:bodyPr>
            <a:normAutofit lnSpcReduction="10000"/>
          </a:bodyPr>
          <a:lstStyle/>
          <a:p>
            <a:r>
              <a:rPr lang="en-GB" dirty="0" smtClean="0"/>
              <a:t>Formal ritualised interactions via the daily </a:t>
            </a:r>
            <a:r>
              <a:rPr lang="en-GB" i="1" dirty="0" err="1" smtClean="0"/>
              <a:t>salutationes</a:t>
            </a:r>
            <a:r>
              <a:rPr lang="en-GB" dirty="0" smtClean="0"/>
              <a:t>. </a:t>
            </a:r>
          </a:p>
          <a:p>
            <a:pPr lvl="1"/>
            <a:r>
              <a:rPr lang="en-GB" dirty="0" smtClean="0"/>
              <a:t>Common practice for elite households (both in Republic and Imperial period) – writ large on more significant scale </a:t>
            </a:r>
            <a:r>
              <a:rPr lang="en-GB" dirty="0"/>
              <a:t>for </a:t>
            </a:r>
            <a:r>
              <a:rPr lang="en-GB" i="1" dirty="0" err="1"/>
              <a:t>Domus</a:t>
            </a:r>
            <a:r>
              <a:rPr lang="en-GB" i="1" dirty="0"/>
              <a:t> </a:t>
            </a:r>
            <a:r>
              <a:rPr lang="en-GB" i="1" dirty="0" err="1" smtClean="0"/>
              <a:t>Caesaris</a:t>
            </a:r>
            <a:r>
              <a:rPr lang="en-GB" dirty="0" smtClean="0"/>
              <a:t>.</a:t>
            </a:r>
          </a:p>
          <a:p>
            <a:pPr lvl="1"/>
            <a:r>
              <a:rPr lang="en-GB" dirty="0" smtClean="0"/>
              <a:t>Rules and etiquette of behaviour. Importance of language. Problematic term </a:t>
            </a:r>
            <a:r>
              <a:rPr lang="en-GB" i="1" dirty="0" err="1" smtClean="0"/>
              <a:t>dominus</a:t>
            </a:r>
            <a:r>
              <a:rPr lang="en-GB" dirty="0" smtClean="0"/>
              <a:t>.</a:t>
            </a:r>
          </a:p>
          <a:p>
            <a:pPr lvl="1"/>
            <a:endParaRPr lang="en-GB" sz="200" dirty="0"/>
          </a:p>
          <a:p>
            <a:r>
              <a:rPr lang="en-GB" dirty="0" smtClean="0"/>
              <a:t>Informal interactions – </a:t>
            </a:r>
            <a:r>
              <a:rPr lang="en-GB" i="1" dirty="0" err="1" smtClean="0"/>
              <a:t>cenationes</a:t>
            </a:r>
            <a:r>
              <a:rPr lang="en-GB" dirty="0" smtClean="0"/>
              <a:t> (dinner parties).</a:t>
            </a:r>
          </a:p>
          <a:p>
            <a:endParaRPr lang="en-GB" sz="200" dirty="0"/>
          </a:p>
          <a:p>
            <a:r>
              <a:rPr lang="en-GB" dirty="0" smtClean="0"/>
              <a:t>Pan-Empire administrative significance of the slaves and freedmen </a:t>
            </a:r>
            <a:r>
              <a:rPr lang="en-GB" dirty="0"/>
              <a:t>of </a:t>
            </a:r>
            <a:r>
              <a:rPr lang="en-GB" dirty="0" smtClean="0"/>
              <a:t>the </a:t>
            </a:r>
            <a:r>
              <a:rPr lang="en-GB" i="1" dirty="0" err="1" smtClean="0"/>
              <a:t>Domus</a:t>
            </a:r>
            <a:r>
              <a:rPr lang="en-GB" i="1" dirty="0" smtClean="0"/>
              <a:t> </a:t>
            </a:r>
            <a:r>
              <a:rPr lang="en-GB" i="1" dirty="0" err="1" smtClean="0"/>
              <a:t>Caesaris</a:t>
            </a:r>
            <a:r>
              <a:rPr lang="en-GB" dirty="0" smtClean="0"/>
              <a:t>.  </a:t>
            </a:r>
          </a:p>
          <a:p>
            <a:endParaRPr lang="en-GB" sz="200" dirty="0"/>
          </a:p>
          <a:p>
            <a:r>
              <a:rPr lang="en-GB" dirty="0" smtClean="0"/>
              <a:t>Possibility for members of the household, including wives to have a significant degree of (informal) influence. </a:t>
            </a:r>
          </a:p>
          <a:p>
            <a:endParaRPr lang="en-GB" sz="200" dirty="0"/>
          </a:p>
        </p:txBody>
      </p:sp>
    </p:spTree>
    <p:extLst>
      <p:ext uri="{BB962C8B-B14F-4D97-AF65-F5344CB8AC3E}">
        <p14:creationId xmlns:p14="http://schemas.microsoft.com/office/powerpoint/2010/main" val="22773527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Household or “Royal Court”? </a:t>
            </a:r>
            <a:r>
              <a:rPr lang="en-GB" dirty="0" smtClean="0"/>
              <a:t>(2)</a:t>
            </a:r>
            <a:endParaRPr lang="en-GB" dirty="0"/>
          </a:p>
        </p:txBody>
      </p:sp>
      <p:sp>
        <p:nvSpPr>
          <p:cNvPr id="3" name="Content Placeholder 2"/>
          <p:cNvSpPr>
            <a:spLocks noGrp="1"/>
          </p:cNvSpPr>
          <p:nvPr>
            <p:ph sz="quarter" idx="1"/>
          </p:nvPr>
        </p:nvSpPr>
        <p:spPr>
          <a:xfrm>
            <a:off x="301752" y="1527047"/>
            <a:ext cx="8503920" cy="5154307"/>
          </a:xfrm>
        </p:spPr>
        <p:txBody>
          <a:bodyPr>
            <a:normAutofit fontScale="92500" lnSpcReduction="20000"/>
          </a:bodyPr>
          <a:lstStyle/>
          <a:p>
            <a:r>
              <a:rPr lang="en-GB" dirty="0"/>
              <a:t>Place of interaction for senators, equestrians, members of the household, and “hangers-on” (e.g. entertainers, astrologers, favourites of the emperor).</a:t>
            </a:r>
          </a:p>
          <a:p>
            <a:endParaRPr lang="en-GB" sz="500" dirty="0" smtClean="0"/>
          </a:p>
          <a:p>
            <a:r>
              <a:rPr lang="en-GB" dirty="0" smtClean="0"/>
              <a:t>Favour shown by emperor to different courtiers, reflecting on social prestige and powers of influence.</a:t>
            </a:r>
          </a:p>
          <a:p>
            <a:endParaRPr lang="en-GB" sz="500" dirty="0"/>
          </a:p>
          <a:p>
            <a:r>
              <a:rPr lang="en-GB" dirty="0" smtClean="0"/>
              <a:t>Influence of Republican era norms of behaviour? Clear latitude for experimentation.  </a:t>
            </a:r>
          </a:p>
          <a:p>
            <a:pPr lvl="1"/>
            <a:r>
              <a:rPr lang="en-GB" dirty="0" smtClean="0"/>
              <a:t>Supposed Neronian luxury, excess and formality verses the more relaxed atmosphere of the court of Vespasian?  </a:t>
            </a:r>
          </a:p>
          <a:p>
            <a:pPr lvl="1"/>
            <a:r>
              <a:rPr lang="en-GB" dirty="0" smtClean="0"/>
              <a:t>“…after </a:t>
            </a:r>
            <a:r>
              <a:rPr lang="en-GB" dirty="0"/>
              <a:t>reading his letters and the reports of all the officials, he admitted his friends, and while he was receiving their greetings, he put on his own shoes and dressed himself… After his siesta he went to the bath and the dining-room; and it is said that at no time was he more good-natured or indulgent, so that the members of his household eagerly watched for these opportunities of making requests</a:t>
            </a:r>
            <a:r>
              <a:rPr lang="en-GB" dirty="0" smtClean="0"/>
              <a:t>.” – Suet. </a:t>
            </a:r>
            <a:r>
              <a:rPr lang="en-GB" i="1" dirty="0" smtClean="0"/>
              <a:t>Vesp</a:t>
            </a:r>
            <a:r>
              <a:rPr lang="en-GB" dirty="0" smtClean="0"/>
              <a:t>. 21.</a:t>
            </a:r>
          </a:p>
          <a:p>
            <a:pPr marL="274320" lvl="1" indent="0">
              <a:buNone/>
            </a:pPr>
            <a:endParaRPr lang="en-GB" dirty="0"/>
          </a:p>
        </p:txBody>
      </p:sp>
    </p:spTree>
    <p:extLst>
      <p:ext uri="{BB962C8B-B14F-4D97-AF65-F5344CB8AC3E}">
        <p14:creationId xmlns:p14="http://schemas.microsoft.com/office/powerpoint/2010/main" val="25295533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Making Alliances</a:t>
            </a:r>
            <a:endParaRPr lang="en-GB" dirty="0"/>
          </a:p>
        </p:txBody>
      </p:sp>
      <p:sp>
        <p:nvSpPr>
          <p:cNvPr id="3" name="Content Placeholder 2"/>
          <p:cNvSpPr>
            <a:spLocks noGrp="1"/>
          </p:cNvSpPr>
          <p:nvPr>
            <p:ph sz="quarter" idx="1"/>
          </p:nvPr>
        </p:nvSpPr>
        <p:spPr>
          <a:xfrm>
            <a:off x="218209" y="1454727"/>
            <a:ext cx="8707581" cy="5403273"/>
          </a:xfrm>
        </p:spPr>
        <p:txBody>
          <a:bodyPr>
            <a:normAutofit fontScale="85000" lnSpcReduction="10000"/>
          </a:bodyPr>
          <a:lstStyle/>
          <a:p>
            <a:r>
              <a:rPr lang="en-GB" dirty="0" smtClean="0"/>
              <a:t>Need to form relationships with significant freedmen in the imperial court:</a:t>
            </a:r>
          </a:p>
          <a:p>
            <a:pPr lvl="1"/>
            <a:r>
              <a:rPr lang="en-GB" dirty="0" smtClean="0"/>
              <a:t>May be important in gaining direct access to the emperor and to the acquisition of import posts. </a:t>
            </a:r>
          </a:p>
          <a:p>
            <a:pPr lvl="1"/>
            <a:endParaRPr lang="en-GB" sz="500" dirty="0"/>
          </a:p>
          <a:p>
            <a:r>
              <a:rPr lang="en-GB" dirty="0" smtClean="0"/>
              <a:t>Fluctuating influence, e.g. Pallas and Agrippina having growing influence verses Narcissus in the early 50s.</a:t>
            </a:r>
          </a:p>
          <a:p>
            <a:pPr lvl="1"/>
            <a:r>
              <a:rPr lang="en-GB" dirty="0" smtClean="0"/>
              <a:t>Vespasian patronised by Narcissus, lull in his “career” at this point. </a:t>
            </a:r>
          </a:p>
          <a:p>
            <a:pPr lvl="1"/>
            <a:endParaRPr lang="en-GB" sz="500" dirty="0"/>
          </a:p>
          <a:p>
            <a:r>
              <a:rPr lang="en-GB" dirty="0" smtClean="0"/>
              <a:t>Stable corps of freedmen that spanned different reigns – a form of more permanent “proto-bureaucracy”?</a:t>
            </a:r>
          </a:p>
          <a:p>
            <a:pPr lvl="1"/>
            <a:r>
              <a:rPr lang="en-GB" dirty="0"/>
              <a:t>e</a:t>
            </a:r>
            <a:r>
              <a:rPr lang="en-GB" dirty="0" smtClean="0"/>
              <a:t>.g. Father of Claudius </a:t>
            </a:r>
            <a:r>
              <a:rPr lang="en-GB" dirty="0" err="1" smtClean="0"/>
              <a:t>Etruscus</a:t>
            </a:r>
            <a:r>
              <a:rPr lang="en-GB" dirty="0" smtClean="0"/>
              <a:t> (latter patronised Statius and Martial) – slave of Augustus, possibly freed by Tiberius, served up until early 80s when he was exiled by Domitian. </a:t>
            </a:r>
          </a:p>
          <a:p>
            <a:pPr lvl="1"/>
            <a:r>
              <a:rPr lang="en-GB" dirty="0" smtClean="0"/>
              <a:t>Purge of many of Nero’s freedman and associates by Galba (easier targets, </a:t>
            </a:r>
            <a:r>
              <a:rPr lang="en-GB" dirty="0" err="1" smtClean="0"/>
              <a:t>Tigellinus</a:t>
            </a:r>
            <a:r>
              <a:rPr lang="en-GB" dirty="0" smtClean="0"/>
              <a:t> protected).</a:t>
            </a:r>
          </a:p>
          <a:p>
            <a:pPr lvl="2"/>
            <a:r>
              <a:rPr lang="en-GB" dirty="0" smtClean="0"/>
              <a:t>“Galba's </a:t>
            </a:r>
            <a:r>
              <a:rPr lang="en-GB" dirty="0"/>
              <a:t>head, which had been fixed on a pole and maltreated by camp-followers and servants, was finally found the next day before the tomb of </a:t>
            </a:r>
            <a:r>
              <a:rPr lang="en-GB" dirty="0" err="1"/>
              <a:t>Petrobius</a:t>
            </a:r>
            <a:r>
              <a:rPr lang="en-GB" dirty="0"/>
              <a:t> — he was one of Nero's freedmen whom Galba had </a:t>
            </a:r>
            <a:r>
              <a:rPr lang="en-GB" dirty="0" smtClean="0"/>
              <a:t>punished…” </a:t>
            </a:r>
            <a:r>
              <a:rPr lang="en-GB" b="1" dirty="0" smtClean="0"/>
              <a:t>Tac. </a:t>
            </a:r>
            <a:r>
              <a:rPr lang="en-GB" b="1" i="1" dirty="0" smtClean="0"/>
              <a:t>Hist</a:t>
            </a:r>
            <a:r>
              <a:rPr lang="en-GB" b="1" dirty="0" smtClean="0"/>
              <a:t>. 1.49</a:t>
            </a:r>
            <a:r>
              <a:rPr lang="en-GB" dirty="0" smtClean="0"/>
              <a:t>.</a:t>
            </a:r>
            <a:endParaRPr lang="en-GB" dirty="0"/>
          </a:p>
        </p:txBody>
      </p:sp>
    </p:spTree>
    <p:extLst>
      <p:ext uri="{BB962C8B-B14F-4D97-AF65-F5344CB8AC3E}">
        <p14:creationId xmlns:p14="http://schemas.microsoft.com/office/powerpoint/2010/main" val="29852275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Falling Foul</a:t>
            </a:r>
            <a:endParaRPr lang="en-GB" dirty="0"/>
          </a:p>
        </p:txBody>
      </p:sp>
      <p:sp>
        <p:nvSpPr>
          <p:cNvPr id="3" name="Content Placeholder 2"/>
          <p:cNvSpPr>
            <a:spLocks noGrp="1"/>
          </p:cNvSpPr>
          <p:nvPr>
            <p:ph sz="quarter" idx="1"/>
          </p:nvPr>
        </p:nvSpPr>
        <p:spPr>
          <a:xfrm>
            <a:off x="207818" y="1527047"/>
            <a:ext cx="8728364" cy="5164697"/>
          </a:xfrm>
        </p:spPr>
        <p:txBody>
          <a:bodyPr>
            <a:normAutofit fontScale="92500" lnSpcReduction="20000"/>
          </a:bodyPr>
          <a:lstStyle/>
          <a:p>
            <a:r>
              <a:rPr lang="en-GB" dirty="0" smtClean="0"/>
              <a:t>Exclusion from the court potentially highly dangerous and certainly damaging for one’s career.</a:t>
            </a:r>
          </a:p>
          <a:p>
            <a:pPr lvl="1"/>
            <a:r>
              <a:rPr lang="en-GB" dirty="0"/>
              <a:t>e</a:t>
            </a:r>
            <a:r>
              <a:rPr lang="en-GB" dirty="0" smtClean="0"/>
              <a:t>.g. </a:t>
            </a:r>
            <a:r>
              <a:rPr lang="en-GB" dirty="0" err="1" smtClean="0"/>
              <a:t>Thrasea</a:t>
            </a:r>
            <a:r>
              <a:rPr lang="en-GB" dirty="0" smtClean="0"/>
              <a:t> </a:t>
            </a:r>
            <a:r>
              <a:rPr lang="en-GB" dirty="0" err="1" smtClean="0"/>
              <a:t>Paetus</a:t>
            </a:r>
            <a:r>
              <a:rPr lang="en-GB" dirty="0" smtClean="0"/>
              <a:t> (AD 63, prevented from taking part in celebrations over the birth of </a:t>
            </a:r>
            <a:r>
              <a:rPr lang="en-GB" dirty="0"/>
              <a:t>Nero’s daughter (Claudia </a:t>
            </a:r>
            <a:r>
              <a:rPr lang="en-GB" dirty="0" smtClean="0"/>
              <a:t>Augusta) at </a:t>
            </a:r>
            <a:r>
              <a:rPr lang="en-GB" dirty="0" err="1" smtClean="0"/>
              <a:t>Antium</a:t>
            </a:r>
            <a:r>
              <a:rPr lang="en-GB" dirty="0" smtClean="0"/>
              <a:t>).</a:t>
            </a:r>
          </a:p>
          <a:p>
            <a:endParaRPr lang="en-GB" sz="500" dirty="0" smtClean="0"/>
          </a:p>
          <a:p>
            <a:pPr marL="0" indent="0">
              <a:buNone/>
            </a:pPr>
            <a:r>
              <a:rPr lang="en-GB" dirty="0" smtClean="0"/>
              <a:t>“</a:t>
            </a:r>
            <a:r>
              <a:rPr lang="en-GB" dirty="0"/>
              <a:t>On the tour through Greece, among the companions of </a:t>
            </a:r>
            <a:r>
              <a:rPr lang="en-GB" dirty="0" smtClean="0"/>
              <a:t>Nero, </a:t>
            </a:r>
            <a:r>
              <a:rPr lang="en-GB" dirty="0"/>
              <a:t>he bitterly offended the emperor by either going out often while Nero was singing, or falling asleep, if he remained. Being in consequence banished, not only from intimacy with the emperor but even with his public receptions, he withdrew to a little out‑of-the‑way town, until a province and an army were offered him while he was in hiding and in fear of his life</a:t>
            </a:r>
            <a:r>
              <a:rPr lang="en-GB" dirty="0" smtClean="0"/>
              <a:t>.” – </a:t>
            </a:r>
            <a:r>
              <a:rPr lang="en-GB" b="1" dirty="0" smtClean="0"/>
              <a:t>Suet. </a:t>
            </a:r>
            <a:r>
              <a:rPr lang="en-GB" b="1" i="1" dirty="0" smtClean="0"/>
              <a:t>Vesp</a:t>
            </a:r>
            <a:r>
              <a:rPr lang="en-GB" b="1" dirty="0" smtClean="0"/>
              <a:t>. 4.4</a:t>
            </a:r>
            <a:r>
              <a:rPr lang="en-GB" dirty="0" smtClean="0"/>
              <a:t>.</a:t>
            </a:r>
          </a:p>
          <a:p>
            <a:pPr marL="0" indent="0">
              <a:buNone/>
            </a:pPr>
            <a:endParaRPr lang="en-GB" sz="500" dirty="0"/>
          </a:p>
          <a:p>
            <a:pPr marL="0" indent="0">
              <a:buNone/>
            </a:pPr>
            <a:r>
              <a:rPr lang="en-GB" dirty="0" smtClean="0"/>
              <a:t>“…the </a:t>
            </a:r>
            <a:r>
              <a:rPr lang="en-GB" dirty="0"/>
              <a:t>story was told that Vespasian, reprimanded by the freedman Phoebus for closing his </a:t>
            </a:r>
            <a:r>
              <a:rPr lang="en-GB" dirty="0" smtClean="0"/>
              <a:t>eyelids…” – </a:t>
            </a:r>
            <a:r>
              <a:rPr lang="en-GB" b="1" dirty="0" smtClean="0"/>
              <a:t>Tac. </a:t>
            </a:r>
            <a:r>
              <a:rPr lang="en-GB" b="1" i="1" dirty="0" smtClean="0"/>
              <a:t>Ann</a:t>
            </a:r>
            <a:r>
              <a:rPr lang="en-GB" b="1" dirty="0" smtClean="0"/>
              <a:t>. 16.5</a:t>
            </a:r>
            <a:r>
              <a:rPr lang="en-GB" dirty="0" smtClean="0"/>
              <a:t>.</a:t>
            </a:r>
            <a:endParaRPr lang="en-GB" dirty="0"/>
          </a:p>
        </p:txBody>
      </p:sp>
    </p:spTree>
    <p:extLst>
      <p:ext uri="{BB962C8B-B14F-4D97-AF65-F5344CB8AC3E}">
        <p14:creationId xmlns:p14="http://schemas.microsoft.com/office/powerpoint/2010/main" val="3936760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Palatine Hill and the Wider “Imperial Complex”</a:t>
            </a:r>
            <a:endParaRPr lang="en-GB" dirty="0"/>
          </a:p>
        </p:txBody>
      </p:sp>
      <p:pic>
        <p:nvPicPr>
          <p:cNvPr id="8" name="Content Placeholder 7"/>
          <p:cNvPicPr>
            <a:picLocks noGrp="1" noChangeAspect="1"/>
          </p:cNvPicPr>
          <p:nvPr>
            <p:ph sz="quarter" idx="1"/>
          </p:nvPr>
        </p:nvPicPr>
        <p:blipFill>
          <a:blip r:embed="rId2"/>
          <a:stretch>
            <a:fillRect/>
          </a:stretch>
        </p:blipFill>
        <p:spPr>
          <a:xfrm>
            <a:off x="4825798" y="2556164"/>
            <a:ext cx="4105964" cy="3304019"/>
          </a:xfrm>
          <a:prstGeom prst="rect">
            <a:avLst/>
          </a:prstGeom>
        </p:spPr>
      </p:pic>
      <p:sp>
        <p:nvSpPr>
          <p:cNvPr id="9" name="Content Placeholder 2"/>
          <p:cNvSpPr txBox="1">
            <a:spLocks/>
          </p:cNvSpPr>
          <p:nvPr/>
        </p:nvSpPr>
        <p:spPr>
          <a:xfrm>
            <a:off x="4904893" y="5860183"/>
            <a:ext cx="4105964" cy="623039"/>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800" dirty="0" smtClean="0"/>
              <a:t>Reconstruction of imperial complex, not all contemporaneous to Nero.</a:t>
            </a:r>
            <a:endParaRPr lang="en-GB" sz="1800" dirty="0"/>
          </a:p>
        </p:txBody>
      </p:sp>
      <p:sp>
        <p:nvSpPr>
          <p:cNvPr id="10" name="Content Placeholder 3"/>
          <p:cNvSpPr txBox="1">
            <a:spLocks/>
          </p:cNvSpPr>
          <p:nvPr/>
        </p:nvSpPr>
        <p:spPr>
          <a:xfrm>
            <a:off x="166256" y="1475509"/>
            <a:ext cx="4364180" cy="5226626"/>
          </a:xfrm>
          <a:prstGeom prst="rect">
            <a:avLst/>
          </a:prstGeom>
        </p:spPr>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Roman “court” at the physical and social centre of Rome.</a:t>
            </a:r>
          </a:p>
          <a:p>
            <a:pPr lvl="1"/>
            <a:r>
              <a:rPr lang="en-GB" dirty="0" smtClean="0"/>
              <a:t>The </a:t>
            </a:r>
            <a:r>
              <a:rPr lang="en-GB" i="1" dirty="0" err="1" smtClean="0"/>
              <a:t>palatium</a:t>
            </a:r>
            <a:r>
              <a:rPr lang="en-GB" dirty="0" smtClean="0"/>
              <a:t> (imperial palace).</a:t>
            </a:r>
          </a:p>
          <a:p>
            <a:endParaRPr lang="en-GB" sz="500" dirty="0"/>
          </a:p>
          <a:p>
            <a:r>
              <a:rPr lang="en-GB" dirty="0" smtClean="0"/>
              <a:t>Palatine hill progressively developed from Augustan era.</a:t>
            </a:r>
          </a:p>
          <a:p>
            <a:endParaRPr lang="en-GB" sz="500" dirty="0"/>
          </a:p>
          <a:p>
            <a:r>
              <a:rPr lang="en-GB" dirty="0" smtClean="0"/>
              <a:t>Physical space of the palace complex impacting on the nature and style of interactions.</a:t>
            </a:r>
          </a:p>
          <a:p>
            <a:pPr lvl="1"/>
            <a:r>
              <a:rPr lang="en-GB" dirty="0" smtClean="0"/>
              <a:t>Informality and openness verses grandeur and ritual.</a:t>
            </a:r>
          </a:p>
          <a:p>
            <a:pPr lvl="1"/>
            <a:r>
              <a:rPr lang="en-GB" dirty="0" smtClean="0"/>
              <a:t>Imposing nature of the Golden House? </a:t>
            </a:r>
            <a:endParaRPr lang="en-GB" dirty="0"/>
          </a:p>
        </p:txBody>
      </p:sp>
      <p:sp>
        <p:nvSpPr>
          <p:cNvPr id="2" name="Rectangle 1"/>
          <p:cNvSpPr/>
          <p:nvPr/>
        </p:nvSpPr>
        <p:spPr>
          <a:xfrm>
            <a:off x="4655126" y="1475509"/>
            <a:ext cx="4447309" cy="1077218"/>
          </a:xfrm>
          <a:prstGeom prst="rect">
            <a:avLst/>
          </a:prstGeom>
        </p:spPr>
        <p:txBody>
          <a:bodyPr wrap="square">
            <a:spAutoFit/>
          </a:bodyPr>
          <a:lstStyle/>
          <a:p>
            <a:r>
              <a:rPr lang="en-GB" sz="1600" dirty="0" smtClean="0"/>
              <a:t>“The </a:t>
            </a:r>
            <a:r>
              <a:rPr lang="en-GB" sz="1600" dirty="0"/>
              <a:t>royal residence is called </a:t>
            </a:r>
            <a:r>
              <a:rPr lang="en-GB" sz="1600" dirty="0" err="1"/>
              <a:t>Palatium</a:t>
            </a:r>
            <a:r>
              <a:rPr lang="en-GB" sz="1600" dirty="0"/>
              <a:t>, not because it was ever decreed that this should be its name, but because Caesar dwelt on the </a:t>
            </a:r>
            <a:r>
              <a:rPr lang="en-GB" sz="1600" dirty="0" smtClean="0"/>
              <a:t>Palatine.” – </a:t>
            </a:r>
            <a:r>
              <a:rPr lang="en-GB" sz="1600" b="1" dirty="0" smtClean="0"/>
              <a:t>Cassius Dio 53.16.5</a:t>
            </a:r>
            <a:r>
              <a:rPr lang="en-GB" sz="1600" dirty="0" smtClean="0"/>
              <a:t>.</a:t>
            </a:r>
            <a:endParaRPr lang="en-GB" sz="1600" dirty="0"/>
          </a:p>
        </p:txBody>
      </p:sp>
    </p:spTree>
    <p:extLst>
      <p:ext uri="{BB962C8B-B14F-4D97-AF65-F5344CB8AC3E}">
        <p14:creationId xmlns:p14="http://schemas.microsoft.com/office/powerpoint/2010/main" val="16572538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527047"/>
            <a:ext cx="8503920" cy="4977661"/>
          </a:xfrm>
        </p:spPr>
        <p:txBody>
          <a:bodyPr>
            <a:normAutofit lnSpcReduction="10000"/>
          </a:bodyPr>
          <a:lstStyle/>
          <a:p>
            <a:r>
              <a:rPr lang="en-GB" dirty="0"/>
              <a:t>Acton, K. (2011). </a:t>
            </a:r>
            <a:r>
              <a:rPr lang="en-GB" dirty="0" smtClean="0"/>
              <a:t>‘Vespasian and the Social World of the Roman Court’, </a:t>
            </a:r>
            <a:r>
              <a:rPr lang="en-GB" i="1" dirty="0" smtClean="0"/>
              <a:t>The </a:t>
            </a:r>
            <a:r>
              <a:rPr lang="en-GB" i="1" dirty="0"/>
              <a:t>American Journal of </a:t>
            </a:r>
            <a:r>
              <a:rPr lang="en-GB" i="1" dirty="0" smtClean="0"/>
              <a:t>Philology</a:t>
            </a:r>
            <a:r>
              <a:rPr lang="en-GB" dirty="0" smtClean="0"/>
              <a:t> 132 (</a:t>
            </a:r>
            <a:r>
              <a:rPr lang="en-GB" dirty="0"/>
              <a:t>1</a:t>
            </a:r>
            <a:r>
              <a:rPr lang="en-GB" dirty="0" smtClean="0"/>
              <a:t>): </a:t>
            </a:r>
            <a:r>
              <a:rPr lang="en-GB" dirty="0"/>
              <a:t>103-124. </a:t>
            </a:r>
            <a:endParaRPr lang="en-GB" dirty="0" smtClean="0"/>
          </a:p>
          <a:p>
            <a:endParaRPr lang="en-GB" sz="600" dirty="0" smtClean="0"/>
          </a:p>
          <a:p>
            <a:r>
              <a:rPr lang="en-GB" dirty="0"/>
              <a:t>Paterson, J. (2007). </a:t>
            </a:r>
            <a:r>
              <a:rPr lang="en-GB" dirty="0" smtClean="0"/>
              <a:t>‘Friends </a:t>
            </a:r>
            <a:r>
              <a:rPr lang="en-GB" dirty="0"/>
              <a:t>in high places: The creation of the court of the Roman </a:t>
            </a:r>
            <a:r>
              <a:rPr lang="en-GB" dirty="0" smtClean="0"/>
              <a:t>emperor’, in </a:t>
            </a:r>
            <a:r>
              <a:rPr lang="en-GB" dirty="0"/>
              <a:t>A. </a:t>
            </a:r>
            <a:r>
              <a:rPr lang="en-GB" dirty="0" err="1"/>
              <a:t>Spawforth</a:t>
            </a:r>
            <a:r>
              <a:rPr lang="en-GB" dirty="0"/>
              <a:t> </a:t>
            </a:r>
            <a:r>
              <a:rPr lang="en-GB" dirty="0" smtClean="0"/>
              <a:t>(ed</a:t>
            </a:r>
            <a:r>
              <a:rPr lang="en-GB" dirty="0"/>
              <a:t>.), </a:t>
            </a:r>
            <a:r>
              <a:rPr lang="en-GB" i="1" dirty="0"/>
              <a:t>The Court and Court Society in Ancient </a:t>
            </a:r>
            <a:r>
              <a:rPr lang="en-GB" i="1" dirty="0" smtClean="0"/>
              <a:t>Monarchies</a:t>
            </a:r>
            <a:r>
              <a:rPr lang="en-GB" dirty="0" smtClean="0"/>
              <a:t>. </a:t>
            </a:r>
            <a:r>
              <a:rPr lang="en-GB" dirty="0"/>
              <a:t>Cambridge: Cambridge University </a:t>
            </a:r>
            <a:r>
              <a:rPr lang="en-GB" dirty="0" smtClean="0"/>
              <a:t>Press, </a:t>
            </a:r>
            <a:r>
              <a:rPr lang="en-GB" dirty="0"/>
              <a:t>pp. 121-156</a:t>
            </a:r>
            <a:r>
              <a:rPr lang="en-GB" dirty="0" smtClean="0"/>
              <a:t>. </a:t>
            </a:r>
          </a:p>
          <a:p>
            <a:endParaRPr lang="en-GB" sz="500" dirty="0"/>
          </a:p>
          <a:p>
            <a:r>
              <a:rPr lang="en-GB" dirty="0"/>
              <a:t>Wallace-Hadrill, A. (1996). </a:t>
            </a:r>
            <a:r>
              <a:rPr lang="en-GB" dirty="0" smtClean="0"/>
              <a:t>‘The </a:t>
            </a:r>
            <a:r>
              <a:rPr lang="en-GB" dirty="0"/>
              <a:t>imperial </a:t>
            </a:r>
            <a:r>
              <a:rPr lang="en-GB" dirty="0" smtClean="0"/>
              <a:t>court’, in </a:t>
            </a:r>
            <a:r>
              <a:rPr lang="en-GB" dirty="0"/>
              <a:t>A. Bowman, E. </a:t>
            </a:r>
            <a:r>
              <a:rPr lang="en-GB" dirty="0" err="1"/>
              <a:t>Champlin</a:t>
            </a:r>
            <a:r>
              <a:rPr lang="en-GB" dirty="0"/>
              <a:t>, </a:t>
            </a:r>
            <a:r>
              <a:rPr lang="en-GB" dirty="0" smtClean="0"/>
              <a:t>and </a:t>
            </a:r>
            <a:r>
              <a:rPr lang="en-GB" dirty="0"/>
              <a:t>A. </a:t>
            </a:r>
            <a:r>
              <a:rPr lang="en-GB" dirty="0" err="1"/>
              <a:t>Lintott</a:t>
            </a:r>
            <a:r>
              <a:rPr lang="en-GB" dirty="0"/>
              <a:t> </a:t>
            </a:r>
            <a:r>
              <a:rPr lang="en-GB" dirty="0" smtClean="0"/>
              <a:t>(eds</a:t>
            </a:r>
            <a:r>
              <a:rPr lang="en-GB" dirty="0"/>
              <a:t>.), </a:t>
            </a:r>
            <a:r>
              <a:rPr lang="en-GB" i="1" dirty="0"/>
              <a:t>The Cambridge Ancient </a:t>
            </a:r>
            <a:r>
              <a:rPr lang="en-GB" i="1" dirty="0" smtClean="0"/>
              <a:t>History</a:t>
            </a:r>
            <a:r>
              <a:rPr lang="en-GB" dirty="0" smtClean="0"/>
              <a:t>. </a:t>
            </a:r>
            <a:r>
              <a:rPr lang="en-GB" dirty="0"/>
              <a:t>Cambridge: Cambridge University </a:t>
            </a:r>
            <a:r>
              <a:rPr lang="en-GB" dirty="0" smtClean="0"/>
              <a:t>Press, </a:t>
            </a:r>
            <a:r>
              <a:rPr lang="en-GB" dirty="0"/>
              <a:t>pp. 283-308</a:t>
            </a:r>
            <a:r>
              <a:rPr lang="en-GB" dirty="0" smtClean="0"/>
              <a:t>.</a:t>
            </a:r>
            <a:endParaRPr lang="en-GB" dirty="0"/>
          </a:p>
        </p:txBody>
      </p:sp>
    </p:spTree>
    <p:extLst>
      <p:ext uri="{BB962C8B-B14F-4D97-AF65-F5344CB8AC3E}">
        <p14:creationId xmlns:p14="http://schemas.microsoft.com/office/powerpoint/2010/main" val="399675533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329</TotalTime>
  <Words>960</Words>
  <Application>Microsoft Office PowerPoint</Application>
  <PresentationFormat>On-screen Show (4:3)</PresentationFormat>
  <Paragraphs>68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Georgia</vt:lpstr>
      <vt:lpstr>Wingdings</vt:lpstr>
      <vt:lpstr>Wingdings 2</vt:lpstr>
      <vt:lpstr>Civic</vt:lpstr>
      <vt:lpstr>Murder, Mayhem and Megalomania: The Life and Times of the Emperor Nero </vt:lpstr>
      <vt:lpstr>Imperial Era Rome as a “Court Society”? </vt:lpstr>
      <vt:lpstr>Household or “Royal Court”? (1)</vt:lpstr>
      <vt:lpstr>Household or “Royal Court”? (2)</vt:lpstr>
      <vt:lpstr>Making Alliances</vt:lpstr>
      <vt:lpstr>Falling Foul</vt:lpstr>
      <vt:lpstr>Palatine Hill and the Wider “Imperial Complex”</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Murder, Mayhem and Megalomania: The Life and Times of the Emperor Nero </dc:title>
  <dc:creator>Matt</dc:creator>
  <cp:lastModifiedBy>Matt</cp:lastModifiedBy>
  <cp:revision>39</cp:revision>
  <dcterms:created xsi:type="dcterms:W3CDTF">2019-10-20T16:40:18Z</dcterms:created>
  <dcterms:modified xsi:type="dcterms:W3CDTF">2019-10-22T07:33:37Z</dcterms:modified>
</cp:coreProperties>
</file>