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sldIdLst>
    <p:sldId id="256" r:id="rId2"/>
    <p:sldId id="257" r:id="rId3"/>
    <p:sldId id="258" r:id="rId4"/>
    <p:sldId id="259" r:id="rId5"/>
    <p:sldId id="260" r:id="rId6"/>
    <p:sldId id="261" r:id="rId7"/>
    <p:sldId id="262" r:id="rId8"/>
    <p:sldId id="263" r:id="rId9"/>
    <p:sldId id="264" r:id="rId10"/>
    <p:sldId id="266" r:id="rId11"/>
    <p:sldId id="265" r:id="rId12"/>
    <p:sldId id="267" r:id="rId13"/>
    <p:sldId id="268" r:id="rId14"/>
  </p:sldIdLst>
  <p:sldSz cx="9144000" cy="5143500" type="screen16x9"/>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CBCC6A-DC9C-499D-B4A5-2D471E9FCCA0}" v="1" dt="2022-11-22T01:23:29.7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940" y="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xandra Cretu" userId="d2ec36984d878a0b" providerId="LiveId" clId="{B9CBCC6A-DC9C-499D-B4A5-2D471E9FCCA0}"/>
    <pc:docChg chg="custSel modSld">
      <pc:chgData name="Ruxandra Cretu" userId="d2ec36984d878a0b" providerId="LiveId" clId="{B9CBCC6A-DC9C-499D-B4A5-2D471E9FCCA0}" dt="2022-11-22T01:25:21.934" v="17" actId="1076"/>
      <pc:docMkLst>
        <pc:docMk/>
      </pc:docMkLst>
      <pc:sldChg chg="modSp mod">
        <pc:chgData name="Ruxandra Cretu" userId="d2ec36984d878a0b" providerId="LiveId" clId="{B9CBCC6A-DC9C-499D-B4A5-2D471E9FCCA0}" dt="2022-11-22T01:24:37.755" v="14" actId="1076"/>
        <pc:sldMkLst>
          <pc:docMk/>
          <pc:sldMk cId="2579543256" sldId="260"/>
        </pc:sldMkLst>
        <pc:spChg chg="mod">
          <ac:chgData name="Ruxandra Cretu" userId="d2ec36984d878a0b" providerId="LiveId" clId="{B9CBCC6A-DC9C-499D-B4A5-2D471E9FCCA0}" dt="2022-11-22T01:24:01.887" v="11" actId="313"/>
          <ac:spMkLst>
            <pc:docMk/>
            <pc:sldMk cId="2579543256" sldId="260"/>
            <ac:spMk id="17" creationId="{EEFD8C4A-089C-1832-B6E3-201E885C5B12}"/>
          </ac:spMkLst>
        </pc:spChg>
        <pc:spChg chg="mod">
          <ac:chgData name="Ruxandra Cretu" userId="d2ec36984d878a0b" providerId="LiveId" clId="{B9CBCC6A-DC9C-499D-B4A5-2D471E9FCCA0}" dt="2022-11-22T01:24:37.755" v="14" actId="1076"/>
          <ac:spMkLst>
            <pc:docMk/>
            <pc:sldMk cId="2579543256" sldId="260"/>
            <ac:spMk id="22" creationId="{F89381B8-2EE1-4865-0E26-CB2D15383D4A}"/>
          </ac:spMkLst>
        </pc:spChg>
      </pc:sldChg>
      <pc:sldChg chg="modSp mod">
        <pc:chgData name="Ruxandra Cretu" userId="d2ec36984d878a0b" providerId="LiveId" clId="{B9CBCC6A-DC9C-499D-B4A5-2D471E9FCCA0}" dt="2022-11-22T01:24:28.920" v="13" actId="20577"/>
        <pc:sldMkLst>
          <pc:docMk/>
          <pc:sldMk cId="2176212963" sldId="261"/>
        </pc:sldMkLst>
        <pc:spChg chg="mod">
          <ac:chgData name="Ruxandra Cretu" userId="d2ec36984d878a0b" providerId="LiveId" clId="{B9CBCC6A-DC9C-499D-B4A5-2D471E9FCCA0}" dt="2022-11-22T01:24:28.920" v="13" actId="20577"/>
          <ac:spMkLst>
            <pc:docMk/>
            <pc:sldMk cId="2176212963" sldId="261"/>
            <ac:spMk id="15" creationId="{757B0C31-930A-677D-3F1C-0C902CFDF0D6}"/>
          </ac:spMkLst>
        </pc:spChg>
      </pc:sldChg>
      <pc:sldChg chg="modSp mod">
        <pc:chgData name="Ruxandra Cretu" userId="d2ec36984d878a0b" providerId="LiveId" clId="{B9CBCC6A-DC9C-499D-B4A5-2D471E9FCCA0}" dt="2022-11-22T01:25:21.934" v="17" actId="1076"/>
        <pc:sldMkLst>
          <pc:docMk/>
          <pc:sldMk cId="3113047459" sldId="265"/>
        </pc:sldMkLst>
        <pc:spChg chg="mod">
          <ac:chgData name="Ruxandra Cretu" userId="d2ec36984d878a0b" providerId="LiveId" clId="{B9CBCC6A-DC9C-499D-B4A5-2D471E9FCCA0}" dt="2022-11-22T01:25:19.074" v="16" actId="1076"/>
          <ac:spMkLst>
            <pc:docMk/>
            <pc:sldMk cId="3113047459" sldId="265"/>
            <ac:spMk id="2" creationId="{5F861CCE-9C8E-A719-1D7C-FDD6E7304F6B}"/>
          </ac:spMkLst>
        </pc:spChg>
        <pc:spChg chg="mod">
          <ac:chgData name="Ruxandra Cretu" userId="d2ec36984d878a0b" providerId="LiveId" clId="{B9CBCC6A-DC9C-499D-B4A5-2D471E9FCCA0}" dt="2022-11-22T01:25:15.415" v="15" actId="1076"/>
          <ac:spMkLst>
            <pc:docMk/>
            <pc:sldMk cId="3113047459" sldId="265"/>
            <ac:spMk id="3" creationId="{16C50DEB-C748-D68A-1A4C-5AEB1E3BDF3F}"/>
          </ac:spMkLst>
        </pc:spChg>
        <pc:spChg chg="mod">
          <ac:chgData name="Ruxandra Cretu" userId="d2ec36984d878a0b" providerId="LiveId" clId="{B9CBCC6A-DC9C-499D-B4A5-2D471E9FCCA0}" dt="2022-11-22T01:25:21.934" v="17" actId="1076"/>
          <ac:spMkLst>
            <pc:docMk/>
            <pc:sldMk cId="3113047459" sldId="265"/>
            <ac:spMk id="8" creationId="{E10E7F72-3627-0B61-5857-F8B9D4604384}"/>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373253B-BAE6-4C0F-88FF-2FE0463B5360}" type="doc">
      <dgm:prSet loTypeId="urn:microsoft.com/office/officeart/2005/8/layout/vList2" loCatId="list" qsTypeId="urn:microsoft.com/office/officeart/2005/8/quickstyle/simple1" qsCatId="simple" csTypeId="urn:microsoft.com/office/officeart/2005/8/colors/accent1_5" csCatId="accent1"/>
      <dgm:spPr/>
      <dgm:t>
        <a:bodyPr/>
        <a:lstStyle/>
        <a:p>
          <a:endParaRPr lang="en-US"/>
        </a:p>
      </dgm:t>
    </dgm:pt>
    <dgm:pt modelId="{F28FB35B-023A-4E9A-8241-192120FF5E9B}">
      <dgm:prSet/>
      <dgm:spPr/>
      <dgm:t>
        <a:bodyPr/>
        <a:lstStyle/>
        <a:p>
          <a:r>
            <a:rPr lang="en-GB"/>
            <a:t>Hazelnut Spread with Cocoa</a:t>
          </a:r>
          <a:endParaRPr lang="en-US"/>
        </a:p>
      </dgm:t>
    </dgm:pt>
    <dgm:pt modelId="{9A8E0B04-ACC2-4853-8F3D-4F1116F62E4A}" type="parTrans" cxnId="{92E0C65F-9030-4A42-B976-3579EC96BF51}">
      <dgm:prSet/>
      <dgm:spPr/>
      <dgm:t>
        <a:bodyPr/>
        <a:lstStyle/>
        <a:p>
          <a:endParaRPr lang="en-US"/>
        </a:p>
      </dgm:t>
    </dgm:pt>
    <dgm:pt modelId="{858A7504-F831-40F5-BFAE-254D831C1C65}" type="sibTrans" cxnId="{92E0C65F-9030-4A42-B976-3579EC96BF51}">
      <dgm:prSet/>
      <dgm:spPr/>
      <dgm:t>
        <a:bodyPr/>
        <a:lstStyle/>
        <a:p>
          <a:endParaRPr lang="en-US"/>
        </a:p>
      </dgm:t>
    </dgm:pt>
    <dgm:pt modelId="{68A8B82C-DF9E-4094-BAFB-8D7F524707E7}">
      <dgm:prSet/>
      <dgm:spPr/>
      <dgm:t>
        <a:bodyPr/>
        <a:lstStyle/>
        <a:p>
          <a:r>
            <a:rPr lang="en-GB"/>
            <a:t>For 50 years Nutella has provided families all over the world the pleasure of a tasty breakfast.</a:t>
          </a:r>
          <a:endParaRPr lang="en-US"/>
        </a:p>
      </dgm:t>
    </dgm:pt>
    <dgm:pt modelId="{942E6B93-A476-4843-A74A-E41B8B879C62}" type="parTrans" cxnId="{3C09D572-852F-49B1-A32D-720C171B61C4}">
      <dgm:prSet/>
      <dgm:spPr/>
      <dgm:t>
        <a:bodyPr/>
        <a:lstStyle/>
        <a:p>
          <a:endParaRPr lang="en-US"/>
        </a:p>
      </dgm:t>
    </dgm:pt>
    <dgm:pt modelId="{A623F7A7-4389-4522-86DD-9779BA1F020C}" type="sibTrans" cxnId="{3C09D572-852F-49B1-A32D-720C171B61C4}">
      <dgm:prSet/>
      <dgm:spPr/>
      <dgm:t>
        <a:bodyPr/>
        <a:lstStyle/>
        <a:p>
          <a:endParaRPr lang="en-US"/>
        </a:p>
      </dgm:t>
    </dgm:pt>
    <dgm:pt modelId="{F201FB3B-AFDB-4A3C-A43B-FDCE6744EAEB}">
      <dgm:prSet/>
      <dgm:spPr/>
      <dgm:t>
        <a:bodyPr/>
        <a:lstStyle/>
        <a:p>
          <a:r>
            <a:rPr lang="en-GB"/>
            <a:t>NUTELLA a loved brand; its unbeatable taste and the pleasurable experience it offers are guaranteed by a unique recipe, prepared with seven carefully selected ingredients, no hydrogenated fats, no preservatives, no colorings.</a:t>
          </a:r>
          <a:endParaRPr lang="en-US"/>
        </a:p>
      </dgm:t>
    </dgm:pt>
    <dgm:pt modelId="{9E4E445B-F6E9-4858-9657-C281A3AD5C33}" type="parTrans" cxnId="{2DAA00DB-A476-4617-82E2-DAE889646F88}">
      <dgm:prSet/>
      <dgm:spPr/>
      <dgm:t>
        <a:bodyPr/>
        <a:lstStyle/>
        <a:p>
          <a:endParaRPr lang="en-US"/>
        </a:p>
      </dgm:t>
    </dgm:pt>
    <dgm:pt modelId="{D077FBE4-DFDE-49F6-B2B6-987BEA2A1621}" type="sibTrans" cxnId="{2DAA00DB-A476-4617-82E2-DAE889646F88}">
      <dgm:prSet/>
      <dgm:spPr/>
      <dgm:t>
        <a:bodyPr/>
        <a:lstStyle/>
        <a:p>
          <a:endParaRPr lang="en-US"/>
        </a:p>
      </dgm:t>
    </dgm:pt>
    <dgm:pt modelId="{03780117-E61F-4D7C-BB34-A9D3AF6A38B7}">
      <dgm:prSet/>
      <dgm:spPr/>
      <dgm:t>
        <a:bodyPr/>
        <a:lstStyle/>
        <a:p>
          <a:r>
            <a:rPr lang="en-GB" b="1" i="1"/>
            <a:t>Verified by SGS-sgs.com/nutella</a:t>
          </a:r>
          <a:endParaRPr lang="en-US"/>
        </a:p>
      </dgm:t>
    </dgm:pt>
    <dgm:pt modelId="{21107C9A-7D64-4BCB-BBD8-387A81AC306F}" type="parTrans" cxnId="{0DF08CE6-F588-4A03-A48A-26F4E7F48007}">
      <dgm:prSet/>
      <dgm:spPr/>
      <dgm:t>
        <a:bodyPr/>
        <a:lstStyle/>
        <a:p>
          <a:endParaRPr lang="en-US"/>
        </a:p>
      </dgm:t>
    </dgm:pt>
    <dgm:pt modelId="{6FC593C6-9F11-4311-ABAE-186F24CFFD96}" type="sibTrans" cxnId="{0DF08CE6-F588-4A03-A48A-26F4E7F48007}">
      <dgm:prSet/>
      <dgm:spPr/>
      <dgm:t>
        <a:bodyPr/>
        <a:lstStyle/>
        <a:p>
          <a:endParaRPr lang="en-US"/>
        </a:p>
      </dgm:t>
    </dgm:pt>
    <dgm:pt modelId="{6CDCE113-7980-4AD6-8322-174A602EEA37}" type="pres">
      <dgm:prSet presAssocID="{D373253B-BAE6-4C0F-88FF-2FE0463B5360}" presName="linear" presStyleCnt="0">
        <dgm:presLayoutVars>
          <dgm:animLvl val="lvl"/>
          <dgm:resizeHandles val="exact"/>
        </dgm:presLayoutVars>
      </dgm:prSet>
      <dgm:spPr/>
    </dgm:pt>
    <dgm:pt modelId="{7EB88D29-022E-4031-B430-A5F02651893A}" type="pres">
      <dgm:prSet presAssocID="{F28FB35B-023A-4E9A-8241-192120FF5E9B}" presName="parentText" presStyleLbl="node1" presStyleIdx="0" presStyleCnt="4">
        <dgm:presLayoutVars>
          <dgm:chMax val="0"/>
          <dgm:bulletEnabled val="1"/>
        </dgm:presLayoutVars>
      </dgm:prSet>
      <dgm:spPr/>
    </dgm:pt>
    <dgm:pt modelId="{411753C6-B028-40EE-8D40-F07AA6E0B0FD}" type="pres">
      <dgm:prSet presAssocID="{858A7504-F831-40F5-BFAE-254D831C1C65}" presName="spacer" presStyleCnt="0"/>
      <dgm:spPr/>
    </dgm:pt>
    <dgm:pt modelId="{67C37AE3-9C20-41B0-A46C-7BE656D01F32}" type="pres">
      <dgm:prSet presAssocID="{68A8B82C-DF9E-4094-BAFB-8D7F524707E7}" presName="parentText" presStyleLbl="node1" presStyleIdx="1" presStyleCnt="4">
        <dgm:presLayoutVars>
          <dgm:chMax val="0"/>
          <dgm:bulletEnabled val="1"/>
        </dgm:presLayoutVars>
      </dgm:prSet>
      <dgm:spPr/>
    </dgm:pt>
    <dgm:pt modelId="{85D85CCE-9FAF-40FF-8731-9B087172684B}" type="pres">
      <dgm:prSet presAssocID="{A623F7A7-4389-4522-86DD-9779BA1F020C}" presName="spacer" presStyleCnt="0"/>
      <dgm:spPr/>
    </dgm:pt>
    <dgm:pt modelId="{39EA1F76-E74E-45CB-A213-9D289DAB78EF}" type="pres">
      <dgm:prSet presAssocID="{F201FB3B-AFDB-4A3C-A43B-FDCE6744EAEB}" presName="parentText" presStyleLbl="node1" presStyleIdx="2" presStyleCnt="4">
        <dgm:presLayoutVars>
          <dgm:chMax val="0"/>
          <dgm:bulletEnabled val="1"/>
        </dgm:presLayoutVars>
      </dgm:prSet>
      <dgm:spPr/>
    </dgm:pt>
    <dgm:pt modelId="{7E1458A5-895C-4060-833A-0F217C7A5FFD}" type="pres">
      <dgm:prSet presAssocID="{D077FBE4-DFDE-49F6-B2B6-987BEA2A1621}" presName="spacer" presStyleCnt="0"/>
      <dgm:spPr/>
    </dgm:pt>
    <dgm:pt modelId="{1B41FBA2-AA80-47AC-9EC2-FCBC2DE65800}" type="pres">
      <dgm:prSet presAssocID="{03780117-E61F-4D7C-BB34-A9D3AF6A38B7}" presName="parentText" presStyleLbl="node1" presStyleIdx="3" presStyleCnt="4">
        <dgm:presLayoutVars>
          <dgm:chMax val="0"/>
          <dgm:bulletEnabled val="1"/>
        </dgm:presLayoutVars>
      </dgm:prSet>
      <dgm:spPr/>
    </dgm:pt>
  </dgm:ptLst>
  <dgm:cxnLst>
    <dgm:cxn modelId="{23916C0C-4454-4DAE-9820-9F82D2F85633}" type="presOf" srcId="{F28FB35B-023A-4E9A-8241-192120FF5E9B}" destId="{7EB88D29-022E-4031-B430-A5F02651893A}" srcOrd="0" destOrd="0" presId="urn:microsoft.com/office/officeart/2005/8/layout/vList2"/>
    <dgm:cxn modelId="{36E71A5F-1E82-46E8-B730-2EA28D0F6E64}" type="presOf" srcId="{03780117-E61F-4D7C-BB34-A9D3AF6A38B7}" destId="{1B41FBA2-AA80-47AC-9EC2-FCBC2DE65800}" srcOrd="0" destOrd="0" presId="urn:microsoft.com/office/officeart/2005/8/layout/vList2"/>
    <dgm:cxn modelId="{92E0C65F-9030-4A42-B976-3579EC96BF51}" srcId="{D373253B-BAE6-4C0F-88FF-2FE0463B5360}" destId="{F28FB35B-023A-4E9A-8241-192120FF5E9B}" srcOrd="0" destOrd="0" parTransId="{9A8E0B04-ACC2-4853-8F3D-4F1116F62E4A}" sibTransId="{858A7504-F831-40F5-BFAE-254D831C1C65}"/>
    <dgm:cxn modelId="{3C09D572-852F-49B1-A32D-720C171B61C4}" srcId="{D373253B-BAE6-4C0F-88FF-2FE0463B5360}" destId="{68A8B82C-DF9E-4094-BAFB-8D7F524707E7}" srcOrd="1" destOrd="0" parTransId="{942E6B93-A476-4843-A74A-E41B8B879C62}" sibTransId="{A623F7A7-4389-4522-86DD-9779BA1F020C}"/>
    <dgm:cxn modelId="{49C972D1-5061-4595-93B1-79C14C561ECD}" type="presOf" srcId="{F201FB3B-AFDB-4A3C-A43B-FDCE6744EAEB}" destId="{39EA1F76-E74E-45CB-A213-9D289DAB78EF}" srcOrd="0" destOrd="0" presId="urn:microsoft.com/office/officeart/2005/8/layout/vList2"/>
    <dgm:cxn modelId="{2DAA00DB-A476-4617-82E2-DAE889646F88}" srcId="{D373253B-BAE6-4C0F-88FF-2FE0463B5360}" destId="{F201FB3B-AFDB-4A3C-A43B-FDCE6744EAEB}" srcOrd="2" destOrd="0" parTransId="{9E4E445B-F6E9-4858-9657-C281A3AD5C33}" sibTransId="{D077FBE4-DFDE-49F6-B2B6-987BEA2A1621}"/>
    <dgm:cxn modelId="{C1DAB6DE-7CF2-4C07-B97C-52706B7B59D3}" type="presOf" srcId="{D373253B-BAE6-4C0F-88FF-2FE0463B5360}" destId="{6CDCE113-7980-4AD6-8322-174A602EEA37}" srcOrd="0" destOrd="0" presId="urn:microsoft.com/office/officeart/2005/8/layout/vList2"/>
    <dgm:cxn modelId="{0DF08CE6-F588-4A03-A48A-26F4E7F48007}" srcId="{D373253B-BAE6-4C0F-88FF-2FE0463B5360}" destId="{03780117-E61F-4D7C-BB34-A9D3AF6A38B7}" srcOrd="3" destOrd="0" parTransId="{21107C9A-7D64-4BCB-BBD8-387A81AC306F}" sibTransId="{6FC593C6-9F11-4311-ABAE-186F24CFFD96}"/>
    <dgm:cxn modelId="{1DE0C1F3-E55B-4DE5-B966-C82E6177071C}" type="presOf" srcId="{68A8B82C-DF9E-4094-BAFB-8D7F524707E7}" destId="{67C37AE3-9C20-41B0-A46C-7BE656D01F32}" srcOrd="0" destOrd="0" presId="urn:microsoft.com/office/officeart/2005/8/layout/vList2"/>
    <dgm:cxn modelId="{DD6A2744-1B0C-46EA-8F96-2F41221EB6A9}" type="presParOf" srcId="{6CDCE113-7980-4AD6-8322-174A602EEA37}" destId="{7EB88D29-022E-4031-B430-A5F02651893A}" srcOrd="0" destOrd="0" presId="urn:microsoft.com/office/officeart/2005/8/layout/vList2"/>
    <dgm:cxn modelId="{E7DFD41B-3AA1-4437-9E48-2CBC842EF66D}" type="presParOf" srcId="{6CDCE113-7980-4AD6-8322-174A602EEA37}" destId="{411753C6-B028-40EE-8D40-F07AA6E0B0FD}" srcOrd="1" destOrd="0" presId="urn:microsoft.com/office/officeart/2005/8/layout/vList2"/>
    <dgm:cxn modelId="{4190601F-134C-4FFE-B122-89814991F97C}" type="presParOf" srcId="{6CDCE113-7980-4AD6-8322-174A602EEA37}" destId="{67C37AE3-9C20-41B0-A46C-7BE656D01F32}" srcOrd="2" destOrd="0" presId="urn:microsoft.com/office/officeart/2005/8/layout/vList2"/>
    <dgm:cxn modelId="{D332F63B-1C4C-4CD2-BDA2-C2DC493E5909}" type="presParOf" srcId="{6CDCE113-7980-4AD6-8322-174A602EEA37}" destId="{85D85CCE-9FAF-40FF-8731-9B087172684B}" srcOrd="3" destOrd="0" presId="urn:microsoft.com/office/officeart/2005/8/layout/vList2"/>
    <dgm:cxn modelId="{53166AAE-9BE8-45A7-B521-F129ADF5F8E5}" type="presParOf" srcId="{6CDCE113-7980-4AD6-8322-174A602EEA37}" destId="{39EA1F76-E74E-45CB-A213-9D289DAB78EF}" srcOrd="4" destOrd="0" presId="urn:microsoft.com/office/officeart/2005/8/layout/vList2"/>
    <dgm:cxn modelId="{057DC92C-3377-4DFB-A71B-90960D08C5E0}" type="presParOf" srcId="{6CDCE113-7980-4AD6-8322-174A602EEA37}" destId="{7E1458A5-895C-4060-833A-0F217C7A5FFD}" srcOrd="5" destOrd="0" presId="urn:microsoft.com/office/officeart/2005/8/layout/vList2"/>
    <dgm:cxn modelId="{F2199450-9550-400E-B7D8-223E58BE8B48}" type="presParOf" srcId="{6CDCE113-7980-4AD6-8322-174A602EEA37}" destId="{1B41FBA2-AA80-47AC-9EC2-FCBC2DE65800}"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B88D29-022E-4031-B430-A5F02651893A}">
      <dsp:nvSpPr>
        <dsp:cNvPr id="0" name=""/>
        <dsp:cNvSpPr/>
      </dsp:nvSpPr>
      <dsp:spPr>
        <a:xfrm>
          <a:off x="0" y="154008"/>
          <a:ext cx="5472288" cy="357526"/>
        </a:xfrm>
        <a:prstGeom prst="roundRect">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a:t>Hazelnut Spread with Cocoa</a:t>
          </a:r>
          <a:endParaRPr lang="en-US" sz="900" kern="1200"/>
        </a:p>
      </dsp:txBody>
      <dsp:txXfrm>
        <a:off x="17453" y="171461"/>
        <a:ext cx="5437382" cy="322620"/>
      </dsp:txXfrm>
    </dsp:sp>
    <dsp:sp modelId="{67C37AE3-9C20-41B0-A46C-7BE656D01F32}">
      <dsp:nvSpPr>
        <dsp:cNvPr id="0" name=""/>
        <dsp:cNvSpPr/>
      </dsp:nvSpPr>
      <dsp:spPr>
        <a:xfrm>
          <a:off x="0" y="537454"/>
          <a:ext cx="5472288" cy="357526"/>
        </a:xfrm>
        <a:prstGeom prst="roundRect">
          <a:avLst/>
        </a:prstGeom>
        <a:solidFill>
          <a:schemeClr val="accent1">
            <a:alpha val="90000"/>
            <a:hueOff val="0"/>
            <a:satOff val="0"/>
            <a:lumOff val="0"/>
            <a:alphaOff val="-13333"/>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a:t>For 50 years Nutella has provided families all over the world the pleasure of a tasty breakfast.</a:t>
          </a:r>
          <a:endParaRPr lang="en-US" sz="900" kern="1200"/>
        </a:p>
      </dsp:txBody>
      <dsp:txXfrm>
        <a:off x="17453" y="554907"/>
        <a:ext cx="5437382" cy="322620"/>
      </dsp:txXfrm>
    </dsp:sp>
    <dsp:sp modelId="{39EA1F76-E74E-45CB-A213-9D289DAB78EF}">
      <dsp:nvSpPr>
        <dsp:cNvPr id="0" name=""/>
        <dsp:cNvSpPr/>
      </dsp:nvSpPr>
      <dsp:spPr>
        <a:xfrm>
          <a:off x="0" y="920901"/>
          <a:ext cx="5472288" cy="357526"/>
        </a:xfrm>
        <a:prstGeom prst="roundRect">
          <a:avLst/>
        </a:prstGeom>
        <a:solidFill>
          <a:schemeClr val="accent1">
            <a:alpha val="90000"/>
            <a:hueOff val="0"/>
            <a:satOff val="0"/>
            <a:lumOff val="0"/>
            <a:alphaOff val="-26667"/>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a:t>NUTELLA a loved brand; its unbeatable taste and the pleasurable experience it offers are guaranteed by a unique recipe, prepared with seven carefully selected ingredients, no hydrogenated fats, no preservatives, no colorings.</a:t>
          </a:r>
          <a:endParaRPr lang="en-US" sz="900" kern="1200"/>
        </a:p>
      </dsp:txBody>
      <dsp:txXfrm>
        <a:off x="17453" y="938354"/>
        <a:ext cx="5437382" cy="322620"/>
      </dsp:txXfrm>
    </dsp:sp>
    <dsp:sp modelId="{1B41FBA2-AA80-47AC-9EC2-FCBC2DE65800}">
      <dsp:nvSpPr>
        <dsp:cNvPr id="0" name=""/>
        <dsp:cNvSpPr/>
      </dsp:nvSpPr>
      <dsp:spPr>
        <a:xfrm>
          <a:off x="0" y="1304347"/>
          <a:ext cx="5472288" cy="357526"/>
        </a:xfrm>
        <a:prstGeom prst="roundRect">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b="1" i="1" kern="1200"/>
            <a:t>Verified by SGS-sgs.com/nutella</a:t>
          </a:r>
          <a:endParaRPr lang="en-US" sz="900" kern="1200"/>
        </a:p>
      </dsp:txBody>
      <dsp:txXfrm>
        <a:off x="17453" y="1321800"/>
        <a:ext cx="5437382" cy="32262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841772"/>
            <a:ext cx="6858000" cy="1790700"/>
          </a:xfrm>
        </p:spPr>
        <p:txBody>
          <a:bodyPr anchor="b"/>
          <a:lstStyle>
            <a:lvl1pPr algn="ctr">
              <a:defRPr sz="10667"/>
            </a:lvl1pPr>
          </a:lstStyle>
          <a:p>
            <a:r>
              <a:rPr lang="en-US"/>
              <a:t>Click to edit Master title style</a:t>
            </a:r>
          </a:p>
        </p:txBody>
      </p:sp>
      <p:sp>
        <p:nvSpPr>
          <p:cNvPr id="3" name="Subtitle 2"/>
          <p:cNvSpPr>
            <a:spLocks noGrp="1"/>
          </p:cNvSpPr>
          <p:nvPr>
            <p:ph type="subTitle" idx="1"/>
          </p:nvPr>
        </p:nvSpPr>
        <p:spPr>
          <a:xfrm>
            <a:off x="1143000" y="2701528"/>
            <a:ext cx="6858000" cy="1241822"/>
          </a:xfrm>
        </p:spPr>
        <p:txBody>
          <a:bodyPr/>
          <a:lstStyle>
            <a:lvl1pPr marL="0" indent="0" algn="ctr">
              <a:buNone/>
              <a:defRPr sz="4267"/>
            </a:lvl1pPr>
            <a:lvl2pPr marL="812810" indent="0" algn="ctr">
              <a:buNone/>
              <a:defRPr sz="3556"/>
            </a:lvl2pPr>
            <a:lvl3pPr marL="1625620" indent="0" algn="ctr">
              <a:buNone/>
              <a:defRPr sz="3200"/>
            </a:lvl3pPr>
            <a:lvl4pPr marL="2438430" indent="0" algn="ctr">
              <a:buNone/>
              <a:defRPr sz="2844"/>
            </a:lvl4pPr>
            <a:lvl5pPr marL="3251241" indent="0" algn="ctr">
              <a:buNone/>
              <a:defRPr sz="2844"/>
            </a:lvl5pPr>
            <a:lvl6pPr marL="4064051" indent="0" algn="ctr">
              <a:buNone/>
              <a:defRPr sz="2844"/>
            </a:lvl6pPr>
            <a:lvl7pPr marL="4876861" indent="0" algn="ctr">
              <a:buNone/>
              <a:defRPr sz="2844"/>
            </a:lvl7pPr>
            <a:lvl8pPr marL="5689671" indent="0" algn="ctr">
              <a:buNone/>
              <a:defRPr sz="2844"/>
            </a:lvl8pPr>
            <a:lvl9pPr marL="6502481" indent="0" algn="ctr">
              <a:buNone/>
              <a:defRPr sz="2844"/>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41577531"/>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83953892"/>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282304"/>
            <a:ext cx="7886700" cy="2139553"/>
          </a:xfrm>
        </p:spPr>
        <p:txBody>
          <a:bodyPr anchor="b"/>
          <a:lstStyle>
            <a:lvl1pPr>
              <a:defRPr sz="10667"/>
            </a:lvl1pPr>
          </a:lstStyle>
          <a:p>
            <a:r>
              <a:rPr lang="en-US"/>
              <a:t>Click to edit Master title style</a:t>
            </a:r>
          </a:p>
        </p:txBody>
      </p:sp>
      <p:sp>
        <p:nvSpPr>
          <p:cNvPr id="3" name="Text Placeholder 2"/>
          <p:cNvSpPr>
            <a:spLocks noGrp="1"/>
          </p:cNvSpPr>
          <p:nvPr>
            <p:ph type="body" idx="1"/>
          </p:nvPr>
        </p:nvSpPr>
        <p:spPr>
          <a:xfrm>
            <a:off x="623888" y="3442098"/>
            <a:ext cx="7886700" cy="1125140"/>
          </a:xfrm>
        </p:spPr>
        <p:txBody>
          <a:bodyPr/>
          <a:lstStyle>
            <a:lvl1pPr marL="0" indent="0">
              <a:buNone/>
              <a:defRPr sz="4267">
                <a:solidFill>
                  <a:schemeClr val="tx1">
                    <a:tint val="75000"/>
                  </a:schemeClr>
                </a:solidFill>
              </a:defRPr>
            </a:lvl1pPr>
            <a:lvl2pPr marL="812810" indent="0">
              <a:buNone/>
              <a:defRPr sz="3556">
                <a:solidFill>
                  <a:schemeClr val="tx1">
                    <a:tint val="75000"/>
                  </a:schemeClr>
                </a:solidFill>
              </a:defRPr>
            </a:lvl2pPr>
            <a:lvl3pPr marL="1625620" indent="0">
              <a:buNone/>
              <a:defRPr sz="3200">
                <a:solidFill>
                  <a:schemeClr val="tx1">
                    <a:tint val="75000"/>
                  </a:schemeClr>
                </a:solidFill>
              </a:defRPr>
            </a:lvl3pPr>
            <a:lvl4pPr marL="2438430" indent="0">
              <a:buNone/>
              <a:defRPr sz="2844">
                <a:solidFill>
                  <a:schemeClr val="tx1">
                    <a:tint val="75000"/>
                  </a:schemeClr>
                </a:solidFill>
              </a:defRPr>
            </a:lvl4pPr>
            <a:lvl5pPr marL="3251241" indent="0">
              <a:buNone/>
              <a:defRPr sz="2844">
                <a:solidFill>
                  <a:schemeClr val="tx1">
                    <a:tint val="75000"/>
                  </a:schemeClr>
                </a:solidFill>
              </a:defRPr>
            </a:lvl5pPr>
            <a:lvl6pPr marL="4064051" indent="0">
              <a:buNone/>
              <a:defRPr sz="2844">
                <a:solidFill>
                  <a:schemeClr val="tx1">
                    <a:tint val="75000"/>
                  </a:schemeClr>
                </a:solidFill>
              </a:defRPr>
            </a:lvl6pPr>
            <a:lvl7pPr marL="4876861" indent="0">
              <a:buNone/>
              <a:defRPr sz="2844">
                <a:solidFill>
                  <a:schemeClr val="tx1">
                    <a:tint val="75000"/>
                  </a:schemeClr>
                </a:solidFill>
              </a:defRPr>
            </a:lvl7pPr>
            <a:lvl8pPr marL="5689671" indent="0">
              <a:buNone/>
              <a:defRPr sz="2844">
                <a:solidFill>
                  <a:schemeClr val="tx1">
                    <a:tint val="75000"/>
                  </a:schemeClr>
                </a:solidFill>
              </a:defRPr>
            </a:lvl8pPr>
            <a:lvl9pPr marL="6502481" indent="0">
              <a:buNone/>
              <a:defRPr sz="284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513715"/>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2126907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273844"/>
            <a:ext cx="7886700" cy="994172"/>
          </a:xfrm>
        </p:spPr>
        <p:txBody>
          <a:bodyPr/>
          <a:lstStyle/>
          <a:p>
            <a:r>
              <a:rPr lang="en-US"/>
              <a:t>Click to edit Master title style</a:t>
            </a:r>
          </a:p>
        </p:txBody>
      </p:sp>
      <p:sp>
        <p:nvSpPr>
          <p:cNvPr id="3" name="Text Placeholder 2"/>
          <p:cNvSpPr>
            <a:spLocks noGrp="1"/>
          </p:cNvSpPr>
          <p:nvPr>
            <p:ph type="body" idx="1"/>
          </p:nvPr>
        </p:nvSpPr>
        <p:spPr>
          <a:xfrm>
            <a:off x="629842" y="1260872"/>
            <a:ext cx="3868340" cy="617934"/>
          </a:xfrm>
        </p:spPr>
        <p:txBody>
          <a:bodyPr anchor="b"/>
          <a:lstStyle>
            <a:lvl1pPr marL="0" indent="0">
              <a:buNone/>
              <a:defRPr sz="4267" b="1"/>
            </a:lvl1pPr>
            <a:lvl2pPr marL="812810" indent="0">
              <a:buNone/>
              <a:defRPr sz="3556" b="1"/>
            </a:lvl2pPr>
            <a:lvl3pPr marL="1625620" indent="0">
              <a:buNone/>
              <a:defRPr sz="3200" b="1"/>
            </a:lvl3pPr>
            <a:lvl4pPr marL="2438430" indent="0">
              <a:buNone/>
              <a:defRPr sz="2844" b="1"/>
            </a:lvl4pPr>
            <a:lvl5pPr marL="3251241" indent="0">
              <a:buNone/>
              <a:defRPr sz="2844" b="1"/>
            </a:lvl5pPr>
            <a:lvl6pPr marL="4064051" indent="0">
              <a:buNone/>
              <a:defRPr sz="2844" b="1"/>
            </a:lvl6pPr>
            <a:lvl7pPr marL="4876861" indent="0">
              <a:buNone/>
              <a:defRPr sz="2844" b="1"/>
            </a:lvl7pPr>
            <a:lvl8pPr marL="5689671" indent="0">
              <a:buNone/>
              <a:defRPr sz="2844" b="1"/>
            </a:lvl8pPr>
            <a:lvl9pPr marL="6502481" indent="0">
              <a:buNone/>
              <a:defRPr sz="2844" b="1"/>
            </a:lvl9pPr>
          </a:lstStyle>
          <a:p>
            <a:pPr lvl="0"/>
            <a:r>
              <a:rPr lang="en-US"/>
              <a:t>Click to edit Master text styles</a:t>
            </a:r>
          </a:p>
        </p:txBody>
      </p:sp>
      <p:sp>
        <p:nvSpPr>
          <p:cNvPr id="4" name="Content Placeholder 3"/>
          <p:cNvSpPr>
            <a:spLocks noGrp="1"/>
          </p:cNvSpPr>
          <p:nvPr>
            <p:ph sz="half" idx="2"/>
          </p:nvPr>
        </p:nvSpPr>
        <p:spPr>
          <a:xfrm>
            <a:off x="629842" y="1878806"/>
            <a:ext cx="3868340"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260872"/>
            <a:ext cx="3887391" cy="617934"/>
          </a:xfrm>
        </p:spPr>
        <p:txBody>
          <a:bodyPr anchor="b"/>
          <a:lstStyle>
            <a:lvl1pPr marL="0" indent="0">
              <a:buNone/>
              <a:defRPr sz="4267" b="1"/>
            </a:lvl1pPr>
            <a:lvl2pPr marL="812810" indent="0">
              <a:buNone/>
              <a:defRPr sz="3556" b="1"/>
            </a:lvl2pPr>
            <a:lvl3pPr marL="1625620" indent="0">
              <a:buNone/>
              <a:defRPr sz="3200" b="1"/>
            </a:lvl3pPr>
            <a:lvl4pPr marL="2438430" indent="0">
              <a:buNone/>
              <a:defRPr sz="2844" b="1"/>
            </a:lvl4pPr>
            <a:lvl5pPr marL="3251241" indent="0">
              <a:buNone/>
              <a:defRPr sz="2844" b="1"/>
            </a:lvl5pPr>
            <a:lvl6pPr marL="4064051" indent="0">
              <a:buNone/>
              <a:defRPr sz="2844" b="1"/>
            </a:lvl6pPr>
            <a:lvl7pPr marL="4876861" indent="0">
              <a:buNone/>
              <a:defRPr sz="2844" b="1"/>
            </a:lvl7pPr>
            <a:lvl8pPr marL="5689671" indent="0">
              <a:buNone/>
              <a:defRPr sz="2844" b="1"/>
            </a:lvl8pPr>
            <a:lvl9pPr marL="6502481" indent="0">
              <a:buNone/>
              <a:defRPr sz="2844" b="1"/>
            </a:lvl9pPr>
          </a:lstStyle>
          <a:p>
            <a:pPr lvl="0"/>
            <a:r>
              <a:rPr lang="en-US"/>
              <a:t>Click to edit Master text styles</a:t>
            </a:r>
          </a:p>
        </p:txBody>
      </p:sp>
      <p:sp>
        <p:nvSpPr>
          <p:cNvPr id="6" name="Content Placeholder 5"/>
          <p:cNvSpPr>
            <a:spLocks noGrp="1"/>
          </p:cNvSpPr>
          <p:nvPr>
            <p:ph sz="quarter" idx="4"/>
          </p:nvPr>
        </p:nvSpPr>
        <p:spPr>
          <a:xfrm>
            <a:off x="4629150" y="1878806"/>
            <a:ext cx="3887391"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97612702"/>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305974958"/>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96744015"/>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5689"/>
            </a:lvl1pPr>
          </a:lstStyle>
          <a:p>
            <a:r>
              <a:rPr lang="en-US"/>
              <a:t>Click to edit Master title style</a:t>
            </a:r>
          </a:p>
        </p:txBody>
      </p:sp>
      <p:sp>
        <p:nvSpPr>
          <p:cNvPr id="3" name="Content Placeholder 2"/>
          <p:cNvSpPr>
            <a:spLocks noGrp="1"/>
          </p:cNvSpPr>
          <p:nvPr>
            <p:ph idx="1"/>
          </p:nvPr>
        </p:nvSpPr>
        <p:spPr>
          <a:xfrm>
            <a:off x="3887391" y="740569"/>
            <a:ext cx="4629150" cy="3655219"/>
          </a:xfrm>
        </p:spPr>
        <p:txBody>
          <a:bodyPr/>
          <a:lstStyle>
            <a:lvl1pPr>
              <a:defRPr sz="5689"/>
            </a:lvl1pPr>
            <a:lvl2pPr>
              <a:defRPr sz="4978"/>
            </a:lvl2pPr>
            <a:lvl3pPr>
              <a:defRPr sz="4267"/>
            </a:lvl3pPr>
            <a:lvl4pPr>
              <a:defRPr sz="3556"/>
            </a:lvl4pPr>
            <a:lvl5pPr>
              <a:defRPr sz="3556"/>
            </a:lvl5pPr>
            <a:lvl6pPr>
              <a:defRPr sz="3556"/>
            </a:lvl6pPr>
            <a:lvl7pPr>
              <a:defRPr sz="3556"/>
            </a:lvl7pPr>
            <a:lvl8pPr>
              <a:defRPr sz="3556"/>
            </a:lvl8pPr>
            <a:lvl9pPr>
              <a:defRPr sz="355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1543050"/>
            <a:ext cx="2949178" cy="2858691"/>
          </a:xfrm>
        </p:spPr>
        <p:txBody>
          <a:bodyPr/>
          <a:lstStyle>
            <a:lvl1pPr marL="0" indent="0">
              <a:buNone/>
              <a:defRPr sz="2844"/>
            </a:lvl1pPr>
            <a:lvl2pPr marL="812810" indent="0">
              <a:buNone/>
              <a:defRPr sz="2489"/>
            </a:lvl2pPr>
            <a:lvl3pPr marL="1625620" indent="0">
              <a:buNone/>
              <a:defRPr sz="2133"/>
            </a:lvl3pPr>
            <a:lvl4pPr marL="2438430" indent="0">
              <a:buNone/>
              <a:defRPr sz="1778"/>
            </a:lvl4pPr>
            <a:lvl5pPr marL="3251241" indent="0">
              <a:buNone/>
              <a:defRPr sz="1778"/>
            </a:lvl5pPr>
            <a:lvl6pPr marL="4064051" indent="0">
              <a:buNone/>
              <a:defRPr sz="1778"/>
            </a:lvl6pPr>
            <a:lvl7pPr marL="4876861" indent="0">
              <a:buNone/>
              <a:defRPr sz="1778"/>
            </a:lvl7pPr>
            <a:lvl8pPr marL="5689671" indent="0">
              <a:buNone/>
              <a:defRPr sz="1778"/>
            </a:lvl8pPr>
            <a:lvl9pPr marL="6502481" indent="0">
              <a:buNone/>
              <a:defRPr sz="1778"/>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37364649"/>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5689"/>
            </a:lvl1pPr>
          </a:lstStyle>
          <a:p>
            <a:r>
              <a:rPr lang="en-US"/>
              <a:t>Click to edit Master title style</a:t>
            </a:r>
          </a:p>
        </p:txBody>
      </p:sp>
      <p:sp>
        <p:nvSpPr>
          <p:cNvPr id="3" name="Picture Placeholder 2"/>
          <p:cNvSpPr>
            <a:spLocks noGrp="1" noChangeAspect="1"/>
          </p:cNvSpPr>
          <p:nvPr>
            <p:ph type="pic" idx="1"/>
          </p:nvPr>
        </p:nvSpPr>
        <p:spPr>
          <a:xfrm>
            <a:off x="3887391" y="740569"/>
            <a:ext cx="4629150" cy="3655219"/>
          </a:xfrm>
        </p:spPr>
        <p:txBody>
          <a:bodyPr anchor="t"/>
          <a:lstStyle>
            <a:lvl1pPr marL="0" indent="0">
              <a:buNone/>
              <a:defRPr sz="5689"/>
            </a:lvl1pPr>
            <a:lvl2pPr marL="812810" indent="0">
              <a:buNone/>
              <a:defRPr sz="4978"/>
            </a:lvl2pPr>
            <a:lvl3pPr marL="1625620" indent="0">
              <a:buNone/>
              <a:defRPr sz="4267"/>
            </a:lvl3pPr>
            <a:lvl4pPr marL="2438430" indent="0">
              <a:buNone/>
              <a:defRPr sz="3556"/>
            </a:lvl4pPr>
            <a:lvl5pPr marL="3251241" indent="0">
              <a:buNone/>
              <a:defRPr sz="3556"/>
            </a:lvl5pPr>
            <a:lvl6pPr marL="4064051" indent="0">
              <a:buNone/>
              <a:defRPr sz="3556"/>
            </a:lvl6pPr>
            <a:lvl7pPr marL="4876861" indent="0">
              <a:buNone/>
              <a:defRPr sz="3556"/>
            </a:lvl7pPr>
            <a:lvl8pPr marL="5689671" indent="0">
              <a:buNone/>
              <a:defRPr sz="3556"/>
            </a:lvl8pPr>
            <a:lvl9pPr marL="6502481" indent="0">
              <a:buNone/>
              <a:defRPr sz="3556"/>
            </a:lvl9pPr>
          </a:lstStyle>
          <a:p>
            <a:endParaRPr lang="en-US"/>
          </a:p>
        </p:txBody>
      </p:sp>
      <p:sp>
        <p:nvSpPr>
          <p:cNvPr id="4" name="Text Placeholder 3"/>
          <p:cNvSpPr>
            <a:spLocks noGrp="1"/>
          </p:cNvSpPr>
          <p:nvPr>
            <p:ph type="body" sz="half" idx="2"/>
          </p:nvPr>
        </p:nvSpPr>
        <p:spPr>
          <a:xfrm>
            <a:off x="629841" y="1543050"/>
            <a:ext cx="2949178" cy="2858691"/>
          </a:xfrm>
        </p:spPr>
        <p:txBody>
          <a:bodyPr/>
          <a:lstStyle>
            <a:lvl1pPr marL="0" indent="0">
              <a:buNone/>
              <a:defRPr sz="2844"/>
            </a:lvl1pPr>
            <a:lvl2pPr marL="812810" indent="0">
              <a:buNone/>
              <a:defRPr sz="2489"/>
            </a:lvl2pPr>
            <a:lvl3pPr marL="1625620" indent="0">
              <a:buNone/>
              <a:defRPr sz="2133"/>
            </a:lvl3pPr>
            <a:lvl4pPr marL="2438430" indent="0">
              <a:buNone/>
              <a:defRPr sz="1778"/>
            </a:lvl4pPr>
            <a:lvl5pPr marL="3251241" indent="0">
              <a:buNone/>
              <a:defRPr sz="1778"/>
            </a:lvl5pPr>
            <a:lvl6pPr marL="4064051" indent="0">
              <a:buNone/>
              <a:defRPr sz="1778"/>
            </a:lvl6pPr>
            <a:lvl7pPr marL="4876861" indent="0">
              <a:buNone/>
              <a:defRPr sz="1778"/>
            </a:lvl7pPr>
            <a:lvl8pPr marL="5689671" indent="0">
              <a:buNone/>
              <a:defRPr sz="1778"/>
            </a:lvl8pPr>
            <a:lvl9pPr marL="6502481" indent="0">
              <a:buNone/>
              <a:defRPr sz="1778"/>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18134584"/>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34185893"/>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273844"/>
            <a:ext cx="1971675" cy="4358879"/>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273844"/>
            <a:ext cx="5800725" cy="43588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70219479"/>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2133">
                <a:solidFill>
                  <a:schemeClr val="tx1">
                    <a:tint val="75000"/>
                  </a:schemeClr>
                </a:solidFill>
              </a:defRPr>
            </a:lvl1pPr>
          </a:lstStyle>
          <a:p>
            <a:fld id="{C764DE79-268F-4C1A-8933-263129D2AF90}" type="datetimeFigureOut">
              <a:rPr lang="en-US" dirty="0"/>
              <a:t>11/22/2022</a:t>
            </a:fld>
            <a:endParaRPr lang="en-US"/>
          </a:p>
        </p:txBody>
      </p:sp>
      <p:sp>
        <p:nvSpPr>
          <p:cNvPr id="5" name="Footer Placeholder 4"/>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2133">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2133">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573806001"/>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hyperlink" Target="https://www.nutella.com/us/en/inside-nutella/our-heritage" TargetMode="External"/><Relationship Id="rId4" Type="http://schemas.openxmlformats.org/officeDocument/2006/relationships/hyperlink" Target="https://www.ferrero.co.uk/a-story-of-a-family"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8.png"/><Relationship Id="rId7" Type="http://schemas.openxmlformats.org/officeDocument/2006/relationships/diagramColors" Target="../diagrams/colors1.xml"/><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10" Type="http://schemas.openxmlformats.org/officeDocument/2006/relationships/hyperlink" Target="https://www.ferrero.co.uk/Share-value-to-create-value" TargetMode="External"/><Relationship Id="rId4" Type="http://schemas.openxmlformats.org/officeDocument/2006/relationships/diagramData" Target="../diagrams/data1.xml"/><Relationship Id="rId9" Type="http://schemas.openxmlformats.org/officeDocument/2006/relationships/hyperlink" Target="Http://www.nutella.com/en/uk" TargetMode="External"/></Relationships>
</file>

<file path=ppt/slides/_rels/slide6.xml.rels><?xml version="1.0" encoding="UTF-8" standalone="yes"?>
<Relationships xmlns="http://schemas.openxmlformats.org/package/2006/relationships"><Relationship Id="rId8" Type="http://schemas.openxmlformats.org/officeDocument/2006/relationships/hyperlink" Target="http://www.thorntons.com" TargetMode="External"/><Relationship Id="rId3" Type="http://schemas.openxmlformats.org/officeDocument/2006/relationships/image" Target="../media/image10.png"/><Relationship Id="rId7" Type="http://schemas.openxmlformats.org/officeDocument/2006/relationships/hyperlink" Target="http://www.tesco.co.uk" TargetMode="External"/><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hyperlink" Target="http://www.amazon.co.uk:kinder" TargetMode="External"/><Relationship Id="rId5" Type="http://schemas.openxmlformats.org/officeDocument/2006/relationships/hyperlink" Target="https://www.kinder.com" TargetMode="Externa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hyperlink" Target="https://www.ferrerorocher.com/uk/en/" TargetMode="External"/><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hyperlink" Target="http://www.amazon.co.uk" TargetMode="External"/><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png"/><Relationship Id="rId10" Type="http://schemas.openxmlformats.org/officeDocument/2006/relationships/hyperlink" Target="http://www.sainsburys,co.uk" TargetMode="External"/><Relationship Id="rId4" Type="http://schemas.openxmlformats.org/officeDocument/2006/relationships/image" Target="../media/image15.png"/><Relationship Id="rId9" Type="http://schemas.openxmlformats.org/officeDocument/2006/relationships/hyperlink" Target="http://www.tescogrocery.co.uk"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png"/><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11.xml.rels><?xml version="1.0" encoding="UTF-8" standalone="yes"?>
<Relationships xmlns="http://schemas.openxmlformats.org/package/2006/relationships"><Relationship Id="rId8" Type="http://schemas.openxmlformats.org/officeDocument/2006/relationships/hyperlink" Target="https://m.facebook.com/883526888425175/" TargetMode="External"/><Relationship Id="rId3" Type="http://schemas.openxmlformats.org/officeDocument/2006/relationships/image" Target="../media/image31.png"/><Relationship Id="rId7" Type="http://schemas.openxmlformats.org/officeDocument/2006/relationships/image" Target="../media/image33.png"/><Relationship Id="rId12" Type="http://schemas.openxmlformats.org/officeDocument/2006/relationships/hyperlink" Target="http://www.thorntons.co.uk" TargetMode="External"/><Relationship Id="rId2" Type="http://schemas.openxmlformats.org/officeDocument/2006/relationships/image" Target="../media/image30.png"/><Relationship Id="rId1" Type="http://schemas.openxmlformats.org/officeDocument/2006/relationships/slideLayout" Target="../slideLayouts/slideLayout7.xml"/><Relationship Id="rId6" Type="http://schemas.openxmlformats.org/officeDocument/2006/relationships/hyperlink" Target="https://m.facebook.com/494458473950282/" TargetMode="External"/><Relationship Id="rId11" Type="http://schemas.openxmlformats.org/officeDocument/2006/relationships/image" Target="../media/image36.png"/><Relationship Id="rId5" Type="http://schemas.openxmlformats.org/officeDocument/2006/relationships/hyperlink" Target="https://m.facebook.com/467578553263157/" TargetMode="External"/><Relationship Id="rId10" Type="http://schemas.openxmlformats.org/officeDocument/2006/relationships/image" Target="../media/image35.png"/><Relationship Id="rId4" Type="http://schemas.openxmlformats.org/officeDocument/2006/relationships/image" Target="../media/image32.png"/><Relationship Id="rId9" Type="http://schemas.openxmlformats.org/officeDocument/2006/relationships/image" Target="../media/image34.png"/></Relationships>
</file>

<file path=ppt/slides/_rels/slide12.xml.rels><?xml version="1.0" encoding="UTF-8" standalone="yes"?>
<Relationships xmlns="http://schemas.openxmlformats.org/package/2006/relationships"><Relationship Id="rId3" Type="http://schemas.openxmlformats.org/officeDocument/2006/relationships/hyperlink" Target="https://amp.theguardian.com/business/2015/feb/17/michele-ferrero" TargetMode="External"/><Relationship Id="rId2" Type="http://schemas.openxmlformats.org/officeDocument/2006/relationships/hyperlink" Target="https://www.mashed.com/309955/the-untold-truth-of-ferrero-rocher-chocolate/" TargetMode="External"/><Relationship Id="rId1" Type="http://schemas.openxmlformats.org/officeDocument/2006/relationships/slideLayout" Target="../slideLayouts/slideLayout7.xml"/><Relationship Id="rId5" Type="http://schemas.openxmlformats.org/officeDocument/2006/relationships/hyperlink" Target="https://www.ferrero.co.uk/Share-value-to-create-value" TargetMode="External"/><Relationship Id="rId4" Type="http://schemas.openxmlformats.org/officeDocument/2006/relationships/hyperlink" Target="https://www.ferrero.com/the-ferrero-group/a-family-story"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www.thorntons.co.uk&#8203;" TargetMode="External"/><Relationship Id="rId3" Type="http://schemas.openxmlformats.org/officeDocument/2006/relationships/hyperlink" Target="https://www.thorntons.com" TargetMode="External"/><Relationship Id="rId7" Type="http://schemas.openxmlformats.org/officeDocument/2006/relationships/hyperlink" Target="https://m.facebook.com/467578553263157/" TargetMode="External"/><Relationship Id="rId2" Type="http://schemas.openxmlformats.org/officeDocument/2006/relationships/hyperlink" Target="https://www.kinder.com&#8203;" TargetMode="External"/><Relationship Id="rId1" Type="http://schemas.openxmlformats.org/officeDocument/2006/relationships/slideLayout" Target="../slideLayouts/slideLayout7.xml"/><Relationship Id="rId6" Type="http://schemas.openxmlformats.org/officeDocument/2006/relationships/hyperlink" Target="https://m.facebook.com/494458473950282/" TargetMode="External"/><Relationship Id="rId5" Type="http://schemas.openxmlformats.org/officeDocument/2006/relationships/hyperlink" Target="https://m.facebook.com/883526888425175/" TargetMode="External"/><Relationship Id="rId4" Type="http://schemas.openxmlformats.org/officeDocument/2006/relationships/hyperlink" Target="https://www.ferrerosustainability.com/int/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35829" y="216748"/>
            <a:ext cx="3721386" cy="586352"/>
          </a:xfrm>
        </p:spPr>
        <p:txBody>
          <a:bodyPr>
            <a:noAutofit/>
          </a:bodyPr>
          <a:lstStyle/>
          <a:p>
            <a:r>
              <a:rPr lang="en-GB" sz="2400" b="1" u="sng">
                <a:cs typeface="Calibri Light"/>
              </a:rPr>
              <a:t>Marketing Fundamentals</a:t>
            </a:r>
            <a:endParaRPr lang="en-GB" sz="2400">
              <a:cs typeface="Calibri Light"/>
            </a:endParaRPr>
          </a:p>
        </p:txBody>
      </p:sp>
      <p:sp>
        <p:nvSpPr>
          <p:cNvPr id="3" name="Subtitle 2"/>
          <p:cNvSpPr>
            <a:spLocks noGrp="1"/>
          </p:cNvSpPr>
          <p:nvPr>
            <p:ph type="subTitle" idx="1"/>
          </p:nvPr>
        </p:nvSpPr>
        <p:spPr>
          <a:xfrm>
            <a:off x="2239166" y="803574"/>
            <a:ext cx="4519329" cy="2741335"/>
          </a:xfrm>
        </p:spPr>
        <p:txBody>
          <a:bodyPr vert="horz" lIns="17804" tIns="8903" rIns="17804" bIns="8903" rtlCol="0" anchor="t">
            <a:normAutofit lnSpcReduction="10000"/>
          </a:bodyPr>
          <a:lstStyle/>
          <a:p>
            <a:r>
              <a:rPr lang="en-GB" sz="2500">
                <a:cs typeface="Calibri"/>
              </a:rPr>
              <a:t>(LCBB4004)</a:t>
            </a:r>
            <a:endParaRPr lang="en-US" sz="2500"/>
          </a:p>
          <a:p>
            <a:r>
              <a:rPr lang="en-GB" sz="2000">
                <a:cs typeface="Calibri"/>
              </a:rPr>
              <a:t> </a:t>
            </a:r>
            <a:r>
              <a:rPr lang="en-GB" sz="2000" i="1">
                <a:cs typeface="Calibri"/>
              </a:rPr>
              <a:t>Individual Blog</a:t>
            </a:r>
            <a:endParaRPr lang="en-GB" sz="2000">
              <a:cs typeface="Calibri"/>
            </a:endParaRPr>
          </a:p>
          <a:p>
            <a:endParaRPr lang="en-GB" sz="2000" i="1">
              <a:cs typeface="Calibri"/>
            </a:endParaRPr>
          </a:p>
          <a:p>
            <a:endParaRPr lang="en-GB" sz="2000" i="1">
              <a:cs typeface="Calibri"/>
            </a:endParaRPr>
          </a:p>
          <a:p>
            <a:r>
              <a:rPr lang="en-GB" sz="2000" i="1">
                <a:cs typeface="Calibri"/>
              </a:rPr>
              <a:t>Student ID:       2212293 </a:t>
            </a:r>
          </a:p>
          <a:p>
            <a:endParaRPr lang="en-GB" sz="2000" i="1">
              <a:cs typeface="Calibri"/>
            </a:endParaRPr>
          </a:p>
          <a:p>
            <a:r>
              <a:rPr lang="en-GB" sz="2000" i="1">
                <a:cs typeface="Calibri"/>
              </a:rPr>
              <a:t>   Lecturer's name:    </a:t>
            </a:r>
            <a:r>
              <a:rPr lang="en-GB" sz="2400" i="1">
                <a:cs typeface="Calibri"/>
              </a:rPr>
              <a:t>Tushara Balendran</a:t>
            </a:r>
          </a:p>
        </p:txBody>
      </p:sp>
      <p:sp>
        <p:nvSpPr>
          <p:cNvPr id="5" name="Slide Number Placeholder 4">
            <a:extLst>
              <a:ext uri="{FF2B5EF4-FFF2-40B4-BE49-F238E27FC236}">
                <a16:creationId xmlns:a16="http://schemas.microsoft.com/office/drawing/2014/main" id="{3E8A9A77-48AD-56DC-8E52-3936A6D118A8}"/>
              </a:ext>
            </a:extLst>
          </p:cNvPr>
          <p:cNvSpPr>
            <a:spLocks noGrp="1"/>
          </p:cNvSpPr>
          <p:nvPr>
            <p:ph type="sldNum" sz="quarter" idx="12"/>
          </p:nvPr>
        </p:nvSpPr>
        <p:spPr>
          <a:xfrm>
            <a:off x="8559022" y="4914774"/>
            <a:ext cx="534134" cy="71094"/>
          </a:xfrm>
        </p:spPr>
        <p:txBody>
          <a:bodyPr/>
          <a:lstStyle/>
          <a:p>
            <a:fld id="{330EA680-D336-4FF7-8B7A-9848BB0A1C32}" type="slidenum">
              <a:rPr lang="en-GB" sz="2000" dirty="0" smtClean="0"/>
              <a:t>1</a:t>
            </a:fld>
            <a:endParaRPr lang="en-GB" sz="2500">
              <a:cs typeface="Calibri" panose="020F0502020204030204"/>
            </a:endParaRPr>
          </a:p>
        </p:txBody>
      </p:sp>
      <p:sp>
        <p:nvSpPr>
          <p:cNvPr id="6" name="TextBox 5">
            <a:extLst>
              <a:ext uri="{FF2B5EF4-FFF2-40B4-BE49-F238E27FC236}">
                <a16:creationId xmlns:a16="http://schemas.microsoft.com/office/drawing/2014/main" id="{D3B4DA7F-DA89-8511-9066-EEA4CCCACE2A}"/>
              </a:ext>
            </a:extLst>
          </p:cNvPr>
          <p:cNvSpPr txBox="1"/>
          <p:nvPr/>
        </p:nvSpPr>
        <p:spPr>
          <a:xfrm>
            <a:off x="3415742" y="1839471"/>
            <a:ext cx="2647758" cy="387312"/>
          </a:xfrm>
          <a:prstGeom prst="rect">
            <a:avLst/>
          </a:prstGeom>
          <a:noFill/>
        </p:spPr>
        <p:txBody>
          <a:bodyPr rot="0" spcFirstLastPara="0" vertOverflow="overflow" horzOverflow="overflow" vert="horz" wrap="square" lIns="17804" tIns="8903" rIns="17804" bIns="8903" numCol="1" spcCol="0" rtlCol="0" fromWordArt="0" anchor="t" anchorCtr="0" forceAA="0" compatLnSpc="1">
            <a:prstTxWarp prst="textNoShape">
              <a:avLst/>
            </a:prstTxWarp>
            <a:spAutoFit/>
          </a:bodyPr>
          <a:lstStyle/>
          <a:p>
            <a:r>
              <a:rPr lang="en-GB" sz="2400">
                <a:cs typeface="Calibri"/>
              </a:rPr>
              <a:t>By </a:t>
            </a:r>
            <a:r>
              <a:rPr lang="en-GB" sz="2400" b="1">
                <a:cs typeface="Calibri"/>
              </a:rPr>
              <a:t>OANA CRETU</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1" name="Rectangle 22">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0"/>
            <a:ext cx="4562585" cy="51435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B60BE1F6-2EAD-1A38-8185-CD48390B87A4}"/>
              </a:ext>
            </a:extLst>
          </p:cNvPr>
          <p:cNvSpPr txBox="1"/>
          <p:nvPr/>
        </p:nvSpPr>
        <p:spPr>
          <a:xfrm>
            <a:off x="295167" y="2010320"/>
            <a:ext cx="1429838" cy="694560"/>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Autofit/>
          </a:bodyPr>
          <a:lstStyle/>
          <a:p>
            <a:pPr>
              <a:lnSpc>
                <a:spcPct val="90000"/>
              </a:lnSpc>
              <a:spcBef>
                <a:spcPct val="0"/>
              </a:spcBef>
              <a:spcAft>
                <a:spcPts val="600"/>
              </a:spcAft>
            </a:pPr>
            <a:r>
              <a:rPr lang="en-US" sz="2500" u="sng">
                <a:solidFill>
                  <a:schemeClr val="bg1"/>
                </a:solidFill>
                <a:latin typeface="+mj-lt"/>
                <a:ea typeface="+mj-ea"/>
                <a:cs typeface="+mj-cs"/>
              </a:rPr>
              <a:t>FERRERO</a:t>
            </a:r>
            <a:endParaRPr lang="en-US" sz="2500" u="sng">
              <a:solidFill>
                <a:schemeClr val="bg1"/>
              </a:solidFill>
              <a:latin typeface="+mj-lt"/>
              <a:ea typeface="+mj-ea"/>
              <a:cs typeface="Calibri Light"/>
            </a:endParaRPr>
          </a:p>
          <a:p>
            <a:pPr>
              <a:lnSpc>
                <a:spcPct val="90000"/>
              </a:lnSpc>
              <a:spcBef>
                <a:spcPct val="0"/>
              </a:spcBef>
              <a:spcAft>
                <a:spcPts val="600"/>
              </a:spcAft>
            </a:pPr>
            <a:r>
              <a:rPr lang="en-US" sz="2500" u="sng">
                <a:solidFill>
                  <a:schemeClr val="bg1"/>
                </a:solidFill>
                <a:latin typeface="+mj-lt"/>
                <a:ea typeface="+mj-ea"/>
                <a:cs typeface="+mj-cs"/>
              </a:rPr>
              <a:t>GROUP</a:t>
            </a:r>
            <a:endParaRPr lang="en-US" sz="2500" u="sng">
              <a:solidFill>
                <a:schemeClr val="bg1"/>
              </a:solidFill>
              <a:latin typeface="+mj-lt"/>
              <a:ea typeface="+mj-ea"/>
              <a:cs typeface="Calibri Light"/>
            </a:endParaRPr>
          </a:p>
        </p:txBody>
      </p:sp>
      <p:sp>
        <p:nvSpPr>
          <p:cNvPr id="2" name="Slide Number Placeholder 1">
            <a:extLst>
              <a:ext uri="{FF2B5EF4-FFF2-40B4-BE49-F238E27FC236}">
                <a16:creationId xmlns:a16="http://schemas.microsoft.com/office/drawing/2014/main" id="{49BBA4F3-63C3-3006-8568-1799F727A42B}"/>
              </a:ext>
            </a:extLst>
          </p:cNvPr>
          <p:cNvSpPr>
            <a:spLocks noGrp="1"/>
          </p:cNvSpPr>
          <p:nvPr>
            <p:ph type="sldNum" sz="quarter" idx="12"/>
          </p:nvPr>
        </p:nvSpPr>
        <p:spPr>
          <a:xfrm>
            <a:off x="8545348" y="4799657"/>
            <a:ext cx="504718" cy="257826"/>
          </a:xfrm>
        </p:spPr>
        <p:txBody>
          <a:bodyPr vert="horz" lIns="91440" tIns="45720" rIns="91440" bIns="45720" rtlCol="0" anchor="ctr">
            <a:normAutofit/>
          </a:bodyPr>
          <a:lstStyle/>
          <a:p>
            <a:pPr algn="ctr">
              <a:lnSpc>
                <a:spcPct val="90000"/>
              </a:lnSpc>
              <a:spcAft>
                <a:spcPts val="600"/>
              </a:spcAft>
              <a:defRPr/>
            </a:pPr>
            <a:fld id="{330EA680-D336-4FF7-8B7A-9848BB0A1C32}" type="slidenum">
              <a:rPr lang="en-US" sz="1100">
                <a:solidFill>
                  <a:srgbClr val="0C0C0C"/>
                </a:solidFill>
                <a:latin typeface="Calibri" panose="020F0502020204030204"/>
              </a:rPr>
              <a:pPr algn="ctr">
                <a:lnSpc>
                  <a:spcPct val="90000"/>
                </a:lnSpc>
                <a:spcAft>
                  <a:spcPts val="600"/>
                </a:spcAft>
                <a:defRPr/>
              </a:pPr>
              <a:t>2</a:t>
            </a:fld>
            <a:endParaRPr lang="en-US" sz="1100">
              <a:solidFill>
                <a:srgbClr val="0C0C0C"/>
              </a:solidFill>
              <a:latin typeface="Calibri" panose="020F0502020204030204"/>
            </a:endParaRPr>
          </a:p>
        </p:txBody>
      </p:sp>
      <p:sp>
        <p:nvSpPr>
          <p:cNvPr id="132" name="Rectangle 24">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0" y="0"/>
            <a:ext cx="4571992" cy="51435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Calendar&#10;&#10;Description automatically generated">
            <a:extLst>
              <a:ext uri="{FF2B5EF4-FFF2-40B4-BE49-F238E27FC236}">
                <a16:creationId xmlns:a16="http://schemas.microsoft.com/office/drawing/2014/main" id="{128C3931-174B-436F-BBA0-D2E189F0627D}"/>
              </a:ext>
            </a:extLst>
          </p:cNvPr>
          <p:cNvPicPr>
            <a:picLocks noChangeAspect="1"/>
          </p:cNvPicPr>
          <p:nvPr/>
        </p:nvPicPr>
        <p:blipFill rotWithShape="1">
          <a:blip r:embed="rId2"/>
          <a:srcRect t="24161" r="-2" b="10459"/>
          <a:stretch/>
        </p:blipFill>
        <p:spPr>
          <a:xfrm>
            <a:off x="945495" y="379785"/>
            <a:ext cx="7417323" cy="4182573"/>
          </a:xfrm>
          <a:prstGeom prst="rect">
            <a:avLst/>
          </a:prstGeom>
        </p:spPr>
      </p:pic>
      <p:sp>
        <p:nvSpPr>
          <p:cNvPr id="3" name="TextBox 2">
            <a:extLst>
              <a:ext uri="{FF2B5EF4-FFF2-40B4-BE49-F238E27FC236}">
                <a16:creationId xmlns:a16="http://schemas.microsoft.com/office/drawing/2014/main" id="{D2328491-541D-88B8-FF8E-01B0F0382C67}"/>
              </a:ext>
            </a:extLst>
          </p:cNvPr>
          <p:cNvSpPr txBox="1"/>
          <p:nvPr/>
        </p:nvSpPr>
        <p:spPr>
          <a:xfrm>
            <a:off x="8720301" y="4680388"/>
            <a:ext cx="42862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a:cs typeface="Calibri"/>
              </a:rPr>
              <a:t>2</a:t>
            </a:r>
            <a:endParaRPr lang="en-GB" sz="2400"/>
          </a:p>
        </p:txBody>
      </p:sp>
    </p:spTree>
    <p:extLst>
      <p:ext uri="{BB962C8B-B14F-4D97-AF65-F5344CB8AC3E}">
        <p14:creationId xmlns:p14="http://schemas.microsoft.com/office/powerpoint/2010/main" val="18023479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A8B32E31-12AF-5504-E9BB-6D19DCA7014C}"/>
              </a:ext>
            </a:extLst>
          </p:cNvPr>
          <p:cNvPicPr>
            <a:picLocks noChangeAspect="1"/>
          </p:cNvPicPr>
          <p:nvPr/>
        </p:nvPicPr>
        <p:blipFill rotWithShape="1">
          <a:blip r:embed="rId2"/>
          <a:srcRect l="4936" r="6224"/>
          <a:stretch/>
        </p:blipFill>
        <p:spPr>
          <a:xfrm>
            <a:off x="84776" y="2604822"/>
            <a:ext cx="2359839" cy="2103447"/>
          </a:xfrm>
          <a:prstGeom prst="rect">
            <a:avLst/>
          </a:prstGeom>
        </p:spPr>
      </p:pic>
      <p:pic>
        <p:nvPicPr>
          <p:cNvPr id="2" name="Picture 2">
            <a:extLst>
              <a:ext uri="{FF2B5EF4-FFF2-40B4-BE49-F238E27FC236}">
                <a16:creationId xmlns:a16="http://schemas.microsoft.com/office/drawing/2014/main" id="{AAC326DF-90B6-FBBA-48BB-3B0E011C975B}"/>
              </a:ext>
            </a:extLst>
          </p:cNvPr>
          <p:cNvPicPr>
            <a:picLocks noChangeAspect="1"/>
          </p:cNvPicPr>
          <p:nvPr/>
        </p:nvPicPr>
        <p:blipFill rotWithShape="1">
          <a:blip r:embed="rId3"/>
          <a:srcRect l="19802" r="19802"/>
          <a:stretch/>
        </p:blipFill>
        <p:spPr>
          <a:xfrm>
            <a:off x="89205" y="117047"/>
            <a:ext cx="2354953" cy="2097929"/>
          </a:xfrm>
          <a:prstGeom prst="rect">
            <a:avLst/>
          </a:prstGeom>
        </p:spPr>
      </p:pic>
      <p:sp>
        <p:nvSpPr>
          <p:cNvPr id="3" name="TextBox 2">
            <a:extLst>
              <a:ext uri="{FF2B5EF4-FFF2-40B4-BE49-F238E27FC236}">
                <a16:creationId xmlns:a16="http://schemas.microsoft.com/office/drawing/2014/main" id="{C13C9338-8BB6-7F16-B7D9-D311C78BDC32}"/>
              </a:ext>
            </a:extLst>
          </p:cNvPr>
          <p:cNvSpPr txBox="1"/>
          <p:nvPr/>
        </p:nvSpPr>
        <p:spPr>
          <a:xfrm>
            <a:off x="2677113" y="201680"/>
            <a:ext cx="6260181" cy="1398038"/>
          </a:xfrm>
          <a:prstGeom prst="rect">
            <a:avLst/>
          </a:prstGeom>
          <a:noFill/>
        </p:spPr>
        <p:txBody>
          <a:bodyPr rot="0" spcFirstLastPara="0" vertOverflow="overflow" horzOverflow="overflow" vert="horz" wrap="square" lIns="17804" tIns="8903" rIns="17804" bIns="8903" numCol="1" spcCol="0" rtlCol="0" fromWordArt="0" anchor="t" anchorCtr="0" forceAA="0" compatLnSpc="1">
            <a:prstTxWarp prst="textNoShape">
              <a:avLst/>
            </a:prstTxWarp>
            <a:spAutoFit/>
          </a:bodyPr>
          <a:lstStyle/>
          <a:p>
            <a:r>
              <a:rPr lang="en-GB" sz="2000" b="1" u="sng">
                <a:latin typeface="Garamond"/>
                <a:cs typeface="Calibri"/>
              </a:rPr>
              <a:t>FERRERO HISTORY:</a:t>
            </a:r>
          </a:p>
          <a:p>
            <a:r>
              <a:rPr lang="en-GB" sz="1500">
                <a:latin typeface="Garamond"/>
                <a:cs typeface="Calibri"/>
              </a:rPr>
              <a:t>The founder of this company was a chocolatier named PIETRO FERRERO. He invented the hazelnut and cocoa cream which he named </a:t>
            </a:r>
            <a:r>
              <a:rPr lang="en-GB" sz="1500" err="1">
                <a:latin typeface="Garamond"/>
                <a:cs typeface="Calibri"/>
              </a:rPr>
              <a:t>Supercrema</a:t>
            </a:r>
            <a:r>
              <a:rPr lang="en-GB" sz="1500">
                <a:latin typeface="Garamond"/>
                <a:cs typeface="Calibri"/>
              </a:rPr>
              <a:t> in 1946, as a result, PIETRO and his wife transformed their bakery from Alba, Italy to a factory-FERRERO</a:t>
            </a:r>
            <a:r>
              <a:rPr lang="en-GB" sz="2000">
                <a:latin typeface="Garamond"/>
                <a:cs typeface="Calibri"/>
              </a:rPr>
              <a:t>.</a:t>
            </a:r>
            <a:endParaRPr lang="en-GB" sz="2000">
              <a:cs typeface="Calibri"/>
            </a:endParaRPr>
          </a:p>
          <a:p>
            <a:endParaRPr lang="en-GB" sz="468">
              <a:latin typeface="Garamond"/>
              <a:cs typeface="Calibri"/>
            </a:endParaRPr>
          </a:p>
        </p:txBody>
      </p:sp>
      <p:sp>
        <p:nvSpPr>
          <p:cNvPr id="6" name="TextBox 5">
            <a:extLst>
              <a:ext uri="{FF2B5EF4-FFF2-40B4-BE49-F238E27FC236}">
                <a16:creationId xmlns:a16="http://schemas.microsoft.com/office/drawing/2014/main" id="{84D8C25E-718F-A7EA-87B0-65407B3340ED}"/>
              </a:ext>
            </a:extLst>
          </p:cNvPr>
          <p:cNvSpPr txBox="1"/>
          <p:nvPr/>
        </p:nvSpPr>
        <p:spPr>
          <a:xfrm rot="10800000" flipV="1">
            <a:off x="2673708" y="1599018"/>
            <a:ext cx="6585501" cy="356534"/>
          </a:xfrm>
          <a:prstGeom prst="rect">
            <a:avLst/>
          </a:prstGeom>
          <a:noFill/>
        </p:spPr>
        <p:txBody>
          <a:bodyPr rot="0" spcFirstLastPara="0" vertOverflow="overflow" horzOverflow="overflow" vert="horz" wrap="square" lIns="17804" tIns="8903" rIns="17804" bIns="8903" numCol="1" spcCol="0" rtlCol="0" fromWordArt="0" anchor="t" anchorCtr="0" forceAA="0" compatLnSpc="1">
            <a:prstTxWarp prst="textNoShape">
              <a:avLst/>
            </a:prstTxWarp>
            <a:spAutoFit/>
          </a:bodyPr>
          <a:lstStyle/>
          <a:p>
            <a:endParaRPr lang="en-US" sz="1100">
              <a:cs typeface="Calibri"/>
            </a:endParaRPr>
          </a:p>
          <a:p>
            <a:r>
              <a:rPr lang="en-US" sz="1100">
                <a:cs typeface="Calibri"/>
                <a:hlinkClick r:id="rId4"/>
              </a:rPr>
              <a:t>https://www.ferrero.co.uk/a-story-of-a-family</a:t>
            </a:r>
            <a:endParaRPr lang="en-US" sz="1100">
              <a:cs typeface="Calibri"/>
            </a:endParaRPr>
          </a:p>
        </p:txBody>
      </p:sp>
      <p:sp>
        <p:nvSpPr>
          <p:cNvPr id="4" name="TextBox 3">
            <a:extLst>
              <a:ext uri="{FF2B5EF4-FFF2-40B4-BE49-F238E27FC236}">
                <a16:creationId xmlns:a16="http://schemas.microsoft.com/office/drawing/2014/main" id="{F44E9CF2-62AB-8963-2685-928473593F4B}"/>
              </a:ext>
            </a:extLst>
          </p:cNvPr>
          <p:cNvSpPr txBox="1"/>
          <p:nvPr/>
        </p:nvSpPr>
        <p:spPr>
          <a:xfrm>
            <a:off x="2677338" y="1506145"/>
            <a:ext cx="6103342" cy="233423"/>
          </a:xfrm>
          <a:prstGeom prst="rect">
            <a:avLst/>
          </a:prstGeom>
          <a:noFill/>
        </p:spPr>
        <p:txBody>
          <a:bodyPr rot="0" spcFirstLastPara="0" vertOverflow="overflow" horzOverflow="overflow" vert="horz" wrap="square" lIns="17804" tIns="8903" rIns="17804" bIns="8903" numCol="1" spcCol="0" rtlCol="0" fromWordArt="0" anchor="t" anchorCtr="0" forceAA="0" compatLnSpc="1">
            <a:prstTxWarp prst="textNoShape">
              <a:avLst/>
            </a:prstTxWarp>
            <a:spAutoFit/>
          </a:bodyPr>
          <a:lstStyle/>
          <a:p>
            <a:r>
              <a:rPr lang="en-GB" sz="1400">
                <a:cs typeface="Calibri"/>
              </a:rPr>
              <a:t>Bragan (2022)</a:t>
            </a:r>
            <a:endParaRPr lang="en-GB" sz="1100"/>
          </a:p>
        </p:txBody>
      </p:sp>
      <p:sp>
        <p:nvSpPr>
          <p:cNvPr id="7" name="TextBox 6">
            <a:extLst>
              <a:ext uri="{FF2B5EF4-FFF2-40B4-BE49-F238E27FC236}">
                <a16:creationId xmlns:a16="http://schemas.microsoft.com/office/drawing/2014/main" id="{0AE2A26F-F633-4F88-0D67-289C8FF124D8}"/>
              </a:ext>
            </a:extLst>
          </p:cNvPr>
          <p:cNvSpPr txBox="1"/>
          <p:nvPr/>
        </p:nvSpPr>
        <p:spPr>
          <a:xfrm>
            <a:off x="2690941" y="2322283"/>
            <a:ext cx="6247921" cy="2331540"/>
          </a:xfrm>
          <a:prstGeom prst="rect">
            <a:avLst/>
          </a:prstGeom>
          <a:noFill/>
        </p:spPr>
        <p:txBody>
          <a:bodyPr rot="0" spcFirstLastPara="0" vertOverflow="overflow" horzOverflow="overflow" vert="horz" wrap="square" lIns="17804" tIns="8903" rIns="17804" bIns="8903" numCol="1" spcCol="0" rtlCol="0" fromWordArt="0" anchor="t" anchorCtr="0" forceAA="0" compatLnSpc="1">
            <a:prstTxWarp prst="textNoShape">
              <a:avLst/>
            </a:prstTxWarp>
            <a:spAutoFit/>
          </a:bodyPr>
          <a:lstStyle/>
          <a:p>
            <a:r>
              <a:rPr lang="en-GB" sz="1500">
                <a:latin typeface="Garamond"/>
                <a:cs typeface="Calibri"/>
              </a:rPr>
              <a:t>Michele Ferrero, Pietro Ferrero's son, was born in April 1925 and he followed his father's dreams and work – taking over Pietro's company (Ferrero). In 1964, Michele change the recipe of the traditional product called Pasta Gianduja and renamed it NUTELLA. One of his many successes, was in 1965, when the company started exporting Nutella in Germany, where it had a great amount of sales.</a:t>
            </a:r>
            <a:endParaRPr lang="en-GB" sz="1500">
              <a:latin typeface="Calibri"/>
              <a:cs typeface="Calibri"/>
            </a:endParaRPr>
          </a:p>
          <a:p>
            <a:r>
              <a:rPr lang="en-GB" sz="1100">
                <a:latin typeface="Calibri"/>
                <a:cs typeface="Calibri"/>
                <a:hlinkClick r:id="rId5"/>
              </a:rPr>
              <a:t>https://www.nutella.com/u s/en/inside-nutella/our-heritage</a:t>
            </a:r>
            <a:endParaRPr lang="en-GB" sz="1100">
              <a:latin typeface="Calibri" panose="020F0502020204030204"/>
              <a:cs typeface="Calibri"/>
            </a:endParaRPr>
          </a:p>
          <a:p>
            <a:r>
              <a:rPr lang="en-GB" sz="1500">
                <a:latin typeface="Garamond"/>
                <a:cs typeface="Calibri"/>
              </a:rPr>
              <a:t> In the next few years the rapid global growth of the company started. His hard work and devotement led to his great success in 2014, when he turned the company into a giant multinational one and became Italy's richest individual.</a:t>
            </a:r>
            <a:endParaRPr lang="en-GB" sz="1500">
              <a:latin typeface="Calibri" panose="020F0502020204030204"/>
              <a:cs typeface="Calibri"/>
            </a:endParaRPr>
          </a:p>
          <a:p>
            <a:endParaRPr lang="en-GB" sz="370">
              <a:latin typeface="Garamond"/>
              <a:cs typeface="Calibri" panose="020F0502020204030204"/>
            </a:endParaRPr>
          </a:p>
        </p:txBody>
      </p:sp>
      <p:sp>
        <p:nvSpPr>
          <p:cNvPr id="8" name="TextBox 7">
            <a:extLst>
              <a:ext uri="{FF2B5EF4-FFF2-40B4-BE49-F238E27FC236}">
                <a16:creationId xmlns:a16="http://schemas.microsoft.com/office/drawing/2014/main" id="{CA9FA9D0-4485-D70B-A421-3ED8FAE2912D}"/>
              </a:ext>
            </a:extLst>
          </p:cNvPr>
          <p:cNvSpPr txBox="1"/>
          <p:nvPr/>
        </p:nvSpPr>
        <p:spPr>
          <a:xfrm>
            <a:off x="21251" y="2242481"/>
            <a:ext cx="2260691" cy="248812"/>
          </a:xfrm>
          <a:prstGeom prst="rect">
            <a:avLst/>
          </a:prstGeom>
          <a:noFill/>
        </p:spPr>
        <p:txBody>
          <a:bodyPr rot="0" spcFirstLastPara="0" vertOverflow="overflow" horzOverflow="overflow" vert="horz" wrap="square" lIns="17804" tIns="8903" rIns="17804" bIns="8903" numCol="1" spcCol="0" rtlCol="0" fromWordArt="0" anchor="t" anchorCtr="0" forceAA="0" compatLnSpc="1">
            <a:prstTxWarp prst="textNoShape">
              <a:avLst/>
            </a:prstTxWarp>
            <a:spAutoFit/>
          </a:bodyPr>
          <a:lstStyle/>
          <a:p>
            <a:r>
              <a:rPr lang="en-GB" sz="1500">
                <a:cs typeface="Calibri"/>
              </a:rPr>
              <a:t>   FERRERO  1946</a:t>
            </a:r>
            <a:endParaRPr lang="en-GB" sz="1500"/>
          </a:p>
        </p:txBody>
      </p:sp>
      <p:sp>
        <p:nvSpPr>
          <p:cNvPr id="9" name="TextBox 8">
            <a:extLst>
              <a:ext uri="{FF2B5EF4-FFF2-40B4-BE49-F238E27FC236}">
                <a16:creationId xmlns:a16="http://schemas.microsoft.com/office/drawing/2014/main" id="{D78ABA1D-3CE6-4636-C34B-D1C64D9C689A}"/>
              </a:ext>
            </a:extLst>
          </p:cNvPr>
          <p:cNvSpPr txBox="1"/>
          <p:nvPr/>
        </p:nvSpPr>
        <p:spPr>
          <a:xfrm>
            <a:off x="-124370" y="3131414"/>
            <a:ext cx="9819" cy="6546"/>
          </a:xfrm>
          <a:prstGeom prst="rect">
            <a:avLst/>
          </a:prstGeom>
          <a:noFill/>
        </p:spPr>
        <p:txBody>
          <a:bodyPr rot="0" spcFirstLastPara="0" vertOverflow="overflow" horzOverflow="overflow" vert="horz" wrap="square" lIns="17804" tIns="8903" rIns="17804" bIns="8903" numCol="1" spcCol="0" rtlCol="0" fromWordArt="0" anchor="t" anchorCtr="0" forceAA="0" compatLnSpc="1">
            <a:prstTxWarp prst="textNoShape">
              <a:avLst/>
            </a:prstTxWarp>
            <a:spAutoFit/>
          </a:bodyPr>
          <a:lstStyle/>
          <a:p>
            <a:pPr algn="l"/>
            <a:endParaRPr lang="en-GB" sz="351"/>
          </a:p>
        </p:txBody>
      </p:sp>
      <p:sp>
        <p:nvSpPr>
          <p:cNvPr id="10" name="TextBox 9">
            <a:extLst>
              <a:ext uri="{FF2B5EF4-FFF2-40B4-BE49-F238E27FC236}">
                <a16:creationId xmlns:a16="http://schemas.microsoft.com/office/drawing/2014/main" id="{B09EB479-5CD5-EA2B-3F42-6A47140E43C9}"/>
              </a:ext>
            </a:extLst>
          </p:cNvPr>
          <p:cNvSpPr txBox="1"/>
          <p:nvPr/>
        </p:nvSpPr>
        <p:spPr>
          <a:xfrm>
            <a:off x="22198" y="4741751"/>
            <a:ext cx="1803566" cy="248812"/>
          </a:xfrm>
          <a:prstGeom prst="rect">
            <a:avLst/>
          </a:prstGeom>
          <a:noFill/>
        </p:spPr>
        <p:txBody>
          <a:bodyPr rot="0" spcFirstLastPara="0" vertOverflow="overflow" horzOverflow="overflow" vert="horz" wrap="square" lIns="17804" tIns="8903" rIns="17804" bIns="8903" numCol="1" spcCol="0" rtlCol="0" fromWordArt="0" anchor="t" anchorCtr="0" forceAA="0" compatLnSpc="1">
            <a:prstTxWarp prst="textNoShape">
              <a:avLst/>
            </a:prstTxWarp>
            <a:spAutoFit/>
          </a:bodyPr>
          <a:lstStyle/>
          <a:p>
            <a:r>
              <a:rPr lang="en-GB" sz="1500">
                <a:cs typeface="Calibri"/>
              </a:rPr>
              <a:t>  FERRERO  2018</a:t>
            </a:r>
          </a:p>
        </p:txBody>
      </p:sp>
      <p:sp>
        <p:nvSpPr>
          <p:cNvPr id="11" name="Slide Number Placeholder 10">
            <a:extLst>
              <a:ext uri="{FF2B5EF4-FFF2-40B4-BE49-F238E27FC236}">
                <a16:creationId xmlns:a16="http://schemas.microsoft.com/office/drawing/2014/main" id="{2980C4EC-3E38-259D-BD37-1C43DBF85FF2}"/>
              </a:ext>
            </a:extLst>
          </p:cNvPr>
          <p:cNvSpPr>
            <a:spLocks noGrp="1"/>
          </p:cNvSpPr>
          <p:nvPr>
            <p:ph type="sldNum" sz="quarter" idx="12"/>
          </p:nvPr>
        </p:nvSpPr>
        <p:spPr>
          <a:xfrm>
            <a:off x="8542989" y="4868691"/>
            <a:ext cx="534134" cy="71094"/>
          </a:xfrm>
        </p:spPr>
        <p:txBody>
          <a:bodyPr/>
          <a:lstStyle/>
          <a:p>
            <a:fld id="{330EA680-D336-4FF7-8B7A-9848BB0A1C32}" type="slidenum">
              <a:rPr lang="en-GB" dirty="0" smtClean="0"/>
              <a:t>3</a:t>
            </a:fld>
            <a:endParaRPr lang="en-GB"/>
          </a:p>
        </p:txBody>
      </p:sp>
      <p:sp>
        <p:nvSpPr>
          <p:cNvPr id="12" name="TextBox 11">
            <a:extLst>
              <a:ext uri="{FF2B5EF4-FFF2-40B4-BE49-F238E27FC236}">
                <a16:creationId xmlns:a16="http://schemas.microsoft.com/office/drawing/2014/main" id="{06C2EF7E-318F-171F-E9EB-DE17AB9A5A24}"/>
              </a:ext>
            </a:extLst>
          </p:cNvPr>
          <p:cNvSpPr txBox="1"/>
          <p:nvPr/>
        </p:nvSpPr>
        <p:spPr>
          <a:xfrm>
            <a:off x="2675211" y="4601560"/>
            <a:ext cx="586772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cs typeface="Calibri"/>
              </a:rPr>
              <a:t>Hooper (2015)</a:t>
            </a:r>
            <a:endParaRPr lang="en-GB"/>
          </a:p>
        </p:txBody>
      </p:sp>
    </p:spTree>
    <p:extLst>
      <p:ext uri="{BB962C8B-B14F-4D97-AF65-F5344CB8AC3E}">
        <p14:creationId xmlns:p14="http://schemas.microsoft.com/office/powerpoint/2010/main" val="5454948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85042" y="1904087"/>
            <a:ext cx="2373330" cy="13353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51"/>
          </a:p>
        </p:txBody>
      </p:sp>
      <p:sp>
        <p:nvSpPr>
          <p:cNvPr id="3" name="TextBox 2">
            <a:extLst>
              <a:ext uri="{FF2B5EF4-FFF2-40B4-BE49-F238E27FC236}">
                <a16:creationId xmlns:a16="http://schemas.microsoft.com/office/drawing/2014/main" id="{C827A225-5099-5078-0B89-7D5A22EB68FE}"/>
              </a:ext>
            </a:extLst>
          </p:cNvPr>
          <p:cNvSpPr txBox="1"/>
          <p:nvPr/>
        </p:nvSpPr>
        <p:spPr>
          <a:xfrm>
            <a:off x="211178" y="1788047"/>
            <a:ext cx="8713570" cy="411097"/>
          </a:xfrm>
          <a:prstGeom prst="rect">
            <a:avLst/>
          </a:prstGeom>
        </p:spPr>
        <p:txBody>
          <a:bodyPr rot="0" spcFirstLastPara="0" vertOverflow="overflow" horzOverflow="overflow" vert="horz" lIns="17804" tIns="8903" rIns="17804" bIns="8903" numCol="1" spcCol="0" rtlCol="0" fromWordArt="0" anchor="b" anchorCtr="0" forceAA="0" compatLnSpc="1">
            <a:prstTxWarp prst="textNoShape">
              <a:avLst/>
            </a:prstTxWarp>
            <a:noAutofit/>
          </a:bodyPr>
          <a:lstStyle/>
          <a:p>
            <a:r>
              <a:rPr lang="en-GB" sz="1500">
                <a:latin typeface="Garamond"/>
                <a:ea typeface="Segoe UI"/>
                <a:cs typeface="Segoe UI"/>
              </a:rPr>
              <a:t>Unfortunately, a year later (2015), Michele Ferrero has passed away from a heart-attack,</a:t>
            </a:r>
            <a:r>
              <a:rPr lang="en-US" sz="1500">
                <a:latin typeface="Garamond"/>
                <a:ea typeface="Segoe UI"/>
                <a:cs typeface="Segoe UI"/>
              </a:rPr>
              <a:t>​</a:t>
            </a:r>
            <a:r>
              <a:rPr lang="en-GB" sz="1500">
                <a:latin typeface="Garamond"/>
                <a:ea typeface="Segoe UI"/>
                <a:cs typeface="Segoe UI"/>
              </a:rPr>
              <a:t> leaving a great legacy behind.</a:t>
            </a:r>
            <a:r>
              <a:rPr lang="en-US" sz="1500">
                <a:latin typeface="Garamond"/>
                <a:ea typeface="Segoe UI"/>
                <a:cs typeface="Segoe UI"/>
              </a:rPr>
              <a:t>​</a:t>
            </a:r>
            <a:endParaRPr lang="en-US" sz="1500"/>
          </a:p>
          <a:p>
            <a:pPr rtl="0"/>
            <a:r>
              <a:rPr lang="en-GB" sz="389">
                <a:latin typeface="Garamond"/>
                <a:ea typeface="Segoe UI"/>
                <a:cs typeface="Segoe UI"/>
              </a:rPr>
              <a:t>​</a:t>
            </a:r>
            <a:endParaRPr lang="en-US" sz="389">
              <a:latin typeface="Cambria"/>
              <a:ea typeface="Cambria"/>
              <a:cs typeface="Calibri Light"/>
            </a:endParaRPr>
          </a:p>
        </p:txBody>
      </p:sp>
      <p:pic>
        <p:nvPicPr>
          <p:cNvPr id="5" name="Picture 5">
            <a:extLst>
              <a:ext uri="{FF2B5EF4-FFF2-40B4-BE49-F238E27FC236}">
                <a16:creationId xmlns:a16="http://schemas.microsoft.com/office/drawing/2014/main" id="{4848B0BD-6AD7-DA8B-6794-CDBF0156F13B}"/>
              </a:ext>
            </a:extLst>
          </p:cNvPr>
          <p:cNvPicPr>
            <a:picLocks noChangeAspect="1"/>
          </p:cNvPicPr>
          <p:nvPr/>
        </p:nvPicPr>
        <p:blipFill rotWithShape="1">
          <a:blip r:embed="rId2"/>
          <a:srcRect r="11052"/>
          <a:stretch/>
        </p:blipFill>
        <p:spPr>
          <a:xfrm>
            <a:off x="6856130" y="2374"/>
            <a:ext cx="2292407" cy="1779099"/>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6" name="TextBox 5">
            <a:extLst>
              <a:ext uri="{FF2B5EF4-FFF2-40B4-BE49-F238E27FC236}">
                <a16:creationId xmlns:a16="http://schemas.microsoft.com/office/drawing/2014/main" id="{B521F451-7621-DC2A-940F-66DACC2E0E49}"/>
              </a:ext>
            </a:extLst>
          </p:cNvPr>
          <p:cNvSpPr txBox="1"/>
          <p:nvPr/>
        </p:nvSpPr>
        <p:spPr>
          <a:xfrm>
            <a:off x="230940" y="2532721"/>
            <a:ext cx="8625722" cy="683547"/>
          </a:xfrm>
          <a:prstGeom prst="rect">
            <a:avLst/>
          </a:prstGeom>
          <a:noFill/>
        </p:spPr>
        <p:txBody>
          <a:bodyPr rot="0" spcFirstLastPara="0" vertOverflow="overflow" horzOverflow="overflow" vert="horz" wrap="square" lIns="17804" tIns="8903" rIns="17804" bIns="8903" numCol="1" spcCol="0" rtlCol="0" fromWordArt="0" anchor="t" anchorCtr="0" forceAA="0" compatLnSpc="1">
            <a:prstTxWarp prst="textNoShape">
              <a:avLst/>
            </a:prstTxWarp>
            <a:spAutoFit/>
          </a:bodyPr>
          <a:lstStyle/>
          <a:p>
            <a:r>
              <a:rPr lang="en-GB" sz="1500">
                <a:latin typeface="Garamond"/>
                <a:cs typeface="Calibri"/>
              </a:rPr>
              <a:t>Currently, the Ferrero story has reached its third generation of being managed by Giovanni Ferrero, Michele's son, who continues to run the company successfully with the same inspiration and motivation as his father.</a:t>
            </a:r>
          </a:p>
          <a:p>
            <a:endParaRPr lang="en-GB" sz="389">
              <a:latin typeface="Garamond"/>
              <a:cs typeface="Calibri"/>
            </a:endParaRPr>
          </a:p>
          <a:p>
            <a:endParaRPr lang="en-GB" sz="468">
              <a:cs typeface="Calibri"/>
            </a:endParaRPr>
          </a:p>
          <a:p>
            <a:endParaRPr lang="en-GB" sz="468">
              <a:cs typeface="Calibri"/>
            </a:endParaRPr>
          </a:p>
        </p:txBody>
      </p:sp>
      <p:sp>
        <p:nvSpPr>
          <p:cNvPr id="2" name="Slide Number Placeholder 1">
            <a:extLst>
              <a:ext uri="{FF2B5EF4-FFF2-40B4-BE49-F238E27FC236}">
                <a16:creationId xmlns:a16="http://schemas.microsoft.com/office/drawing/2014/main" id="{1DE60FD9-D0AB-08E1-F6AA-777BC2CEC26F}"/>
              </a:ext>
            </a:extLst>
          </p:cNvPr>
          <p:cNvSpPr>
            <a:spLocks noGrp="1"/>
          </p:cNvSpPr>
          <p:nvPr>
            <p:ph type="sldNum" sz="quarter" idx="12"/>
          </p:nvPr>
        </p:nvSpPr>
        <p:spPr>
          <a:xfrm>
            <a:off x="8595285" y="4941615"/>
            <a:ext cx="534134" cy="71094"/>
          </a:xfrm>
        </p:spPr>
        <p:txBody>
          <a:bodyPr/>
          <a:lstStyle/>
          <a:p>
            <a:fld id="{330EA680-D336-4FF7-8B7A-9848BB0A1C32}" type="slidenum">
              <a:rPr lang="en-GB" dirty="0" smtClean="0"/>
              <a:t>4</a:t>
            </a:fld>
            <a:endParaRPr lang="en-GB"/>
          </a:p>
        </p:txBody>
      </p:sp>
      <p:sp>
        <p:nvSpPr>
          <p:cNvPr id="4" name="TextBox 3">
            <a:extLst>
              <a:ext uri="{FF2B5EF4-FFF2-40B4-BE49-F238E27FC236}">
                <a16:creationId xmlns:a16="http://schemas.microsoft.com/office/drawing/2014/main" id="{0D682599-2480-B49A-7FB1-84B8EF09E965}"/>
              </a:ext>
            </a:extLst>
          </p:cNvPr>
          <p:cNvSpPr txBox="1"/>
          <p:nvPr/>
        </p:nvSpPr>
        <p:spPr>
          <a:xfrm>
            <a:off x="4681098" y="2359016"/>
            <a:ext cx="471293" cy="71913"/>
          </a:xfrm>
          <a:prstGeom prst="rect">
            <a:avLst/>
          </a:prstGeom>
          <a:noFill/>
        </p:spPr>
        <p:txBody>
          <a:bodyPr rot="0" spcFirstLastPara="0" vertOverflow="overflow" horzOverflow="overflow" vert="horz" wrap="square" lIns="17804" tIns="8903" rIns="17804" bIns="8903" numCol="1" spcCol="0" rtlCol="0" fromWordArt="0" anchor="t" anchorCtr="0" forceAA="0" compatLnSpc="1">
            <a:prstTxWarp prst="textNoShape">
              <a:avLst/>
            </a:prstTxWarp>
            <a:spAutoFit/>
          </a:bodyPr>
          <a:lstStyle/>
          <a:p>
            <a:pPr algn="l"/>
            <a:endParaRPr lang="en-GB" sz="351">
              <a:cs typeface="Calibri"/>
            </a:endParaRPr>
          </a:p>
        </p:txBody>
      </p:sp>
      <p:sp>
        <p:nvSpPr>
          <p:cNvPr id="8" name="TextBox 7">
            <a:extLst>
              <a:ext uri="{FF2B5EF4-FFF2-40B4-BE49-F238E27FC236}">
                <a16:creationId xmlns:a16="http://schemas.microsoft.com/office/drawing/2014/main" id="{30F07A23-3CBD-2995-6E73-1C260140A399}"/>
              </a:ext>
            </a:extLst>
          </p:cNvPr>
          <p:cNvSpPr txBox="1"/>
          <p:nvPr/>
        </p:nvSpPr>
        <p:spPr>
          <a:xfrm>
            <a:off x="230768" y="2161282"/>
            <a:ext cx="9131380" cy="233423"/>
          </a:xfrm>
          <a:prstGeom prst="rect">
            <a:avLst/>
          </a:prstGeom>
          <a:noFill/>
        </p:spPr>
        <p:txBody>
          <a:bodyPr rot="0" spcFirstLastPara="0" vertOverflow="overflow" horzOverflow="overflow" vert="horz" wrap="square" lIns="17804" tIns="8903" rIns="17804" bIns="8903" numCol="1" spcCol="0" rtlCol="0" fromWordArt="0" anchor="t" anchorCtr="0" forceAA="0" compatLnSpc="1">
            <a:prstTxWarp prst="textNoShape">
              <a:avLst/>
            </a:prstTxWarp>
            <a:spAutoFit/>
          </a:bodyPr>
          <a:lstStyle/>
          <a:p>
            <a:r>
              <a:rPr lang="en-GB" sz="1400">
                <a:cs typeface="Calibri"/>
              </a:rPr>
              <a:t>(Hooper, 2015)</a:t>
            </a:r>
            <a:endParaRPr lang="en-GB" sz="1000">
              <a:cs typeface="Calibri"/>
            </a:endParaRPr>
          </a:p>
        </p:txBody>
      </p:sp>
      <p:pic>
        <p:nvPicPr>
          <p:cNvPr id="9" name="Picture 9">
            <a:extLst>
              <a:ext uri="{FF2B5EF4-FFF2-40B4-BE49-F238E27FC236}">
                <a16:creationId xmlns:a16="http://schemas.microsoft.com/office/drawing/2014/main" id="{9AB7F862-6609-95EC-195A-55B8CD610E28}"/>
              </a:ext>
            </a:extLst>
          </p:cNvPr>
          <p:cNvPicPr>
            <a:picLocks noChangeAspect="1"/>
          </p:cNvPicPr>
          <p:nvPr/>
        </p:nvPicPr>
        <p:blipFill>
          <a:blip r:embed="rId3"/>
          <a:stretch>
            <a:fillRect/>
          </a:stretch>
        </p:blipFill>
        <p:spPr>
          <a:xfrm>
            <a:off x="-646" y="3244"/>
            <a:ext cx="1185744" cy="1777356"/>
          </a:xfrm>
          <a:prstGeom prst="rect">
            <a:avLst/>
          </a:prstGeom>
        </p:spPr>
      </p:pic>
      <p:sp>
        <p:nvSpPr>
          <p:cNvPr id="11" name="TextBox 10">
            <a:extLst>
              <a:ext uri="{FF2B5EF4-FFF2-40B4-BE49-F238E27FC236}">
                <a16:creationId xmlns:a16="http://schemas.microsoft.com/office/drawing/2014/main" id="{9FEBF350-278D-4887-A50F-8C6B6E95E758}"/>
              </a:ext>
            </a:extLst>
          </p:cNvPr>
          <p:cNvSpPr txBox="1"/>
          <p:nvPr/>
        </p:nvSpPr>
        <p:spPr>
          <a:xfrm>
            <a:off x="237963" y="3006242"/>
            <a:ext cx="9134869" cy="233423"/>
          </a:xfrm>
          <a:prstGeom prst="rect">
            <a:avLst/>
          </a:prstGeom>
          <a:noFill/>
        </p:spPr>
        <p:txBody>
          <a:bodyPr rot="0" spcFirstLastPara="0" vertOverflow="overflow" horzOverflow="overflow" vert="horz" wrap="square" lIns="17804" tIns="8903" rIns="17804" bIns="8903" numCol="1" spcCol="0" rtlCol="0" fromWordArt="0" anchor="t" anchorCtr="0" forceAA="0" compatLnSpc="1">
            <a:prstTxWarp prst="textNoShape">
              <a:avLst/>
            </a:prstTxWarp>
            <a:spAutoFit/>
          </a:bodyPr>
          <a:lstStyle/>
          <a:p>
            <a:r>
              <a:rPr lang="en-GB" sz="1400">
                <a:cs typeface="Calibri"/>
              </a:rPr>
              <a:t>A story of a family (The Ferrero Group, 2022)</a:t>
            </a:r>
            <a:endParaRPr lang="en-GB" sz="1000">
              <a:cs typeface="Calibri"/>
            </a:endParaRPr>
          </a:p>
        </p:txBody>
      </p:sp>
      <p:sp>
        <p:nvSpPr>
          <p:cNvPr id="12" name="TextBox 11">
            <a:extLst>
              <a:ext uri="{FF2B5EF4-FFF2-40B4-BE49-F238E27FC236}">
                <a16:creationId xmlns:a16="http://schemas.microsoft.com/office/drawing/2014/main" id="{4F10D9A8-6B45-6B2A-51AC-0A113286CA73}"/>
              </a:ext>
            </a:extLst>
          </p:cNvPr>
          <p:cNvSpPr txBox="1"/>
          <p:nvPr/>
        </p:nvSpPr>
        <p:spPr>
          <a:xfrm>
            <a:off x="234057" y="3493348"/>
            <a:ext cx="8794651" cy="1387586"/>
          </a:xfrm>
          <a:prstGeom prst="rect">
            <a:avLst/>
          </a:prstGeom>
          <a:noFill/>
        </p:spPr>
        <p:txBody>
          <a:bodyPr rot="0" spcFirstLastPara="0" vertOverflow="overflow" horzOverflow="overflow" vert="horz" wrap="square" lIns="17804" tIns="8903" rIns="17804" bIns="8903" numCol="1" spcCol="0" rtlCol="0" fromWordArt="0" anchor="t" anchorCtr="0" forceAA="0" compatLnSpc="1">
            <a:prstTxWarp prst="textNoShape">
              <a:avLst/>
            </a:prstTxWarp>
            <a:spAutoFit/>
          </a:bodyPr>
          <a:lstStyle/>
          <a:p>
            <a:r>
              <a:rPr lang="en-GB" sz="1500">
                <a:cs typeface="Calibri"/>
              </a:rPr>
              <a:t>                              FERRERO  IN  THE  UK </a:t>
            </a:r>
          </a:p>
          <a:p>
            <a:r>
              <a:rPr lang="en-GB" sz="1500">
                <a:cs typeface="Calibri"/>
              </a:rPr>
              <a:t>In 1966, Ferrero established a presence in the UK with Nutella and Mon Cheri, then with Tic Tac in 1970. In 1974 Ferrero launched the Kinder Surprise egg in the UK, nine years later, the famous Ferrero Rocher was launched as well (1983). Kinder Chocolate and Kinder Bueno was brought in 1990 and 2001, however, Thorntons joined the Ferrero family in UK in 2015.</a:t>
            </a:r>
          </a:p>
          <a:p>
            <a:r>
              <a:rPr lang="en-GB" sz="1400">
                <a:cs typeface="Calibri"/>
              </a:rPr>
              <a:t>Our history (Ferrero UK, 2022)</a:t>
            </a:r>
            <a:endParaRPr lang="en-GB">
              <a:cs typeface="Calibri"/>
            </a:endParaRPr>
          </a:p>
        </p:txBody>
      </p:sp>
      <p:pic>
        <p:nvPicPr>
          <p:cNvPr id="13" name="Picture 13" descr="Timeline&#10;&#10;Description automatically generated">
            <a:extLst>
              <a:ext uri="{FF2B5EF4-FFF2-40B4-BE49-F238E27FC236}">
                <a16:creationId xmlns:a16="http://schemas.microsoft.com/office/drawing/2014/main" id="{78963592-19ED-1176-CA34-DDC0E5E2CE33}"/>
              </a:ext>
            </a:extLst>
          </p:cNvPr>
          <p:cNvPicPr>
            <a:picLocks noChangeAspect="1"/>
          </p:cNvPicPr>
          <p:nvPr/>
        </p:nvPicPr>
        <p:blipFill>
          <a:blip r:embed="rId4"/>
          <a:stretch>
            <a:fillRect/>
          </a:stretch>
        </p:blipFill>
        <p:spPr>
          <a:xfrm>
            <a:off x="2187724" y="4044"/>
            <a:ext cx="3793608" cy="1780348"/>
          </a:xfrm>
          <a:prstGeom prst="rect">
            <a:avLst/>
          </a:prstGeom>
        </p:spPr>
      </p:pic>
      <p:sp>
        <p:nvSpPr>
          <p:cNvPr id="14" name="TextBox 13">
            <a:extLst>
              <a:ext uri="{FF2B5EF4-FFF2-40B4-BE49-F238E27FC236}">
                <a16:creationId xmlns:a16="http://schemas.microsoft.com/office/drawing/2014/main" id="{C6076625-E766-2E95-977C-41C0852A8F4E}"/>
              </a:ext>
            </a:extLst>
          </p:cNvPr>
          <p:cNvSpPr txBox="1"/>
          <p:nvPr/>
        </p:nvSpPr>
        <p:spPr>
          <a:xfrm>
            <a:off x="1243407" y="650102"/>
            <a:ext cx="1352355" cy="479645"/>
          </a:xfrm>
          <a:prstGeom prst="rect">
            <a:avLst/>
          </a:prstGeom>
          <a:noFill/>
        </p:spPr>
        <p:txBody>
          <a:bodyPr rot="0" spcFirstLastPara="0" vertOverflow="overflow" horzOverflow="overflow" vert="horz" wrap="square" lIns="17804" tIns="8903" rIns="17804" bIns="8903" numCol="1" spcCol="0" rtlCol="0" fromWordArt="0" anchor="t" anchorCtr="0" forceAA="0" compatLnSpc="1">
            <a:prstTxWarp prst="textNoShape">
              <a:avLst/>
            </a:prstTxWarp>
            <a:spAutoFit/>
          </a:bodyPr>
          <a:lstStyle/>
          <a:p>
            <a:pPr algn="l"/>
            <a:r>
              <a:rPr lang="en-GB" sz="1500" i="1">
                <a:cs typeface="Calibri"/>
              </a:rPr>
              <a:t>MICHELE</a:t>
            </a:r>
          </a:p>
          <a:p>
            <a:r>
              <a:rPr lang="en-GB" sz="1500" i="1">
                <a:cs typeface="Calibri"/>
              </a:rPr>
              <a:t>FERRERO</a:t>
            </a:r>
          </a:p>
        </p:txBody>
      </p:sp>
      <p:sp>
        <p:nvSpPr>
          <p:cNvPr id="15" name="TextBox 14">
            <a:extLst>
              <a:ext uri="{FF2B5EF4-FFF2-40B4-BE49-F238E27FC236}">
                <a16:creationId xmlns:a16="http://schemas.microsoft.com/office/drawing/2014/main" id="{42075C35-F128-314E-3A6A-CB909EBDE916}"/>
              </a:ext>
            </a:extLst>
          </p:cNvPr>
          <p:cNvSpPr txBox="1"/>
          <p:nvPr/>
        </p:nvSpPr>
        <p:spPr>
          <a:xfrm>
            <a:off x="6064807" y="650101"/>
            <a:ext cx="1132792" cy="479645"/>
          </a:xfrm>
          <a:prstGeom prst="rect">
            <a:avLst/>
          </a:prstGeom>
          <a:noFill/>
        </p:spPr>
        <p:txBody>
          <a:bodyPr rot="0" spcFirstLastPara="0" vertOverflow="overflow" horzOverflow="overflow" vert="horz" wrap="square" lIns="17804" tIns="8903" rIns="17804" bIns="8903" numCol="1" spcCol="0" rtlCol="0" fromWordArt="0" anchor="t" anchorCtr="0" forceAA="0" compatLnSpc="1">
            <a:prstTxWarp prst="textNoShape">
              <a:avLst/>
            </a:prstTxWarp>
            <a:spAutoFit/>
          </a:bodyPr>
          <a:lstStyle/>
          <a:p>
            <a:pPr algn="l"/>
            <a:r>
              <a:rPr lang="en-GB" sz="1500" i="1">
                <a:cs typeface="Calibri"/>
              </a:rPr>
              <a:t>GIOVANNI</a:t>
            </a:r>
          </a:p>
          <a:p>
            <a:r>
              <a:rPr lang="en-GB" sz="1500" i="1">
                <a:cs typeface="Calibri"/>
              </a:rPr>
              <a:t>FERRERO</a:t>
            </a:r>
          </a:p>
        </p:txBody>
      </p:sp>
    </p:spTree>
    <p:extLst>
      <p:ext uri="{BB962C8B-B14F-4D97-AF65-F5344CB8AC3E}">
        <p14:creationId xmlns:p14="http://schemas.microsoft.com/office/powerpoint/2010/main" val="10935297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F6B41B66-E301-D411-0992-6B7AC370DF6C}"/>
              </a:ext>
            </a:extLst>
          </p:cNvPr>
          <p:cNvSpPr>
            <a:spLocks noGrp="1"/>
          </p:cNvSpPr>
          <p:nvPr>
            <p:ph type="sldNum" sz="quarter" idx="12"/>
          </p:nvPr>
        </p:nvSpPr>
        <p:spPr>
          <a:xfrm>
            <a:off x="7059010" y="4767263"/>
            <a:ext cx="2057400" cy="273844"/>
          </a:xfrm>
        </p:spPr>
        <p:txBody>
          <a:bodyPr/>
          <a:lstStyle/>
          <a:p>
            <a:fld id="{330EA680-D336-4FF7-8B7A-9848BB0A1C32}" type="slidenum">
              <a:rPr lang="en-GB" dirty="0" smtClean="0"/>
              <a:t>5</a:t>
            </a:fld>
            <a:endParaRPr lang="en-GB"/>
          </a:p>
        </p:txBody>
      </p:sp>
      <p:sp>
        <p:nvSpPr>
          <p:cNvPr id="2" name="TextBox 1">
            <a:extLst>
              <a:ext uri="{FF2B5EF4-FFF2-40B4-BE49-F238E27FC236}">
                <a16:creationId xmlns:a16="http://schemas.microsoft.com/office/drawing/2014/main" id="{23671B85-2C8B-E468-3849-35E0C486DE20}"/>
              </a:ext>
            </a:extLst>
          </p:cNvPr>
          <p:cNvSpPr txBox="1"/>
          <p:nvPr/>
        </p:nvSpPr>
        <p:spPr>
          <a:xfrm>
            <a:off x="806959" y="-1952"/>
            <a:ext cx="376225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a:cs typeface="Calibri"/>
              </a:rPr>
              <a:t>FERRERO PRODUCTS</a:t>
            </a:r>
          </a:p>
          <a:p>
            <a:endParaRPr lang="en-GB" sz="2400" b="1">
              <a:cs typeface="Calibri"/>
            </a:endParaRPr>
          </a:p>
        </p:txBody>
      </p:sp>
      <p:sp>
        <p:nvSpPr>
          <p:cNvPr id="4" name="TextBox 3">
            <a:extLst>
              <a:ext uri="{FF2B5EF4-FFF2-40B4-BE49-F238E27FC236}">
                <a16:creationId xmlns:a16="http://schemas.microsoft.com/office/drawing/2014/main" id="{22A97726-2568-244C-E294-4CA330F9F3EA}"/>
              </a:ext>
            </a:extLst>
          </p:cNvPr>
          <p:cNvSpPr txBox="1"/>
          <p:nvPr/>
        </p:nvSpPr>
        <p:spPr>
          <a:xfrm>
            <a:off x="234716" y="622441"/>
            <a:ext cx="6834762"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sz="900">
              <a:cs typeface="Calibri"/>
            </a:endParaRPr>
          </a:p>
        </p:txBody>
      </p:sp>
      <p:sp>
        <p:nvSpPr>
          <p:cNvPr id="6" name="TextBox 5">
            <a:extLst>
              <a:ext uri="{FF2B5EF4-FFF2-40B4-BE49-F238E27FC236}">
                <a16:creationId xmlns:a16="http://schemas.microsoft.com/office/drawing/2014/main" id="{F419CBF0-ED3C-15EF-3077-922BA8D66D24}"/>
              </a:ext>
            </a:extLst>
          </p:cNvPr>
          <p:cNvSpPr txBox="1"/>
          <p:nvPr/>
        </p:nvSpPr>
        <p:spPr>
          <a:xfrm>
            <a:off x="384283" y="2253930"/>
            <a:ext cx="7843345"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cs typeface="Calibri"/>
              </a:rPr>
              <a:t>   </a:t>
            </a:r>
            <a:r>
              <a:rPr lang="en-GB" sz="2000" u="sng">
                <a:cs typeface="Calibri"/>
              </a:rPr>
              <a:t>Product variety:</a:t>
            </a:r>
          </a:p>
          <a:p>
            <a:endParaRPr lang="en-GB" u="sng">
              <a:cs typeface="Calibri"/>
            </a:endParaRPr>
          </a:p>
        </p:txBody>
      </p:sp>
      <p:sp>
        <p:nvSpPr>
          <p:cNvPr id="7" name="TextBox 6">
            <a:extLst>
              <a:ext uri="{FF2B5EF4-FFF2-40B4-BE49-F238E27FC236}">
                <a16:creationId xmlns:a16="http://schemas.microsoft.com/office/drawing/2014/main" id="{9DFA031F-91D8-7A84-66B0-2A0276F90022}"/>
              </a:ext>
            </a:extLst>
          </p:cNvPr>
          <p:cNvSpPr txBox="1"/>
          <p:nvPr/>
        </p:nvSpPr>
        <p:spPr>
          <a:xfrm>
            <a:off x="8321237" y="561646"/>
            <a:ext cx="180974" cy="3619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51031414-9D44-86F0-71ED-7604B12BE851}"/>
              </a:ext>
            </a:extLst>
          </p:cNvPr>
          <p:cNvSpPr txBox="1"/>
          <p:nvPr/>
        </p:nvSpPr>
        <p:spPr>
          <a:xfrm>
            <a:off x="7390086" y="354723"/>
            <a:ext cx="1389336" cy="6503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FCC6FC49-FA9C-2EBE-A42C-4851A0459B7D}"/>
              </a:ext>
            </a:extLst>
          </p:cNvPr>
          <p:cNvSpPr txBox="1"/>
          <p:nvPr/>
        </p:nvSpPr>
        <p:spPr>
          <a:xfrm>
            <a:off x="7530265" y="494902"/>
            <a:ext cx="1389336" cy="6503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11" name="Picture 11" descr="A picture containing text, refrigerator&#10;&#10;Description automatically generated">
            <a:extLst>
              <a:ext uri="{FF2B5EF4-FFF2-40B4-BE49-F238E27FC236}">
                <a16:creationId xmlns:a16="http://schemas.microsoft.com/office/drawing/2014/main" id="{9E57A4B8-B579-4A0A-6B86-71D93FEEA76C}"/>
              </a:ext>
            </a:extLst>
          </p:cNvPr>
          <p:cNvPicPr>
            <a:picLocks noChangeAspect="1"/>
          </p:cNvPicPr>
          <p:nvPr/>
        </p:nvPicPr>
        <p:blipFill>
          <a:blip r:embed="rId2"/>
          <a:stretch>
            <a:fillRect/>
          </a:stretch>
        </p:blipFill>
        <p:spPr>
          <a:xfrm>
            <a:off x="6393661" y="41886"/>
            <a:ext cx="2718287" cy="2519025"/>
          </a:xfrm>
          <a:prstGeom prst="rect">
            <a:avLst/>
          </a:prstGeom>
        </p:spPr>
      </p:pic>
      <p:sp>
        <p:nvSpPr>
          <p:cNvPr id="12" name="TextBox 11">
            <a:extLst>
              <a:ext uri="{FF2B5EF4-FFF2-40B4-BE49-F238E27FC236}">
                <a16:creationId xmlns:a16="http://schemas.microsoft.com/office/drawing/2014/main" id="{8E203768-80B7-30F3-C529-AF14F5169FFA}"/>
              </a:ext>
            </a:extLst>
          </p:cNvPr>
          <p:cNvSpPr txBox="1"/>
          <p:nvPr/>
        </p:nvSpPr>
        <p:spPr>
          <a:xfrm>
            <a:off x="236483" y="1596259"/>
            <a:ext cx="59120" cy="739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0" name="TextBox 9">
            <a:extLst>
              <a:ext uri="{FF2B5EF4-FFF2-40B4-BE49-F238E27FC236}">
                <a16:creationId xmlns:a16="http://schemas.microsoft.com/office/drawing/2014/main" id="{CBEEC4A6-8DAE-2D64-BD70-FF6488363945}"/>
              </a:ext>
            </a:extLst>
          </p:cNvPr>
          <p:cNvSpPr txBox="1"/>
          <p:nvPr/>
        </p:nvSpPr>
        <p:spPr>
          <a:xfrm>
            <a:off x="384284" y="1551917"/>
            <a:ext cx="6266793" cy="4581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3" name="TextBox 12">
            <a:extLst>
              <a:ext uri="{FF2B5EF4-FFF2-40B4-BE49-F238E27FC236}">
                <a16:creationId xmlns:a16="http://schemas.microsoft.com/office/drawing/2014/main" id="{0D12ABC3-A967-4BA9-2007-8DAFC27E1C7A}"/>
              </a:ext>
            </a:extLst>
          </p:cNvPr>
          <p:cNvSpPr txBox="1"/>
          <p:nvPr/>
        </p:nvSpPr>
        <p:spPr>
          <a:xfrm>
            <a:off x="147615" y="493229"/>
            <a:ext cx="6414408"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cs typeface="Calibri"/>
              </a:rPr>
              <a:t>Ferrero's mission is to keep a high quality of products, they are succeeding in this since they have a well-studied marketing strategy and do things like keeping the recipe a secret, to keep their products original, therefore making them more valuable.</a:t>
            </a:r>
          </a:p>
          <a:p>
            <a:r>
              <a:rPr lang="en-GB" sz="1600">
                <a:cs typeface="Calibri"/>
              </a:rPr>
              <a:t>They go by their famous moto "</a:t>
            </a:r>
            <a:r>
              <a:rPr lang="en-GB" sz="1600" i="1" u="sng">
                <a:cs typeface="Calibri"/>
              </a:rPr>
              <a:t>Share Value To Create Value".</a:t>
            </a:r>
            <a:endParaRPr lang="en-GB" sz="1600">
              <a:cs typeface="Calibri"/>
            </a:endParaRPr>
          </a:p>
        </p:txBody>
      </p:sp>
      <p:pic>
        <p:nvPicPr>
          <p:cNvPr id="15" name="Picture 15">
            <a:extLst>
              <a:ext uri="{FF2B5EF4-FFF2-40B4-BE49-F238E27FC236}">
                <a16:creationId xmlns:a16="http://schemas.microsoft.com/office/drawing/2014/main" id="{2B8645C7-629C-FBE9-F250-B8CCE57A5125}"/>
              </a:ext>
            </a:extLst>
          </p:cNvPr>
          <p:cNvPicPr>
            <a:picLocks noChangeAspect="1"/>
          </p:cNvPicPr>
          <p:nvPr/>
        </p:nvPicPr>
        <p:blipFill>
          <a:blip r:embed="rId3"/>
          <a:stretch>
            <a:fillRect/>
          </a:stretch>
        </p:blipFill>
        <p:spPr>
          <a:xfrm>
            <a:off x="1321922" y="2692760"/>
            <a:ext cx="2038956" cy="2277862"/>
          </a:xfrm>
          <a:prstGeom prst="rect">
            <a:avLst/>
          </a:prstGeom>
        </p:spPr>
      </p:pic>
      <p:sp>
        <p:nvSpPr>
          <p:cNvPr id="17" name="TextBox 16">
            <a:extLst>
              <a:ext uri="{FF2B5EF4-FFF2-40B4-BE49-F238E27FC236}">
                <a16:creationId xmlns:a16="http://schemas.microsoft.com/office/drawing/2014/main" id="{EEFD8C4A-089C-1832-B6E3-201E885C5B12}"/>
              </a:ext>
            </a:extLst>
          </p:cNvPr>
          <p:cNvSpPr txBox="1"/>
          <p:nvPr/>
        </p:nvSpPr>
        <p:spPr>
          <a:xfrm>
            <a:off x="3442387" y="4105914"/>
            <a:ext cx="5125743"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Ingredients:</a:t>
            </a:r>
            <a:r>
              <a:rPr lang="en-GB" sz="1200" dirty="0">
                <a:cs typeface="Calibri"/>
              </a:rPr>
              <a:t> Sugar, Palm Oil, Hazelnuts(13%), Skimmed Milk Powder(8.7%), Fat-reduced Cocoa (7.4%), Emulsifier: Lecithin (Soya), Vanillin</a:t>
            </a:r>
            <a:endParaRPr lang="en-GB" sz="1400" dirty="0"/>
          </a:p>
        </p:txBody>
      </p:sp>
      <p:sp>
        <p:nvSpPr>
          <p:cNvPr id="19" name="TextBox 18">
            <a:extLst>
              <a:ext uri="{FF2B5EF4-FFF2-40B4-BE49-F238E27FC236}">
                <a16:creationId xmlns:a16="http://schemas.microsoft.com/office/drawing/2014/main" id="{093A39ED-A238-8E0A-78E2-E10052F14E5E}"/>
              </a:ext>
            </a:extLst>
          </p:cNvPr>
          <p:cNvSpPr txBox="1"/>
          <p:nvPr/>
        </p:nvSpPr>
        <p:spPr>
          <a:xfrm>
            <a:off x="265113" y="3010599"/>
            <a:ext cx="12398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cs typeface="Calibri"/>
              </a:rPr>
              <a:t>NUTELLA</a:t>
            </a:r>
          </a:p>
        </p:txBody>
      </p:sp>
      <p:graphicFrame>
        <p:nvGraphicFramePr>
          <p:cNvPr id="31" name="TextBox 15">
            <a:extLst>
              <a:ext uri="{FF2B5EF4-FFF2-40B4-BE49-F238E27FC236}">
                <a16:creationId xmlns:a16="http://schemas.microsoft.com/office/drawing/2014/main" id="{C288EA3B-683F-D821-A278-F6D1E79E024F}"/>
              </a:ext>
            </a:extLst>
          </p:cNvPr>
          <p:cNvGraphicFramePr/>
          <p:nvPr>
            <p:extLst>
              <p:ext uri="{D42A27DB-BD31-4B8C-83A1-F6EECF244321}">
                <p14:modId xmlns:p14="http://schemas.microsoft.com/office/powerpoint/2010/main" val="690824455"/>
              </p:ext>
            </p:extLst>
          </p:nvPr>
        </p:nvGraphicFramePr>
        <p:xfrm>
          <a:off x="3440339" y="2468103"/>
          <a:ext cx="5472288" cy="181588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3" name="TextBox 72">
            <a:extLst>
              <a:ext uri="{FF2B5EF4-FFF2-40B4-BE49-F238E27FC236}">
                <a16:creationId xmlns:a16="http://schemas.microsoft.com/office/drawing/2014/main" id="{F95C2BD9-FBB7-39A6-AA7B-71BC9C231DE8}"/>
              </a:ext>
            </a:extLst>
          </p:cNvPr>
          <p:cNvSpPr txBox="1"/>
          <p:nvPr/>
        </p:nvSpPr>
        <p:spPr>
          <a:xfrm>
            <a:off x="5301155" y="4670534"/>
            <a:ext cx="476906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cs typeface="Calibri"/>
              </a:rPr>
              <a:t>For more information visit our official website:</a:t>
            </a:r>
          </a:p>
          <a:p>
            <a:r>
              <a:rPr lang="en-GB" sz="1200">
                <a:cs typeface="Calibri"/>
                <a:hlinkClick r:id="rId9"/>
              </a:rPr>
              <a:t>Http://www.nutella.com/en/uk</a:t>
            </a:r>
            <a:r>
              <a:rPr lang="en-GB" sz="1200">
                <a:cs typeface="Calibri"/>
              </a:rPr>
              <a:t> </a:t>
            </a:r>
          </a:p>
        </p:txBody>
      </p:sp>
      <p:sp>
        <p:nvSpPr>
          <p:cNvPr id="21" name="TextBox 20">
            <a:extLst>
              <a:ext uri="{FF2B5EF4-FFF2-40B4-BE49-F238E27FC236}">
                <a16:creationId xmlns:a16="http://schemas.microsoft.com/office/drawing/2014/main" id="{0C5CB92B-D02C-48AA-AAF4-A676096CD6A8}"/>
              </a:ext>
            </a:extLst>
          </p:cNvPr>
          <p:cNvSpPr txBox="1"/>
          <p:nvPr/>
        </p:nvSpPr>
        <p:spPr>
          <a:xfrm>
            <a:off x="236481" y="1980542"/>
            <a:ext cx="704521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cs typeface="Calibri"/>
              </a:rPr>
              <a:t>For more information about Ferrero's Quality at Heart visit: www.ferrero.co.uk/introducing-quality-at-heart</a:t>
            </a:r>
          </a:p>
        </p:txBody>
      </p:sp>
      <p:sp>
        <p:nvSpPr>
          <p:cNvPr id="22" name="TextBox 21">
            <a:extLst>
              <a:ext uri="{FF2B5EF4-FFF2-40B4-BE49-F238E27FC236}">
                <a16:creationId xmlns:a16="http://schemas.microsoft.com/office/drawing/2014/main" id="{F89381B8-2EE1-4865-0E26-CB2D15383D4A}"/>
              </a:ext>
            </a:extLst>
          </p:cNvPr>
          <p:cNvSpPr txBox="1"/>
          <p:nvPr/>
        </p:nvSpPr>
        <p:spPr>
          <a:xfrm>
            <a:off x="265113" y="1732094"/>
            <a:ext cx="509915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cs typeface="Calibri"/>
              </a:rPr>
              <a:t>Source: </a:t>
            </a:r>
            <a:r>
              <a:rPr lang="en-GB" sz="1200" dirty="0">
                <a:cs typeface="Calibri"/>
                <a:hlinkClick r:id="rId10"/>
              </a:rPr>
              <a:t>https://www.ferrero.co.uk/Share-value-to-create-value</a:t>
            </a:r>
            <a:endParaRPr lang="en-GB" dirty="0">
              <a:cs typeface="Calibri"/>
            </a:endParaRPr>
          </a:p>
        </p:txBody>
      </p:sp>
    </p:spTree>
    <p:extLst>
      <p:ext uri="{BB962C8B-B14F-4D97-AF65-F5344CB8AC3E}">
        <p14:creationId xmlns:p14="http://schemas.microsoft.com/office/powerpoint/2010/main" val="25795432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98457A7-E49A-860E-94B9-5906FD495CAB}"/>
              </a:ext>
            </a:extLst>
          </p:cNvPr>
          <p:cNvSpPr txBox="1"/>
          <p:nvPr/>
        </p:nvSpPr>
        <p:spPr>
          <a:xfrm>
            <a:off x="1852522" y="3235"/>
            <a:ext cx="716423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Segoe UI"/>
              </a:rPr>
              <a:t> </a:t>
            </a:r>
            <a:r>
              <a:rPr lang="en-GB" sz="1400">
                <a:cs typeface="Segoe UI"/>
              </a:rPr>
              <a:t> </a:t>
            </a:r>
            <a:endParaRPr lang="en-US" sz="1400">
              <a:cs typeface="Segoe UI"/>
            </a:endParaRPr>
          </a:p>
        </p:txBody>
      </p:sp>
      <p:sp>
        <p:nvSpPr>
          <p:cNvPr id="4" name="TextBox 3">
            <a:extLst>
              <a:ext uri="{FF2B5EF4-FFF2-40B4-BE49-F238E27FC236}">
                <a16:creationId xmlns:a16="http://schemas.microsoft.com/office/drawing/2014/main" id="{C70BF1C9-425A-AA42-6C9A-38D602D0CA8E}"/>
              </a:ext>
            </a:extLst>
          </p:cNvPr>
          <p:cNvSpPr txBox="1"/>
          <p:nvPr/>
        </p:nvSpPr>
        <p:spPr>
          <a:xfrm>
            <a:off x="92863" y="1396215"/>
            <a:ext cx="665107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200">
              <a:cs typeface="Calibri"/>
            </a:endParaRPr>
          </a:p>
        </p:txBody>
      </p:sp>
      <p:sp>
        <p:nvSpPr>
          <p:cNvPr id="10" name="TextBox 9">
            <a:extLst>
              <a:ext uri="{FF2B5EF4-FFF2-40B4-BE49-F238E27FC236}">
                <a16:creationId xmlns:a16="http://schemas.microsoft.com/office/drawing/2014/main" id="{102F7A73-F3A6-B11B-EC36-19449225A03A}"/>
              </a:ext>
            </a:extLst>
          </p:cNvPr>
          <p:cNvSpPr txBox="1"/>
          <p:nvPr/>
        </p:nvSpPr>
        <p:spPr>
          <a:xfrm>
            <a:off x="177362" y="147801"/>
            <a:ext cx="29560" cy="1330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2" name="TextBox 11">
            <a:extLst>
              <a:ext uri="{FF2B5EF4-FFF2-40B4-BE49-F238E27FC236}">
                <a16:creationId xmlns:a16="http://schemas.microsoft.com/office/drawing/2014/main" id="{4E0A5DB3-D4F9-FFFA-1D8E-506EB9ED1D61}"/>
              </a:ext>
            </a:extLst>
          </p:cNvPr>
          <p:cNvSpPr txBox="1"/>
          <p:nvPr/>
        </p:nvSpPr>
        <p:spPr>
          <a:xfrm>
            <a:off x="263626" y="24541"/>
            <a:ext cx="277867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cs typeface="Calibri"/>
              </a:rPr>
              <a:t>KINDER:</a:t>
            </a:r>
          </a:p>
        </p:txBody>
      </p:sp>
      <p:sp>
        <p:nvSpPr>
          <p:cNvPr id="11" name="TextBox 10">
            <a:extLst>
              <a:ext uri="{FF2B5EF4-FFF2-40B4-BE49-F238E27FC236}">
                <a16:creationId xmlns:a16="http://schemas.microsoft.com/office/drawing/2014/main" id="{8811EB21-09C4-470D-1A8D-4FF0874832BF}"/>
              </a:ext>
            </a:extLst>
          </p:cNvPr>
          <p:cNvSpPr txBox="1"/>
          <p:nvPr/>
        </p:nvSpPr>
        <p:spPr>
          <a:xfrm>
            <a:off x="2867353" y="2010103"/>
            <a:ext cx="180974" cy="3619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1" name="Slide Number Placeholder 20">
            <a:extLst>
              <a:ext uri="{FF2B5EF4-FFF2-40B4-BE49-F238E27FC236}">
                <a16:creationId xmlns:a16="http://schemas.microsoft.com/office/drawing/2014/main" id="{A39B772C-C05B-B5EA-895A-69EA90859EA8}"/>
              </a:ext>
            </a:extLst>
          </p:cNvPr>
          <p:cNvSpPr>
            <a:spLocks noGrp="1"/>
          </p:cNvSpPr>
          <p:nvPr>
            <p:ph type="sldNum" sz="quarter" idx="12"/>
          </p:nvPr>
        </p:nvSpPr>
        <p:spPr>
          <a:xfrm>
            <a:off x="6910837" y="4767263"/>
            <a:ext cx="2057400" cy="273844"/>
          </a:xfrm>
        </p:spPr>
        <p:txBody>
          <a:bodyPr/>
          <a:lstStyle/>
          <a:p>
            <a:fld id="{48F63A3B-78C7-47BE-AE5E-E10140E04643}" type="slidenum">
              <a:rPr lang="en-US" dirty="0"/>
              <a:t>6</a:t>
            </a:fld>
            <a:endParaRPr lang="en-GB"/>
          </a:p>
        </p:txBody>
      </p:sp>
      <p:sp>
        <p:nvSpPr>
          <p:cNvPr id="22" name="TextBox 21">
            <a:extLst>
              <a:ext uri="{FF2B5EF4-FFF2-40B4-BE49-F238E27FC236}">
                <a16:creationId xmlns:a16="http://schemas.microsoft.com/office/drawing/2014/main" id="{3B765D77-294C-C429-7761-40AA6F18F8CB}"/>
              </a:ext>
            </a:extLst>
          </p:cNvPr>
          <p:cNvSpPr txBox="1"/>
          <p:nvPr/>
        </p:nvSpPr>
        <p:spPr>
          <a:xfrm>
            <a:off x="4579064" y="331949"/>
            <a:ext cx="274511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200">
              <a:cs typeface="Calibri"/>
            </a:endParaRPr>
          </a:p>
        </p:txBody>
      </p:sp>
      <p:pic>
        <p:nvPicPr>
          <p:cNvPr id="3" name="Picture 4" descr="A picture containing calendar&#10;&#10;Description automatically generated">
            <a:extLst>
              <a:ext uri="{FF2B5EF4-FFF2-40B4-BE49-F238E27FC236}">
                <a16:creationId xmlns:a16="http://schemas.microsoft.com/office/drawing/2014/main" id="{6CC3F65B-21F6-4CEE-EC7A-9358577F87B5}"/>
              </a:ext>
            </a:extLst>
          </p:cNvPr>
          <p:cNvPicPr>
            <a:picLocks noChangeAspect="1"/>
          </p:cNvPicPr>
          <p:nvPr/>
        </p:nvPicPr>
        <p:blipFill>
          <a:blip r:embed="rId2"/>
          <a:stretch>
            <a:fillRect/>
          </a:stretch>
        </p:blipFill>
        <p:spPr>
          <a:xfrm>
            <a:off x="6908827" y="4354"/>
            <a:ext cx="2060339" cy="1451835"/>
          </a:xfrm>
          <a:prstGeom prst="rect">
            <a:avLst/>
          </a:prstGeom>
        </p:spPr>
      </p:pic>
      <p:sp>
        <p:nvSpPr>
          <p:cNvPr id="5" name="TextBox 4">
            <a:extLst>
              <a:ext uri="{FF2B5EF4-FFF2-40B4-BE49-F238E27FC236}">
                <a16:creationId xmlns:a16="http://schemas.microsoft.com/office/drawing/2014/main" id="{EA28C339-ED97-1A83-54AE-9490B688D141}"/>
              </a:ext>
            </a:extLst>
          </p:cNvPr>
          <p:cNvSpPr txBox="1"/>
          <p:nvPr/>
        </p:nvSpPr>
        <p:spPr>
          <a:xfrm>
            <a:off x="212540" y="1706202"/>
            <a:ext cx="6665857" cy="13388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cs typeface="Calibri"/>
              </a:rPr>
              <a:t>  TIC TAC:</a:t>
            </a:r>
          </a:p>
          <a:p>
            <a:endParaRPr lang="en-GB" sz="800">
              <a:cs typeface="Calibri"/>
            </a:endParaRPr>
          </a:p>
          <a:p>
            <a:r>
              <a:rPr lang="en-GB" sz="1300">
                <a:cs typeface="Calibri"/>
              </a:rPr>
              <a:t>Tic Tac offers a glimpse of refreshment that anyone can enjoy. It comes in different flavours, depending on one's taste and preference, and it's a worldwide product, therefore making it accessible to anyone anywhere.</a:t>
            </a:r>
          </a:p>
          <a:p>
            <a:endParaRPr lang="en-GB" sz="1600" b="1">
              <a:cs typeface="Calibri"/>
            </a:endParaRPr>
          </a:p>
        </p:txBody>
      </p:sp>
      <p:sp>
        <p:nvSpPr>
          <p:cNvPr id="7" name="TextBox 6">
            <a:extLst>
              <a:ext uri="{FF2B5EF4-FFF2-40B4-BE49-F238E27FC236}">
                <a16:creationId xmlns:a16="http://schemas.microsoft.com/office/drawing/2014/main" id="{635432A4-DD62-F1BF-DB7B-241DB10B6409}"/>
              </a:ext>
            </a:extLst>
          </p:cNvPr>
          <p:cNvSpPr txBox="1"/>
          <p:nvPr/>
        </p:nvSpPr>
        <p:spPr>
          <a:xfrm>
            <a:off x="173364" y="327432"/>
            <a:ext cx="6492492"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300">
                <a:cs typeface="Calibri"/>
              </a:rPr>
              <a:t>Kinder is a fine milk chocolate that was inspired by families and is loved by kids. The Kinder chocolate is the 3rd best-selling Kids Chocolate Brand while Kinder surprise occupies the first place in kids confectionery line. The brand Kinder has a faster and continuous growing manufacturer in kids confectionery, establishing its success.</a:t>
            </a:r>
          </a:p>
        </p:txBody>
      </p:sp>
      <p:pic>
        <p:nvPicPr>
          <p:cNvPr id="8" name="Picture 8" descr="A picture containing text, bunch, covered, different&#10;&#10;Description automatically generated">
            <a:extLst>
              <a:ext uri="{FF2B5EF4-FFF2-40B4-BE49-F238E27FC236}">
                <a16:creationId xmlns:a16="http://schemas.microsoft.com/office/drawing/2014/main" id="{E18F45B3-D2FF-BF32-32A1-363BB0652AC5}"/>
              </a:ext>
            </a:extLst>
          </p:cNvPr>
          <p:cNvPicPr>
            <a:picLocks noChangeAspect="1"/>
          </p:cNvPicPr>
          <p:nvPr/>
        </p:nvPicPr>
        <p:blipFill rotWithShape="1">
          <a:blip r:embed="rId3"/>
          <a:srcRect l="83" t="142" r="-397" b="34615"/>
          <a:stretch/>
        </p:blipFill>
        <p:spPr>
          <a:xfrm>
            <a:off x="6912090" y="1542381"/>
            <a:ext cx="2140486" cy="1301245"/>
          </a:xfrm>
          <a:prstGeom prst="rect">
            <a:avLst/>
          </a:prstGeom>
        </p:spPr>
      </p:pic>
      <p:sp>
        <p:nvSpPr>
          <p:cNvPr id="9" name="TextBox 8">
            <a:extLst>
              <a:ext uri="{FF2B5EF4-FFF2-40B4-BE49-F238E27FC236}">
                <a16:creationId xmlns:a16="http://schemas.microsoft.com/office/drawing/2014/main" id="{D5BD28B0-8170-FD6E-37A2-8D1D2896392F}"/>
              </a:ext>
            </a:extLst>
          </p:cNvPr>
          <p:cNvSpPr txBox="1"/>
          <p:nvPr/>
        </p:nvSpPr>
        <p:spPr>
          <a:xfrm>
            <a:off x="211848" y="3182664"/>
            <a:ext cx="6483568" cy="14157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cs typeface="Calibri"/>
              </a:rPr>
              <a:t> THORNTONS:</a:t>
            </a:r>
            <a:endParaRPr lang="en-GB" sz="800" b="1">
              <a:cs typeface="Calibri"/>
            </a:endParaRPr>
          </a:p>
          <a:p>
            <a:endParaRPr lang="en-GB" sz="800" b="1">
              <a:cs typeface="Calibri"/>
            </a:endParaRPr>
          </a:p>
          <a:p>
            <a:r>
              <a:rPr lang="en-GB" sz="1300">
                <a:cs typeface="Calibri"/>
              </a:rPr>
              <a:t>Thorntons are made for everyone to enjoy in different ways as they are tirelessly working on developing new flavours as well as textures for every individual to be as pleased as possible with this product. These chocolates are a more recent addition to the Ferrero family, since Ferrero bought them in 2015, however, they are still very relevant within the company.</a:t>
            </a:r>
            <a:endParaRPr lang="en-GB" sz="800" b="1">
              <a:cs typeface="Calibri"/>
            </a:endParaRPr>
          </a:p>
          <a:p>
            <a:endParaRPr lang="en-GB" sz="800" b="1">
              <a:cs typeface="Calibri"/>
            </a:endParaRPr>
          </a:p>
        </p:txBody>
      </p:sp>
      <p:pic>
        <p:nvPicPr>
          <p:cNvPr id="13" name="Picture 13" descr="A picture containing text&#10;&#10;Description automatically generated">
            <a:extLst>
              <a:ext uri="{FF2B5EF4-FFF2-40B4-BE49-F238E27FC236}">
                <a16:creationId xmlns:a16="http://schemas.microsoft.com/office/drawing/2014/main" id="{02303D47-0F8E-5AB5-E2EC-D735375FE49C}"/>
              </a:ext>
            </a:extLst>
          </p:cNvPr>
          <p:cNvPicPr>
            <a:picLocks noChangeAspect="1"/>
          </p:cNvPicPr>
          <p:nvPr/>
        </p:nvPicPr>
        <p:blipFill rotWithShape="1">
          <a:blip r:embed="rId4"/>
          <a:srcRect t="13737" r="1244" b="4974"/>
          <a:stretch/>
        </p:blipFill>
        <p:spPr>
          <a:xfrm>
            <a:off x="6787055" y="3022839"/>
            <a:ext cx="2224982" cy="1733742"/>
          </a:xfrm>
          <a:prstGeom prst="rect">
            <a:avLst/>
          </a:prstGeom>
        </p:spPr>
      </p:pic>
      <p:sp>
        <p:nvSpPr>
          <p:cNvPr id="2" name="TextBox 1">
            <a:extLst>
              <a:ext uri="{FF2B5EF4-FFF2-40B4-BE49-F238E27FC236}">
                <a16:creationId xmlns:a16="http://schemas.microsoft.com/office/drawing/2014/main" id="{44A66851-425B-2A4B-F761-10D8BF082829}"/>
              </a:ext>
            </a:extLst>
          </p:cNvPr>
          <p:cNvSpPr txBox="1"/>
          <p:nvPr/>
        </p:nvSpPr>
        <p:spPr>
          <a:xfrm>
            <a:off x="706855" y="1398670"/>
            <a:ext cx="4060657" cy="2556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5" name="TextBox 14">
            <a:extLst>
              <a:ext uri="{FF2B5EF4-FFF2-40B4-BE49-F238E27FC236}">
                <a16:creationId xmlns:a16="http://schemas.microsoft.com/office/drawing/2014/main" id="{757B0C31-930A-677D-3F1C-0C902CFDF0D6}"/>
              </a:ext>
            </a:extLst>
          </p:cNvPr>
          <p:cNvSpPr txBox="1"/>
          <p:nvPr/>
        </p:nvSpPr>
        <p:spPr>
          <a:xfrm>
            <a:off x="349797" y="1181140"/>
            <a:ext cx="437648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cs typeface="Calibri"/>
              </a:rPr>
              <a:t>Click here to find more:       </a:t>
            </a:r>
            <a:r>
              <a:rPr lang="en-GB" sz="1200" dirty="0">
                <a:cs typeface="Calibri"/>
                <a:hlinkClick r:id="rId5"/>
              </a:rPr>
              <a:t>https://www.kinder.com</a:t>
            </a:r>
            <a:endParaRPr lang="en-GB" dirty="0">
              <a:cs typeface="Calibri"/>
            </a:endParaRPr>
          </a:p>
          <a:p>
            <a:r>
              <a:rPr lang="en-GB" sz="1200" dirty="0">
                <a:cs typeface="Calibri"/>
              </a:rPr>
              <a:t>If you want to buy go to :  </a:t>
            </a:r>
            <a:r>
              <a:rPr lang="en-GB" sz="1200" dirty="0">
                <a:cs typeface="Calibri"/>
                <a:hlinkClick r:id="rId6"/>
              </a:rPr>
              <a:t>www.amazon.co.uk:kinder</a:t>
            </a:r>
            <a:r>
              <a:rPr lang="en-GB" sz="1200" dirty="0">
                <a:cs typeface="Calibri"/>
              </a:rPr>
              <a:t> </a:t>
            </a:r>
          </a:p>
        </p:txBody>
      </p:sp>
      <p:sp>
        <p:nvSpPr>
          <p:cNvPr id="16" name="TextBox 15">
            <a:extLst>
              <a:ext uri="{FF2B5EF4-FFF2-40B4-BE49-F238E27FC236}">
                <a16:creationId xmlns:a16="http://schemas.microsoft.com/office/drawing/2014/main" id="{CBC05B3A-6937-945D-731B-7BA48B0C408A}"/>
              </a:ext>
            </a:extLst>
          </p:cNvPr>
          <p:cNvSpPr txBox="1"/>
          <p:nvPr/>
        </p:nvSpPr>
        <p:spPr>
          <a:xfrm>
            <a:off x="349970" y="2676248"/>
            <a:ext cx="382806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cs typeface="Calibri"/>
              </a:rPr>
              <a:t>You can buy from: </a:t>
            </a:r>
            <a:r>
              <a:rPr lang="en-GB" sz="1200">
                <a:cs typeface="Calibri"/>
                <a:hlinkClick r:id="rId7"/>
              </a:rPr>
              <a:t>www.tesco.co.uk</a:t>
            </a:r>
            <a:r>
              <a:rPr lang="en-GB" sz="1200">
                <a:cs typeface="Calibri"/>
              </a:rPr>
              <a:t> </a:t>
            </a:r>
          </a:p>
        </p:txBody>
      </p:sp>
      <p:sp>
        <p:nvSpPr>
          <p:cNvPr id="17" name="TextBox 16">
            <a:extLst>
              <a:ext uri="{FF2B5EF4-FFF2-40B4-BE49-F238E27FC236}">
                <a16:creationId xmlns:a16="http://schemas.microsoft.com/office/drawing/2014/main" id="{8B845E7F-633F-E814-071D-0416F5118248}"/>
              </a:ext>
            </a:extLst>
          </p:cNvPr>
          <p:cNvSpPr txBox="1"/>
          <p:nvPr/>
        </p:nvSpPr>
        <p:spPr>
          <a:xfrm>
            <a:off x="349797" y="4483319"/>
            <a:ext cx="565095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cs typeface="Calibri"/>
              </a:rPr>
              <a:t>Discover a wonderful collection of our much-loved Thorntons Continental on:</a:t>
            </a:r>
          </a:p>
          <a:p>
            <a:r>
              <a:rPr lang="en-GB" sz="1200">
                <a:cs typeface="Calibri"/>
              </a:rPr>
              <a:t>                                     http:// </a:t>
            </a:r>
            <a:r>
              <a:rPr lang="en-GB" sz="1200">
                <a:cs typeface="Calibri"/>
                <a:hlinkClick r:id="rId8"/>
              </a:rPr>
              <a:t>www.thorntons.com</a:t>
            </a:r>
            <a:r>
              <a:rPr lang="en-GB" sz="1200">
                <a:cs typeface="Calibri"/>
              </a:rPr>
              <a:t> </a:t>
            </a:r>
          </a:p>
        </p:txBody>
      </p:sp>
    </p:spTree>
    <p:extLst>
      <p:ext uri="{BB962C8B-B14F-4D97-AF65-F5344CB8AC3E}">
        <p14:creationId xmlns:p14="http://schemas.microsoft.com/office/powerpoint/2010/main" val="21762129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Graphical user interface, website&#10;&#10;Description automatically generated">
            <a:extLst>
              <a:ext uri="{FF2B5EF4-FFF2-40B4-BE49-F238E27FC236}">
                <a16:creationId xmlns:a16="http://schemas.microsoft.com/office/drawing/2014/main" id="{951D77E0-2E97-0E6A-DB7B-D15CDFC9744B}"/>
              </a:ext>
            </a:extLst>
          </p:cNvPr>
          <p:cNvPicPr>
            <a:picLocks noChangeAspect="1"/>
          </p:cNvPicPr>
          <p:nvPr/>
        </p:nvPicPr>
        <p:blipFill rotWithShape="1">
          <a:blip r:embed="rId2"/>
          <a:srcRect l="-117" t="10465" r="-110" b="9302"/>
          <a:stretch/>
        </p:blipFill>
        <p:spPr>
          <a:xfrm>
            <a:off x="4780259" y="-308"/>
            <a:ext cx="4361928" cy="2574442"/>
          </a:xfrm>
          <a:prstGeom prst="rect">
            <a:avLst/>
          </a:prstGeom>
        </p:spPr>
      </p:pic>
      <p:sp>
        <p:nvSpPr>
          <p:cNvPr id="3" name="TextBox 2">
            <a:extLst>
              <a:ext uri="{FF2B5EF4-FFF2-40B4-BE49-F238E27FC236}">
                <a16:creationId xmlns:a16="http://schemas.microsoft.com/office/drawing/2014/main" id="{F724EDD6-5A31-0305-3FE4-CCA775C97356}"/>
              </a:ext>
            </a:extLst>
          </p:cNvPr>
          <p:cNvSpPr txBox="1"/>
          <p:nvPr/>
        </p:nvSpPr>
        <p:spPr>
          <a:xfrm>
            <a:off x="-4927" y="49267"/>
            <a:ext cx="4695167"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cs typeface="Calibri"/>
              </a:rPr>
              <a:t>FERRERO PRALINES:</a:t>
            </a:r>
            <a:endParaRPr lang="en-GB">
              <a:cs typeface="Calibri"/>
            </a:endParaRPr>
          </a:p>
          <a:p>
            <a:endParaRPr lang="en-GB" sz="800" b="1">
              <a:cs typeface="Calibri"/>
            </a:endParaRPr>
          </a:p>
          <a:p>
            <a:r>
              <a:rPr lang="en-GB" sz="1300" b="1" i="1">
                <a:cs typeface="Calibri"/>
              </a:rPr>
              <a:t>Ferrero Rocher – The Golden Experience</a:t>
            </a:r>
          </a:p>
          <a:p>
            <a:r>
              <a:rPr lang="en-GB" sz="1300">
                <a:cs typeface="Calibri"/>
              </a:rPr>
              <a:t>Ferrero Rocher has always been known for its elegancy and high quality. People may or may not know that one of  the reasonings behind this is the packaging (wrapper). It has a gold wrapper implying the ideas of luxury and richness, instantly making it more valuable looking and more appealing to the eye, as 'gold' is also a well know, rather valuable item, therefore the wrapper leads us to believe that it's describing the product itself.</a:t>
            </a:r>
          </a:p>
          <a:p>
            <a:endParaRPr lang="en-GB" sz="1300">
              <a:cs typeface="Calibri"/>
            </a:endParaRPr>
          </a:p>
          <a:p>
            <a:r>
              <a:rPr lang="en-GB" sz="1300">
                <a:cs typeface="Calibri"/>
              </a:rPr>
              <a:t>However, that is not the only factor that helps us </a:t>
            </a:r>
            <a:r>
              <a:rPr lang="en-GB" sz="1300">
                <a:ea typeface="+mn-lt"/>
                <a:cs typeface="+mn-lt"/>
              </a:rPr>
              <a:t>acknowledge</a:t>
            </a:r>
            <a:r>
              <a:rPr lang="en-GB" sz="1300">
                <a:cs typeface="Calibri"/>
              </a:rPr>
              <a:t> it's significance, another one would be its name.</a:t>
            </a:r>
          </a:p>
          <a:p>
            <a:endParaRPr lang="en-GB" sz="1300">
              <a:cs typeface="Calibri"/>
            </a:endParaRPr>
          </a:p>
        </p:txBody>
      </p:sp>
      <p:sp>
        <p:nvSpPr>
          <p:cNvPr id="12" name="TextBox 11">
            <a:extLst>
              <a:ext uri="{FF2B5EF4-FFF2-40B4-BE49-F238E27FC236}">
                <a16:creationId xmlns:a16="http://schemas.microsoft.com/office/drawing/2014/main" id="{13CDBAB1-5AB8-9B5E-6541-CF772A603357}"/>
              </a:ext>
            </a:extLst>
          </p:cNvPr>
          <p:cNvSpPr txBox="1"/>
          <p:nvPr/>
        </p:nvSpPr>
        <p:spPr>
          <a:xfrm>
            <a:off x="-59121" y="2581604"/>
            <a:ext cx="9148926"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300">
                <a:ea typeface="+mn-lt"/>
                <a:cs typeface="+mn-lt"/>
              </a:rPr>
              <a:t> This product has been named after the family itself, emphasising the value/importance this product has in the family's eyes as well, not just the public eye, resulting in one believing this might just be the family's favourite product, or perhaps, their best seller.</a:t>
            </a:r>
            <a:endParaRPr lang="en-US" sz="1300"/>
          </a:p>
        </p:txBody>
      </p:sp>
      <p:sp>
        <p:nvSpPr>
          <p:cNvPr id="16" name="TextBox 15">
            <a:extLst>
              <a:ext uri="{FF2B5EF4-FFF2-40B4-BE49-F238E27FC236}">
                <a16:creationId xmlns:a16="http://schemas.microsoft.com/office/drawing/2014/main" id="{0D458055-9909-DFE8-73D5-CDE6CD2D17D9}"/>
              </a:ext>
            </a:extLst>
          </p:cNvPr>
          <p:cNvSpPr txBox="1"/>
          <p:nvPr/>
        </p:nvSpPr>
        <p:spPr>
          <a:xfrm>
            <a:off x="1" y="3069349"/>
            <a:ext cx="8950541"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300">
                <a:cs typeface="Calibri"/>
              </a:rPr>
              <a:t>The main ingredients for all Ferrero products are: hazelnut, cocoa butter, milk chocolate, sugar, skim milk powder, butteroil, vanillin, palm oil, wheat flour, low-fat cocoa powder, sodium bicarbonate, emulsifier and salt.</a:t>
            </a:r>
          </a:p>
          <a:p>
            <a:r>
              <a:rPr lang="en-GB" sz="1300">
                <a:cs typeface="Calibri"/>
              </a:rPr>
              <a:t>On the other hand, for packaging design Ferrero use boxes of different shapes like bells, rectangles, pyramids, which may contain 3, 16, 24, 28, 30 and 42 pieces.</a:t>
            </a:r>
          </a:p>
        </p:txBody>
      </p:sp>
      <p:sp>
        <p:nvSpPr>
          <p:cNvPr id="4" name="TextBox 3">
            <a:extLst>
              <a:ext uri="{FF2B5EF4-FFF2-40B4-BE49-F238E27FC236}">
                <a16:creationId xmlns:a16="http://schemas.microsoft.com/office/drawing/2014/main" id="{5B58BC2F-F723-29A8-6FF0-A412A0ED1A46}"/>
              </a:ext>
            </a:extLst>
          </p:cNvPr>
          <p:cNvSpPr txBox="1"/>
          <p:nvPr/>
        </p:nvSpPr>
        <p:spPr>
          <a:xfrm>
            <a:off x="676776" y="4182530"/>
            <a:ext cx="5143500" cy="2923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cs typeface="Calibri"/>
              </a:rPr>
              <a:t>For more information go to:  </a:t>
            </a:r>
            <a:r>
              <a:rPr lang="en-GB" sz="1300">
                <a:cs typeface="Calibri"/>
                <a:hlinkClick r:id="rId3"/>
              </a:rPr>
              <a:t>https://www.ferrerorocher.com/uk/en/</a:t>
            </a:r>
            <a:endParaRPr lang="en-GB" sz="1300">
              <a:cs typeface="Calibri"/>
            </a:endParaRPr>
          </a:p>
        </p:txBody>
      </p:sp>
      <p:sp>
        <p:nvSpPr>
          <p:cNvPr id="5" name="TextBox 4">
            <a:extLst>
              <a:ext uri="{FF2B5EF4-FFF2-40B4-BE49-F238E27FC236}">
                <a16:creationId xmlns:a16="http://schemas.microsoft.com/office/drawing/2014/main" id="{77BF16DD-F971-3286-3FC7-A80BAC8D08C1}"/>
              </a:ext>
            </a:extLst>
          </p:cNvPr>
          <p:cNvSpPr txBox="1"/>
          <p:nvPr/>
        </p:nvSpPr>
        <p:spPr>
          <a:xfrm>
            <a:off x="679888" y="4700094"/>
            <a:ext cx="4877456" cy="2808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cs typeface="Calibri"/>
              </a:rPr>
              <a:t>Follow us on social media:    Facebook, YouTube, twitter, Instagram</a:t>
            </a:r>
            <a:endParaRPr lang="en-GB" err="1"/>
          </a:p>
        </p:txBody>
      </p:sp>
      <p:sp>
        <p:nvSpPr>
          <p:cNvPr id="6" name="Slide Number Placeholder 5">
            <a:extLst>
              <a:ext uri="{FF2B5EF4-FFF2-40B4-BE49-F238E27FC236}">
                <a16:creationId xmlns:a16="http://schemas.microsoft.com/office/drawing/2014/main" id="{225128AB-A870-5C42-4A3B-E273D9887852}"/>
              </a:ext>
            </a:extLst>
          </p:cNvPr>
          <p:cNvSpPr>
            <a:spLocks noGrp="1"/>
          </p:cNvSpPr>
          <p:nvPr>
            <p:ph type="sldNum" sz="quarter" idx="12"/>
          </p:nvPr>
        </p:nvSpPr>
        <p:spPr/>
        <p:txBody>
          <a:bodyPr/>
          <a:lstStyle/>
          <a:p>
            <a:fld id="{48F63A3B-78C7-47BE-AE5E-E10140E04643}" type="slidenum">
              <a:rPr lang="en-US" dirty="0"/>
              <a:t>7</a:t>
            </a:fld>
            <a:endParaRPr lang="en-GB"/>
          </a:p>
        </p:txBody>
      </p:sp>
    </p:spTree>
    <p:extLst>
      <p:ext uri="{BB962C8B-B14F-4D97-AF65-F5344CB8AC3E}">
        <p14:creationId xmlns:p14="http://schemas.microsoft.com/office/powerpoint/2010/main" val="41407899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7">
            <a:extLst>
              <a:ext uri="{FF2B5EF4-FFF2-40B4-BE49-F238E27FC236}">
                <a16:creationId xmlns:a16="http://schemas.microsoft.com/office/drawing/2014/main" id="{33E5684F-9524-414B-ADBE-BAE7E0D730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100" y="0"/>
            <a:ext cx="9141713"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997A3BC-13CC-90C3-6985-BB3D19475CEA}"/>
              </a:ext>
            </a:extLst>
          </p:cNvPr>
          <p:cNvSpPr txBox="1"/>
          <p:nvPr/>
        </p:nvSpPr>
        <p:spPr>
          <a:xfrm>
            <a:off x="687771" y="299651"/>
            <a:ext cx="2999978" cy="126476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000" b="1" kern="1200">
                <a:solidFill>
                  <a:schemeClr val="tx1"/>
                </a:solidFill>
                <a:latin typeface="+mj-lt"/>
                <a:ea typeface="+mj-ea"/>
                <a:cs typeface="+mj-cs"/>
              </a:rPr>
              <a:t>FERRERO PRICE</a:t>
            </a:r>
          </a:p>
        </p:txBody>
      </p:sp>
      <p:sp>
        <p:nvSpPr>
          <p:cNvPr id="6" name="TextBox 5">
            <a:extLst>
              <a:ext uri="{FF2B5EF4-FFF2-40B4-BE49-F238E27FC236}">
                <a16:creationId xmlns:a16="http://schemas.microsoft.com/office/drawing/2014/main" id="{D8584E81-5976-5C5D-A7E4-4D1638A37159}"/>
              </a:ext>
            </a:extLst>
          </p:cNvPr>
          <p:cNvSpPr txBox="1"/>
          <p:nvPr/>
        </p:nvSpPr>
        <p:spPr>
          <a:xfrm>
            <a:off x="628650" y="1390335"/>
            <a:ext cx="2999978" cy="278028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500"/>
              <a:t>The price of a product is influenced by several factors. The most important factors are: brand, product quality, value of raw materials used in production and distribution.</a:t>
            </a:r>
          </a:p>
          <a:p>
            <a:pPr indent="-228600">
              <a:lnSpc>
                <a:spcPct val="90000"/>
              </a:lnSpc>
              <a:spcAft>
                <a:spcPts val="600"/>
              </a:spcAft>
              <a:buFont typeface="Arial" panose="020B0604020202020204" pitchFamily="34" charset="0"/>
              <a:buChar char="•"/>
            </a:pPr>
            <a:r>
              <a:rPr lang="en-US" sz="1500"/>
              <a:t>Due to the fact that Ferrero is a brand recognized all over the world, with high quality products and raw materials of the highest quality, the price of Ferrero products is high (price skimming).</a:t>
            </a:r>
          </a:p>
        </p:txBody>
      </p:sp>
      <p:pic>
        <p:nvPicPr>
          <p:cNvPr id="4" name="Picture 4" descr="Graphical user interface, text, application&#10;&#10;Description automatically generated">
            <a:extLst>
              <a:ext uri="{FF2B5EF4-FFF2-40B4-BE49-F238E27FC236}">
                <a16:creationId xmlns:a16="http://schemas.microsoft.com/office/drawing/2014/main" id="{E2680C6E-428A-95E7-AA43-6AE04BB6AC74}"/>
              </a:ext>
            </a:extLst>
          </p:cNvPr>
          <p:cNvPicPr>
            <a:picLocks noChangeAspect="1"/>
          </p:cNvPicPr>
          <p:nvPr/>
        </p:nvPicPr>
        <p:blipFill>
          <a:blip r:embed="rId2"/>
          <a:stretch>
            <a:fillRect/>
          </a:stretch>
        </p:blipFill>
        <p:spPr>
          <a:xfrm>
            <a:off x="4402486" y="4571"/>
            <a:ext cx="900988" cy="2425709"/>
          </a:xfrm>
          <a:prstGeom prst="rect">
            <a:avLst/>
          </a:prstGeom>
        </p:spPr>
      </p:pic>
      <p:pic>
        <p:nvPicPr>
          <p:cNvPr id="3" name="Picture 3" descr="Text&#10;&#10;Description automatically generated">
            <a:extLst>
              <a:ext uri="{FF2B5EF4-FFF2-40B4-BE49-F238E27FC236}">
                <a16:creationId xmlns:a16="http://schemas.microsoft.com/office/drawing/2014/main" id="{45360604-328D-FFEA-A97D-5397B5E63A74}"/>
              </a:ext>
            </a:extLst>
          </p:cNvPr>
          <p:cNvPicPr>
            <a:picLocks noChangeAspect="1"/>
          </p:cNvPicPr>
          <p:nvPr/>
        </p:nvPicPr>
        <p:blipFill>
          <a:blip r:embed="rId3"/>
          <a:stretch>
            <a:fillRect/>
          </a:stretch>
        </p:blipFill>
        <p:spPr>
          <a:xfrm>
            <a:off x="6030077" y="3534"/>
            <a:ext cx="875993" cy="2426747"/>
          </a:xfrm>
          <a:prstGeom prst="rect">
            <a:avLst/>
          </a:prstGeom>
        </p:spPr>
      </p:pic>
      <p:pic>
        <p:nvPicPr>
          <p:cNvPr id="7" name="Picture 7" descr="PowerPoint&#10;&#10;Description automatically generated">
            <a:extLst>
              <a:ext uri="{FF2B5EF4-FFF2-40B4-BE49-F238E27FC236}">
                <a16:creationId xmlns:a16="http://schemas.microsoft.com/office/drawing/2014/main" id="{FF919FA0-5B0B-AD6F-B744-FA874A23CE39}"/>
              </a:ext>
            </a:extLst>
          </p:cNvPr>
          <p:cNvPicPr>
            <a:picLocks noChangeAspect="1"/>
          </p:cNvPicPr>
          <p:nvPr/>
        </p:nvPicPr>
        <p:blipFill>
          <a:blip r:embed="rId4"/>
          <a:stretch>
            <a:fillRect/>
          </a:stretch>
        </p:blipFill>
        <p:spPr>
          <a:xfrm>
            <a:off x="7724783" y="133876"/>
            <a:ext cx="843815" cy="2306258"/>
          </a:xfrm>
          <a:prstGeom prst="rect">
            <a:avLst/>
          </a:prstGeom>
        </p:spPr>
      </p:pic>
      <p:pic>
        <p:nvPicPr>
          <p:cNvPr id="5" name="Picture 5" descr="A picture containing diagram&#10;&#10;Description automatically generated">
            <a:extLst>
              <a:ext uri="{FF2B5EF4-FFF2-40B4-BE49-F238E27FC236}">
                <a16:creationId xmlns:a16="http://schemas.microsoft.com/office/drawing/2014/main" id="{FBFE7B38-FF13-5A35-767E-59EC41DA0E6B}"/>
              </a:ext>
            </a:extLst>
          </p:cNvPr>
          <p:cNvPicPr>
            <a:picLocks noChangeAspect="1"/>
          </p:cNvPicPr>
          <p:nvPr/>
        </p:nvPicPr>
        <p:blipFill>
          <a:blip r:embed="rId5"/>
          <a:stretch>
            <a:fillRect/>
          </a:stretch>
        </p:blipFill>
        <p:spPr>
          <a:xfrm>
            <a:off x="5632006" y="2574543"/>
            <a:ext cx="1148527" cy="2306258"/>
          </a:xfrm>
          <a:prstGeom prst="rect">
            <a:avLst/>
          </a:prstGeom>
        </p:spPr>
      </p:pic>
      <p:pic>
        <p:nvPicPr>
          <p:cNvPr id="9" name="Picture 9">
            <a:extLst>
              <a:ext uri="{FF2B5EF4-FFF2-40B4-BE49-F238E27FC236}">
                <a16:creationId xmlns:a16="http://schemas.microsoft.com/office/drawing/2014/main" id="{2C54EB71-7D5F-C10D-6CC5-63651EF5AF88}"/>
              </a:ext>
            </a:extLst>
          </p:cNvPr>
          <p:cNvPicPr>
            <a:picLocks noChangeAspect="1"/>
          </p:cNvPicPr>
          <p:nvPr/>
        </p:nvPicPr>
        <p:blipFill>
          <a:blip r:embed="rId6"/>
          <a:stretch>
            <a:fillRect/>
          </a:stretch>
        </p:blipFill>
        <p:spPr>
          <a:xfrm>
            <a:off x="3845802" y="2434176"/>
            <a:ext cx="1663927" cy="2330286"/>
          </a:xfrm>
          <a:prstGeom prst="rect">
            <a:avLst/>
          </a:prstGeom>
        </p:spPr>
      </p:pic>
      <p:pic>
        <p:nvPicPr>
          <p:cNvPr id="8" name="Picture 8">
            <a:extLst>
              <a:ext uri="{FF2B5EF4-FFF2-40B4-BE49-F238E27FC236}">
                <a16:creationId xmlns:a16="http://schemas.microsoft.com/office/drawing/2014/main" id="{9CA55AA8-E8A2-AC07-9B4D-DCDACFDB8D70}"/>
              </a:ext>
            </a:extLst>
          </p:cNvPr>
          <p:cNvPicPr>
            <a:picLocks noChangeAspect="1"/>
          </p:cNvPicPr>
          <p:nvPr/>
        </p:nvPicPr>
        <p:blipFill>
          <a:blip r:embed="rId7"/>
          <a:stretch>
            <a:fillRect/>
          </a:stretch>
        </p:blipFill>
        <p:spPr>
          <a:xfrm>
            <a:off x="6914906" y="2429840"/>
            <a:ext cx="2047118" cy="2339647"/>
          </a:xfrm>
          <a:prstGeom prst="rect">
            <a:avLst/>
          </a:prstGeom>
        </p:spPr>
      </p:pic>
      <p:sp>
        <p:nvSpPr>
          <p:cNvPr id="10" name="TextBox 9">
            <a:extLst>
              <a:ext uri="{FF2B5EF4-FFF2-40B4-BE49-F238E27FC236}">
                <a16:creationId xmlns:a16="http://schemas.microsoft.com/office/drawing/2014/main" id="{68BD4E38-8E53-46E0-C9F4-D82CD20EDCAE}"/>
              </a:ext>
            </a:extLst>
          </p:cNvPr>
          <p:cNvSpPr txBox="1"/>
          <p:nvPr/>
        </p:nvSpPr>
        <p:spPr>
          <a:xfrm>
            <a:off x="210035" y="4254097"/>
            <a:ext cx="508334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cs typeface="Calibri"/>
              </a:rPr>
              <a:t>You can find more products on:  </a:t>
            </a:r>
            <a:r>
              <a:rPr lang="en-GB" sz="1200">
                <a:cs typeface="Calibri"/>
                <a:hlinkClick r:id="rId8"/>
              </a:rPr>
              <a:t>www.amazon.co.uk</a:t>
            </a:r>
            <a:endParaRPr lang="en-US"/>
          </a:p>
          <a:p>
            <a:endParaRPr lang="en-GB" sz="1200">
              <a:cs typeface="Calibri"/>
            </a:endParaRPr>
          </a:p>
        </p:txBody>
      </p:sp>
      <p:sp>
        <p:nvSpPr>
          <p:cNvPr id="11" name="TextBox 10">
            <a:extLst>
              <a:ext uri="{FF2B5EF4-FFF2-40B4-BE49-F238E27FC236}">
                <a16:creationId xmlns:a16="http://schemas.microsoft.com/office/drawing/2014/main" id="{797E903A-CA58-D996-A105-E04FBB375BCC}"/>
              </a:ext>
            </a:extLst>
          </p:cNvPr>
          <p:cNvSpPr txBox="1"/>
          <p:nvPr/>
        </p:nvSpPr>
        <p:spPr>
          <a:xfrm>
            <a:off x="2180724" y="4449436"/>
            <a:ext cx="300789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a:cs typeface="Calibri"/>
                <a:hlinkClick r:id="rId9"/>
              </a:rPr>
              <a:t>www.tescogrocery.co.uk</a:t>
            </a:r>
            <a:endParaRPr lang="en-GB">
              <a:cs typeface="Calibri"/>
            </a:endParaRPr>
          </a:p>
          <a:p>
            <a:r>
              <a:rPr lang="en-GB" sz="1200">
                <a:cs typeface="Calibri"/>
                <a:hlinkClick r:id="rId10"/>
              </a:rPr>
              <a:t>www.sainsburys,co.uk</a:t>
            </a:r>
            <a:endParaRPr lang="en-GB" sz="1200">
              <a:cs typeface="Calibri"/>
            </a:endParaRPr>
          </a:p>
          <a:p>
            <a:endParaRPr lang="en-GB" sz="1200">
              <a:cs typeface="Calibri"/>
            </a:endParaRPr>
          </a:p>
        </p:txBody>
      </p:sp>
      <p:sp>
        <p:nvSpPr>
          <p:cNvPr id="12" name="Slide Number Placeholder 11">
            <a:extLst>
              <a:ext uri="{FF2B5EF4-FFF2-40B4-BE49-F238E27FC236}">
                <a16:creationId xmlns:a16="http://schemas.microsoft.com/office/drawing/2014/main" id="{31EF59BB-188C-29E7-DA52-4AE371FC239A}"/>
              </a:ext>
            </a:extLst>
          </p:cNvPr>
          <p:cNvSpPr>
            <a:spLocks noGrp="1"/>
          </p:cNvSpPr>
          <p:nvPr>
            <p:ph type="sldNum" sz="quarter" idx="12"/>
          </p:nvPr>
        </p:nvSpPr>
        <p:spPr/>
        <p:txBody>
          <a:bodyPr/>
          <a:lstStyle/>
          <a:p>
            <a:fld id="{48F63A3B-78C7-47BE-AE5E-E10140E04643}" type="slidenum">
              <a:rPr lang="en-US" dirty="0"/>
              <a:t>8</a:t>
            </a:fld>
            <a:endParaRPr lang="en-GB"/>
          </a:p>
        </p:txBody>
      </p:sp>
    </p:spTree>
    <p:extLst>
      <p:ext uri="{BB962C8B-B14F-4D97-AF65-F5344CB8AC3E}">
        <p14:creationId xmlns:p14="http://schemas.microsoft.com/office/powerpoint/2010/main" val="17471065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39">
            <a:extLst>
              <a:ext uri="{FF2B5EF4-FFF2-40B4-BE49-F238E27FC236}">
                <a16:creationId xmlns:a16="http://schemas.microsoft.com/office/drawing/2014/main" id="{12C63567-9A18-430B-817B-152D609F5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F595160-7E5E-51AF-BDE9-7790E4F14D71}"/>
              </a:ext>
            </a:extLst>
          </p:cNvPr>
          <p:cNvSpPr txBox="1"/>
          <p:nvPr/>
        </p:nvSpPr>
        <p:spPr>
          <a:xfrm>
            <a:off x="6036454" y="553454"/>
            <a:ext cx="3592322" cy="124715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000" b="1" kern="1200">
                <a:solidFill>
                  <a:schemeClr val="tx1"/>
                </a:solidFill>
                <a:latin typeface="+mj-lt"/>
                <a:ea typeface="+mj-ea"/>
                <a:cs typeface="+mj-cs"/>
              </a:rPr>
              <a:t>PLACE</a:t>
            </a:r>
            <a:endParaRPr lang="en-US" sz="3000" kern="1200">
              <a:solidFill>
                <a:schemeClr val="tx1"/>
              </a:solidFill>
              <a:latin typeface="+mj-lt"/>
              <a:ea typeface="+mj-ea"/>
              <a:cs typeface="+mj-cs"/>
            </a:endParaRPr>
          </a:p>
        </p:txBody>
      </p:sp>
      <p:pic>
        <p:nvPicPr>
          <p:cNvPr id="34" name="Picture 34" descr="A picture containing table&#10;&#10;Description automatically generated">
            <a:extLst>
              <a:ext uri="{FF2B5EF4-FFF2-40B4-BE49-F238E27FC236}">
                <a16:creationId xmlns:a16="http://schemas.microsoft.com/office/drawing/2014/main" id="{B190FA34-9EE3-EBCE-77DE-707C38BF9634}"/>
              </a:ext>
            </a:extLst>
          </p:cNvPr>
          <p:cNvPicPr>
            <a:picLocks noChangeAspect="1"/>
          </p:cNvPicPr>
          <p:nvPr/>
        </p:nvPicPr>
        <p:blipFill rotWithShape="1">
          <a:blip r:embed="rId2"/>
          <a:srcRect r="7" b="3827"/>
          <a:stretch/>
        </p:blipFill>
        <p:spPr>
          <a:xfrm>
            <a:off x="142177" y="127629"/>
            <a:ext cx="2099724" cy="2379724"/>
          </a:xfrm>
          <a:prstGeom prst="rect">
            <a:avLst/>
          </a:prstGeom>
        </p:spPr>
      </p:pic>
      <p:pic>
        <p:nvPicPr>
          <p:cNvPr id="9" name="Picture 10">
            <a:extLst>
              <a:ext uri="{FF2B5EF4-FFF2-40B4-BE49-F238E27FC236}">
                <a16:creationId xmlns:a16="http://schemas.microsoft.com/office/drawing/2014/main" id="{EBE46750-69DC-94F1-D1CF-C29C4C97D8AD}"/>
              </a:ext>
            </a:extLst>
          </p:cNvPr>
          <p:cNvPicPr>
            <a:picLocks noChangeAspect="1"/>
          </p:cNvPicPr>
          <p:nvPr/>
        </p:nvPicPr>
        <p:blipFill rotWithShape="1">
          <a:blip r:embed="rId3"/>
          <a:srcRect r="7" b="7544"/>
          <a:stretch/>
        </p:blipFill>
        <p:spPr>
          <a:xfrm>
            <a:off x="2387560" y="127630"/>
            <a:ext cx="2251441" cy="1535290"/>
          </a:xfrm>
          <a:prstGeom prst="rect">
            <a:avLst/>
          </a:prstGeom>
        </p:spPr>
      </p:pic>
      <p:pic>
        <p:nvPicPr>
          <p:cNvPr id="19" name="Picture 20" descr="A picture containing indoor, fresh, several&#10;&#10;Description automatically generated">
            <a:extLst>
              <a:ext uri="{FF2B5EF4-FFF2-40B4-BE49-F238E27FC236}">
                <a16:creationId xmlns:a16="http://schemas.microsoft.com/office/drawing/2014/main" id="{D9F83C92-4D0A-3559-CE4B-277694A07693}"/>
              </a:ext>
            </a:extLst>
          </p:cNvPr>
          <p:cNvPicPr>
            <a:picLocks noChangeAspect="1"/>
          </p:cNvPicPr>
          <p:nvPr/>
        </p:nvPicPr>
        <p:blipFill rotWithShape="1">
          <a:blip r:embed="rId4"/>
          <a:srcRect t="19658" r="-1" b="10289"/>
          <a:stretch/>
        </p:blipFill>
        <p:spPr>
          <a:xfrm>
            <a:off x="142177" y="2633244"/>
            <a:ext cx="2099724" cy="1961184"/>
          </a:xfrm>
          <a:prstGeom prst="rect">
            <a:avLst/>
          </a:prstGeom>
        </p:spPr>
      </p:pic>
      <p:pic>
        <p:nvPicPr>
          <p:cNvPr id="35" name="Picture 35" descr="Map&#10;&#10;Description automatically generated">
            <a:extLst>
              <a:ext uri="{FF2B5EF4-FFF2-40B4-BE49-F238E27FC236}">
                <a16:creationId xmlns:a16="http://schemas.microsoft.com/office/drawing/2014/main" id="{6838AD2D-6707-116D-9DA5-FD53A8440FC1}"/>
              </a:ext>
            </a:extLst>
          </p:cNvPr>
          <p:cNvPicPr>
            <a:picLocks noChangeAspect="1"/>
          </p:cNvPicPr>
          <p:nvPr/>
        </p:nvPicPr>
        <p:blipFill rotWithShape="1">
          <a:blip r:embed="rId5"/>
          <a:srcRect t="13806" r="7" b="22972"/>
          <a:stretch/>
        </p:blipFill>
        <p:spPr>
          <a:xfrm>
            <a:off x="2387559" y="1807802"/>
            <a:ext cx="2251440" cy="1117444"/>
          </a:xfrm>
          <a:prstGeom prst="rect">
            <a:avLst/>
          </a:prstGeom>
        </p:spPr>
      </p:pic>
      <p:pic>
        <p:nvPicPr>
          <p:cNvPr id="17" name="Picture 18" descr="A picture containing indoor&#10;&#10;Description automatically generated">
            <a:extLst>
              <a:ext uri="{FF2B5EF4-FFF2-40B4-BE49-F238E27FC236}">
                <a16:creationId xmlns:a16="http://schemas.microsoft.com/office/drawing/2014/main" id="{29F888C1-391D-AB5A-6064-666E185E2FC1}"/>
              </a:ext>
            </a:extLst>
          </p:cNvPr>
          <p:cNvPicPr>
            <a:picLocks noChangeAspect="1"/>
          </p:cNvPicPr>
          <p:nvPr/>
        </p:nvPicPr>
        <p:blipFill rotWithShape="1">
          <a:blip r:embed="rId6"/>
          <a:srcRect l="3615"/>
          <a:stretch/>
        </p:blipFill>
        <p:spPr>
          <a:xfrm>
            <a:off x="2387559" y="3054033"/>
            <a:ext cx="2258122" cy="1540396"/>
          </a:xfrm>
          <a:prstGeom prst="rect">
            <a:avLst/>
          </a:prstGeom>
        </p:spPr>
      </p:pic>
      <p:sp>
        <p:nvSpPr>
          <p:cNvPr id="3" name="TextBox 2">
            <a:extLst>
              <a:ext uri="{FF2B5EF4-FFF2-40B4-BE49-F238E27FC236}">
                <a16:creationId xmlns:a16="http://schemas.microsoft.com/office/drawing/2014/main" id="{CC9ECFC0-907B-7981-21D8-1A7BCE246E6E}"/>
              </a:ext>
            </a:extLst>
          </p:cNvPr>
          <p:cNvSpPr txBox="1"/>
          <p:nvPr/>
        </p:nvSpPr>
        <p:spPr>
          <a:xfrm>
            <a:off x="4923014" y="1809006"/>
            <a:ext cx="3592322" cy="278542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100"/>
              <a:t>The company Ferrero has 32 plant productions across 5 continents, it is located in 50 countries but sales their products in 170 countries.</a:t>
            </a:r>
            <a:endParaRPr lang="en-US" sz="1100">
              <a:cs typeface="Calibri"/>
            </a:endParaRPr>
          </a:p>
          <a:p>
            <a:pPr indent="-228600">
              <a:lnSpc>
                <a:spcPct val="90000"/>
              </a:lnSpc>
              <a:spcAft>
                <a:spcPts val="600"/>
              </a:spcAft>
              <a:buFont typeface="Arial" panose="020B0604020202020204" pitchFamily="34" charset="0"/>
              <a:buChar char="•"/>
            </a:pPr>
            <a:r>
              <a:rPr lang="en-US" sz="1100"/>
              <a:t>The Ferrero company uses the </a:t>
            </a:r>
            <a:r>
              <a:rPr lang="en-US" sz="1100" b="1"/>
              <a:t>indirect channel of distribution </a:t>
            </a:r>
            <a:r>
              <a:rPr lang="en-US" sz="1100"/>
              <a:t>for all its products.</a:t>
            </a:r>
            <a:endParaRPr lang="en-US" sz="1100">
              <a:cs typeface="Calibri"/>
            </a:endParaRPr>
          </a:p>
          <a:p>
            <a:pPr indent="-228600">
              <a:lnSpc>
                <a:spcPct val="90000"/>
              </a:lnSpc>
              <a:spcAft>
                <a:spcPts val="600"/>
              </a:spcAft>
              <a:buFont typeface="Arial" panose="020B0604020202020204" pitchFamily="34" charset="0"/>
              <a:buChar char="•"/>
            </a:pPr>
            <a:r>
              <a:rPr lang="en-US" sz="1100"/>
              <a:t>             FERRERO---RETAILERS---COSTUMERS</a:t>
            </a:r>
            <a:endParaRPr lang="en-US" sz="1100">
              <a:cs typeface="Calibri"/>
            </a:endParaRPr>
          </a:p>
          <a:p>
            <a:pPr indent="-228600">
              <a:lnSpc>
                <a:spcPct val="90000"/>
              </a:lnSpc>
              <a:spcAft>
                <a:spcPts val="600"/>
              </a:spcAft>
              <a:buFont typeface="Arial" panose="020B0604020202020204" pitchFamily="34" charset="0"/>
              <a:buChar char="•"/>
            </a:pPr>
            <a:r>
              <a:rPr lang="en-US" sz="1100"/>
              <a:t>Ferrero works with multiple retailers, making their products more accessible for costumers. Their products are available at shops, supermarkets and online.</a:t>
            </a:r>
          </a:p>
          <a:p>
            <a:pPr indent="-228600">
              <a:lnSpc>
                <a:spcPct val="90000"/>
              </a:lnSpc>
              <a:spcAft>
                <a:spcPts val="600"/>
              </a:spcAft>
              <a:buFont typeface="Arial" panose="020B0604020202020204" pitchFamily="34" charset="0"/>
              <a:buChar char="•"/>
            </a:pPr>
            <a:r>
              <a:rPr lang="en-US" sz="1100">
                <a:cs typeface="Calibri"/>
              </a:rPr>
              <a:t>(Ferrero, 2022)</a:t>
            </a:r>
          </a:p>
          <a:p>
            <a:pPr indent="-228600">
              <a:lnSpc>
                <a:spcPct val="90000"/>
              </a:lnSpc>
              <a:spcAft>
                <a:spcPts val="600"/>
              </a:spcAft>
              <a:buFont typeface="Arial" panose="020B0604020202020204" pitchFamily="34" charset="0"/>
              <a:buChar char="•"/>
            </a:pPr>
            <a:endParaRPr lang="en-US" sz="1100">
              <a:cs typeface="Calibri"/>
            </a:endParaRPr>
          </a:p>
        </p:txBody>
      </p:sp>
      <p:sp>
        <p:nvSpPr>
          <p:cNvPr id="4" name="Slide Number Placeholder 3">
            <a:extLst>
              <a:ext uri="{FF2B5EF4-FFF2-40B4-BE49-F238E27FC236}">
                <a16:creationId xmlns:a16="http://schemas.microsoft.com/office/drawing/2014/main" id="{2780AB02-82CF-CAB6-6AA6-6C7FFD3C201D}"/>
              </a:ext>
            </a:extLst>
          </p:cNvPr>
          <p:cNvSpPr>
            <a:spLocks noGrp="1"/>
          </p:cNvSpPr>
          <p:nvPr>
            <p:ph type="sldNum" sz="quarter" idx="12"/>
          </p:nvPr>
        </p:nvSpPr>
        <p:spPr/>
        <p:txBody>
          <a:bodyPr/>
          <a:lstStyle/>
          <a:p>
            <a:fld id="{48F63A3B-78C7-47BE-AE5E-E10140E04643}" type="slidenum">
              <a:rPr lang="en-US" dirty="0"/>
              <a:t>9</a:t>
            </a:fld>
            <a:endParaRPr lang="en-GB"/>
          </a:p>
        </p:txBody>
      </p:sp>
    </p:spTree>
    <p:extLst>
      <p:ext uri="{BB962C8B-B14F-4D97-AF65-F5344CB8AC3E}">
        <p14:creationId xmlns:p14="http://schemas.microsoft.com/office/powerpoint/2010/main" val="39648255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5" descr="A picture containing indoor, ceiling&#10;&#10;Description automatically generated">
            <a:extLst>
              <a:ext uri="{FF2B5EF4-FFF2-40B4-BE49-F238E27FC236}">
                <a16:creationId xmlns:a16="http://schemas.microsoft.com/office/drawing/2014/main" id="{27755336-47F2-6F1D-37B3-1D55DBD4B8CC}"/>
              </a:ext>
            </a:extLst>
          </p:cNvPr>
          <p:cNvPicPr>
            <a:picLocks noChangeAspect="1"/>
          </p:cNvPicPr>
          <p:nvPr/>
        </p:nvPicPr>
        <p:blipFill>
          <a:blip r:embed="rId2"/>
          <a:stretch>
            <a:fillRect/>
          </a:stretch>
        </p:blipFill>
        <p:spPr>
          <a:xfrm>
            <a:off x="81547" y="50012"/>
            <a:ext cx="2528903" cy="1610460"/>
          </a:xfrm>
          <a:prstGeom prst="rect">
            <a:avLst/>
          </a:prstGeom>
        </p:spPr>
      </p:pic>
      <p:pic>
        <p:nvPicPr>
          <p:cNvPr id="10" name="Picture 12" descr="A picture containing text, tree, sign, screenshot&#10;&#10;Description automatically generated">
            <a:extLst>
              <a:ext uri="{FF2B5EF4-FFF2-40B4-BE49-F238E27FC236}">
                <a16:creationId xmlns:a16="http://schemas.microsoft.com/office/drawing/2014/main" id="{8233A4A6-2CBC-8345-17B9-9DABDE70B0CE}"/>
              </a:ext>
            </a:extLst>
          </p:cNvPr>
          <p:cNvPicPr>
            <a:picLocks noChangeAspect="1"/>
          </p:cNvPicPr>
          <p:nvPr/>
        </p:nvPicPr>
        <p:blipFill rotWithShape="1">
          <a:blip r:embed="rId3"/>
          <a:srcRect t="12030" b="16541"/>
          <a:stretch/>
        </p:blipFill>
        <p:spPr>
          <a:xfrm>
            <a:off x="3363958" y="2655036"/>
            <a:ext cx="2755620" cy="1906039"/>
          </a:xfrm>
          <a:prstGeom prst="rect">
            <a:avLst/>
          </a:prstGeom>
        </p:spPr>
      </p:pic>
      <p:pic>
        <p:nvPicPr>
          <p:cNvPr id="12" name="Picture 14" descr="A picture containing text, building, outdoor&#10;&#10;Description automatically generated">
            <a:extLst>
              <a:ext uri="{FF2B5EF4-FFF2-40B4-BE49-F238E27FC236}">
                <a16:creationId xmlns:a16="http://schemas.microsoft.com/office/drawing/2014/main" id="{AADCFD7D-C643-2780-A66B-4A0762437912}"/>
              </a:ext>
            </a:extLst>
          </p:cNvPr>
          <p:cNvPicPr>
            <a:picLocks noChangeAspect="1"/>
          </p:cNvPicPr>
          <p:nvPr/>
        </p:nvPicPr>
        <p:blipFill>
          <a:blip r:embed="rId4"/>
          <a:stretch>
            <a:fillRect/>
          </a:stretch>
        </p:blipFill>
        <p:spPr>
          <a:xfrm>
            <a:off x="6652678" y="50363"/>
            <a:ext cx="2429826" cy="1609759"/>
          </a:xfrm>
          <a:prstGeom prst="rect">
            <a:avLst/>
          </a:prstGeom>
        </p:spPr>
      </p:pic>
      <p:pic>
        <p:nvPicPr>
          <p:cNvPr id="5" name="Picture 8" descr="A picture containing text, sky, grass, outdoor&#10;&#10;Description automatically generated">
            <a:extLst>
              <a:ext uri="{FF2B5EF4-FFF2-40B4-BE49-F238E27FC236}">
                <a16:creationId xmlns:a16="http://schemas.microsoft.com/office/drawing/2014/main" id="{E1CC787B-411D-4335-86CF-88B6E856AC93}"/>
              </a:ext>
            </a:extLst>
          </p:cNvPr>
          <p:cNvPicPr>
            <a:picLocks noChangeAspect="1"/>
          </p:cNvPicPr>
          <p:nvPr/>
        </p:nvPicPr>
        <p:blipFill>
          <a:blip r:embed="rId5"/>
          <a:stretch>
            <a:fillRect/>
          </a:stretch>
        </p:blipFill>
        <p:spPr>
          <a:xfrm>
            <a:off x="81546" y="2652876"/>
            <a:ext cx="3181652" cy="1895766"/>
          </a:xfrm>
          <a:prstGeom prst="rect">
            <a:avLst/>
          </a:prstGeom>
        </p:spPr>
      </p:pic>
      <p:pic>
        <p:nvPicPr>
          <p:cNvPr id="7" name="Picture 6" descr="A picture containing text, building, road, outdoor&#10;&#10;Description automatically generated">
            <a:extLst>
              <a:ext uri="{FF2B5EF4-FFF2-40B4-BE49-F238E27FC236}">
                <a16:creationId xmlns:a16="http://schemas.microsoft.com/office/drawing/2014/main" id="{9D3C605E-D6E3-718E-9CA9-D7E9E786AFCC}"/>
              </a:ext>
            </a:extLst>
          </p:cNvPr>
          <p:cNvPicPr>
            <a:picLocks noChangeAspect="1"/>
          </p:cNvPicPr>
          <p:nvPr/>
        </p:nvPicPr>
        <p:blipFill rotWithShape="1">
          <a:blip r:embed="rId6"/>
          <a:srcRect r="424" b="21717"/>
          <a:stretch/>
        </p:blipFill>
        <p:spPr>
          <a:xfrm>
            <a:off x="6177624" y="2657652"/>
            <a:ext cx="2901113" cy="1901537"/>
          </a:xfrm>
          <a:prstGeom prst="rect">
            <a:avLst/>
          </a:prstGeom>
        </p:spPr>
      </p:pic>
      <p:pic>
        <p:nvPicPr>
          <p:cNvPr id="16" name="Picture 4" descr="Map&#10;&#10;Description automatically generated">
            <a:extLst>
              <a:ext uri="{FF2B5EF4-FFF2-40B4-BE49-F238E27FC236}">
                <a16:creationId xmlns:a16="http://schemas.microsoft.com/office/drawing/2014/main" id="{60858B9B-DECF-4BF3-C8F7-5D1EFCEB252A}"/>
              </a:ext>
            </a:extLst>
          </p:cNvPr>
          <p:cNvPicPr>
            <a:picLocks noChangeAspect="1"/>
          </p:cNvPicPr>
          <p:nvPr/>
        </p:nvPicPr>
        <p:blipFill>
          <a:blip r:embed="rId7"/>
          <a:stretch>
            <a:fillRect/>
          </a:stretch>
        </p:blipFill>
        <p:spPr>
          <a:xfrm>
            <a:off x="2693207" y="-2968"/>
            <a:ext cx="3907633" cy="1168816"/>
          </a:xfrm>
          <a:prstGeom prst="rect">
            <a:avLst/>
          </a:prstGeom>
        </p:spPr>
      </p:pic>
      <p:sp>
        <p:nvSpPr>
          <p:cNvPr id="17" name="TextBox 16">
            <a:extLst>
              <a:ext uri="{FF2B5EF4-FFF2-40B4-BE49-F238E27FC236}">
                <a16:creationId xmlns:a16="http://schemas.microsoft.com/office/drawing/2014/main" id="{85C79322-0233-677B-82CD-61DF761FCD81}"/>
              </a:ext>
            </a:extLst>
          </p:cNvPr>
          <p:cNvSpPr txBox="1"/>
          <p:nvPr/>
        </p:nvSpPr>
        <p:spPr>
          <a:xfrm>
            <a:off x="3493825" y="4546070"/>
            <a:ext cx="252663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cs typeface="Calibri"/>
              </a:rPr>
              <a:t>LONDON, UK</a:t>
            </a:r>
          </a:p>
          <a:p>
            <a:r>
              <a:rPr lang="en-GB" sz="1200">
                <a:cs typeface="Calibri"/>
              </a:rPr>
              <a:t>889 Greenford  UB6 0HE</a:t>
            </a:r>
          </a:p>
          <a:p>
            <a:r>
              <a:rPr lang="en-GB" sz="1200">
                <a:cs typeface="Calibri"/>
              </a:rPr>
              <a:t>TEL: 020 8869 4000</a:t>
            </a:r>
          </a:p>
        </p:txBody>
      </p:sp>
      <p:sp>
        <p:nvSpPr>
          <p:cNvPr id="18" name="TextBox 17">
            <a:extLst>
              <a:ext uri="{FF2B5EF4-FFF2-40B4-BE49-F238E27FC236}">
                <a16:creationId xmlns:a16="http://schemas.microsoft.com/office/drawing/2014/main" id="{869F896C-19DD-1747-BC59-AB3CC93D88F3}"/>
              </a:ext>
            </a:extLst>
          </p:cNvPr>
          <p:cNvSpPr txBox="1"/>
          <p:nvPr/>
        </p:nvSpPr>
        <p:spPr>
          <a:xfrm>
            <a:off x="6361525" y="4405874"/>
            <a:ext cx="1899987"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cs typeface="Calibri"/>
              </a:rPr>
              <a:t>CHICAGO, USA</a:t>
            </a:r>
          </a:p>
          <a:p>
            <a:r>
              <a:rPr lang="en-GB" sz="1200">
                <a:cs typeface="Calibri"/>
              </a:rPr>
              <a:t>189 Michigan Ave</a:t>
            </a:r>
          </a:p>
          <a:p>
            <a:r>
              <a:rPr lang="en-GB" sz="1200">
                <a:cs typeface="Calibri"/>
              </a:rPr>
              <a:t>IL 60601</a:t>
            </a:r>
          </a:p>
          <a:p>
            <a:r>
              <a:rPr lang="en-GB" sz="1200">
                <a:cs typeface="Calibri"/>
              </a:rPr>
              <a:t>TEL: 312-729-5186</a:t>
            </a:r>
          </a:p>
        </p:txBody>
      </p:sp>
      <p:sp>
        <p:nvSpPr>
          <p:cNvPr id="20" name="TextBox 19">
            <a:extLst>
              <a:ext uri="{FF2B5EF4-FFF2-40B4-BE49-F238E27FC236}">
                <a16:creationId xmlns:a16="http://schemas.microsoft.com/office/drawing/2014/main" id="{6D95CD85-F9AB-7319-76E6-AF1159C40BD7}"/>
              </a:ext>
            </a:extLst>
          </p:cNvPr>
          <p:cNvSpPr txBox="1"/>
          <p:nvPr/>
        </p:nvSpPr>
        <p:spPr>
          <a:xfrm>
            <a:off x="6712791" y="1730058"/>
            <a:ext cx="267702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cs typeface="Calibri"/>
              </a:rPr>
              <a:t>BELFAST, NORTHERN IRELAND'S</a:t>
            </a:r>
          </a:p>
        </p:txBody>
      </p:sp>
      <p:sp>
        <p:nvSpPr>
          <p:cNvPr id="22" name="TextBox 21">
            <a:extLst>
              <a:ext uri="{FF2B5EF4-FFF2-40B4-BE49-F238E27FC236}">
                <a16:creationId xmlns:a16="http://schemas.microsoft.com/office/drawing/2014/main" id="{62CCEE14-AED6-C981-945E-A62D1C4197DD}"/>
              </a:ext>
            </a:extLst>
          </p:cNvPr>
          <p:cNvSpPr txBox="1"/>
          <p:nvPr/>
        </p:nvSpPr>
        <p:spPr>
          <a:xfrm>
            <a:off x="165434" y="1729539"/>
            <a:ext cx="222584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cs typeface="Calibri"/>
              </a:rPr>
              <a:t>AMERICA, Free Show</a:t>
            </a:r>
            <a:endParaRPr lang="en-GB"/>
          </a:p>
        </p:txBody>
      </p:sp>
      <p:sp>
        <p:nvSpPr>
          <p:cNvPr id="24" name="TextBox 23">
            <a:extLst>
              <a:ext uri="{FF2B5EF4-FFF2-40B4-BE49-F238E27FC236}">
                <a16:creationId xmlns:a16="http://schemas.microsoft.com/office/drawing/2014/main" id="{926B680F-77FF-905D-02B6-DFF2AE2AFBC4}"/>
              </a:ext>
            </a:extLst>
          </p:cNvPr>
          <p:cNvSpPr txBox="1"/>
          <p:nvPr/>
        </p:nvSpPr>
        <p:spPr>
          <a:xfrm>
            <a:off x="244262" y="4547798"/>
            <a:ext cx="28575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cs typeface="Calibri"/>
              </a:rPr>
              <a:t>ALBA, ITALY</a:t>
            </a:r>
          </a:p>
        </p:txBody>
      </p:sp>
      <p:sp>
        <p:nvSpPr>
          <p:cNvPr id="2" name="Slide Number Placeholder 1">
            <a:extLst>
              <a:ext uri="{FF2B5EF4-FFF2-40B4-BE49-F238E27FC236}">
                <a16:creationId xmlns:a16="http://schemas.microsoft.com/office/drawing/2014/main" id="{F2754C92-5FF1-0DC3-31F9-D6C8E02E6F4E}"/>
              </a:ext>
            </a:extLst>
          </p:cNvPr>
          <p:cNvSpPr>
            <a:spLocks noGrp="1"/>
          </p:cNvSpPr>
          <p:nvPr>
            <p:ph type="sldNum" sz="quarter" idx="12"/>
          </p:nvPr>
        </p:nvSpPr>
        <p:spPr>
          <a:xfrm>
            <a:off x="7019424" y="4867526"/>
            <a:ext cx="2057400" cy="273844"/>
          </a:xfrm>
        </p:spPr>
        <p:txBody>
          <a:bodyPr/>
          <a:lstStyle/>
          <a:p>
            <a:fld id="{48F63A3B-78C7-47BE-AE5E-E10140E04643}" type="slidenum">
              <a:rPr lang="en-US" dirty="0"/>
              <a:t>10</a:t>
            </a:fld>
            <a:endParaRPr lang="en-GB"/>
          </a:p>
        </p:txBody>
      </p:sp>
      <p:sp>
        <p:nvSpPr>
          <p:cNvPr id="3" name="TextBox 2">
            <a:extLst>
              <a:ext uri="{FF2B5EF4-FFF2-40B4-BE49-F238E27FC236}">
                <a16:creationId xmlns:a16="http://schemas.microsoft.com/office/drawing/2014/main" id="{6CFA2850-1E77-2B74-3CF2-AE320E9374AB}"/>
              </a:ext>
            </a:extLst>
          </p:cNvPr>
          <p:cNvSpPr txBox="1"/>
          <p:nvPr/>
        </p:nvSpPr>
        <p:spPr>
          <a:xfrm>
            <a:off x="2818086" y="1556845"/>
            <a:ext cx="3616216"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i="1">
                <a:cs typeface="Calibri"/>
              </a:rPr>
              <a:t>Some</a:t>
            </a:r>
            <a:r>
              <a:rPr lang="en-GB" b="1" i="1">
                <a:cs typeface="Calibri"/>
              </a:rPr>
              <a:t> of the Ferrero factories and their locations </a:t>
            </a:r>
          </a:p>
        </p:txBody>
      </p:sp>
    </p:spTree>
    <p:extLst>
      <p:ext uri="{BB962C8B-B14F-4D97-AF65-F5344CB8AC3E}">
        <p14:creationId xmlns:p14="http://schemas.microsoft.com/office/powerpoint/2010/main" val="42257652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F861CCE-9C8E-A719-1D7C-FDD6E7304F6B}"/>
              </a:ext>
            </a:extLst>
          </p:cNvPr>
          <p:cNvSpPr txBox="1"/>
          <p:nvPr/>
        </p:nvSpPr>
        <p:spPr>
          <a:xfrm>
            <a:off x="2767302" y="3030467"/>
            <a:ext cx="2763774" cy="44443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Bef>
                <a:spcPct val="0"/>
              </a:spcBef>
              <a:spcAft>
                <a:spcPts val="600"/>
              </a:spcAft>
            </a:pPr>
            <a:r>
              <a:rPr lang="en-US" sz="2800" b="1">
                <a:latin typeface="+mj-lt"/>
                <a:ea typeface="+mj-ea"/>
                <a:cs typeface="+mj-cs"/>
              </a:rPr>
              <a:t>PROMOTION:</a:t>
            </a:r>
            <a:endParaRPr lang="en-US" sz="2800" b="1" kern="1200">
              <a:latin typeface="+mj-lt"/>
              <a:ea typeface="+mj-ea"/>
              <a:cs typeface="+mj-cs"/>
            </a:endParaRPr>
          </a:p>
        </p:txBody>
      </p:sp>
      <p:pic>
        <p:nvPicPr>
          <p:cNvPr id="4" name="Picture 4" descr="Shape, arrow&#10;&#10;Description automatically generated">
            <a:extLst>
              <a:ext uri="{FF2B5EF4-FFF2-40B4-BE49-F238E27FC236}">
                <a16:creationId xmlns:a16="http://schemas.microsoft.com/office/drawing/2014/main" id="{9A020BA1-DB5D-599E-32BA-E024E3BC93A6}"/>
              </a:ext>
            </a:extLst>
          </p:cNvPr>
          <p:cNvPicPr>
            <a:picLocks noChangeAspect="1"/>
          </p:cNvPicPr>
          <p:nvPr/>
        </p:nvPicPr>
        <p:blipFill rotWithShape="1">
          <a:blip r:embed="rId2"/>
          <a:srcRect t="4986" r="-1" b="3885"/>
          <a:stretch/>
        </p:blipFill>
        <p:spPr>
          <a:xfrm>
            <a:off x="2198538" y="10"/>
            <a:ext cx="2213005" cy="2862931"/>
          </a:xfrm>
          <a:prstGeom prst="rect">
            <a:avLst/>
          </a:prstGeom>
        </p:spPr>
      </p:pic>
      <p:pic>
        <p:nvPicPr>
          <p:cNvPr id="7" name="Picture 7" descr="A picture containing timeline&#10;&#10;Description automatically generated">
            <a:extLst>
              <a:ext uri="{FF2B5EF4-FFF2-40B4-BE49-F238E27FC236}">
                <a16:creationId xmlns:a16="http://schemas.microsoft.com/office/drawing/2014/main" id="{BF9F8F8A-0BEB-EA48-2413-611AAFA2D159}"/>
              </a:ext>
            </a:extLst>
          </p:cNvPr>
          <p:cNvPicPr>
            <a:picLocks noChangeAspect="1"/>
          </p:cNvPicPr>
          <p:nvPr/>
        </p:nvPicPr>
        <p:blipFill rotWithShape="1">
          <a:blip r:embed="rId3"/>
          <a:srcRect t="4980" r="2" b="9545"/>
          <a:stretch/>
        </p:blipFill>
        <p:spPr>
          <a:xfrm>
            <a:off x="6859277" y="39424"/>
            <a:ext cx="1217807" cy="1483445"/>
          </a:xfrm>
          <a:prstGeom prst="rect">
            <a:avLst/>
          </a:prstGeom>
        </p:spPr>
      </p:pic>
      <p:pic>
        <p:nvPicPr>
          <p:cNvPr id="6" name="Picture 6" descr="A picture containing text&#10;&#10;Description automatically generated">
            <a:extLst>
              <a:ext uri="{FF2B5EF4-FFF2-40B4-BE49-F238E27FC236}">
                <a16:creationId xmlns:a16="http://schemas.microsoft.com/office/drawing/2014/main" id="{93012788-B81E-F6C4-016A-526A0F0E4DFA}"/>
              </a:ext>
            </a:extLst>
          </p:cNvPr>
          <p:cNvPicPr>
            <a:picLocks noChangeAspect="1"/>
          </p:cNvPicPr>
          <p:nvPr/>
        </p:nvPicPr>
        <p:blipFill rotWithShape="1">
          <a:blip r:embed="rId4"/>
          <a:srcRect l="2331" r="2649"/>
          <a:stretch/>
        </p:blipFill>
        <p:spPr>
          <a:xfrm>
            <a:off x="4494510" y="39424"/>
            <a:ext cx="2255102" cy="2803810"/>
          </a:xfrm>
          <a:prstGeom prst="rect">
            <a:avLst/>
          </a:prstGeom>
        </p:spPr>
      </p:pic>
      <p:sp>
        <p:nvSpPr>
          <p:cNvPr id="3" name="TextBox 2">
            <a:extLst>
              <a:ext uri="{FF2B5EF4-FFF2-40B4-BE49-F238E27FC236}">
                <a16:creationId xmlns:a16="http://schemas.microsoft.com/office/drawing/2014/main" id="{16C50DEB-C748-D68A-1A4C-5AEB1E3BDF3F}"/>
              </a:ext>
            </a:extLst>
          </p:cNvPr>
          <p:cNvSpPr txBox="1"/>
          <p:nvPr/>
        </p:nvSpPr>
        <p:spPr>
          <a:xfrm>
            <a:off x="252526" y="3444355"/>
            <a:ext cx="3374136" cy="159815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US" sz="1200"/>
              <a:t>Promotion is one of the great, most important ways to lead your business to success, making your business known, is giving relevancy to it which therefore will lead to more sales and more profit. For example Ferrero Rocher had their first TV ad in 1983 and would not be where they are today without it. They continue to grow as a company as even today, they are advertising their products both online (social media) and on TV. (Hooper, 2015)</a:t>
            </a:r>
            <a:endParaRPr lang="en-US" sz="1200">
              <a:cs typeface="Calibri"/>
            </a:endParaRPr>
          </a:p>
        </p:txBody>
      </p:sp>
      <p:grpSp>
        <p:nvGrpSpPr>
          <p:cNvPr id="30"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76777" y="3444355"/>
            <a:ext cx="846287" cy="635405"/>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31"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8" name="TextBox 7">
            <a:extLst>
              <a:ext uri="{FF2B5EF4-FFF2-40B4-BE49-F238E27FC236}">
                <a16:creationId xmlns:a16="http://schemas.microsoft.com/office/drawing/2014/main" id="{E10E7F72-3627-0B61-5857-F8B9D4604384}"/>
              </a:ext>
            </a:extLst>
          </p:cNvPr>
          <p:cNvSpPr txBox="1"/>
          <p:nvPr/>
        </p:nvSpPr>
        <p:spPr>
          <a:xfrm>
            <a:off x="4121202" y="3473872"/>
            <a:ext cx="3177737"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cs typeface="Calibri" panose="020F0502020204030204"/>
              </a:rPr>
              <a:t>Ferrero has many different ways of catching people's attention with their promotions, for example, near Christmas, they have new editions of each product that have a different packaging and make great sales as they come with offers and represent these holidays that people know and love (Easter, New Years, Valentine's Day)</a:t>
            </a:r>
          </a:p>
        </p:txBody>
      </p:sp>
      <p:sp>
        <p:nvSpPr>
          <p:cNvPr id="9" name="Slide Number Placeholder 8">
            <a:extLst>
              <a:ext uri="{FF2B5EF4-FFF2-40B4-BE49-F238E27FC236}">
                <a16:creationId xmlns:a16="http://schemas.microsoft.com/office/drawing/2014/main" id="{0250E002-BF65-716C-0D61-A904B351A272}"/>
              </a:ext>
            </a:extLst>
          </p:cNvPr>
          <p:cNvSpPr>
            <a:spLocks noGrp="1"/>
          </p:cNvSpPr>
          <p:nvPr>
            <p:ph type="sldNum" sz="quarter" idx="12"/>
          </p:nvPr>
        </p:nvSpPr>
        <p:spPr/>
        <p:txBody>
          <a:bodyPr/>
          <a:lstStyle/>
          <a:p>
            <a:fld id="{48F63A3B-78C7-47BE-AE5E-E10140E04643}" type="slidenum">
              <a:rPr lang="en-US" dirty="0"/>
              <a:t>11</a:t>
            </a:fld>
            <a:endParaRPr lang="en-GB"/>
          </a:p>
        </p:txBody>
      </p:sp>
      <p:sp>
        <p:nvSpPr>
          <p:cNvPr id="10" name="TextBox 9">
            <a:extLst>
              <a:ext uri="{FF2B5EF4-FFF2-40B4-BE49-F238E27FC236}">
                <a16:creationId xmlns:a16="http://schemas.microsoft.com/office/drawing/2014/main" id="{3DD44C40-6D39-7F46-C503-77981AA4290A}"/>
              </a:ext>
            </a:extLst>
          </p:cNvPr>
          <p:cNvSpPr txBox="1"/>
          <p:nvPr/>
        </p:nvSpPr>
        <p:spPr>
          <a:xfrm>
            <a:off x="147801" y="2985594"/>
            <a:ext cx="1921422" cy="1921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1" name="TextBox 10">
            <a:extLst>
              <a:ext uri="{FF2B5EF4-FFF2-40B4-BE49-F238E27FC236}">
                <a16:creationId xmlns:a16="http://schemas.microsoft.com/office/drawing/2014/main" id="{68379D16-81B4-5BEE-3A40-21801791851B}"/>
              </a:ext>
            </a:extLst>
          </p:cNvPr>
          <p:cNvSpPr txBox="1"/>
          <p:nvPr/>
        </p:nvSpPr>
        <p:spPr>
          <a:xfrm>
            <a:off x="4394638" y="2675212"/>
            <a:ext cx="2630867"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200" i="1">
              <a:cs typeface="Calibri"/>
            </a:endParaRPr>
          </a:p>
          <a:p>
            <a:r>
              <a:rPr lang="en-GB" sz="1000">
                <a:cs typeface="Calibri"/>
                <a:hlinkClick r:id="rId5"/>
              </a:rPr>
              <a:t>https://m.facebook.com/467578553263157/</a:t>
            </a:r>
            <a:endParaRPr lang="en-GB" sz="1000">
              <a:cs typeface="Calibri"/>
            </a:endParaRPr>
          </a:p>
        </p:txBody>
      </p:sp>
      <p:sp>
        <p:nvSpPr>
          <p:cNvPr id="12" name="TextBox 11">
            <a:extLst>
              <a:ext uri="{FF2B5EF4-FFF2-40B4-BE49-F238E27FC236}">
                <a16:creationId xmlns:a16="http://schemas.microsoft.com/office/drawing/2014/main" id="{1FD56E5E-D8B8-0BC3-B2D8-B3C5036B69C2}"/>
              </a:ext>
            </a:extLst>
          </p:cNvPr>
          <p:cNvSpPr txBox="1"/>
          <p:nvPr/>
        </p:nvSpPr>
        <p:spPr>
          <a:xfrm>
            <a:off x="29560" y="3044715"/>
            <a:ext cx="2128344" cy="1182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3" name="TextBox 12">
            <a:extLst>
              <a:ext uri="{FF2B5EF4-FFF2-40B4-BE49-F238E27FC236}">
                <a16:creationId xmlns:a16="http://schemas.microsoft.com/office/drawing/2014/main" id="{F7CA65FF-38B4-8C4C-02D5-0B3B66E20A86}"/>
              </a:ext>
            </a:extLst>
          </p:cNvPr>
          <p:cNvSpPr txBox="1"/>
          <p:nvPr/>
        </p:nvSpPr>
        <p:spPr>
          <a:xfrm>
            <a:off x="9854" y="2921546"/>
            <a:ext cx="2103710" cy="2611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4" name="TextBox 13">
            <a:extLst>
              <a:ext uri="{FF2B5EF4-FFF2-40B4-BE49-F238E27FC236}">
                <a16:creationId xmlns:a16="http://schemas.microsoft.com/office/drawing/2014/main" id="{372C7B51-8DEE-07A6-FBC9-A812E3D3B44B}"/>
              </a:ext>
            </a:extLst>
          </p:cNvPr>
          <p:cNvSpPr txBox="1"/>
          <p:nvPr/>
        </p:nvSpPr>
        <p:spPr>
          <a:xfrm>
            <a:off x="2069224" y="2852573"/>
            <a:ext cx="241409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000">
                <a:cs typeface="Calibri"/>
                <a:hlinkClick r:id="rId6"/>
              </a:rPr>
              <a:t>https://m.facebook.com/494458473950282/</a:t>
            </a:r>
            <a:endParaRPr lang="en-GB" sz="1000">
              <a:cs typeface="Calibri"/>
            </a:endParaRPr>
          </a:p>
        </p:txBody>
      </p:sp>
      <p:pic>
        <p:nvPicPr>
          <p:cNvPr id="16" name="Picture 16" descr="A picture containing text, grass&#10;&#10;Description automatically generated">
            <a:extLst>
              <a:ext uri="{FF2B5EF4-FFF2-40B4-BE49-F238E27FC236}">
                <a16:creationId xmlns:a16="http://schemas.microsoft.com/office/drawing/2014/main" id="{18F99D49-5B3A-C4E3-0828-825F4377F7F1}"/>
              </a:ext>
            </a:extLst>
          </p:cNvPr>
          <p:cNvPicPr>
            <a:picLocks noChangeAspect="1"/>
          </p:cNvPicPr>
          <p:nvPr/>
        </p:nvPicPr>
        <p:blipFill>
          <a:blip r:embed="rId7"/>
          <a:stretch>
            <a:fillRect/>
          </a:stretch>
        </p:blipFill>
        <p:spPr>
          <a:xfrm>
            <a:off x="33599" y="41384"/>
            <a:ext cx="2061145" cy="2873266"/>
          </a:xfrm>
          <a:prstGeom prst="rect">
            <a:avLst/>
          </a:prstGeom>
        </p:spPr>
      </p:pic>
      <p:sp>
        <p:nvSpPr>
          <p:cNvPr id="17" name="TextBox 16">
            <a:extLst>
              <a:ext uri="{FF2B5EF4-FFF2-40B4-BE49-F238E27FC236}">
                <a16:creationId xmlns:a16="http://schemas.microsoft.com/office/drawing/2014/main" id="{BA3C3FE9-5014-0EA9-5856-527457893BDA}"/>
              </a:ext>
            </a:extLst>
          </p:cNvPr>
          <p:cNvSpPr txBox="1"/>
          <p:nvPr/>
        </p:nvSpPr>
        <p:spPr>
          <a:xfrm>
            <a:off x="19706" y="2867354"/>
            <a:ext cx="205444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000">
                <a:cs typeface="Calibri"/>
                <a:hlinkClick r:id="rId8"/>
              </a:rPr>
              <a:t>https://m.facebook.com/883526888425175/</a:t>
            </a:r>
            <a:endParaRPr lang="en-GB" sz="1000"/>
          </a:p>
        </p:txBody>
      </p:sp>
      <p:pic>
        <p:nvPicPr>
          <p:cNvPr id="18" name="Picture 18">
            <a:extLst>
              <a:ext uri="{FF2B5EF4-FFF2-40B4-BE49-F238E27FC236}">
                <a16:creationId xmlns:a16="http://schemas.microsoft.com/office/drawing/2014/main" id="{AB0EC500-B5E2-1959-6410-D4320711D7A3}"/>
              </a:ext>
            </a:extLst>
          </p:cNvPr>
          <p:cNvPicPr>
            <a:picLocks noChangeAspect="1"/>
          </p:cNvPicPr>
          <p:nvPr/>
        </p:nvPicPr>
        <p:blipFill>
          <a:blip r:embed="rId9"/>
          <a:stretch>
            <a:fillRect/>
          </a:stretch>
        </p:blipFill>
        <p:spPr>
          <a:xfrm>
            <a:off x="6856030" y="1530359"/>
            <a:ext cx="1294743" cy="1363482"/>
          </a:xfrm>
          <a:prstGeom prst="rect">
            <a:avLst/>
          </a:prstGeom>
        </p:spPr>
      </p:pic>
      <p:pic>
        <p:nvPicPr>
          <p:cNvPr id="19" name="Picture 19" descr="Text, letter&#10;&#10;Description automatically generated">
            <a:extLst>
              <a:ext uri="{FF2B5EF4-FFF2-40B4-BE49-F238E27FC236}">
                <a16:creationId xmlns:a16="http://schemas.microsoft.com/office/drawing/2014/main" id="{52243FA8-DA07-C5D4-8D8A-4A2030A509C2}"/>
              </a:ext>
            </a:extLst>
          </p:cNvPr>
          <p:cNvPicPr>
            <a:picLocks noChangeAspect="1"/>
          </p:cNvPicPr>
          <p:nvPr/>
        </p:nvPicPr>
        <p:blipFill>
          <a:blip r:embed="rId10"/>
          <a:stretch>
            <a:fillRect/>
          </a:stretch>
        </p:blipFill>
        <p:spPr>
          <a:xfrm>
            <a:off x="8146830" y="1800472"/>
            <a:ext cx="920312" cy="1000617"/>
          </a:xfrm>
          <a:prstGeom prst="rect">
            <a:avLst/>
          </a:prstGeom>
        </p:spPr>
      </p:pic>
      <p:pic>
        <p:nvPicPr>
          <p:cNvPr id="20" name="Picture 20" descr="A picture containing graphical user interface&#10;&#10;Description automatically generated">
            <a:extLst>
              <a:ext uri="{FF2B5EF4-FFF2-40B4-BE49-F238E27FC236}">
                <a16:creationId xmlns:a16="http://schemas.microsoft.com/office/drawing/2014/main" id="{C69583A8-4644-E04C-E7CC-DF28D52EA013}"/>
              </a:ext>
            </a:extLst>
          </p:cNvPr>
          <p:cNvPicPr>
            <a:picLocks noChangeAspect="1"/>
          </p:cNvPicPr>
          <p:nvPr/>
        </p:nvPicPr>
        <p:blipFill>
          <a:blip r:embed="rId11"/>
          <a:stretch>
            <a:fillRect/>
          </a:stretch>
        </p:blipFill>
        <p:spPr>
          <a:xfrm>
            <a:off x="8142691" y="41385"/>
            <a:ext cx="908883" cy="1759826"/>
          </a:xfrm>
          <a:prstGeom prst="rect">
            <a:avLst/>
          </a:prstGeom>
        </p:spPr>
      </p:pic>
      <p:sp>
        <p:nvSpPr>
          <p:cNvPr id="21" name="TextBox 20">
            <a:extLst>
              <a:ext uri="{FF2B5EF4-FFF2-40B4-BE49-F238E27FC236}">
                <a16:creationId xmlns:a16="http://schemas.microsoft.com/office/drawing/2014/main" id="{DD7BEB40-8312-FD9B-463C-35249442B4F0}"/>
              </a:ext>
            </a:extLst>
          </p:cNvPr>
          <p:cNvSpPr txBox="1"/>
          <p:nvPr/>
        </p:nvSpPr>
        <p:spPr>
          <a:xfrm>
            <a:off x="7217650" y="2720111"/>
            <a:ext cx="202488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a:cs typeface="Calibri"/>
                <a:hlinkClick r:id="rId12"/>
              </a:rPr>
              <a:t>www.thorntons.co.uk</a:t>
            </a:r>
            <a:endParaRPr lang="en-US"/>
          </a:p>
          <a:p>
            <a:endParaRPr lang="en-GB" sz="1200">
              <a:cs typeface="Calibri"/>
            </a:endParaRPr>
          </a:p>
        </p:txBody>
      </p:sp>
    </p:spTree>
    <p:extLst>
      <p:ext uri="{BB962C8B-B14F-4D97-AF65-F5344CB8AC3E}">
        <p14:creationId xmlns:p14="http://schemas.microsoft.com/office/powerpoint/2010/main" val="31130474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8EE0FD8-BC72-D735-8D60-70C314B89306}"/>
              </a:ext>
            </a:extLst>
          </p:cNvPr>
          <p:cNvSpPr txBox="1"/>
          <p:nvPr/>
        </p:nvSpPr>
        <p:spPr>
          <a:xfrm>
            <a:off x="0" y="477892"/>
            <a:ext cx="9291799" cy="56015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a:endParaRPr>
          </a:p>
          <a:p>
            <a:r>
              <a:rPr lang="en-GB">
                <a:ea typeface="+mn-lt"/>
                <a:cs typeface="+mn-lt"/>
              </a:rPr>
              <a:t>1.   Bragan, I.S.(2022)'The Untold Truth Of Ferrero Rocher Chocolate', </a:t>
            </a:r>
            <a:r>
              <a:rPr lang="en-GB" i="1">
                <a:ea typeface="+mn-lt"/>
                <a:cs typeface="+mn-lt"/>
              </a:rPr>
              <a:t>Mashed.</a:t>
            </a:r>
            <a:r>
              <a:rPr lang="en-GB">
                <a:ea typeface="+mn-lt"/>
                <a:cs typeface="+mn-lt"/>
              </a:rPr>
              <a:t> Available at: </a:t>
            </a:r>
          </a:p>
          <a:p>
            <a:r>
              <a:rPr lang="en-GB">
                <a:ea typeface="+mn-lt"/>
                <a:cs typeface="+mn-lt"/>
              </a:rPr>
              <a:t>       </a:t>
            </a:r>
            <a:r>
              <a:rPr lang="en-GB">
                <a:ea typeface="+mn-lt"/>
                <a:cs typeface="+mn-lt"/>
                <a:hlinkClick r:id="rId2"/>
              </a:rPr>
              <a:t>https://www.mashed.com/309955/the-untold-truth-of-ferrero-rocher-chocolate/</a:t>
            </a:r>
            <a:r>
              <a:rPr lang="en-GB">
                <a:ea typeface="+mn-lt"/>
                <a:cs typeface="+mn-lt"/>
              </a:rPr>
              <a:t> </a:t>
            </a:r>
            <a:endParaRPr lang="en-GB">
              <a:cs typeface="Calibri" panose="020F0502020204030204"/>
            </a:endParaRPr>
          </a:p>
          <a:p>
            <a:r>
              <a:rPr lang="en-GB" sz="1300">
                <a:ea typeface="+mn-lt"/>
                <a:cs typeface="+mn-lt"/>
              </a:rPr>
              <a:t>                                   (accessed: 01 November 2022)</a:t>
            </a:r>
          </a:p>
          <a:p>
            <a:endParaRPr lang="en-GB" sz="1300">
              <a:ea typeface="+mn-lt"/>
              <a:cs typeface="+mn-lt"/>
            </a:endParaRPr>
          </a:p>
          <a:p>
            <a:r>
              <a:rPr lang="en-GB">
                <a:ea typeface="+mn-lt"/>
                <a:cs typeface="+mn-lt"/>
              </a:rPr>
              <a:t>2.    Hooper, J.(2015)'Michele Ferrero obituary', </a:t>
            </a:r>
            <a:r>
              <a:rPr lang="en-GB" i="1">
                <a:ea typeface="+mn-lt"/>
                <a:cs typeface="+mn-lt"/>
              </a:rPr>
              <a:t>The Guardian. </a:t>
            </a:r>
            <a:r>
              <a:rPr lang="en-GB">
                <a:ea typeface="+mn-lt"/>
                <a:cs typeface="+mn-lt"/>
              </a:rPr>
              <a:t>Available at:</a:t>
            </a:r>
          </a:p>
          <a:p>
            <a:r>
              <a:rPr lang="en-GB">
                <a:ea typeface="+mn-lt"/>
                <a:cs typeface="+mn-lt"/>
              </a:rPr>
              <a:t>        </a:t>
            </a:r>
            <a:r>
              <a:rPr lang="en-GB">
                <a:ea typeface="+mn-lt"/>
                <a:cs typeface="+mn-lt"/>
                <a:hlinkClick r:id="rId3"/>
              </a:rPr>
              <a:t>https://amp.theguardian.com/business/2015/feb/17/michele-ferrero</a:t>
            </a:r>
          </a:p>
          <a:p>
            <a:r>
              <a:rPr lang="en-GB">
                <a:ea typeface="+mn-lt"/>
                <a:cs typeface="+mn-lt"/>
              </a:rPr>
              <a:t>                          </a:t>
            </a:r>
            <a:r>
              <a:rPr lang="en-GB" sz="1300">
                <a:ea typeface="+mn-lt"/>
                <a:cs typeface="+mn-lt"/>
              </a:rPr>
              <a:t>(accessed: 01 November 2022)</a:t>
            </a:r>
          </a:p>
          <a:p>
            <a:endParaRPr lang="en-GB" sz="1300">
              <a:ea typeface="+mn-lt"/>
              <a:cs typeface="+mn-lt"/>
            </a:endParaRPr>
          </a:p>
          <a:p>
            <a:r>
              <a:rPr lang="en-GB">
                <a:ea typeface="+mn-lt"/>
                <a:cs typeface="+mn-lt"/>
              </a:rPr>
              <a:t>3.     The Ferrero Group (2022)'</a:t>
            </a:r>
            <a:r>
              <a:rPr lang="en-GB" i="1">
                <a:ea typeface="+mn-lt"/>
                <a:cs typeface="+mn-lt"/>
              </a:rPr>
              <a:t>A story of a family'.</a:t>
            </a:r>
            <a:r>
              <a:rPr lang="en-GB">
                <a:ea typeface="+mn-lt"/>
                <a:cs typeface="+mn-lt"/>
              </a:rPr>
              <a:t> Available at: </a:t>
            </a:r>
            <a:endParaRPr lang="en-GB" sz="1300">
              <a:ea typeface="+mn-lt"/>
              <a:cs typeface="+mn-lt"/>
            </a:endParaRPr>
          </a:p>
          <a:p>
            <a:r>
              <a:rPr lang="en-GB">
                <a:ea typeface="+mn-lt"/>
                <a:cs typeface="+mn-lt"/>
              </a:rPr>
              <a:t>         </a:t>
            </a:r>
            <a:r>
              <a:rPr lang="en-GB">
                <a:ea typeface="+mn-lt"/>
                <a:cs typeface="+mn-lt"/>
                <a:hlinkClick r:id="rId4"/>
              </a:rPr>
              <a:t>https://www.ferrero.com/the-ferrero-group/a-family-story</a:t>
            </a:r>
            <a:endParaRPr lang="en-GB" sz="1300">
              <a:ea typeface="+mn-lt"/>
              <a:cs typeface="+mn-lt"/>
            </a:endParaRPr>
          </a:p>
          <a:p>
            <a:r>
              <a:rPr lang="en-GB">
                <a:ea typeface="+mn-lt"/>
                <a:cs typeface="+mn-lt"/>
              </a:rPr>
              <a:t>                           (</a:t>
            </a:r>
            <a:r>
              <a:rPr lang="en-GB" sz="1300">
                <a:ea typeface="+mn-lt"/>
                <a:cs typeface="+mn-lt"/>
              </a:rPr>
              <a:t>accessed: 02 November 2022)</a:t>
            </a:r>
            <a:r>
              <a:rPr lang="en-GB">
                <a:ea typeface="+mn-lt"/>
                <a:cs typeface="+mn-lt"/>
              </a:rPr>
              <a:t>  </a:t>
            </a:r>
            <a:endParaRPr lang="en-GB" sz="1300">
              <a:ea typeface="+mn-lt"/>
              <a:cs typeface="+mn-lt"/>
            </a:endParaRPr>
          </a:p>
          <a:p>
            <a:endParaRPr lang="en-GB">
              <a:ea typeface="+mn-lt"/>
              <a:cs typeface="+mn-lt"/>
            </a:endParaRPr>
          </a:p>
          <a:p>
            <a:r>
              <a:rPr lang="en-GB">
                <a:ea typeface="+mn-lt"/>
                <a:cs typeface="+mn-lt"/>
              </a:rPr>
              <a:t>4.     Ferrero UK (2022) </a:t>
            </a:r>
            <a:r>
              <a:rPr lang="en-GB" i="1">
                <a:ea typeface="+mn-lt"/>
                <a:cs typeface="+mn-lt"/>
              </a:rPr>
              <a:t>Share value to create value. </a:t>
            </a:r>
            <a:r>
              <a:rPr lang="en-GB">
                <a:ea typeface="+mn-lt"/>
                <a:cs typeface="+mn-lt"/>
              </a:rPr>
              <a:t>Available at: </a:t>
            </a:r>
            <a:endParaRPr lang="en-GB">
              <a:cs typeface="Calibri"/>
            </a:endParaRPr>
          </a:p>
          <a:p>
            <a:r>
              <a:rPr lang="en-GB">
                <a:ea typeface="+mn-lt"/>
                <a:cs typeface="+mn-lt"/>
              </a:rPr>
              <a:t>         </a:t>
            </a:r>
            <a:r>
              <a:rPr lang="en-GB">
                <a:ea typeface="+mn-lt"/>
                <a:cs typeface="+mn-lt"/>
                <a:hlinkClick r:id="rId5"/>
              </a:rPr>
              <a:t>https://www.ferrero.co.uk/Share-value-to-create-value</a:t>
            </a:r>
            <a:endParaRPr lang="en-GB">
              <a:ea typeface="+mn-lt"/>
              <a:cs typeface="+mn-lt"/>
            </a:endParaRPr>
          </a:p>
          <a:p>
            <a:r>
              <a:rPr lang="en-GB">
                <a:ea typeface="+mn-lt"/>
                <a:cs typeface="+mn-lt"/>
              </a:rPr>
              <a:t>                             </a:t>
            </a:r>
            <a:r>
              <a:rPr lang="en-GB" sz="1300">
                <a:ea typeface="+mn-lt"/>
                <a:cs typeface="+mn-lt"/>
              </a:rPr>
              <a:t>(accessed: 03 November 2022)</a:t>
            </a:r>
          </a:p>
          <a:p>
            <a:endParaRPr lang="en-GB"/>
          </a:p>
          <a:p>
            <a:endParaRPr lang="en-GB">
              <a:ea typeface="+mn-lt"/>
              <a:cs typeface="+mn-lt"/>
            </a:endParaRPr>
          </a:p>
          <a:p>
            <a:endParaRPr lang="en-GB">
              <a:ea typeface="+mn-lt"/>
              <a:cs typeface="+mn-lt"/>
            </a:endParaRPr>
          </a:p>
          <a:p>
            <a:endParaRPr lang="en-GB">
              <a:ea typeface="+mn-lt"/>
              <a:cs typeface="+mn-lt"/>
            </a:endParaRPr>
          </a:p>
          <a:p>
            <a:endParaRPr lang="en-GB" sz="1300">
              <a:ea typeface="+mn-lt"/>
              <a:cs typeface="+mn-lt"/>
            </a:endParaRPr>
          </a:p>
        </p:txBody>
      </p:sp>
      <p:sp>
        <p:nvSpPr>
          <p:cNvPr id="3" name="TextBox 2">
            <a:extLst>
              <a:ext uri="{FF2B5EF4-FFF2-40B4-BE49-F238E27FC236}">
                <a16:creationId xmlns:a16="http://schemas.microsoft.com/office/drawing/2014/main" id="{041E9763-0908-F1B0-A99F-46A5EC90F4AA}"/>
              </a:ext>
            </a:extLst>
          </p:cNvPr>
          <p:cNvSpPr txBox="1"/>
          <p:nvPr/>
        </p:nvSpPr>
        <p:spPr>
          <a:xfrm>
            <a:off x="192142" y="147802"/>
            <a:ext cx="7523107" cy="4138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 name="TextBox 3">
            <a:extLst>
              <a:ext uri="{FF2B5EF4-FFF2-40B4-BE49-F238E27FC236}">
                <a16:creationId xmlns:a16="http://schemas.microsoft.com/office/drawing/2014/main" id="{06F4600B-82CF-D8A4-0C00-CA0219B82176}"/>
              </a:ext>
            </a:extLst>
          </p:cNvPr>
          <p:cNvSpPr txBox="1"/>
          <p:nvPr/>
        </p:nvSpPr>
        <p:spPr>
          <a:xfrm>
            <a:off x="118241" y="73900"/>
            <a:ext cx="446361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u="sng">
                <a:cs typeface="Calibri"/>
              </a:rPr>
              <a:t>References:</a:t>
            </a:r>
            <a:endParaRPr lang="en-GB" sz="2000">
              <a:cs typeface="Calibri" panose="020F0502020204030204"/>
            </a:endParaRPr>
          </a:p>
        </p:txBody>
      </p:sp>
      <p:sp>
        <p:nvSpPr>
          <p:cNvPr id="5" name="Slide Number Placeholder 4">
            <a:extLst>
              <a:ext uri="{FF2B5EF4-FFF2-40B4-BE49-F238E27FC236}">
                <a16:creationId xmlns:a16="http://schemas.microsoft.com/office/drawing/2014/main" id="{F3A5BBC3-4C9B-258F-4DBF-B59E2016C373}"/>
              </a:ext>
            </a:extLst>
          </p:cNvPr>
          <p:cNvSpPr>
            <a:spLocks noGrp="1"/>
          </p:cNvSpPr>
          <p:nvPr>
            <p:ph type="sldNum" sz="quarter" idx="12"/>
          </p:nvPr>
        </p:nvSpPr>
        <p:spPr/>
        <p:txBody>
          <a:bodyPr/>
          <a:lstStyle/>
          <a:p>
            <a:fld id="{48F63A3B-78C7-47BE-AE5E-E10140E04643}" type="slidenum">
              <a:rPr lang="en-US" dirty="0"/>
              <a:t>12</a:t>
            </a:fld>
            <a:endParaRPr lang="en-GB"/>
          </a:p>
        </p:txBody>
      </p:sp>
    </p:spTree>
    <p:extLst>
      <p:ext uri="{BB962C8B-B14F-4D97-AF65-F5344CB8AC3E}">
        <p14:creationId xmlns:p14="http://schemas.microsoft.com/office/powerpoint/2010/main" val="36531857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32F894C-08D1-3FA3-F674-71D9144FC2D4}"/>
              </a:ext>
            </a:extLst>
          </p:cNvPr>
          <p:cNvSpPr txBox="1"/>
          <p:nvPr/>
        </p:nvSpPr>
        <p:spPr>
          <a:xfrm>
            <a:off x="4925" y="256191"/>
            <a:ext cx="8395138"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5.   Ferrero Rocher (2022) [online]</a:t>
            </a:r>
          </a:p>
          <a:p>
            <a:r>
              <a:rPr lang="en-GB">
                <a:cs typeface="Calibri"/>
              </a:rPr>
              <a:t>            </a:t>
            </a:r>
            <a:r>
              <a:rPr lang="en-GB" sz="1400">
                <a:cs typeface="Calibri"/>
              </a:rPr>
              <a:t>Available at:</a:t>
            </a:r>
          </a:p>
          <a:p>
            <a:r>
              <a:rPr lang="en-GB">
                <a:cs typeface="Calibri"/>
              </a:rPr>
              <a:t>            </a:t>
            </a:r>
            <a:r>
              <a:rPr lang="en-GB" sz="1400">
                <a:cs typeface="Calibri"/>
              </a:rPr>
              <a:t>Accessed at:   07 November 2022</a:t>
            </a:r>
          </a:p>
          <a:p>
            <a:r>
              <a:rPr lang="en-GB">
                <a:cs typeface="Calibri"/>
              </a:rPr>
              <a:t>6.   Kinder (2022) [online]</a:t>
            </a:r>
          </a:p>
          <a:p>
            <a:r>
              <a:rPr lang="en-GB">
                <a:cs typeface="Calibri"/>
              </a:rPr>
              <a:t>             </a:t>
            </a:r>
            <a:r>
              <a:rPr lang="en-GB" sz="1400">
                <a:cs typeface="Calibri"/>
              </a:rPr>
              <a:t>Available at:    </a:t>
            </a:r>
            <a:r>
              <a:rPr lang="en-GB" sz="1400">
                <a:cs typeface="Calibri"/>
                <a:hlinkClick r:id="rId2"/>
              </a:rPr>
              <a:t>https://www.kinder.com​</a:t>
            </a:r>
          </a:p>
          <a:p>
            <a:r>
              <a:rPr lang="en-GB" sz="1400">
                <a:cs typeface="Calibri"/>
              </a:rPr>
              <a:t>                 Accessed at:   08 November 2022</a:t>
            </a:r>
          </a:p>
          <a:p>
            <a:r>
              <a:rPr lang="en-GB">
                <a:cs typeface="Calibri"/>
              </a:rPr>
              <a:t>7.   Thorntons (2022) [online]</a:t>
            </a:r>
          </a:p>
          <a:p>
            <a:r>
              <a:rPr lang="en-GB" sz="1400">
                <a:cs typeface="Calibri"/>
              </a:rPr>
              <a:t>                 Available at:   </a:t>
            </a:r>
            <a:r>
              <a:rPr lang="en-GB" sz="1400">
                <a:cs typeface="Calibri"/>
                <a:hlinkClick r:id="rId3"/>
              </a:rPr>
              <a:t>https://www.thorntons.com</a:t>
            </a:r>
            <a:endParaRPr lang="en-GB">
              <a:cs typeface="Calibri"/>
            </a:endParaRPr>
          </a:p>
          <a:p>
            <a:r>
              <a:rPr lang="en-GB" sz="1400">
                <a:cs typeface="Calibri"/>
              </a:rPr>
              <a:t>                 Accessed at:   10 November 2022</a:t>
            </a:r>
          </a:p>
          <a:p>
            <a:r>
              <a:rPr lang="en-GB">
                <a:cs typeface="Calibri"/>
              </a:rPr>
              <a:t>8. </a:t>
            </a:r>
            <a:r>
              <a:rPr lang="en-GB" sz="1400">
                <a:cs typeface="Calibri"/>
              </a:rPr>
              <a:t>   </a:t>
            </a:r>
            <a:r>
              <a:rPr lang="en-GB">
                <a:cs typeface="Calibri"/>
              </a:rPr>
              <a:t>Ferrero (2022) [online]</a:t>
            </a:r>
          </a:p>
          <a:p>
            <a:r>
              <a:rPr lang="en-GB" sz="1400">
                <a:cs typeface="Calibri"/>
              </a:rPr>
              <a:t> </a:t>
            </a:r>
            <a:r>
              <a:rPr lang="en-GB" sz="1400">
                <a:ea typeface="+mn-lt"/>
                <a:cs typeface="+mn-lt"/>
              </a:rPr>
              <a:t>                Available at:    </a:t>
            </a:r>
            <a:r>
              <a:rPr lang="en-GB" sz="1400">
                <a:ea typeface="+mn-lt"/>
                <a:cs typeface="+mn-lt"/>
                <a:hlinkClick r:id="rId4"/>
              </a:rPr>
              <a:t>https://www.ferrerosustainability.com/int/en/</a:t>
            </a:r>
          </a:p>
          <a:p>
            <a:r>
              <a:rPr lang="en-GB" sz="1400">
                <a:cs typeface="Calibri"/>
              </a:rPr>
              <a:t>                 Accessed at:    10 November 2022</a:t>
            </a:r>
          </a:p>
          <a:p>
            <a:endParaRPr lang="en-GB" sz="1400">
              <a:cs typeface="Calibri"/>
            </a:endParaRPr>
          </a:p>
          <a:p>
            <a:r>
              <a:rPr lang="en-GB">
                <a:cs typeface="Calibri"/>
              </a:rPr>
              <a:t>9.    </a:t>
            </a:r>
            <a:r>
              <a:rPr lang="en-GB" sz="1400">
                <a:cs typeface="Calibri"/>
                <a:hlinkClick r:id="rId5"/>
              </a:rPr>
              <a:t>https://m.facebook.com/883526888425175/</a:t>
            </a:r>
            <a:endParaRPr lang="en-GB" sz="1400">
              <a:cs typeface="Calibri"/>
            </a:endParaRPr>
          </a:p>
          <a:p>
            <a:r>
              <a:rPr lang="en-GB">
                <a:cs typeface="Calibri"/>
              </a:rPr>
              <a:t>10</a:t>
            </a:r>
            <a:r>
              <a:rPr lang="en-GB" sz="1400">
                <a:cs typeface="Calibri"/>
              </a:rPr>
              <a:t>.   </a:t>
            </a:r>
            <a:r>
              <a:rPr lang="en-GB" sz="1400">
                <a:cs typeface="Calibri"/>
                <a:hlinkClick r:id="rId6"/>
              </a:rPr>
              <a:t>https://m.facebook.com/494458473950282/</a:t>
            </a:r>
            <a:endParaRPr lang="en-GB"/>
          </a:p>
          <a:p>
            <a:r>
              <a:rPr lang="en-GB">
                <a:cs typeface="Calibri"/>
              </a:rPr>
              <a:t>11.  </a:t>
            </a:r>
            <a:r>
              <a:rPr lang="en-GB" sz="1400">
                <a:cs typeface="Calibri"/>
                <a:hlinkClick r:id="rId7"/>
              </a:rPr>
              <a:t>https://m.facebook.com/467578553263157/</a:t>
            </a:r>
            <a:endParaRPr lang="en-GB">
              <a:cs typeface="Calibri"/>
            </a:endParaRPr>
          </a:p>
          <a:p>
            <a:r>
              <a:rPr lang="en-GB">
                <a:cs typeface="Calibri"/>
              </a:rPr>
              <a:t>12.  </a:t>
            </a:r>
            <a:r>
              <a:rPr lang="en-GB" sz="1400">
                <a:cs typeface="Calibri"/>
                <a:hlinkClick r:id="rId8"/>
              </a:rPr>
              <a:t>www.thorntons.co.uk​</a:t>
            </a:r>
            <a:endParaRPr lang="en-GB" sz="1400">
              <a:cs typeface="Calibri"/>
            </a:endParaRPr>
          </a:p>
          <a:p>
            <a:endParaRPr lang="en-GB">
              <a:cs typeface="Calibri"/>
            </a:endParaRPr>
          </a:p>
        </p:txBody>
      </p:sp>
      <p:sp>
        <p:nvSpPr>
          <p:cNvPr id="3" name="TextBox 2">
            <a:extLst>
              <a:ext uri="{FF2B5EF4-FFF2-40B4-BE49-F238E27FC236}">
                <a16:creationId xmlns:a16="http://schemas.microsoft.com/office/drawing/2014/main" id="{A6F008AE-E8CE-B2AE-1D49-D8BB691ECA37}"/>
              </a:ext>
            </a:extLst>
          </p:cNvPr>
          <p:cNvSpPr txBox="1"/>
          <p:nvPr/>
        </p:nvSpPr>
        <p:spPr>
          <a:xfrm>
            <a:off x="1675085" y="364578"/>
            <a:ext cx="888288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400">
              <a:cs typeface="Calibri"/>
            </a:endParaRPr>
          </a:p>
          <a:p>
            <a:r>
              <a:rPr lang="en-GB" sz="1400">
                <a:cs typeface="Calibri"/>
                <a:hlinkClick r:id="" action="ppaction://noaction"/>
              </a:rPr>
              <a:t>  https://www.ferrerorocher.com/uk/en/</a:t>
            </a:r>
          </a:p>
        </p:txBody>
      </p:sp>
      <p:sp>
        <p:nvSpPr>
          <p:cNvPr id="4" name="Slide Number Placeholder 3">
            <a:extLst>
              <a:ext uri="{FF2B5EF4-FFF2-40B4-BE49-F238E27FC236}">
                <a16:creationId xmlns:a16="http://schemas.microsoft.com/office/drawing/2014/main" id="{648A334D-207B-3128-0EE6-4500321A58E3}"/>
              </a:ext>
            </a:extLst>
          </p:cNvPr>
          <p:cNvSpPr>
            <a:spLocks noGrp="1"/>
          </p:cNvSpPr>
          <p:nvPr>
            <p:ph type="sldNum" sz="quarter" idx="12"/>
          </p:nvPr>
        </p:nvSpPr>
        <p:spPr/>
        <p:txBody>
          <a:bodyPr/>
          <a:lstStyle/>
          <a:p>
            <a:fld id="{48F63A3B-78C7-47BE-AE5E-E10140E04643}" type="slidenum">
              <a:rPr lang="en-US" dirty="0"/>
              <a:t>13</a:t>
            </a:fld>
            <a:endParaRPr lang="en-GB"/>
          </a:p>
        </p:txBody>
      </p:sp>
    </p:spTree>
    <p:extLst>
      <p:ext uri="{BB962C8B-B14F-4D97-AF65-F5344CB8AC3E}">
        <p14:creationId xmlns:p14="http://schemas.microsoft.com/office/powerpoint/2010/main" val="230352434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TotalTime>
  <Words>1877</Words>
  <Application>Microsoft Office PowerPoint</Application>
  <PresentationFormat>On-screen Show (16:9)</PresentationFormat>
  <Paragraphs>158</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Calibri Light</vt:lpstr>
      <vt:lpstr>Cambria</vt:lpstr>
      <vt:lpstr>Garamond</vt:lpstr>
      <vt:lpstr>Office Theme</vt:lpstr>
      <vt:lpstr>Marketing Fundamentals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Ruxandra Cretu</cp:lastModifiedBy>
  <cp:revision>2</cp:revision>
  <dcterms:created xsi:type="dcterms:W3CDTF">2022-11-04T19:18:05Z</dcterms:created>
  <dcterms:modified xsi:type="dcterms:W3CDTF">2022-11-22T01:25:24Z</dcterms:modified>
</cp:coreProperties>
</file>