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7" r:id="rId4"/>
    <p:sldId id="266" r:id="rId5"/>
    <p:sldId id="265" r:id="rId6"/>
    <p:sldId id="264" r:id="rId7"/>
    <p:sldId id="263" r:id="rId8"/>
    <p:sldId id="262" r:id="rId9"/>
    <p:sldId id="269" r:id="rId10"/>
    <p:sldId id="261" r:id="rId11"/>
    <p:sldId id="260" r:id="rId12"/>
    <p:sldId id="268" r:id="rId13"/>
    <p:sldId id="259" r:id="rId14"/>
    <p:sldId id="25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9CB184-1985-444B-9FAA-440A63A6337A}" v="5" dt="2022-10-30T16:25:41.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131" autoAdjust="0"/>
  </p:normalViewPr>
  <p:slideViewPr>
    <p:cSldViewPr>
      <p:cViewPr varScale="1">
        <p:scale>
          <a:sx n="105" d="100"/>
          <a:sy n="105" d="100"/>
        </p:scale>
        <p:origin x="179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 Chirnoaga" userId="7169b18d653b443e" providerId="LiveId" clId="{9E9CB184-1985-444B-9FAA-440A63A6337A}"/>
    <pc:docChg chg="custSel addSld delSld modSld sldOrd">
      <pc:chgData name="Florin Chirnoaga" userId="7169b18d653b443e" providerId="LiveId" clId="{9E9CB184-1985-444B-9FAA-440A63A6337A}" dt="2022-10-30T16:25:41.174" v="187"/>
      <pc:docMkLst>
        <pc:docMk/>
      </pc:docMkLst>
      <pc:sldChg chg="addSp modSp mod">
        <pc:chgData name="Florin Chirnoaga" userId="7169b18d653b443e" providerId="LiveId" clId="{9E9CB184-1985-444B-9FAA-440A63A6337A}" dt="2022-10-09T15:47:33.358" v="163" actId="20577"/>
        <pc:sldMkLst>
          <pc:docMk/>
          <pc:sldMk cId="0" sldId="256"/>
        </pc:sldMkLst>
        <pc:spChg chg="mod">
          <ac:chgData name="Florin Chirnoaga" userId="7169b18d653b443e" providerId="LiveId" clId="{9E9CB184-1985-444B-9FAA-440A63A6337A}" dt="2022-10-09T15:36:03.939" v="84" actId="20577"/>
          <ac:spMkLst>
            <pc:docMk/>
            <pc:sldMk cId="0" sldId="256"/>
            <ac:spMk id="2" creationId="{00000000-0000-0000-0000-000000000000}"/>
          </ac:spMkLst>
        </pc:spChg>
        <pc:spChg chg="add mod">
          <ac:chgData name="Florin Chirnoaga" userId="7169b18d653b443e" providerId="LiveId" clId="{9E9CB184-1985-444B-9FAA-440A63A6337A}" dt="2022-10-09T15:47:33.358" v="163" actId="20577"/>
          <ac:spMkLst>
            <pc:docMk/>
            <pc:sldMk cId="0" sldId="256"/>
            <ac:spMk id="3" creationId="{1EB562B1-E057-D0A0-296A-30EE718F231D}"/>
          </ac:spMkLst>
        </pc:spChg>
      </pc:sldChg>
      <pc:sldChg chg="modSp mod">
        <pc:chgData name="Florin Chirnoaga" userId="7169b18d653b443e" providerId="LiveId" clId="{9E9CB184-1985-444B-9FAA-440A63A6337A}" dt="2022-10-09T15:36:24.899" v="97" actId="20577"/>
        <pc:sldMkLst>
          <pc:docMk/>
          <pc:sldMk cId="0" sldId="257"/>
        </pc:sldMkLst>
        <pc:spChg chg="mod">
          <ac:chgData name="Florin Chirnoaga" userId="7169b18d653b443e" providerId="LiveId" clId="{9E9CB184-1985-444B-9FAA-440A63A6337A}" dt="2022-10-09T15:36:24.899" v="97" actId="20577"/>
          <ac:spMkLst>
            <pc:docMk/>
            <pc:sldMk cId="0" sldId="257"/>
            <ac:spMk id="3" creationId="{00000000-0000-0000-0000-000000000000}"/>
          </ac:spMkLst>
        </pc:spChg>
      </pc:sldChg>
      <pc:sldChg chg="addSp delSp modSp mod">
        <pc:chgData name="Florin Chirnoaga" userId="7169b18d653b443e" providerId="LiveId" clId="{9E9CB184-1985-444B-9FAA-440A63A6337A}" dt="2022-10-23T15:12:19.963" v="184" actId="478"/>
        <pc:sldMkLst>
          <pc:docMk/>
          <pc:sldMk cId="0" sldId="259"/>
        </pc:sldMkLst>
        <pc:spChg chg="mod">
          <ac:chgData name="Florin Chirnoaga" userId="7169b18d653b443e" providerId="LiveId" clId="{9E9CB184-1985-444B-9FAA-440A63A6337A}" dt="2022-10-23T14:41:06.987" v="171" actId="1076"/>
          <ac:spMkLst>
            <pc:docMk/>
            <pc:sldMk cId="0" sldId="259"/>
            <ac:spMk id="3" creationId="{00000000-0000-0000-0000-000000000000}"/>
          </ac:spMkLst>
        </pc:spChg>
        <pc:spChg chg="add mod">
          <ac:chgData name="Florin Chirnoaga" userId="7169b18d653b443e" providerId="LiveId" clId="{9E9CB184-1985-444B-9FAA-440A63A6337A}" dt="2022-10-23T15:12:19.963" v="184" actId="478"/>
          <ac:spMkLst>
            <pc:docMk/>
            <pc:sldMk cId="0" sldId="259"/>
            <ac:spMk id="5" creationId="{88E3EBF8-8F00-2B17-408E-804D5FEF96C2}"/>
          </ac:spMkLst>
        </pc:spChg>
        <pc:spChg chg="add del mod">
          <ac:chgData name="Florin Chirnoaga" userId="7169b18d653b443e" providerId="LiveId" clId="{9E9CB184-1985-444B-9FAA-440A63A6337A}" dt="2022-10-09T15:43:25.929" v="100"/>
          <ac:spMkLst>
            <pc:docMk/>
            <pc:sldMk cId="0" sldId="259"/>
            <ac:spMk id="5" creationId="{909834EC-0EEF-754E-15A8-1DE3CF7EB0AE}"/>
          </ac:spMkLst>
        </pc:spChg>
        <pc:picChg chg="add del mod">
          <ac:chgData name="Florin Chirnoaga" userId="7169b18d653b443e" providerId="LiveId" clId="{9E9CB184-1985-444B-9FAA-440A63A6337A}" dt="2022-10-23T14:42:15.031" v="179" actId="21"/>
          <ac:picMkLst>
            <pc:docMk/>
            <pc:sldMk cId="0" sldId="259"/>
            <ac:picMk id="4" creationId="{D65DBECB-64BC-A1D1-EA1B-176F490C02E9}"/>
          </ac:picMkLst>
        </pc:picChg>
        <pc:picChg chg="add del mod">
          <ac:chgData name="Florin Chirnoaga" userId="7169b18d653b443e" providerId="LiveId" clId="{9E9CB184-1985-444B-9FAA-440A63A6337A}" dt="2022-10-23T15:12:19.963" v="184" actId="478"/>
          <ac:picMkLst>
            <pc:docMk/>
            <pc:sldMk cId="0" sldId="259"/>
            <ac:picMk id="6" creationId="{C024AB28-AC20-6001-E1D3-641E3C2AB3DA}"/>
          </ac:picMkLst>
        </pc:picChg>
        <pc:picChg chg="del mod">
          <ac:chgData name="Florin Chirnoaga" userId="7169b18d653b443e" providerId="LiveId" clId="{9E9CB184-1985-444B-9FAA-440A63A6337A}" dt="2022-10-09T15:38:40.909" v="99" actId="478"/>
          <ac:picMkLst>
            <pc:docMk/>
            <pc:sldMk cId="0" sldId="259"/>
            <ac:picMk id="5123" creationId="{00000000-0000-0000-0000-000000000000}"/>
          </ac:picMkLst>
        </pc:picChg>
      </pc:sldChg>
      <pc:sldChg chg="addSp modSp mod">
        <pc:chgData name="Florin Chirnoaga" userId="7169b18d653b443e" providerId="LiveId" clId="{9E9CB184-1985-444B-9FAA-440A63A6337A}" dt="2022-10-16T15:04:28.449" v="169" actId="1076"/>
        <pc:sldMkLst>
          <pc:docMk/>
          <pc:sldMk cId="0" sldId="261"/>
        </pc:sldMkLst>
        <pc:spChg chg="add mod">
          <ac:chgData name="Florin Chirnoaga" userId="7169b18d653b443e" providerId="LiveId" clId="{9E9CB184-1985-444B-9FAA-440A63A6337A}" dt="2022-10-16T15:04:28.449" v="169" actId="1076"/>
          <ac:spMkLst>
            <pc:docMk/>
            <pc:sldMk cId="0" sldId="261"/>
            <ac:spMk id="6" creationId="{37A87A35-351E-9ABE-9C94-4D403C27B366}"/>
          </ac:spMkLst>
        </pc:spChg>
        <pc:picChg chg="add mod">
          <ac:chgData name="Florin Chirnoaga" userId="7169b18d653b443e" providerId="LiveId" clId="{9E9CB184-1985-444B-9FAA-440A63A6337A}" dt="2022-10-16T15:04:04.986" v="168" actId="1076"/>
          <ac:picMkLst>
            <pc:docMk/>
            <pc:sldMk cId="0" sldId="261"/>
            <ac:picMk id="5" creationId="{439CAD95-241B-1953-7D89-1063AD4DBAAA}"/>
          </ac:picMkLst>
        </pc:picChg>
      </pc:sldChg>
      <pc:sldChg chg="addSp delSp modSp new mod ord">
        <pc:chgData name="Florin Chirnoaga" userId="7169b18d653b443e" providerId="LiveId" clId="{9E9CB184-1985-444B-9FAA-440A63A6337A}" dt="2022-10-23T15:12:37.658" v="186" actId="27636"/>
        <pc:sldMkLst>
          <pc:docMk/>
          <pc:sldMk cId="2108696002" sldId="268"/>
        </pc:sldMkLst>
        <pc:spChg chg="del">
          <ac:chgData name="Florin Chirnoaga" userId="7169b18d653b443e" providerId="LiveId" clId="{9E9CB184-1985-444B-9FAA-440A63A6337A}" dt="2022-10-23T14:42:42.640" v="180"/>
          <ac:spMkLst>
            <pc:docMk/>
            <pc:sldMk cId="2108696002" sldId="268"/>
            <ac:spMk id="3" creationId="{75F64E6F-10C4-1406-3380-43126D551FEF}"/>
          </ac:spMkLst>
        </pc:spChg>
        <pc:spChg chg="mod">
          <ac:chgData name="Florin Chirnoaga" userId="7169b18d653b443e" providerId="LiveId" clId="{9E9CB184-1985-444B-9FAA-440A63A6337A}" dt="2022-10-23T15:12:37.658" v="186" actId="27636"/>
          <ac:spMkLst>
            <pc:docMk/>
            <pc:sldMk cId="2108696002" sldId="268"/>
            <ac:spMk id="4" creationId="{D0A76A1F-D5F6-50E7-8639-A31E661585F9}"/>
          </ac:spMkLst>
        </pc:spChg>
        <pc:picChg chg="add mod">
          <ac:chgData name="Florin Chirnoaga" userId="7169b18d653b443e" providerId="LiveId" clId="{9E9CB184-1985-444B-9FAA-440A63A6337A}" dt="2022-10-23T14:42:57.439" v="183" actId="14100"/>
          <ac:picMkLst>
            <pc:docMk/>
            <pc:sldMk cId="2108696002" sldId="268"/>
            <ac:picMk id="5" creationId="{A2DCE0DA-6C6F-A1D6-BD91-D9A1DC7E81E2}"/>
          </ac:picMkLst>
        </pc:picChg>
      </pc:sldChg>
      <pc:sldChg chg="new del">
        <pc:chgData name="Florin Chirnoaga" userId="7169b18d653b443e" providerId="LiveId" clId="{9E9CB184-1985-444B-9FAA-440A63A6337A}" dt="2022-10-09T15:45:34.319" v="108" actId="2696"/>
        <pc:sldMkLst>
          <pc:docMk/>
          <pc:sldMk cId="2531870099" sldId="268"/>
        </pc:sldMkLst>
      </pc:sldChg>
      <pc:sldChg chg="add">
        <pc:chgData name="Florin Chirnoaga" userId="7169b18d653b443e" providerId="LiveId" clId="{9E9CB184-1985-444B-9FAA-440A63A6337A}" dt="2022-10-30T16:25:41.174" v="187"/>
        <pc:sldMkLst>
          <pc:docMk/>
          <pc:sldMk cId="3193743028"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A82A33-D465-4C4A-99DF-8776B269DF86}" type="datetimeFigureOut">
              <a:rPr lang="en-US" smtClean="0"/>
              <a:t>10/30/2022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5A04AF-AEEA-4640-BCBD-D1BCA176971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Torque Brand has faced the problem of low sales during the pandemic as there is a little need for the formal wearing as many people have been working from home. This has created the problem of low sales. The low profitability has affected the salary as well as the benefits of the employees (</a:t>
            </a:r>
            <a:r>
              <a:rPr lang="en-US" sz="1200" kern="1200" dirty="0" err="1">
                <a:solidFill>
                  <a:schemeClr val="tx1"/>
                </a:solidFill>
                <a:latin typeface="+mn-lt"/>
                <a:ea typeface="+mn-ea"/>
                <a:cs typeface="+mn-cs"/>
              </a:rPr>
              <a:t>Bartik</a:t>
            </a:r>
            <a:r>
              <a:rPr lang="en-US" sz="1200" kern="1200" dirty="0">
                <a:solidFill>
                  <a:schemeClr val="tx1"/>
                </a:solidFill>
                <a:latin typeface="+mn-lt"/>
                <a:ea typeface="+mn-ea"/>
                <a:cs typeface="+mn-cs"/>
              </a:rPr>
              <a:t> et al., 2020).. The training facilities have also become stagnant. The talents of the employees have remained unused. The layoffs of the employees have resulted in the loss in labor. </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has been facing severe losses that have resulted in the problems in the supply chain management as there was no supply of raw materials due to the measures taken during lockdown. The rate of high turnover has undermined the decline of the growth of the business (Shang, Li and Zhang, 2021). The sales have reduced which has impacted the growth of the company negatively. The functioning of the company has been compromised. </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has been forced to follow the antitrust policies that are prevalent within the country. The taxation policies of the government have resulted in significant loss of the company. The cost from importing and exporting the raw materials was taken up by the company (</a:t>
            </a:r>
            <a:r>
              <a:rPr lang="en-US" sz="1200" kern="1200" dirty="0" err="1">
                <a:solidFill>
                  <a:schemeClr val="tx1"/>
                </a:solidFill>
                <a:latin typeface="+mn-lt"/>
                <a:ea typeface="+mn-ea"/>
                <a:cs typeface="+mn-cs"/>
              </a:rPr>
              <a:t>Chandon</a:t>
            </a:r>
            <a:r>
              <a:rPr lang="en-US" sz="1200" kern="1200" dirty="0">
                <a:solidFill>
                  <a:schemeClr val="tx1"/>
                </a:solidFill>
                <a:latin typeface="+mn-lt"/>
                <a:ea typeface="+mn-ea"/>
                <a:cs typeface="+mn-cs"/>
              </a:rPr>
              <a:t>, Hutchinson, </a:t>
            </a:r>
            <a:r>
              <a:rPr lang="en-US" sz="1200" kern="1200" dirty="0" err="1">
                <a:solidFill>
                  <a:schemeClr val="tx1"/>
                </a:solidFill>
                <a:latin typeface="+mn-lt"/>
                <a:ea typeface="+mn-ea"/>
                <a:cs typeface="+mn-cs"/>
              </a:rPr>
              <a:t>Bradlow</a:t>
            </a:r>
            <a:r>
              <a:rPr lang="en-US" sz="1200" kern="1200" dirty="0">
                <a:solidFill>
                  <a:schemeClr val="tx1"/>
                </a:solidFill>
                <a:latin typeface="+mn-lt"/>
                <a:ea typeface="+mn-ea"/>
                <a:cs typeface="+mn-cs"/>
              </a:rPr>
              <a:t> and Young, 2014. The compliance of the company with the antitrust laws has resulted in the sever loss of the company. </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economic condition prevalent during the pandemic was not stable and had resulted in the loss of the company financially. As the people were focused on getting more of the necessities the formal wear company suffered a loss at that time (Grimmer, 2022). The disposable income of the people was decreased which resulted in the loss of the spending towards the frivolous products have resulted in the low sales of the company which ultimately leads to low profitability. </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preferences of the customers during the pandemic had changed to the items that are absolutely necessary. Therefore, the reduction of attraction towards the retail industry can be seen. The company has faced losses due to the reduction in the sales of the formal wearing. Bulk buying of the people has been reduced during the pandemic (Grimmer, 2022). The lack of market research on the part of the company has resulted in the understanding of the preferences that have shifted in the light of the pandemic. </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overuse of technology has increased the price rate of the products. Due to the technological problem the supply chain also hampered and the company faces the problem in importing and exporting (Hwang, </a:t>
            </a:r>
            <a:r>
              <a:rPr lang="en-US" sz="1200" kern="1200" dirty="0" err="1">
                <a:solidFill>
                  <a:schemeClr val="tx1"/>
                </a:solidFill>
                <a:latin typeface="+mn-lt"/>
                <a:ea typeface="+mn-ea"/>
                <a:cs typeface="+mn-cs"/>
              </a:rPr>
              <a:t>Nageswaran</a:t>
            </a:r>
            <a:r>
              <a:rPr lang="en-US" sz="1200" kern="1200" dirty="0">
                <a:solidFill>
                  <a:schemeClr val="tx1"/>
                </a:solidFill>
                <a:latin typeface="+mn-lt"/>
                <a:ea typeface="+mn-ea"/>
                <a:cs typeface="+mn-cs"/>
              </a:rPr>
              <a:t> and Cho, 2020). The customer service of the company hampered also because of technological errors.</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legal problems became a barrier for the company at the time of pandemic. The company had to pay their taxes and building lease when they were running in loss due to the pandemic (</a:t>
            </a:r>
            <a:r>
              <a:rPr lang="en-US" sz="1200" kern="1200" dirty="0" err="1">
                <a:solidFill>
                  <a:schemeClr val="tx1"/>
                </a:solidFill>
                <a:latin typeface="+mn-lt"/>
                <a:ea typeface="+mn-ea"/>
                <a:cs typeface="+mn-cs"/>
              </a:rPr>
              <a:t>Altline</a:t>
            </a:r>
            <a:r>
              <a:rPr lang="en-US" sz="1200" kern="1200" dirty="0">
                <a:solidFill>
                  <a:schemeClr val="tx1"/>
                </a:solidFill>
                <a:latin typeface="+mn-lt"/>
                <a:ea typeface="+mn-ea"/>
                <a:cs typeface="+mn-cs"/>
              </a:rPr>
              <a:t>, 2022). That also became a burden for the growth of the company.</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Due to the continuous lockdown at the time of pandemic the company had to followed the governmental instructions, and social anxiety became very much strong among the people because of that company faced problem and the social distancing affected the company – customer relationship (</a:t>
            </a:r>
            <a:r>
              <a:rPr lang="en-US" sz="1200" kern="1200" dirty="0" err="1">
                <a:solidFill>
                  <a:schemeClr val="tx1"/>
                </a:solidFill>
                <a:latin typeface="+mn-lt"/>
                <a:ea typeface="+mn-ea"/>
                <a:cs typeface="+mn-cs"/>
              </a:rPr>
              <a:t>Pantano</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Pizzi</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Scarpi</a:t>
            </a:r>
            <a:r>
              <a:rPr lang="en-US" sz="1200" kern="1200" dirty="0">
                <a:solidFill>
                  <a:schemeClr val="tx1"/>
                </a:solidFill>
                <a:latin typeface="+mn-lt"/>
                <a:ea typeface="+mn-ea"/>
                <a:cs typeface="+mn-cs"/>
              </a:rPr>
              <a:t> and Dennis, 2020)</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fishbone diagram has helped in the identification of the problems that has been faced by the company. The reduction in demand has decreased the sales of the company which has resulted in the loss of revenue (Hwang, </a:t>
            </a:r>
            <a:r>
              <a:rPr lang="en-US" sz="1200" kern="1200" dirty="0" err="1">
                <a:solidFill>
                  <a:schemeClr val="tx1"/>
                </a:solidFill>
                <a:latin typeface="+mn-lt"/>
                <a:ea typeface="+mn-ea"/>
                <a:cs typeface="+mn-cs"/>
              </a:rPr>
              <a:t>Nageswaran</a:t>
            </a:r>
            <a:r>
              <a:rPr lang="en-US" sz="1200" kern="1200" dirty="0">
                <a:solidFill>
                  <a:schemeClr val="tx1"/>
                </a:solidFill>
                <a:latin typeface="+mn-lt"/>
                <a:ea typeface="+mn-ea"/>
                <a:cs typeface="+mn-cs"/>
              </a:rPr>
              <a:t> and Cho, 2020). The economic policies that were present at that time had resulted in the loss of the company. The low delivery of the finished product during the pandemic affected the company. </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should focus on the reduction of the charges that are associated with the occupation of the physical spaces and should opt for the digitalization of the business. The reconfiguring of the budget will enable the company to focus on the areas that are needed to be improved (</a:t>
            </a:r>
            <a:r>
              <a:rPr lang="en-US" sz="1200" kern="1200" dirty="0" err="1">
                <a:solidFill>
                  <a:schemeClr val="tx1"/>
                </a:solidFill>
                <a:latin typeface="+mn-lt"/>
                <a:ea typeface="+mn-ea"/>
                <a:cs typeface="+mn-cs"/>
              </a:rPr>
              <a:t>Pantano</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Pizzi</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Scarpi</a:t>
            </a:r>
            <a:r>
              <a:rPr lang="en-US" sz="1200" kern="1200" dirty="0">
                <a:solidFill>
                  <a:schemeClr val="tx1"/>
                </a:solidFill>
                <a:latin typeface="+mn-lt"/>
                <a:ea typeface="+mn-ea"/>
                <a:cs typeface="+mn-cs"/>
              </a:rPr>
              <a:t> and Dennis, 2020). The selection of opportunities will be done that will be suitable for the company. The reducing of the overtime pay will help in the stabilizing of the finances of the company. </a:t>
            </a:r>
          </a:p>
          <a:p>
            <a:endParaRPr lang="en-US" dirty="0"/>
          </a:p>
        </p:txBody>
      </p:sp>
      <p:sp>
        <p:nvSpPr>
          <p:cNvPr id="4" name="Slide Number Placeholder 3"/>
          <p:cNvSpPr>
            <a:spLocks noGrp="1"/>
          </p:cNvSpPr>
          <p:nvPr>
            <p:ph type="sldNum" sz="quarter" idx="10"/>
          </p:nvPr>
        </p:nvSpPr>
        <p:spPr/>
        <p:txBody>
          <a:bodyPr/>
          <a:lstStyle/>
          <a:p>
            <a:fld id="{935A04AF-AEEA-4640-BCBD-D1BCA176971E}"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37E80079-3F8B-4D02-AB68-50AA0E6D7F34}" type="datetimeFigureOut">
              <a:rPr lang="en-US" smtClean="0"/>
              <a:t>10/30/2022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41404ACE-426D-4CC9-935C-FA32F6163CE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E80079-3F8B-4D02-AB68-50AA0E6D7F3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7E80079-3F8B-4D02-AB68-50AA0E6D7F3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404ACE-426D-4CC9-935C-FA32F6163CE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7E80079-3F8B-4D02-AB68-50AA0E6D7F34}"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7E80079-3F8B-4D02-AB68-50AA0E6D7F34}" type="datetimeFigureOut">
              <a:rPr lang="en-US" smtClean="0"/>
              <a:t>10/30/2022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37E80079-3F8B-4D02-AB68-50AA0E6D7F34}" type="datetimeFigureOut">
              <a:rPr lang="en-US" smtClean="0"/>
              <a:t>10/30/2022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E80079-3F8B-4D02-AB68-50AA0E6D7F34}" type="datetimeFigureOut">
              <a:rPr lang="en-US" smtClean="0"/>
              <a:t>10/30/2022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7E80079-3F8B-4D02-AB68-50AA0E6D7F34}"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7E80079-3F8B-4D02-AB68-50AA0E6D7F34}"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41404ACE-426D-4CC9-935C-FA32F6163CE8}"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E80079-3F8B-4D02-AB68-50AA0E6D7F3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E80079-3F8B-4D02-AB68-50AA0E6D7F34}"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404ACE-426D-4CC9-935C-FA32F6163CE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7E80079-3F8B-4D02-AB68-50AA0E6D7F34}" type="datetimeFigureOut">
              <a:rPr lang="en-US" smtClean="0"/>
              <a:t>10/30/2022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1404ACE-426D-4CC9-935C-FA32F6163CE8}"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hyperlink" Target="https://www.eps2020-wiki1.dee.isep.ipp.pt/doku.php?id=report" TargetMode="Externa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Understanding the nature and impact of profit on TM Lewin and its employees </a:t>
            </a:r>
          </a:p>
        </p:txBody>
      </p:sp>
      <p:sp>
        <p:nvSpPr>
          <p:cNvPr id="3" name="Rectangle 2">
            <a:extLst>
              <a:ext uri="{FF2B5EF4-FFF2-40B4-BE49-F238E27FC236}">
                <a16:creationId xmlns:a16="http://schemas.microsoft.com/office/drawing/2014/main" id="{1EB562B1-E057-D0A0-296A-30EE718F231D}"/>
              </a:ext>
            </a:extLst>
          </p:cNvPr>
          <p:cNvSpPr/>
          <p:nvPr/>
        </p:nvSpPr>
        <p:spPr>
          <a:xfrm>
            <a:off x="2514600" y="5791200"/>
            <a:ext cx="6629400" cy="10668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Chirnoaga Florin </a:t>
            </a:r>
            <a:br>
              <a:rPr lang="en-GB" dirty="0"/>
            </a:br>
            <a:r>
              <a:rPr lang="en-GB" dirty="0" err="1"/>
              <a:t>Chijioke</a:t>
            </a:r>
            <a:r>
              <a:rPr lang="en-GB"/>
              <a:t> Uba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Nature and impact on employees</a:t>
            </a:r>
          </a:p>
        </p:txBody>
      </p:sp>
      <p:sp>
        <p:nvSpPr>
          <p:cNvPr id="3" name="Content Placeholder 2"/>
          <p:cNvSpPr>
            <a:spLocks noGrp="1"/>
          </p:cNvSpPr>
          <p:nvPr>
            <p:ph idx="1"/>
          </p:nvPr>
        </p:nvSpPr>
        <p:spPr/>
        <p:txBody>
          <a:bodyPr>
            <a:normAutofit/>
          </a:bodyPr>
          <a:lstStyle/>
          <a:p>
            <a:pPr lvl="0"/>
            <a:r>
              <a:rPr lang="en-US" dirty="0"/>
              <a:t>The complex situation faced by the TM Lewin is decline in profitability.</a:t>
            </a:r>
          </a:p>
          <a:p>
            <a:pPr lvl="0"/>
            <a:r>
              <a:rPr lang="en-US" dirty="0"/>
              <a:t>It has negatively impacted the employees in the form of low salary and benefits (</a:t>
            </a:r>
            <a:r>
              <a:rPr lang="en-US" dirty="0" err="1"/>
              <a:t>Bartik</a:t>
            </a:r>
            <a:r>
              <a:rPr lang="en-US" dirty="0"/>
              <a:t> et al., 2020).</a:t>
            </a:r>
          </a:p>
          <a:p>
            <a:pPr lvl="0"/>
            <a:r>
              <a:rPr lang="en-US" dirty="0"/>
              <a:t>It has resulted in the low training facilities and the unused talents of the employees.</a:t>
            </a:r>
          </a:p>
          <a:p>
            <a:pPr lvl="0"/>
            <a:r>
              <a:rPr lang="en-US" dirty="0"/>
              <a:t>They are facing layoffs and cuts in their benefits.</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Nature and impact on organization</a:t>
            </a:r>
          </a:p>
        </p:txBody>
      </p:sp>
      <p:sp>
        <p:nvSpPr>
          <p:cNvPr id="3" name="Content Placeholder 2"/>
          <p:cNvSpPr>
            <a:spLocks noGrp="1"/>
          </p:cNvSpPr>
          <p:nvPr>
            <p:ph sz="half" idx="1"/>
          </p:nvPr>
        </p:nvSpPr>
        <p:spPr/>
        <p:txBody>
          <a:bodyPr>
            <a:normAutofit fontScale="85000" lnSpcReduction="10000"/>
          </a:bodyPr>
          <a:lstStyle/>
          <a:p>
            <a:pPr lvl="0"/>
            <a:r>
              <a:rPr lang="en-US" dirty="0"/>
              <a:t>The low sales have resulted in the problems in the supply chain management.</a:t>
            </a:r>
          </a:p>
          <a:p>
            <a:pPr lvl="0"/>
            <a:r>
              <a:rPr lang="en-US" dirty="0"/>
              <a:t>The high turnover of the employees in the absence of good salary.</a:t>
            </a:r>
          </a:p>
          <a:p>
            <a:pPr lvl="0"/>
            <a:r>
              <a:rPr lang="en-US" dirty="0"/>
              <a:t>Reduction in the sales has resulted in the economic problems of the company (Shang, Li and Zhang, 2021).</a:t>
            </a:r>
          </a:p>
          <a:p>
            <a:pPr lvl="0"/>
            <a:r>
              <a:rPr lang="en-US" dirty="0"/>
              <a:t>The current situation has resulted in the decrease in functioning of the company.</a:t>
            </a:r>
          </a:p>
          <a:p>
            <a:endParaRPr lang="en-US" dirty="0"/>
          </a:p>
        </p:txBody>
      </p:sp>
      <p:pic>
        <p:nvPicPr>
          <p:cNvPr id="1026" name="Picture 2"/>
          <p:cNvPicPr>
            <a:picLocks noGrp="1" noChangeAspect="1" noChangeArrowheads="1"/>
          </p:cNvPicPr>
          <p:nvPr>
            <p:ph sz="half" idx="2"/>
          </p:nvPr>
        </p:nvPicPr>
        <p:blipFill>
          <a:blip r:embed="rId3"/>
          <a:srcRect/>
          <a:stretch>
            <a:fillRect/>
          </a:stretch>
        </p:blipFill>
        <p:spPr bwMode="auto">
          <a:xfrm>
            <a:off x="4800600" y="2057400"/>
            <a:ext cx="4038600" cy="39624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Political factors</a:t>
            </a:r>
          </a:p>
        </p:txBody>
      </p:sp>
      <p:sp>
        <p:nvSpPr>
          <p:cNvPr id="3" name="Content Placeholder 2"/>
          <p:cNvSpPr>
            <a:spLocks noGrp="1"/>
          </p:cNvSpPr>
          <p:nvPr>
            <p:ph idx="1"/>
          </p:nvPr>
        </p:nvSpPr>
        <p:spPr/>
        <p:txBody>
          <a:bodyPr>
            <a:normAutofit/>
          </a:bodyPr>
          <a:lstStyle/>
          <a:p>
            <a:pPr lvl="0"/>
            <a:r>
              <a:rPr lang="en-US" dirty="0"/>
              <a:t>The antitrust issues that are set by the government have to be followed.</a:t>
            </a:r>
          </a:p>
          <a:p>
            <a:pPr lvl="0"/>
            <a:r>
              <a:rPr lang="en-US" dirty="0"/>
              <a:t>The taxation policies present despite the financial loss of the company (</a:t>
            </a:r>
            <a:r>
              <a:rPr lang="en-US" dirty="0" err="1"/>
              <a:t>Chandon</a:t>
            </a:r>
            <a:r>
              <a:rPr lang="en-US" dirty="0"/>
              <a:t>, Hutchinson, </a:t>
            </a:r>
            <a:r>
              <a:rPr lang="en-US" dirty="0" err="1"/>
              <a:t>Bradlow</a:t>
            </a:r>
            <a:r>
              <a:rPr lang="en-US" dirty="0"/>
              <a:t> and Young, 2014.</a:t>
            </a:r>
          </a:p>
          <a:p>
            <a:pPr lvl="0"/>
            <a:r>
              <a:rPr lang="en-US" dirty="0"/>
              <a:t>The cost that is incurred from the export and the import of the raw materials.</a:t>
            </a:r>
          </a:p>
          <a:p>
            <a:pPr lvl="0"/>
            <a:r>
              <a:rPr lang="en-US" dirty="0"/>
              <a:t>The abiding of the antitrust issues in the foreign branches of the company. </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Economic factors</a:t>
            </a:r>
          </a:p>
        </p:txBody>
      </p:sp>
      <p:sp>
        <p:nvSpPr>
          <p:cNvPr id="3" name="Content Placeholder 2"/>
          <p:cNvSpPr>
            <a:spLocks noGrp="1"/>
          </p:cNvSpPr>
          <p:nvPr>
            <p:ph sz="half" idx="1"/>
          </p:nvPr>
        </p:nvSpPr>
        <p:spPr/>
        <p:txBody>
          <a:bodyPr>
            <a:normAutofit fontScale="92500" lnSpcReduction="10000"/>
          </a:bodyPr>
          <a:lstStyle/>
          <a:p>
            <a:pPr lvl="0"/>
            <a:r>
              <a:rPr lang="en-US" dirty="0"/>
              <a:t>The economic condition during the pandemic has been unstable.</a:t>
            </a:r>
          </a:p>
          <a:p>
            <a:pPr lvl="0"/>
            <a:r>
              <a:rPr lang="en-US" dirty="0"/>
              <a:t>The inability of the company to adopt policies during the pandemic to make certain changes.</a:t>
            </a:r>
          </a:p>
          <a:p>
            <a:pPr lvl="0"/>
            <a:r>
              <a:rPr lang="en-US" dirty="0"/>
              <a:t>People were focused on buying the necessities.</a:t>
            </a:r>
          </a:p>
          <a:p>
            <a:pPr lvl="0"/>
            <a:r>
              <a:rPr lang="en-US" dirty="0"/>
              <a:t>The less spending of the disposable income of the people (Grimmer, 2022).</a:t>
            </a:r>
          </a:p>
          <a:p>
            <a:endParaRPr lang="en-US" dirty="0"/>
          </a:p>
        </p:txBody>
      </p:sp>
      <p:pic>
        <p:nvPicPr>
          <p:cNvPr id="2051" name="Picture 3"/>
          <p:cNvPicPr>
            <a:picLocks noGrp="1" noChangeAspect="1" noChangeArrowheads="1"/>
          </p:cNvPicPr>
          <p:nvPr>
            <p:ph sz="half" idx="2"/>
          </p:nvPr>
        </p:nvPicPr>
        <p:blipFill>
          <a:blip r:embed="rId3"/>
          <a:srcRect/>
          <a:stretch>
            <a:fillRect/>
          </a:stretch>
        </p:blipFill>
        <p:spPr bwMode="auto">
          <a:xfrm>
            <a:off x="4724400" y="2057400"/>
            <a:ext cx="4038600" cy="40386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factors</a:t>
            </a:r>
          </a:p>
        </p:txBody>
      </p:sp>
      <p:sp>
        <p:nvSpPr>
          <p:cNvPr id="3" name="Content Placeholder 2"/>
          <p:cNvSpPr>
            <a:spLocks noGrp="1"/>
          </p:cNvSpPr>
          <p:nvPr>
            <p:ph idx="1"/>
          </p:nvPr>
        </p:nvSpPr>
        <p:spPr/>
        <p:txBody>
          <a:bodyPr>
            <a:normAutofit/>
          </a:bodyPr>
          <a:lstStyle/>
          <a:p>
            <a:pPr lvl="0"/>
            <a:r>
              <a:rPr lang="en-US" dirty="0"/>
              <a:t>The preferences of the customer during the pandemic have changed.</a:t>
            </a:r>
          </a:p>
          <a:p>
            <a:pPr lvl="0"/>
            <a:r>
              <a:rPr lang="en-US" dirty="0"/>
              <a:t>Bulk buying had been reduced in the retail industry thus reducing the profitability.</a:t>
            </a:r>
          </a:p>
          <a:p>
            <a:pPr lvl="0"/>
            <a:r>
              <a:rPr lang="en-US" dirty="0"/>
              <a:t>Lack of market research that will give the idea about the needs of the customers (Grimmer, 2022).</a:t>
            </a:r>
          </a:p>
          <a:p>
            <a:pPr lvl="0"/>
            <a:r>
              <a:rPr lang="en-US" dirty="0"/>
              <a:t>Shift in the demands and trends in the company.</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Technological factors </a:t>
            </a:r>
          </a:p>
        </p:txBody>
      </p:sp>
      <p:sp>
        <p:nvSpPr>
          <p:cNvPr id="3" name="Content Placeholder 2"/>
          <p:cNvSpPr>
            <a:spLocks noGrp="1"/>
          </p:cNvSpPr>
          <p:nvPr>
            <p:ph sz="half" idx="1"/>
          </p:nvPr>
        </p:nvSpPr>
        <p:spPr/>
        <p:txBody>
          <a:bodyPr>
            <a:normAutofit lnSpcReduction="10000"/>
          </a:bodyPr>
          <a:lstStyle/>
          <a:p>
            <a:pPr lvl="0"/>
            <a:r>
              <a:rPr lang="en-US" dirty="0"/>
              <a:t>Overuse of technology in retail sector.</a:t>
            </a:r>
          </a:p>
          <a:p>
            <a:pPr lvl="0"/>
            <a:r>
              <a:rPr lang="en-US" dirty="0"/>
              <a:t>The overuse of technology increasing the price rate (Hwang, </a:t>
            </a:r>
            <a:r>
              <a:rPr lang="en-US" dirty="0" err="1"/>
              <a:t>Nageswaran</a:t>
            </a:r>
            <a:r>
              <a:rPr lang="en-US" dirty="0"/>
              <a:t> and Cho, 2020).</a:t>
            </a:r>
          </a:p>
          <a:p>
            <a:pPr lvl="0"/>
            <a:r>
              <a:rPr lang="en-US" dirty="0"/>
              <a:t>Technology affecting the supply chain </a:t>
            </a:r>
          </a:p>
          <a:p>
            <a:pPr lvl="0"/>
            <a:r>
              <a:rPr lang="en-US" dirty="0"/>
              <a:t>Service hampering due to the technology</a:t>
            </a:r>
          </a:p>
        </p:txBody>
      </p:sp>
      <p:pic>
        <p:nvPicPr>
          <p:cNvPr id="3074" name="Picture 2"/>
          <p:cNvPicPr>
            <a:picLocks noGrp="1" noChangeAspect="1" noChangeArrowheads="1"/>
          </p:cNvPicPr>
          <p:nvPr>
            <p:ph sz="half" idx="2"/>
          </p:nvPr>
        </p:nvPicPr>
        <p:blipFill>
          <a:blip r:embed="rId3"/>
          <a:srcRect/>
          <a:stretch>
            <a:fillRect/>
          </a:stretch>
        </p:blipFill>
        <p:spPr bwMode="auto">
          <a:xfrm>
            <a:off x="4800600" y="2133600"/>
            <a:ext cx="3962400" cy="38862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 factors</a:t>
            </a:r>
          </a:p>
        </p:txBody>
      </p:sp>
      <p:sp>
        <p:nvSpPr>
          <p:cNvPr id="3" name="Content Placeholder 2"/>
          <p:cNvSpPr>
            <a:spLocks noGrp="1"/>
          </p:cNvSpPr>
          <p:nvPr>
            <p:ph idx="1"/>
          </p:nvPr>
        </p:nvSpPr>
        <p:spPr/>
        <p:txBody>
          <a:bodyPr/>
          <a:lstStyle/>
          <a:p>
            <a:pPr lvl="0"/>
            <a:r>
              <a:rPr lang="en-US" dirty="0"/>
              <a:t>The building lease became a burden for the company.</a:t>
            </a:r>
          </a:p>
          <a:p>
            <a:pPr lvl="0"/>
            <a:r>
              <a:rPr lang="en-US" dirty="0"/>
              <a:t> The taxation law also negatively affected (</a:t>
            </a:r>
            <a:r>
              <a:rPr lang="en-US" dirty="0" err="1"/>
              <a:t>Altline</a:t>
            </a:r>
            <a:r>
              <a:rPr lang="en-US" dirty="0"/>
              <a:t>, 2022).</a:t>
            </a:r>
          </a:p>
          <a:p>
            <a:pPr lvl="0"/>
            <a:r>
              <a:rPr lang="en-US" dirty="0"/>
              <a:t>The legal factors became a barrier.</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3D6E2-AA88-8981-FE5A-593D672CD5F0}"/>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B4DEE89B-9512-994B-846B-6CB94EDDD2CC}"/>
              </a:ext>
            </a:extLst>
          </p:cNvPr>
          <p:cNvGraphicFramePr>
            <a:graphicFrameLocks noGrp="1"/>
          </p:cNvGraphicFramePr>
          <p:nvPr>
            <p:ph idx="1"/>
          </p:nvPr>
        </p:nvGraphicFramePr>
        <p:xfrm>
          <a:off x="1" y="1821252"/>
          <a:ext cx="9083494" cy="5694839"/>
        </p:xfrm>
        <a:graphic>
          <a:graphicData uri="http://schemas.openxmlformats.org/drawingml/2006/table">
            <a:tbl>
              <a:tblPr firstRow="1" bandRow="1">
                <a:tableStyleId>{5C22544A-7EE6-4342-B048-85BDC9FD1C3A}</a:tableStyleId>
              </a:tblPr>
              <a:tblGrid>
                <a:gridCol w="1268031">
                  <a:extLst>
                    <a:ext uri="{9D8B030D-6E8A-4147-A177-3AD203B41FA5}">
                      <a16:colId xmlns:a16="http://schemas.microsoft.com/office/drawing/2014/main" val="550163464"/>
                    </a:ext>
                  </a:extLst>
                </a:gridCol>
                <a:gridCol w="1268031">
                  <a:extLst>
                    <a:ext uri="{9D8B030D-6E8A-4147-A177-3AD203B41FA5}">
                      <a16:colId xmlns:a16="http://schemas.microsoft.com/office/drawing/2014/main" val="3108667533"/>
                    </a:ext>
                  </a:extLst>
                </a:gridCol>
                <a:gridCol w="1268031">
                  <a:extLst>
                    <a:ext uri="{9D8B030D-6E8A-4147-A177-3AD203B41FA5}">
                      <a16:colId xmlns:a16="http://schemas.microsoft.com/office/drawing/2014/main" val="2722331336"/>
                    </a:ext>
                  </a:extLst>
                </a:gridCol>
                <a:gridCol w="1268031">
                  <a:extLst>
                    <a:ext uri="{9D8B030D-6E8A-4147-A177-3AD203B41FA5}">
                      <a16:colId xmlns:a16="http://schemas.microsoft.com/office/drawing/2014/main" val="2429013672"/>
                    </a:ext>
                  </a:extLst>
                </a:gridCol>
                <a:gridCol w="1268031">
                  <a:extLst>
                    <a:ext uri="{9D8B030D-6E8A-4147-A177-3AD203B41FA5}">
                      <a16:colId xmlns:a16="http://schemas.microsoft.com/office/drawing/2014/main" val="2739652800"/>
                    </a:ext>
                  </a:extLst>
                </a:gridCol>
                <a:gridCol w="1564149">
                  <a:extLst>
                    <a:ext uri="{9D8B030D-6E8A-4147-A177-3AD203B41FA5}">
                      <a16:colId xmlns:a16="http://schemas.microsoft.com/office/drawing/2014/main" val="1888062709"/>
                    </a:ext>
                  </a:extLst>
                </a:gridCol>
                <a:gridCol w="1016630">
                  <a:extLst>
                    <a:ext uri="{9D8B030D-6E8A-4147-A177-3AD203B41FA5}">
                      <a16:colId xmlns:a16="http://schemas.microsoft.com/office/drawing/2014/main" val="1469827581"/>
                    </a:ext>
                  </a:extLst>
                </a:gridCol>
                <a:gridCol w="162560">
                  <a:extLst>
                    <a:ext uri="{9D8B030D-6E8A-4147-A177-3AD203B41FA5}">
                      <a16:colId xmlns:a16="http://schemas.microsoft.com/office/drawing/2014/main" val="3011722683"/>
                    </a:ext>
                  </a:extLst>
                </a:gridCol>
              </a:tblGrid>
              <a:tr h="290549">
                <a:tc>
                  <a:txBody>
                    <a:bodyPr/>
                    <a:lstStyle/>
                    <a:p>
                      <a:endParaRPr lang="en-GB" sz="1400" dirty="0"/>
                    </a:p>
                  </a:txBody>
                  <a:tcPr marL="68580" marR="68580" marT="34290" marB="34290"/>
                </a:tc>
                <a:tc>
                  <a:txBody>
                    <a:bodyPr/>
                    <a:lstStyle/>
                    <a:p>
                      <a:r>
                        <a:rPr lang="en-GB" sz="1400" dirty="0"/>
                        <a:t>Time       5</a:t>
                      </a:r>
                    </a:p>
                  </a:txBody>
                  <a:tcPr marL="68580" marR="68580" marT="34290" marB="34290"/>
                </a:tc>
                <a:tc>
                  <a:txBody>
                    <a:bodyPr/>
                    <a:lstStyle/>
                    <a:p>
                      <a:r>
                        <a:rPr lang="en-GB" sz="1400" dirty="0"/>
                        <a:t>Cost        4</a:t>
                      </a:r>
                    </a:p>
                  </a:txBody>
                  <a:tcPr marL="68580" marR="68580" marT="34290" marB="34290"/>
                </a:tc>
                <a:tc>
                  <a:txBody>
                    <a:bodyPr/>
                    <a:lstStyle/>
                    <a:p>
                      <a:r>
                        <a:rPr lang="en-GB" sz="1400" dirty="0"/>
                        <a:t>Interest      3</a:t>
                      </a:r>
                    </a:p>
                  </a:txBody>
                  <a:tcPr marL="68580" marR="68580" marT="34290" marB="34290"/>
                </a:tc>
                <a:tc>
                  <a:txBody>
                    <a:bodyPr/>
                    <a:lstStyle/>
                    <a:p>
                      <a:r>
                        <a:rPr lang="en-GB" sz="1400" dirty="0"/>
                        <a:t>Benefits       2 </a:t>
                      </a:r>
                    </a:p>
                  </a:txBody>
                  <a:tcPr marL="68580" marR="68580" marT="34290" marB="34290"/>
                </a:tc>
                <a:tc>
                  <a:txBody>
                    <a:bodyPr/>
                    <a:lstStyle/>
                    <a:p>
                      <a:r>
                        <a:rPr lang="en-GB" sz="1400" dirty="0"/>
                        <a:t>Improvement  </a:t>
                      </a:r>
                    </a:p>
                  </a:txBody>
                  <a:tcPr marL="68580" marR="68580" marT="34290" marB="34290"/>
                </a:tc>
                <a:tc>
                  <a:txBody>
                    <a:bodyPr/>
                    <a:lstStyle/>
                    <a:p>
                      <a:r>
                        <a:rPr lang="en-GB" sz="1400" dirty="0"/>
                        <a:t>Total</a:t>
                      </a:r>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2712837951"/>
                  </a:ext>
                </a:extLst>
              </a:tr>
              <a:tr h="1576130">
                <a:tc>
                  <a:txBody>
                    <a:bodyPr/>
                    <a:lstStyle/>
                    <a:p>
                      <a:r>
                        <a:rPr lang="en-GB" sz="1400" dirty="0"/>
                        <a:t>Reduction of the overhead charges and increase in the digital consideration of the business </a:t>
                      </a:r>
                    </a:p>
                  </a:txBody>
                  <a:tcPr marL="68580" marR="68580" marT="34290" marB="34290"/>
                </a:tc>
                <a:tc>
                  <a:txBody>
                    <a:bodyPr/>
                    <a:lstStyle/>
                    <a:p>
                      <a:r>
                        <a:rPr lang="en-GB" sz="1400" dirty="0"/>
                        <a:t>      4</a:t>
                      </a:r>
                    </a:p>
                  </a:txBody>
                  <a:tcPr marL="68580" marR="68580" marT="34290" marB="34290"/>
                </a:tc>
                <a:tc>
                  <a:txBody>
                    <a:bodyPr/>
                    <a:lstStyle/>
                    <a:p>
                      <a:r>
                        <a:rPr lang="en-GB" sz="1400" dirty="0"/>
                        <a:t>         1</a:t>
                      </a:r>
                    </a:p>
                  </a:txBody>
                  <a:tcPr marL="68580" marR="68580" marT="34290" marB="34290"/>
                </a:tc>
                <a:tc>
                  <a:txBody>
                    <a:bodyPr/>
                    <a:lstStyle/>
                    <a:p>
                      <a:r>
                        <a:rPr lang="en-GB" sz="1400" dirty="0"/>
                        <a:t>           5</a:t>
                      </a:r>
                    </a:p>
                  </a:txBody>
                  <a:tcPr marL="68580" marR="68580" marT="34290" marB="34290"/>
                </a:tc>
                <a:tc>
                  <a:txBody>
                    <a:bodyPr/>
                    <a:lstStyle/>
                    <a:p>
                      <a:r>
                        <a:rPr lang="en-GB" sz="1400" dirty="0"/>
                        <a:t>          5</a:t>
                      </a:r>
                    </a:p>
                  </a:txBody>
                  <a:tcPr marL="68580" marR="68580" marT="34290" marB="34290"/>
                </a:tc>
                <a:tc>
                  <a:txBody>
                    <a:bodyPr/>
                    <a:lstStyle/>
                    <a:p>
                      <a:r>
                        <a:rPr lang="en-GB" sz="1400" dirty="0"/>
                        <a:t>               2</a:t>
                      </a:r>
                    </a:p>
                  </a:txBody>
                  <a:tcPr marL="68580" marR="68580" marT="34290" marB="34290"/>
                </a:tc>
                <a:tc>
                  <a:txBody>
                    <a:bodyPr/>
                    <a:lstStyle/>
                    <a:p>
                      <a:r>
                        <a:rPr lang="en-GB" sz="1400" dirty="0"/>
                        <a:t>       17</a:t>
                      </a:r>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2618796162"/>
                  </a:ext>
                </a:extLst>
              </a:tr>
              <a:tr h="1508760">
                <a:tc>
                  <a:txBody>
                    <a:bodyPr/>
                    <a:lstStyle/>
                    <a:p>
                      <a:r>
                        <a:rPr lang="en-GB" sz="1400" dirty="0"/>
                        <a:t>Reconfiguration of the budget and spending in the necessity regions of the company</a:t>
                      </a:r>
                    </a:p>
                  </a:txBody>
                  <a:tcPr marL="68580" marR="68580" marT="34290" marB="34290"/>
                </a:tc>
                <a:tc>
                  <a:txBody>
                    <a:bodyPr/>
                    <a:lstStyle/>
                    <a:p>
                      <a:r>
                        <a:rPr lang="en-GB" sz="1400" dirty="0"/>
                        <a:t>        3</a:t>
                      </a:r>
                    </a:p>
                  </a:txBody>
                  <a:tcPr marL="68580" marR="68580" marT="34290" marB="34290"/>
                </a:tc>
                <a:tc>
                  <a:txBody>
                    <a:bodyPr/>
                    <a:lstStyle/>
                    <a:p>
                      <a:r>
                        <a:rPr lang="en-GB" sz="1400" dirty="0"/>
                        <a:t>          2</a:t>
                      </a:r>
                    </a:p>
                  </a:txBody>
                  <a:tcPr marL="68580" marR="68580" marT="34290" marB="34290"/>
                </a:tc>
                <a:tc>
                  <a:txBody>
                    <a:bodyPr/>
                    <a:lstStyle/>
                    <a:p>
                      <a:r>
                        <a:rPr lang="en-GB" sz="1400" dirty="0"/>
                        <a:t>            2</a:t>
                      </a:r>
                    </a:p>
                  </a:txBody>
                  <a:tcPr marL="68580" marR="68580" marT="34290" marB="34290"/>
                </a:tc>
                <a:tc>
                  <a:txBody>
                    <a:bodyPr/>
                    <a:lstStyle/>
                    <a:p>
                      <a:r>
                        <a:rPr lang="en-GB" sz="1400" dirty="0"/>
                        <a:t>           5</a:t>
                      </a:r>
                    </a:p>
                  </a:txBody>
                  <a:tcPr marL="68580" marR="68580" marT="34290" marB="34290"/>
                </a:tc>
                <a:tc>
                  <a:txBody>
                    <a:bodyPr/>
                    <a:lstStyle/>
                    <a:p>
                      <a:r>
                        <a:rPr lang="en-GB" sz="1400" dirty="0"/>
                        <a:t>                3</a:t>
                      </a:r>
                    </a:p>
                  </a:txBody>
                  <a:tcPr marL="68580" marR="68580" marT="34290" marB="34290"/>
                </a:tc>
                <a:tc>
                  <a:txBody>
                    <a:bodyPr/>
                    <a:lstStyle/>
                    <a:p>
                      <a:r>
                        <a:rPr lang="en-GB" sz="1400" dirty="0"/>
                        <a:t>         15</a:t>
                      </a:r>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2989301926"/>
                  </a:ext>
                </a:extLst>
              </a:tr>
              <a:tr h="1097280">
                <a:tc>
                  <a:txBody>
                    <a:bodyPr/>
                    <a:lstStyle/>
                    <a:p>
                      <a:r>
                        <a:rPr lang="en-GB" sz="1400" dirty="0"/>
                        <a:t>Finding the opportunities to increase sales that are low cost </a:t>
                      </a:r>
                    </a:p>
                  </a:txBody>
                  <a:tcPr marL="68580" marR="68580" marT="34290" marB="34290"/>
                </a:tc>
                <a:tc>
                  <a:txBody>
                    <a:bodyPr/>
                    <a:lstStyle/>
                    <a:p>
                      <a:r>
                        <a:rPr lang="en-GB" sz="1400" dirty="0"/>
                        <a:t>        5</a:t>
                      </a:r>
                    </a:p>
                  </a:txBody>
                  <a:tcPr marL="68580" marR="68580" marT="34290" marB="34290"/>
                </a:tc>
                <a:tc>
                  <a:txBody>
                    <a:bodyPr/>
                    <a:lstStyle/>
                    <a:p>
                      <a:r>
                        <a:rPr lang="en-GB" sz="1400" dirty="0"/>
                        <a:t>             3</a:t>
                      </a:r>
                    </a:p>
                  </a:txBody>
                  <a:tcPr marL="68580" marR="68580" marT="34290" marB="34290"/>
                </a:tc>
                <a:tc>
                  <a:txBody>
                    <a:bodyPr/>
                    <a:lstStyle/>
                    <a:p>
                      <a:r>
                        <a:rPr lang="en-GB" sz="1400" dirty="0"/>
                        <a:t>            3</a:t>
                      </a:r>
                    </a:p>
                  </a:txBody>
                  <a:tcPr marL="68580" marR="68580" marT="34290" marB="34290"/>
                </a:tc>
                <a:tc>
                  <a:txBody>
                    <a:bodyPr/>
                    <a:lstStyle/>
                    <a:p>
                      <a:r>
                        <a:rPr lang="en-GB" sz="1400" dirty="0"/>
                        <a:t>           4</a:t>
                      </a:r>
                    </a:p>
                  </a:txBody>
                  <a:tcPr marL="68580" marR="68580" marT="34290" marB="34290"/>
                </a:tc>
                <a:tc>
                  <a:txBody>
                    <a:bodyPr/>
                    <a:lstStyle/>
                    <a:p>
                      <a:r>
                        <a:rPr lang="en-GB" sz="1400" dirty="0"/>
                        <a:t>                 3</a:t>
                      </a:r>
                    </a:p>
                  </a:txBody>
                  <a:tcPr marL="68580" marR="68580" marT="34290" marB="34290"/>
                </a:tc>
                <a:tc>
                  <a:txBody>
                    <a:bodyPr/>
                    <a:lstStyle/>
                    <a:p>
                      <a:r>
                        <a:rPr lang="en-GB" sz="1400" dirty="0"/>
                        <a:t>           18</a:t>
                      </a:r>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4068068431"/>
                  </a:ext>
                </a:extLst>
              </a:tr>
              <a:tr h="931350">
                <a:tc>
                  <a:txBody>
                    <a:bodyPr/>
                    <a:lstStyle/>
                    <a:p>
                      <a:r>
                        <a:rPr lang="en-GB" sz="1400" dirty="0"/>
                        <a:t>Reduction in the benefits of overtime by the employees</a:t>
                      </a:r>
                    </a:p>
                  </a:txBody>
                  <a:tcPr marL="68580" marR="68580" marT="34290" marB="34290"/>
                </a:tc>
                <a:tc>
                  <a:txBody>
                    <a:bodyPr/>
                    <a:lstStyle/>
                    <a:p>
                      <a:r>
                        <a:rPr lang="en-GB" sz="1400" dirty="0"/>
                        <a:t>        4</a:t>
                      </a:r>
                    </a:p>
                  </a:txBody>
                  <a:tcPr marL="68580" marR="68580" marT="34290" marB="34290"/>
                </a:tc>
                <a:tc>
                  <a:txBody>
                    <a:bodyPr/>
                    <a:lstStyle/>
                    <a:p>
                      <a:r>
                        <a:rPr lang="en-GB" sz="1400" dirty="0"/>
                        <a:t>            1</a:t>
                      </a:r>
                    </a:p>
                  </a:txBody>
                  <a:tcPr marL="68580" marR="68580" marT="34290" marB="34290"/>
                </a:tc>
                <a:tc>
                  <a:txBody>
                    <a:bodyPr/>
                    <a:lstStyle/>
                    <a:p>
                      <a:r>
                        <a:rPr lang="en-GB" sz="1400" dirty="0"/>
                        <a:t>            2</a:t>
                      </a:r>
                    </a:p>
                  </a:txBody>
                  <a:tcPr marL="68580" marR="68580" marT="34290" marB="34290"/>
                </a:tc>
                <a:tc>
                  <a:txBody>
                    <a:bodyPr/>
                    <a:lstStyle/>
                    <a:p>
                      <a:r>
                        <a:rPr lang="en-GB" sz="1400" dirty="0"/>
                        <a:t>           2</a:t>
                      </a:r>
                    </a:p>
                  </a:txBody>
                  <a:tcPr marL="68580" marR="68580" marT="34290" marB="34290"/>
                </a:tc>
                <a:tc>
                  <a:txBody>
                    <a:bodyPr/>
                    <a:lstStyle/>
                    <a:p>
                      <a:r>
                        <a:rPr lang="en-GB" sz="1400" dirty="0"/>
                        <a:t>                  1</a:t>
                      </a:r>
                    </a:p>
                  </a:txBody>
                  <a:tcPr marL="68580" marR="68580" marT="34290" marB="34290"/>
                </a:tc>
                <a:tc>
                  <a:txBody>
                    <a:bodyPr/>
                    <a:lstStyle/>
                    <a:p>
                      <a:r>
                        <a:rPr lang="en-GB" sz="1400" dirty="0"/>
                        <a:t>            10</a:t>
                      </a:r>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695679136"/>
                  </a:ext>
                </a:extLst>
              </a:tr>
            </a:tbl>
          </a:graphicData>
        </a:graphic>
      </p:graphicFrame>
    </p:spTree>
    <p:extLst>
      <p:ext uri="{BB962C8B-B14F-4D97-AF65-F5344CB8AC3E}">
        <p14:creationId xmlns:p14="http://schemas.microsoft.com/office/powerpoint/2010/main" val="3193743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factors </a:t>
            </a:r>
          </a:p>
        </p:txBody>
      </p:sp>
      <p:sp>
        <p:nvSpPr>
          <p:cNvPr id="3" name="Content Placeholder 2"/>
          <p:cNvSpPr>
            <a:spLocks noGrp="1"/>
          </p:cNvSpPr>
          <p:nvPr>
            <p:ph sz="half" idx="1"/>
          </p:nvPr>
        </p:nvSpPr>
        <p:spPr/>
        <p:txBody>
          <a:bodyPr>
            <a:normAutofit/>
          </a:bodyPr>
          <a:lstStyle/>
          <a:p>
            <a:pPr lvl="0"/>
            <a:r>
              <a:rPr lang="en-US" dirty="0"/>
              <a:t>The lockdown destroyed the growth.</a:t>
            </a:r>
          </a:p>
          <a:p>
            <a:pPr lvl="0"/>
            <a:r>
              <a:rPr lang="en-US" dirty="0"/>
              <a:t>Social anxiety among the people became very strong.</a:t>
            </a:r>
          </a:p>
          <a:p>
            <a:r>
              <a:rPr lang="en-US" dirty="0"/>
              <a:t>Social distancing affected the company customer relationship (</a:t>
            </a:r>
            <a:r>
              <a:rPr lang="en-US" dirty="0" err="1"/>
              <a:t>Pantano</a:t>
            </a:r>
            <a:r>
              <a:rPr lang="en-US" dirty="0"/>
              <a:t>, </a:t>
            </a:r>
            <a:r>
              <a:rPr lang="en-US" dirty="0" err="1"/>
              <a:t>Pizzi</a:t>
            </a:r>
            <a:r>
              <a:rPr lang="en-US" dirty="0"/>
              <a:t>, </a:t>
            </a:r>
            <a:r>
              <a:rPr lang="en-US" dirty="0" err="1"/>
              <a:t>Scarpi</a:t>
            </a:r>
            <a:r>
              <a:rPr lang="en-US" dirty="0"/>
              <a:t> and Dennis, 2020)</a:t>
            </a:r>
          </a:p>
          <a:p>
            <a:pPr lvl="0">
              <a:buNone/>
            </a:pPr>
            <a:endParaRPr lang="en-US" dirty="0"/>
          </a:p>
        </p:txBody>
      </p:sp>
      <p:pic>
        <p:nvPicPr>
          <p:cNvPr id="4098" name="Picture 2"/>
          <p:cNvPicPr>
            <a:picLocks noGrp="1" noChangeAspect="1" noChangeArrowheads="1"/>
          </p:cNvPicPr>
          <p:nvPr>
            <p:ph sz="half" idx="2"/>
          </p:nvPr>
        </p:nvPicPr>
        <p:blipFill>
          <a:blip r:embed="rId3"/>
          <a:srcRect/>
          <a:stretch>
            <a:fillRect/>
          </a:stretch>
        </p:blipFill>
        <p:spPr bwMode="auto">
          <a:xfrm>
            <a:off x="4648200" y="2057400"/>
            <a:ext cx="4038600" cy="3962400"/>
          </a:xfrm>
          <a:prstGeom prst="rect">
            <a:avLst/>
          </a:prstGeom>
          <a:noFill/>
          <a:ln w="9525">
            <a:noFill/>
            <a:miter lim="800000"/>
            <a:headEnd/>
            <a:tailEnd/>
          </a:ln>
          <a:effectLst/>
        </p:spPr>
      </p:pic>
      <p:pic>
        <p:nvPicPr>
          <p:cNvPr id="5" name="Picture 4" descr="A picture containing graphical user interface&#10;&#10;Description automatically generated">
            <a:extLst>
              <a:ext uri="{FF2B5EF4-FFF2-40B4-BE49-F238E27FC236}">
                <a16:creationId xmlns:a16="http://schemas.microsoft.com/office/drawing/2014/main" id="{439CAD95-241B-1953-7D89-1063AD4DBAA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286250" y="5696712"/>
            <a:ext cx="4762500" cy="1066800"/>
          </a:xfrm>
          <a:prstGeom prst="rect">
            <a:avLst/>
          </a:prstGeom>
        </p:spPr>
      </p:pic>
      <p:sp>
        <p:nvSpPr>
          <p:cNvPr id="6" name="TextBox 5">
            <a:extLst>
              <a:ext uri="{FF2B5EF4-FFF2-40B4-BE49-F238E27FC236}">
                <a16:creationId xmlns:a16="http://schemas.microsoft.com/office/drawing/2014/main" id="{37A87A35-351E-9ABE-9C94-4D403C27B366}"/>
              </a:ext>
            </a:extLst>
          </p:cNvPr>
          <p:cNvSpPr txBox="1"/>
          <p:nvPr/>
        </p:nvSpPr>
        <p:spPr>
          <a:xfrm>
            <a:off x="4357116" y="6532680"/>
            <a:ext cx="4762500" cy="230832"/>
          </a:xfrm>
          <a:prstGeom prst="rect">
            <a:avLst/>
          </a:prstGeom>
          <a:noFill/>
        </p:spPr>
        <p:txBody>
          <a:bodyPr wrap="square" rtlCol="0">
            <a:spAutoFit/>
          </a:bodyPr>
          <a:lstStyle/>
          <a:p>
            <a:r>
              <a:rPr lang="en-GB" sz="900">
                <a:hlinkClick r:id="rId5" tooltip="https://www.eps2020-wiki1.dee.isep.ipp.pt/doku.php?id=report"/>
              </a:rPr>
              <a:t>This Photo</a:t>
            </a:r>
            <a:r>
              <a:rPr lang="en-GB" sz="900"/>
              <a:t> by Unknown Author is licensed under </a:t>
            </a:r>
            <a:r>
              <a:rPr lang="en-GB" sz="900">
                <a:hlinkClick r:id="rId6" tooltip="https://creativecommons.org/licenses/by-sa/3.0/"/>
              </a:rPr>
              <a:t>CC BY-SA</a:t>
            </a:r>
            <a:endParaRPr lang="en-GB" sz="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 analysis</a:t>
            </a:r>
          </a:p>
        </p:txBody>
      </p:sp>
      <p:sp>
        <p:nvSpPr>
          <p:cNvPr id="3" name="Content Placeholder 2"/>
          <p:cNvSpPr>
            <a:spLocks noGrp="1"/>
          </p:cNvSpPr>
          <p:nvPr>
            <p:ph idx="1"/>
          </p:nvPr>
        </p:nvSpPr>
        <p:spPr/>
        <p:txBody>
          <a:bodyPr>
            <a:normAutofit/>
          </a:bodyPr>
          <a:lstStyle/>
          <a:p>
            <a:pPr lvl="0"/>
            <a:r>
              <a:rPr lang="en-US" dirty="0"/>
              <a:t>With the help of the fishbone diagram the problem that the company is facing is decline in profitability.</a:t>
            </a:r>
          </a:p>
          <a:p>
            <a:pPr lvl="0"/>
            <a:r>
              <a:rPr lang="en-US" dirty="0"/>
              <a:t>The reduction in the demand has impacted the supply chain management.</a:t>
            </a:r>
          </a:p>
          <a:p>
            <a:pPr lvl="0"/>
            <a:r>
              <a:rPr lang="en-US" dirty="0"/>
              <a:t>The economic policies prevalent at that time had impacted the company (Hwang, </a:t>
            </a:r>
            <a:r>
              <a:rPr lang="en-US" dirty="0" err="1"/>
              <a:t>Nageswaran</a:t>
            </a:r>
            <a:r>
              <a:rPr lang="en-US" dirty="0"/>
              <a:t> and Cho, 2020).</a:t>
            </a:r>
          </a:p>
          <a:p>
            <a:pPr lvl="0"/>
            <a:r>
              <a:rPr lang="en-US" dirty="0"/>
              <a:t>The lack of delivery of the finished products on the correct time.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3506C-2500-3069-5D80-55A21E51E819}"/>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D0A76A1F-D5F6-50E7-8639-A31E661585F9}"/>
              </a:ext>
            </a:extLst>
          </p:cNvPr>
          <p:cNvSpPr>
            <a:spLocks noGrp="1"/>
          </p:cNvSpPr>
          <p:nvPr>
            <p:ph sz="half" idx="2"/>
          </p:nvPr>
        </p:nvSpPr>
        <p:spPr>
          <a:xfrm>
            <a:off x="4648200" y="6309205"/>
            <a:ext cx="4038600" cy="45719"/>
          </a:xfrm>
        </p:spPr>
        <p:txBody>
          <a:bodyPr>
            <a:normAutofit fontScale="25000" lnSpcReduction="20000"/>
          </a:bodyPr>
          <a:lstStyle/>
          <a:p>
            <a:endParaRPr lang="en-GB" dirty="0"/>
          </a:p>
        </p:txBody>
      </p:sp>
      <p:pic>
        <p:nvPicPr>
          <p:cNvPr id="5" name="Content Placeholder 5">
            <a:extLst>
              <a:ext uri="{FF2B5EF4-FFF2-40B4-BE49-F238E27FC236}">
                <a16:creationId xmlns:a16="http://schemas.microsoft.com/office/drawing/2014/main" id="{A2DCE0DA-6C6F-A1D6-BD91-D9A1DC7E81E2}"/>
              </a:ext>
            </a:extLst>
          </p:cNvPr>
          <p:cNvPicPr>
            <a:picLocks noGrp="1" noChangeAspect="1"/>
          </p:cNvPicPr>
          <p:nvPr>
            <p:ph sz="half" idx="1"/>
          </p:nvPr>
        </p:nvPicPr>
        <p:blipFill>
          <a:blip r:embed="rId2"/>
          <a:stretch>
            <a:fillRect/>
          </a:stretch>
        </p:blipFill>
        <p:spPr>
          <a:xfrm>
            <a:off x="457201" y="2438399"/>
            <a:ext cx="7663118" cy="4218935"/>
          </a:xfrm>
          <a:prstGeom prst="rect">
            <a:avLst/>
          </a:prstGeom>
        </p:spPr>
      </p:pic>
    </p:spTree>
    <p:extLst>
      <p:ext uri="{BB962C8B-B14F-4D97-AF65-F5344CB8AC3E}">
        <p14:creationId xmlns:p14="http://schemas.microsoft.com/office/powerpoint/2010/main" val="2108696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Alternative solutions </a:t>
            </a:r>
          </a:p>
        </p:txBody>
      </p:sp>
      <p:sp>
        <p:nvSpPr>
          <p:cNvPr id="3" name="Content Placeholder 2"/>
          <p:cNvSpPr>
            <a:spLocks noGrp="1"/>
          </p:cNvSpPr>
          <p:nvPr>
            <p:ph sz="half" idx="1"/>
          </p:nvPr>
        </p:nvSpPr>
        <p:spPr>
          <a:xfrm>
            <a:off x="-6096" y="1920084"/>
            <a:ext cx="4038600" cy="4434840"/>
          </a:xfrm>
        </p:spPr>
        <p:txBody>
          <a:bodyPr>
            <a:normAutofit fontScale="85000" lnSpcReduction="20000"/>
          </a:bodyPr>
          <a:lstStyle/>
          <a:p>
            <a:pPr lvl="0"/>
            <a:r>
              <a:rPr lang="en-US" dirty="0"/>
              <a:t>Reduction of the overhead charges and increase in the digital consideration of the business.</a:t>
            </a:r>
          </a:p>
          <a:p>
            <a:pPr lvl="0"/>
            <a:r>
              <a:rPr lang="en-US" dirty="0"/>
              <a:t>Reconfiguration of the budget and spending in the necessity regions of the company.</a:t>
            </a:r>
          </a:p>
          <a:p>
            <a:pPr lvl="0"/>
            <a:r>
              <a:rPr lang="en-US" dirty="0"/>
              <a:t>Finding the opportunities to increase sales that are low cost (</a:t>
            </a:r>
            <a:r>
              <a:rPr lang="en-US" dirty="0" err="1"/>
              <a:t>Pantano</a:t>
            </a:r>
            <a:r>
              <a:rPr lang="en-US" dirty="0"/>
              <a:t>, </a:t>
            </a:r>
            <a:r>
              <a:rPr lang="en-US" dirty="0" err="1"/>
              <a:t>Pizzi</a:t>
            </a:r>
            <a:r>
              <a:rPr lang="en-US" dirty="0"/>
              <a:t>, </a:t>
            </a:r>
            <a:r>
              <a:rPr lang="en-US" dirty="0" err="1"/>
              <a:t>Scarpi</a:t>
            </a:r>
            <a:r>
              <a:rPr lang="en-US" dirty="0"/>
              <a:t> and Dennis, 2020).</a:t>
            </a:r>
          </a:p>
          <a:p>
            <a:pPr lvl="0"/>
            <a:r>
              <a:rPr lang="en-US" dirty="0"/>
              <a:t>Reduction in the benefits of the overtime by the employees</a:t>
            </a:r>
          </a:p>
          <a:p>
            <a:endParaRPr lang="en-US" dirty="0"/>
          </a:p>
        </p:txBody>
      </p:sp>
      <p:sp>
        <p:nvSpPr>
          <p:cNvPr id="5" name="Content Placeholder 4">
            <a:extLst>
              <a:ext uri="{FF2B5EF4-FFF2-40B4-BE49-F238E27FC236}">
                <a16:creationId xmlns:a16="http://schemas.microsoft.com/office/drawing/2014/main" id="{88E3EBF8-8F00-2B17-408E-804D5FEF96C2}"/>
              </a:ext>
            </a:extLst>
          </p:cNvPr>
          <p:cNvSpPr>
            <a:spLocks noGrp="1"/>
          </p:cNvSpPr>
          <p:nvPr>
            <p:ph sz="half" idx="2"/>
          </p:nvPr>
        </p:nvSpPr>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US" dirty="0"/>
          </a:p>
        </p:txBody>
      </p:sp>
      <p:sp>
        <p:nvSpPr>
          <p:cNvPr id="3" name="Content Placeholder 2"/>
          <p:cNvSpPr>
            <a:spLocks noGrp="1"/>
          </p:cNvSpPr>
          <p:nvPr>
            <p:ph idx="1"/>
          </p:nvPr>
        </p:nvSpPr>
        <p:spPr/>
        <p:txBody>
          <a:bodyPr>
            <a:normAutofit fontScale="55000" lnSpcReduction="20000"/>
          </a:bodyPr>
          <a:lstStyle/>
          <a:p>
            <a:r>
              <a:rPr lang="en-US" dirty="0" err="1"/>
              <a:t>Altline</a:t>
            </a:r>
            <a:r>
              <a:rPr lang="en-US" dirty="0"/>
              <a:t>, 2022. </a:t>
            </a:r>
            <a:r>
              <a:rPr lang="en-US" i="1" dirty="0"/>
              <a:t>9 Ways for Businesses to Survive and Thrive During COVID-19 | </a:t>
            </a:r>
            <a:r>
              <a:rPr lang="en-US" i="1" dirty="0" err="1"/>
              <a:t>altLINE</a:t>
            </a:r>
            <a:r>
              <a:rPr lang="en-US" dirty="0"/>
              <a:t>. [online] </a:t>
            </a:r>
            <a:r>
              <a:rPr lang="en-US" dirty="0" err="1"/>
              <a:t>altLINE</a:t>
            </a:r>
            <a:r>
              <a:rPr lang="en-US" dirty="0"/>
              <a:t>. Available at: &lt;https://altline.sobanco.com/9-ways-for-businesses-to-survive-and-thrive-during-covid-19/&gt; [Accessed 28 September 2022].</a:t>
            </a:r>
          </a:p>
          <a:p>
            <a:r>
              <a:rPr lang="en-US" dirty="0" err="1"/>
              <a:t>Bartik</a:t>
            </a:r>
            <a:r>
              <a:rPr lang="en-US" dirty="0"/>
              <a:t>, A., Bertrand, M., Cullen, Z., </a:t>
            </a:r>
            <a:r>
              <a:rPr lang="en-US" dirty="0" err="1"/>
              <a:t>Glaeser</a:t>
            </a:r>
            <a:r>
              <a:rPr lang="en-US" dirty="0"/>
              <a:t>, E., Luca, M. and Stanton, C., 2020. The impact of COVID-19 on small business outcomes and expectations. </a:t>
            </a:r>
            <a:r>
              <a:rPr lang="en-US" i="1" dirty="0"/>
              <a:t>Proceedings of the National Academy of Sciences</a:t>
            </a:r>
            <a:r>
              <a:rPr lang="en-US" dirty="0"/>
              <a:t>, 117(30), pp.17656-17666.</a:t>
            </a:r>
          </a:p>
          <a:p>
            <a:r>
              <a:rPr lang="en-US" dirty="0" err="1"/>
              <a:t>Chandon</a:t>
            </a:r>
            <a:r>
              <a:rPr lang="en-US" dirty="0"/>
              <a:t>, P., Hutchinson, J., </a:t>
            </a:r>
            <a:r>
              <a:rPr lang="en-US" dirty="0" err="1"/>
              <a:t>Bradlow</a:t>
            </a:r>
            <a:r>
              <a:rPr lang="en-US" dirty="0"/>
              <a:t>, E. and Young, S., 2014. Does In-Store Marketing Work? Effects of the Number and Position of Shelf Facings on Brand Attention and Evaluation at the Point of Purchase. </a:t>
            </a:r>
            <a:r>
              <a:rPr lang="en-US" i="1" dirty="0"/>
              <a:t>Journal of Marketing</a:t>
            </a:r>
            <a:r>
              <a:rPr lang="en-US" dirty="0"/>
              <a:t>, 73(6), pp.1-17.</a:t>
            </a:r>
          </a:p>
          <a:p>
            <a:r>
              <a:rPr lang="en-US" dirty="0"/>
              <a:t>Grimmer, L., 2022. Lessons from the COVID19 pandemic: The case of retail and consumer service firms. </a:t>
            </a:r>
            <a:r>
              <a:rPr lang="en-US" i="1" dirty="0"/>
              <a:t>Journal of Retailing and Consumer Services</a:t>
            </a:r>
            <a:r>
              <a:rPr lang="en-US" dirty="0"/>
              <a:t>, 68(4), p.103012.</a:t>
            </a:r>
          </a:p>
          <a:p>
            <a:r>
              <a:rPr lang="en-US" dirty="0"/>
              <a:t>Hwang, E., </a:t>
            </a:r>
            <a:r>
              <a:rPr lang="en-US" dirty="0" err="1"/>
              <a:t>Nageswaran</a:t>
            </a:r>
            <a:r>
              <a:rPr lang="en-US" dirty="0"/>
              <a:t>, L. and Cho, S., 2020. Impact of COVID-19 on </a:t>
            </a:r>
            <a:r>
              <a:rPr lang="en-US" dirty="0" err="1"/>
              <a:t>Omnichannel</a:t>
            </a:r>
            <a:r>
              <a:rPr lang="en-US" dirty="0"/>
              <a:t> Retail: Drivers of Online Sales during Pandemic. </a:t>
            </a:r>
            <a:r>
              <a:rPr lang="en-US" i="1" dirty="0"/>
              <a:t>SSRN Electronic Journal</a:t>
            </a:r>
            <a:r>
              <a:rPr lang="en-US" dirty="0"/>
              <a:t>, 5(2), pp.112-113.</a:t>
            </a:r>
          </a:p>
          <a:p>
            <a:r>
              <a:rPr lang="en-US" dirty="0" err="1"/>
              <a:t>Pantano</a:t>
            </a:r>
            <a:r>
              <a:rPr lang="en-US" dirty="0"/>
              <a:t>, E., </a:t>
            </a:r>
            <a:r>
              <a:rPr lang="en-US" dirty="0" err="1"/>
              <a:t>Pizzi</a:t>
            </a:r>
            <a:r>
              <a:rPr lang="en-US" dirty="0"/>
              <a:t>, G., </a:t>
            </a:r>
            <a:r>
              <a:rPr lang="en-US" dirty="0" err="1"/>
              <a:t>Scarpi</a:t>
            </a:r>
            <a:r>
              <a:rPr lang="en-US" dirty="0"/>
              <a:t>, D. and Dennis, C., 2020. Competing during a pandemic? Retailers’ ups and downs during the COVID-19 outbreak. </a:t>
            </a:r>
            <a:r>
              <a:rPr lang="en-US" i="1" dirty="0"/>
              <a:t>Journal of Business Research</a:t>
            </a:r>
            <a:r>
              <a:rPr lang="en-US" dirty="0"/>
              <a:t>, 116(5), pp.209-213.</a:t>
            </a:r>
          </a:p>
          <a:p>
            <a:r>
              <a:rPr lang="en-US" dirty="0"/>
              <a:t>Shang, Y., Li, H. and Zhang, R., 2021. Effects of Pandemic Outbreak on Economies: Evidence From Business History Context. </a:t>
            </a:r>
            <a:r>
              <a:rPr lang="en-US" i="1" dirty="0"/>
              <a:t>Frontiers in Public Health</a:t>
            </a:r>
            <a:r>
              <a:rPr lang="en-US" dirty="0"/>
              <a:t>, 9(1), pp.112-221.</a:t>
            </a:r>
          </a:p>
          <a:p>
            <a:r>
              <a:rPr lang="en-US" dirty="0"/>
              <a:t>Sharma, M., </a:t>
            </a:r>
            <a:r>
              <a:rPr lang="en-US" dirty="0" err="1"/>
              <a:t>Luthra</a:t>
            </a:r>
            <a:r>
              <a:rPr lang="en-US" dirty="0"/>
              <a:t>, S., Joshi, S. and Kumar, A., 2021. Accelerating retail supply chain performance against pandemic disruption: adopting resilient strategies to mitigate the long-term effects. </a:t>
            </a:r>
            <a:r>
              <a:rPr lang="en-US" i="1" dirty="0"/>
              <a:t>Journal of Enterprise Information Management</a:t>
            </a:r>
            <a:r>
              <a:rPr lang="en-US" dirty="0"/>
              <a:t>, 34(6), pp.1844-1873.</a:t>
            </a:r>
          </a:p>
          <a:p>
            <a:pPr>
              <a:buNone/>
            </a:pPr>
            <a:r>
              <a:rPr lang="en-US" dirty="0"/>
              <a:t>  </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374</TotalTime>
  <Words>1806</Words>
  <Application>Microsoft Office PowerPoint</Application>
  <PresentationFormat>On-screen Show (4:3)</PresentationFormat>
  <Paragraphs>116</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Constantia</vt:lpstr>
      <vt:lpstr>Wingdings 2</vt:lpstr>
      <vt:lpstr>Flow</vt:lpstr>
      <vt:lpstr>Understanding the nature and impact of profit on TM Lewin and its employees </vt:lpstr>
      <vt:lpstr>Nature and impact on employees</vt:lpstr>
      <vt:lpstr>Nature and impact on organization</vt:lpstr>
      <vt:lpstr>Political factors</vt:lpstr>
      <vt:lpstr>Economic factors</vt:lpstr>
      <vt:lpstr>Social factors</vt:lpstr>
      <vt:lpstr>Technological factors </vt:lpstr>
      <vt:lpstr>Legal factors</vt:lpstr>
      <vt:lpstr>PowerPoint Presentation</vt:lpstr>
      <vt:lpstr>Environmental factors </vt:lpstr>
      <vt:lpstr>Cause and effect analysis</vt:lpstr>
      <vt:lpstr>PowerPoint Presentation</vt:lpstr>
      <vt:lpstr>Alternative solutions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nature and impact of profit on TM Lewin and its employees </dc:title>
  <cp:lastModifiedBy>Florin Chirnoaga</cp:lastModifiedBy>
  <cp:revision>1</cp:revision>
  <dcterms:created xsi:type="dcterms:W3CDTF">2022-09-28T10:15:10Z</dcterms:created>
  <dcterms:modified xsi:type="dcterms:W3CDTF">2022-10-30T16:26:00Z</dcterms:modified>
</cp:coreProperties>
</file>