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sldIdLst>
    <p:sldId id="256" r:id="rId5"/>
    <p:sldId id="257" r:id="rId6"/>
    <p:sldId id="259" r:id="rId7"/>
    <p:sldId id="263" r:id="rId8"/>
    <p:sldId id="265" r:id="rId9"/>
    <p:sldId id="266" r:id="rId10"/>
    <p:sldId id="267" r:id="rId11"/>
    <p:sldId id="262" r:id="rId12"/>
    <p:sldId id="260" r:id="rId13"/>
    <p:sldId id="26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0000FF"/>
    <a:srgbClr val="CC3399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051" autoAdjust="0"/>
  </p:normalViewPr>
  <p:slideViewPr>
    <p:cSldViewPr>
      <p:cViewPr varScale="1">
        <p:scale>
          <a:sx n="60" d="100"/>
          <a:sy n="60" d="100"/>
        </p:scale>
        <p:origin x="186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C89479-C26D-494E-BA70-AF94DDEE6F40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BBCA3E-9211-4108-8EED-4DBC8F9C6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85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BCA3E-9211-4108-8EED-4DBC8F9C69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56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1.The</a:t>
            </a:r>
            <a:r>
              <a:rPr lang="en-GB" baseline="0" dirty="0"/>
              <a:t> Ability Model -</a:t>
            </a:r>
            <a:r>
              <a:rPr lang="en-GB" b="1" baseline="0" dirty="0" err="1"/>
              <a:t>Salovey</a:t>
            </a:r>
            <a:r>
              <a:rPr lang="en-GB" b="1" baseline="0" dirty="0"/>
              <a:t> &amp; Mayer </a:t>
            </a:r>
            <a:r>
              <a:rPr lang="en-GB" baseline="0" dirty="0"/>
              <a:t>(1993, 1996)   Emotional Use (using different moods) _ Emotional understanding _ Emotional Management (ability to regulate emotions)</a:t>
            </a:r>
          </a:p>
          <a:p>
            <a:r>
              <a:rPr lang="en-GB"/>
              <a:t>2</a:t>
            </a:r>
            <a:r>
              <a:rPr lang="en-GB" dirty="0"/>
              <a:t>. The Trait Model - </a:t>
            </a:r>
            <a:r>
              <a:rPr lang="en-GB" b="1" dirty="0" err="1"/>
              <a:t>Petrides</a:t>
            </a:r>
            <a:r>
              <a:rPr lang="en-GB" b="1" dirty="0"/>
              <a:t> et.al </a:t>
            </a:r>
            <a:r>
              <a:rPr lang="en-GB" dirty="0"/>
              <a:t>_People have as part of their personalities _emotional self perceptions and</a:t>
            </a:r>
            <a:r>
              <a:rPr lang="en-GB" baseline="0" dirty="0"/>
              <a:t> _ emotional traits.</a:t>
            </a:r>
            <a:endParaRPr lang="en-GB" dirty="0"/>
          </a:p>
          <a:p>
            <a:r>
              <a:rPr lang="en-GB" dirty="0"/>
              <a:t>3 Mixed Models  -</a:t>
            </a:r>
            <a:r>
              <a:rPr lang="en-GB" b="1" dirty="0"/>
              <a:t>Goleman</a:t>
            </a:r>
            <a:r>
              <a:rPr lang="en-GB" dirty="0"/>
              <a:t> _ Self Awareness_ Self Management_ Social Awareness _ Social Skills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BCA3E-9211-4108-8EED-4DBC8F9C69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0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614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808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277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053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50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909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697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414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434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331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15/02/2021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956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sd.ac.uk/en/lrc/onlineresources/e-book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8rRzTtP7Tc" TargetMode="External"/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6mlk6xD_xA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Assessment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BMSK6006</a:t>
            </a:r>
          </a:p>
        </p:txBody>
      </p:sp>
    </p:spTree>
    <p:extLst>
      <p:ext uri="{BB962C8B-B14F-4D97-AF65-F5344CB8AC3E}">
        <p14:creationId xmlns:p14="http://schemas.microsoft.com/office/powerpoint/2010/main" val="482845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BMSK6006 </a:t>
            </a:r>
            <a:r>
              <a:rPr lang="en-GB" dirty="0"/>
              <a:t>Emotional intelligence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368" y="1268760"/>
            <a:ext cx="8147248" cy="639762"/>
          </a:xfrm>
        </p:spPr>
        <p:txBody>
          <a:bodyPr/>
          <a:lstStyle/>
          <a:p>
            <a:r>
              <a:rPr lang="en-GB" dirty="0"/>
              <a:t>Assessment Tasks:-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4848" y="2204864"/>
            <a:ext cx="8208912" cy="331236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i="1" u="sng" dirty="0">
                <a:solidFill>
                  <a:srgbClr val="CC3399"/>
                </a:solidFill>
              </a:rPr>
              <a:t>Critically evaluate </a:t>
            </a:r>
            <a:r>
              <a:rPr lang="en-GB" dirty="0">
                <a:solidFill>
                  <a:srgbClr val="CC3399"/>
                </a:solidFill>
              </a:rPr>
              <a:t>theories of emotional intelligence and their relevance to workforce development and business performance.                         </a:t>
            </a:r>
            <a:r>
              <a:rPr lang="en-GB" dirty="0"/>
              <a:t>				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u="sng" dirty="0">
                <a:solidFill>
                  <a:srgbClr val="0000FF"/>
                </a:solidFill>
              </a:rPr>
              <a:t>Use</a:t>
            </a:r>
            <a:r>
              <a:rPr lang="en-GB" i="1" dirty="0">
                <a:solidFill>
                  <a:srgbClr val="0000FF"/>
                </a:solidFill>
              </a:rPr>
              <a:t> theories of emotional intelligence and mindfulness to review the effect of emotions on your own workplace  performance                  </a:t>
            </a:r>
            <a:r>
              <a:rPr lang="en-GB" i="1" dirty="0"/>
              <a:t>				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2844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1. Critically evaluate theories of emotional intelligence and their relevance to workforce development and business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00FF"/>
                </a:solidFill>
              </a:rPr>
              <a:t>Select two theories and critically evaluate them; with your </a:t>
            </a:r>
            <a:r>
              <a:rPr lang="en-GB" sz="2400" i="1" dirty="0">
                <a:solidFill>
                  <a:srgbClr val="0000FF"/>
                </a:solidFill>
              </a:rPr>
              <a:t>main theory evaluated in significant </a:t>
            </a:r>
            <a:r>
              <a:rPr lang="en-GB" sz="2400" i="1" u="sng" dirty="0">
                <a:solidFill>
                  <a:srgbClr val="0000FF"/>
                </a:solidFill>
              </a:rPr>
              <a:t>depth</a:t>
            </a:r>
            <a:r>
              <a:rPr lang="en-GB" sz="2400" i="1" dirty="0">
                <a:solidFill>
                  <a:srgbClr val="0000FF"/>
                </a:solidFill>
              </a:rPr>
              <a:t> </a:t>
            </a:r>
            <a:r>
              <a:rPr lang="en-GB" sz="2400" dirty="0">
                <a:solidFill>
                  <a:srgbClr val="0000FF"/>
                </a:solidFill>
              </a:rPr>
              <a:t> </a:t>
            </a:r>
          </a:p>
          <a:p>
            <a:r>
              <a:rPr lang="en-GB" sz="2400" dirty="0">
                <a:solidFill>
                  <a:srgbClr val="CC3399"/>
                </a:solidFill>
              </a:rPr>
              <a:t>Using examples of workforce development (</a:t>
            </a:r>
            <a:r>
              <a:rPr lang="en-GB" sz="2400" i="1" dirty="0">
                <a:solidFill>
                  <a:srgbClr val="CC3399"/>
                </a:solidFill>
              </a:rPr>
              <a:t>people employed in the business e.g. developing leadership – team leading, customer skills, process skills, supplier development</a:t>
            </a:r>
            <a:r>
              <a:rPr lang="en-GB" sz="2400" dirty="0">
                <a:solidFill>
                  <a:srgbClr val="CC3399"/>
                </a:solidFill>
              </a:rPr>
              <a:t>) and the performance of the business (</a:t>
            </a:r>
            <a:r>
              <a:rPr lang="en-GB" sz="2400" i="1" dirty="0">
                <a:solidFill>
                  <a:srgbClr val="CC3399"/>
                </a:solidFill>
              </a:rPr>
              <a:t>e.g. profit, revenue, staff retention, continuous improvement, creativity and innovation, ability to manage change, etc.</a:t>
            </a:r>
            <a:r>
              <a:rPr lang="en-GB" sz="2400" dirty="0">
                <a:solidFill>
                  <a:srgbClr val="CC3399"/>
                </a:solidFill>
              </a:rPr>
              <a:t>) from your own or others workplace .</a:t>
            </a:r>
          </a:p>
          <a:p>
            <a:r>
              <a:rPr lang="en-GB" sz="2400" dirty="0">
                <a:solidFill>
                  <a:srgbClr val="FF0000"/>
                </a:solidFill>
              </a:rPr>
              <a:t>Be clear as to precisely </a:t>
            </a:r>
            <a:r>
              <a:rPr lang="en-GB" sz="2400" i="1" dirty="0">
                <a:solidFill>
                  <a:srgbClr val="FF0000"/>
                </a:solidFill>
              </a:rPr>
              <a:t>what aspects of performance </a:t>
            </a:r>
            <a:r>
              <a:rPr lang="en-GB" sz="2400" dirty="0">
                <a:solidFill>
                  <a:srgbClr val="FF0000"/>
                </a:solidFill>
              </a:rPr>
              <a:t>they are relevant to</a:t>
            </a:r>
          </a:p>
          <a:p>
            <a:pPr marL="457200" lvl="1" indent="0">
              <a:buNone/>
            </a:pP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404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2.  Use theories of emotional intelligence and mindfulness to review the effect of emotions on your own workplace 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3052935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Review the way emotional intelligence and mindfulness impact on your emotions and your work performance</a:t>
            </a:r>
          </a:p>
          <a:p>
            <a:pPr lvl="1"/>
            <a:r>
              <a:rPr lang="en-GB" sz="2000" dirty="0">
                <a:solidFill>
                  <a:srgbClr val="FF0000"/>
                </a:solidFill>
              </a:rPr>
              <a:t>What does the literature say about how it affects peoples workplace emotions? </a:t>
            </a:r>
            <a:r>
              <a:rPr lang="en-GB" sz="2000" i="1" dirty="0">
                <a:solidFill>
                  <a:srgbClr val="FF0000"/>
                </a:solidFill>
              </a:rPr>
              <a:t>(Those that do/and those that don’t)</a:t>
            </a:r>
          </a:p>
          <a:p>
            <a:pPr lvl="1"/>
            <a:r>
              <a:rPr lang="en-GB" sz="2000" dirty="0">
                <a:solidFill>
                  <a:srgbClr val="CC3399"/>
                </a:solidFill>
              </a:rPr>
              <a:t>Give personal examples together with context</a:t>
            </a:r>
          </a:p>
          <a:p>
            <a:pPr lvl="1"/>
            <a:r>
              <a:rPr lang="en-GB" sz="2000" dirty="0">
                <a:solidFill>
                  <a:srgbClr val="0000FF"/>
                </a:solidFill>
              </a:rPr>
              <a:t>What performances do both these groups of theories impact, or not?</a:t>
            </a:r>
          </a:p>
          <a:p>
            <a:pPr lvl="1"/>
            <a:r>
              <a:rPr lang="en-GB" sz="2000" dirty="0">
                <a:solidFill>
                  <a:srgbClr val="009900"/>
                </a:solidFill>
              </a:rPr>
              <a:t>Which E.I. theories will you use, and which Mindfulness theories? You will need to </a:t>
            </a:r>
            <a:r>
              <a:rPr lang="en-GB" sz="2000" i="1" u="sng" dirty="0">
                <a:solidFill>
                  <a:srgbClr val="009900"/>
                </a:solidFill>
              </a:rPr>
              <a:t>identify known theories and viewpoints </a:t>
            </a:r>
            <a:r>
              <a:rPr lang="en-GB" sz="2000" dirty="0">
                <a:solidFill>
                  <a:srgbClr val="009900"/>
                </a:solidFill>
              </a:rPr>
              <a:t>when developing your answer to this section.  Write with a critical mind – provide evidence to support your arguments….academic and workplace.</a:t>
            </a:r>
          </a:p>
        </p:txBody>
      </p:sp>
    </p:spTree>
    <p:extLst>
      <p:ext uri="{BB962C8B-B14F-4D97-AF65-F5344CB8AC3E}">
        <p14:creationId xmlns:p14="http://schemas.microsoft.com/office/powerpoint/2010/main" val="413015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Theories of 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The Ability Based Model</a:t>
            </a:r>
          </a:p>
          <a:p>
            <a:pPr lvl="3"/>
            <a:r>
              <a:rPr lang="en-GB" dirty="0">
                <a:solidFill>
                  <a:srgbClr val="002060"/>
                </a:solidFill>
              </a:rPr>
              <a:t>Salovey &amp; Mayer (1993, 1996)</a:t>
            </a:r>
          </a:p>
          <a:p>
            <a:r>
              <a:rPr lang="en-GB" dirty="0">
                <a:solidFill>
                  <a:srgbClr val="FF0000"/>
                </a:solidFill>
              </a:rPr>
              <a:t>The Trait Model of EI	</a:t>
            </a:r>
          </a:p>
          <a:p>
            <a:pPr lvl="3"/>
            <a:r>
              <a:rPr lang="en-GB" dirty="0">
                <a:solidFill>
                  <a:srgbClr val="FF0000"/>
                </a:solidFill>
              </a:rPr>
              <a:t>Bar-On, Petrides et.al (2009)</a:t>
            </a:r>
          </a:p>
          <a:p>
            <a:r>
              <a:rPr lang="en-GB" dirty="0">
                <a:solidFill>
                  <a:srgbClr val="0000FF"/>
                </a:solidFill>
              </a:rPr>
              <a:t>Mixed Models of EI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Goleman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19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Workplace performance considerations (examples)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Leadership </a:t>
            </a:r>
          </a:p>
          <a:p>
            <a:r>
              <a:rPr lang="en-GB" dirty="0"/>
              <a:t>Team relationships (and inter-team relationships?)</a:t>
            </a:r>
          </a:p>
          <a:p>
            <a:r>
              <a:rPr lang="en-GB" dirty="0"/>
              <a:t>Communication styles and effectiveness</a:t>
            </a:r>
          </a:p>
          <a:p>
            <a:r>
              <a:rPr lang="en-GB" dirty="0"/>
              <a:t>Body language</a:t>
            </a:r>
          </a:p>
          <a:p>
            <a:r>
              <a:rPr lang="en-GB" dirty="0"/>
              <a:t>Negotiate </a:t>
            </a:r>
          </a:p>
          <a:p>
            <a:r>
              <a:rPr lang="en-GB" dirty="0"/>
              <a:t>Delegation</a:t>
            </a:r>
          </a:p>
          <a:p>
            <a:r>
              <a:rPr lang="en-GB" dirty="0"/>
              <a:t>Attendance</a:t>
            </a:r>
          </a:p>
          <a:p>
            <a:r>
              <a:rPr lang="en-GB" dirty="0"/>
              <a:t>Motivation levels</a:t>
            </a:r>
          </a:p>
        </p:txBody>
      </p:sp>
    </p:spTree>
    <p:extLst>
      <p:ext uri="{BB962C8B-B14F-4D97-AF65-F5344CB8AC3E}">
        <p14:creationId xmlns:p14="http://schemas.microsoft.com/office/powerpoint/2010/main" val="33687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1C106-3DE1-473B-AB70-CDB7A4CE2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9900"/>
                </a:solidFill>
              </a:rPr>
              <a:t>E.Q. self-assessment questionnaires</a:t>
            </a:r>
          </a:p>
          <a:p>
            <a:r>
              <a:rPr lang="en-GB" dirty="0">
                <a:solidFill>
                  <a:srgbClr val="FF0000"/>
                </a:solidFill>
              </a:rPr>
              <a:t>Feedback from peers, colleagues, subordinates, friends and family, others…</a:t>
            </a:r>
          </a:p>
          <a:p>
            <a:r>
              <a:rPr lang="en-GB" dirty="0">
                <a:solidFill>
                  <a:srgbClr val="0000FF"/>
                </a:solidFill>
              </a:rPr>
              <a:t>Self-reflection – structured and honest… looking for insights that you can respond to….</a:t>
            </a:r>
            <a:r>
              <a:rPr lang="en-GB" i="1" dirty="0">
                <a:solidFill>
                  <a:srgbClr val="0000FF"/>
                </a:solidFill>
              </a:rPr>
              <a:t>development opportunities</a:t>
            </a:r>
            <a:r>
              <a:rPr lang="en-GB" dirty="0">
                <a:solidFill>
                  <a:srgbClr val="0000FF"/>
                </a:solidFill>
              </a:rPr>
              <a:t>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22462BA-46E6-4F84-99A0-3C327A45F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performance considerations (examples)</a:t>
            </a:r>
          </a:p>
        </p:txBody>
      </p:sp>
    </p:spTree>
    <p:extLst>
      <p:ext uri="{BB962C8B-B14F-4D97-AF65-F5344CB8AC3E}">
        <p14:creationId xmlns:p14="http://schemas.microsoft.com/office/powerpoint/2010/main" val="3965766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3004"/>
            <a:ext cx="8229600" cy="1133748"/>
          </a:xfrm>
        </p:spPr>
        <p:txBody>
          <a:bodyPr>
            <a:normAutofit/>
          </a:bodyPr>
          <a:lstStyle/>
          <a:p>
            <a:r>
              <a:rPr lang="en-GB" b="1" dirty="0"/>
              <a:t>Bibliography </a:t>
            </a:r>
            <a:r>
              <a:rPr lang="en-GB" sz="2700" dirty="0"/>
              <a:t>(Emotional Intelligence)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dirty="0"/>
              <a:t>Bar-On, R, Parker, J.D.A., et all. (2000) The Handbook Of Emotional Intelligence: The Theory and Practice of Development, Evaluation, Education and Implementation – at Home, School and in the Workplace. San Francisco: Jossey Bass</a:t>
            </a:r>
          </a:p>
          <a:p>
            <a:pPr marL="0" indent="0">
              <a:buNone/>
            </a:pPr>
            <a:r>
              <a:rPr lang="en-GB" sz="1800" dirty="0"/>
              <a:t>Goleman, D. (2005) Emotional Intelligence: Why it can matter more than IQ, New York. Bantam House.</a:t>
            </a:r>
          </a:p>
          <a:p>
            <a:pPr marL="0" indent="0">
              <a:buNone/>
            </a:pPr>
            <a:r>
              <a:rPr lang="en-GB" sz="1800" dirty="0"/>
              <a:t>Singh, D. (2006) Emotional intelligence at work : a professional guide. (Online) New Delhi ; Thousand Oaks, Calif : Response Books.</a:t>
            </a:r>
          </a:p>
          <a:p>
            <a:pPr marL="0" indent="0">
              <a:buNone/>
            </a:pPr>
            <a:r>
              <a:rPr lang="en-GB" sz="1800" dirty="0"/>
              <a:t>Covey, S. (2004) The 7 Habits of Highly Effective People: Powerful Lesson in</a:t>
            </a:r>
          </a:p>
          <a:p>
            <a:pPr marL="0" indent="0">
              <a:buNone/>
            </a:pPr>
            <a:r>
              <a:rPr lang="en-GB" sz="1800" dirty="0"/>
              <a:t>Personal Change, New York: Free Press.</a:t>
            </a:r>
          </a:p>
          <a:p>
            <a:pPr marL="0" indent="0">
              <a:buNone/>
            </a:pPr>
            <a:r>
              <a:rPr lang="en-GB" sz="1800" dirty="0"/>
              <a:t>Chaskalson, M. (2011) The Mindful Workplace: Developing Resilient Individuals and</a:t>
            </a:r>
          </a:p>
          <a:p>
            <a:pPr marL="0" indent="0">
              <a:buNone/>
            </a:pPr>
            <a:r>
              <a:rPr lang="en-GB" sz="1800" dirty="0"/>
              <a:t>Resonant Organisations with MBSR, Chichester: Wiley-Blackwell.</a:t>
            </a:r>
          </a:p>
          <a:p>
            <a:pPr marL="0" indent="0">
              <a:buNone/>
            </a:pPr>
            <a:r>
              <a:rPr lang="en-GB" sz="1800" dirty="0"/>
              <a:t>Cherniss, C. and Goleman, D. (2001). The Emotionally Intelligent Workplace, San</a:t>
            </a:r>
          </a:p>
          <a:p>
            <a:pPr marL="0" indent="0">
              <a:buNone/>
            </a:pPr>
            <a:r>
              <a:rPr lang="en-GB" sz="1800" dirty="0"/>
              <a:t>Francisco: Jossey Bass.</a:t>
            </a:r>
          </a:p>
          <a:p>
            <a:pPr marL="0" indent="0">
              <a:buNone/>
            </a:pPr>
            <a:r>
              <a:rPr lang="en-GB" sz="1800" dirty="0"/>
              <a:t>Cherniss, C and Goleman D. (2001) The emotionally intelligent workplace. (Online) San Francisco : Jossey-Bass. </a:t>
            </a:r>
            <a:r>
              <a:rPr lang="en-GB" sz="1800" dirty="0">
                <a:hlinkClick r:id="rId2"/>
              </a:rPr>
              <a:t>http://www.tsd.ac.uk/en/lrc/onlineresources/e-books/</a:t>
            </a:r>
            <a:r>
              <a:rPr lang="en-GB" sz="1800" dirty="0"/>
              <a:t> (Accessed 26 November 2013)</a:t>
            </a:r>
          </a:p>
          <a:p>
            <a:pPr marL="0" indent="0">
              <a:buNone/>
            </a:pPr>
            <a:r>
              <a:rPr lang="en-GB" sz="1800" dirty="0"/>
              <a:t>Goleman, D. (1999). Working with Emotional Intelligence. London: Bloomsbury.</a:t>
            </a:r>
          </a:p>
          <a:p>
            <a:pPr marL="0" indent="0">
              <a:buNone/>
            </a:pPr>
            <a:r>
              <a:rPr lang="en-GB" sz="1800" dirty="0"/>
              <a:t>Goleman, D. (1996). Emotional Intelligence: Why It Can Matter More than IQ. London: Bloomsbury.</a:t>
            </a:r>
          </a:p>
          <a:p>
            <a:pPr marL="0" indent="0">
              <a:buNone/>
            </a:pPr>
            <a:r>
              <a:rPr lang="en-GB" sz="1800" dirty="0"/>
              <a:t>Goleman, D., Boyzatis, R and McKee, (2004) A. Primal Leadership: Learning to Lend with Emotional Intelligence, Boston: Harvard Business School Press.</a:t>
            </a:r>
          </a:p>
          <a:p>
            <a:pPr marL="0" indent="0">
              <a:buNone/>
            </a:pPr>
            <a:r>
              <a:rPr lang="en-GB" sz="1800" dirty="0"/>
              <a:t>Segal, J. The Language of Emotional Intelligence: The Five Essential Tools for Building Powerful and Effective Relationships, London: McGraw-Hill, 2008.</a:t>
            </a:r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466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 </a:t>
            </a:r>
            <a:r>
              <a:rPr lang="en-GB" sz="3200" b="1" dirty="0"/>
              <a:t>(mindfulness)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Bahl, S (date unknown) Mindfulness-based Emotional Intelligence for Leaders.  [Online] Available at:  http://www.slideshare.net/vascogaspar/search-inside-yourself-mindfulness-based-emotional-intelligence (Accessed:  21/7/15)</a:t>
            </a:r>
          </a:p>
          <a:p>
            <a:r>
              <a:rPr lang="en-GB" dirty="0"/>
              <a:t>Farb, N., Segal, Z.V., Mayberg, H., Bean, J., McKeon, D., Fatima, Z. &amp; Anderson, A. (2007).  ‘Attending to the Present:  Mindfulness meditation reveals distinct neural nodes of self-reference’. Social, Cognitive and Affective Neuroscience, 2(4), pp313-22</a:t>
            </a:r>
          </a:p>
          <a:p>
            <a:r>
              <a:rPr lang="en-GB" dirty="0"/>
              <a:t>Holzel, B.K., Carmody, J., Vangel, M., Congleton, C., Yerramsetti, S.M., Gard, T. and Lazaar, S.W. (2011) ‘Mindfulness practice leads to increases in regional brain gray matter density. Psychiatry Research:  Neuroimaging. 191(1) pp363-43.</a:t>
            </a:r>
          </a:p>
          <a:p>
            <a:r>
              <a:rPr lang="en-GB" dirty="0"/>
              <a:t>Jha, A.P. and Stanley, E.A. (2010) ‘Examining the protective effects of mindfulness training on working memory capacity’ Emotion, 10 (1),pp 54-64</a:t>
            </a:r>
          </a:p>
          <a:p>
            <a:r>
              <a:rPr lang="en-GB" dirty="0"/>
              <a:t>Kabat-Zinn (2004) Wherever You Go, There You Are. London:  Piatkus</a:t>
            </a:r>
          </a:p>
          <a:p>
            <a:r>
              <a:rPr lang="en-GB" dirty="0"/>
              <a:t>Killingsworth, M.A and Gilbert, T.G. (2010) ‘A Wandering Mind is an Unhappy Mind.  Science,  330, November.  Available at: http://greatergood.berkeley.edu/images/application_uploads/KILLINGSWORTH-WanderingMind.pdf  [Accessed:  12 March 2013]</a:t>
            </a:r>
          </a:p>
          <a:p>
            <a:r>
              <a:rPr lang="en-GB" dirty="0"/>
              <a:t>Siegal, D. J. (2007) ‘Mindfulness training and neural integration:  differentiation of distinct streams of awareness and the cultivation of well-being.’ Social, Cognitive and Affective Neuroscience, 2(4) pp259-263.  </a:t>
            </a:r>
          </a:p>
          <a:p>
            <a:r>
              <a:rPr lang="en-GB" dirty="0"/>
              <a:t>Tan, C-M. (2014) Search Inside Yourself:  the unexpected path to achieving success, happiness (and world peace). New York:  HarperOne</a:t>
            </a:r>
          </a:p>
          <a:p>
            <a:r>
              <a:rPr lang="en-GB" dirty="0"/>
              <a:t>Williams, M and Penman, D. (2011) Mindfulness:  a practical guide to finding peace in a frantic world. London:  Piatkus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694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prstClr val="black"/>
                </a:solidFill>
              </a:rPr>
              <a:t>Bibliography </a:t>
            </a:r>
            <a:r>
              <a:rPr lang="en-GB" sz="3200" b="1" dirty="0">
                <a:solidFill>
                  <a:prstClr val="black"/>
                </a:solidFill>
              </a:rPr>
              <a:t>(mindfulness</a:t>
            </a:r>
            <a:r>
              <a:rPr lang="en-GB" sz="3200" b="1">
                <a:solidFill>
                  <a:prstClr val="black"/>
                </a:solidFill>
              </a:rPr>
              <a:t>) </a:t>
            </a:r>
            <a:r>
              <a:rPr lang="en-GB" sz="3200" b="1"/>
              <a:t>video’s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pPr lvl="0"/>
            <a:r>
              <a:rPr lang="en-GB" sz="2200" dirty="0">
                <a:solidFill>
                  <a:prstClr val="black"/>
                </a:solidFill>
                <a:latin typeface="Myriad Pro"/>
              </a:rPr>
              <a:t>Meditation explained by animated mice </a:t>
            </a:r>
            <a:r>
              <a:rPr lang="en-GB" sz="2200" dirty="0">
                <a:solidFill>
                  <a:prstClr val="black"/>
                </a:solidFill>
                <a:latin typeface="Myriad Pro"/>
                <a:hlinkClick r:id="rId2"/>
              </a:rPr>
              <a:t>http://www.mindful.org/adorable-animated-mice-explain-meditation-in-2-minutes/</a:t>
            </a:r>
            <a:r>
              <a:rPr lang="en-GB" sz="2200" dirty="0">
                <a:solidFill>
                  <a:prstClr val="black"/>
                </a:solidFill>
                <a:latin typeface="Myriad Pro"/>
              </a:rPr>
              <a:t>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  <a:latin typeface="Myriad Pro"/>
              </a:rPr>
              <a:t>Researcher and neuroscientist Sara Lazar discussing her work  </a:t>
            </a:r>
            <a:r>
              <a:rPr lang="en-GB" sz="2200" dirty="0">
                <a:solidFill>
                  <a:prstClr val="black"/>
                </a:solidFill>
                <a:latin typeface="Myriad Pro"/>
                <a:hlinkClick r:id="rId3"/>
              </a:rPr>
              <a:t>https://www.youtube.com/watch?v=m8rRzTtP7Tc</a:t>
            </a:r>
            <a:r>
              <a:rPr lang="en-GB" sz="2200" dirty="0">
                <a:solidFill>
                  <a:prstClr val="black"/>
                </a:solidFill>
                <a:latin typeface="Myriad Pro"/>
              </a:rPr>
              <a:t>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  <a:latin typeface="Myriad Pro"/>
              </a:rPr>
              <a:t>Mindfulness in Schools – brilliantly brought to life by Richard Burnett </a:t>
            </a:r>
            <a:r>
              <a:rPr lang="en-GB" sz="2400" dirty="0">
                <a:hlinkClick r:id="rId4"/>
              </a:rPr>
              <a:t>https://www.youtube.com/watch?v=6mlk6xD_xAQ </a:t>
            </a:r>
            <a:endParaRPr lang="en-GB" sz="2400" dirty="0"/>
          </a:p>
          <a:p>
            <a:pPr marL="0" lvl="0" indent="0">
              <a:buNone/>
            </a:pPr>
            <a:r>
              <a:rPr lang="en-GB" sz="2200" dirty="0">
                <a:solidFill>
                  <a:prstClr val="black"/>
                </a:solidFill>
                <a:latin typeface="Myriad Pro"/>
              </a:rPr>
              <a:t>(I thought some of you might be interested, particularly if 	you have children)</a:t>
            </a:r>
            <a:endParaRPr lang="en-US" sz="2200" dirty="0">
              <a:solidFill>
                <a:prstClr val="black"/>
              </a:solidFill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13577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13E7F2D-DFAE-4DF5-BD1F-78ED84E4D39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8C8585A-4C83-4C58-B092-4C16D5F7F2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77B5E7-5C8D-4265-9D02-64B41FA3F35A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3211</TotalTime>
  <Words>1249</Words>
  <Application>Microsoft Office PowerPoint</Application>
  <PresentationFormat>On-screen Show (4:3)</PresentationFormat>
  <Paragraphs>71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SftWP July 15</vt:lpstr>
      <vt:lpstr>Assessment Guidance</vt:lpstr>
      <vt:lpstr>BMSK6006 Emotional intelligence</vt:lpstr>
      <vt:lpstr>1. Critically evaluate theories of emotional intelligence and their relevance to workforce development and business performance</vt:lpstr>
      <vt:lpstr>2.  Use theories of emotional intelligence and mindfulness to review the effect of emotions on your own workplace  performance </vt:lpstr>
      <vt:lpstr>Theories of emotional intelligence</vt:lpstr>
      <vt:lpstr>Workplace performance considerations (examples)</vt:lpstr>
      <vt:lpstr>Workplace performance considerations (examples)</vt:lpstr>
      <vt:lpstr>Bibliography (Emotional Intelligence)</vt:lpstr>
      <vt:lpstr>Bibliography (mindfulness)</vt:lpstr>
      <vt:lpstr>Bibliography (mindfulness) video’s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standalone</dc:creator>
  <cp:lastModifiedBy>Paul Tinkler</cp:lastModifiedBy>
  <cp:revision>29</cp:revision>
  <dcterms:created xsi:type="dcterms:W3CDTF">2015-08-04T14:04:31Z</dcterms:created>
  <dcterms:modified xsi:type="dcterms:W3CDTF">2021-02-15T13:59:25Z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