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256" r:id="rId2"/>
    <p:sldId id="277" r:id="rId3"/>
    <p:sldId id="257" r:id="rId4"/>
    <p:sldId id="258" r:id="rId5"/>
    <p:sldId id="259" r:id="rId6"/>
    <p:sldId id="260" r:id="rId7"/>
    <p:sldId id="261" r:id="rId8"/>
    <p:sldId id="262" r:id="rId9"/>
    <p:sldId id="263" r:id="rId10"/>
    <p:sldId id="265" r:id="rId11"/>
    <p:sldId id="264" r:id="rId12"/>
    <p:sldId id="268" r:id="rId13"/>
    <p:sldId id="271" r:id="rId14"/>
    <p:sldId id="270" r:id="rId15"/>
    <p:sldId id="283" r:id="rId16"/>
    <p:sldId id="287" r:id="rId17"/>
    <p:sldId id="290" r:id="rId18"/>
    <p:sldId id="293" r:id="rId19"/>
    <p:sldId id="292" r:id="rId20"/>
    <p:sldId id="295" r:id="rId21"/>
    <p:sldId id="296" r:id="rId22"/>
    <p:sldId id="297" r:id="rId23"/>
    <p:sldId id="294" r:id="rId24"/>
    <p:sldId id="298" r:id="rId25"/>
    <p:sldId id="300" r:id="rId26"/>
    <p:sldId id="302" r:id="rId27"/>
    <p:sldId id="303" r:id="rId28"/>
    <p:sldId id="304" r:id="rId29"/>
    <p:sldId id="301" r:id="rId30"/>
    <p:sldId id="291" r:id="rId31"/>
    <p:sldId id="306" r:id="rId32"/>
    <p:sldId id="305" r:id="rId33"/>
    <p:sldId id="299" r:id="rId34"/>
    <p:sldId id="307" r:id="rId3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957" y="48"/>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D9832F51-3B22-4080-84A3-79399D04AD48}" type="datetimeFigureOut">
              <a:rPr lang="en-GB" smtClean="0"/>
              <a:t>13/11/2019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1F592AF3-372E-4AF8-AE65-1F9E27B69AD6}" type="slidenum">
              <a:rPr lang="en-GB" smtClean="0"/>
              <a:t>‹#›</a:t>
            </a:fld>
            <a:endParaRPr lang="en-GB"/>
          </a:p>
        </p:txBody>
      </p:sp>
    </p:spTree>
    <p:extLst>
      <p:ext uri="{BB962C8B-B14F-4D97-AF65-F5344CB8AC3E}">
        <p14:creationId xmlns:p14="http://schemas.microsoft.com/office/powerpoint/2010/main" val="23422242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143C779D-6112-4A96-9053-A9B39AB2F3B6}" type="datetimeFigureOut">
              <a:rPr lang="en-GB" smtClean="0"/>
              <a:t>13/11/2019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CB49EB5C-6952-44FC-8B71-4E38717779F0}" type="slidenum">
              <a:rPr lang="en-GB" smtClean="0"/>
              <a:t>‹#›</a:t>
            </a:fld>
            <a:endParaRPr lang="en-GB"/>
          </a:p>
        </p:txBody>
      </p:sp>
    </p:spTree>
    <p:extLst>
      <p:ext uri="{BB962C8B-B14F-4D97-AF65-F5344CB8AC3E}">
        <p14:creationId xmlns:p14="http://schemas.microsoft.com/office/powerpoint/2010/main" val="304158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49EB5C-6952-44FC-8B71-4E38717779F0}" type="slidenum">
              <a:rPr lang="en-GB" smtClean="0"/>
              <a:t>3</a:t>
            </a:fld>
            <a:endParaRPr lang="en-GB"/>
          </a:p>
        </p:txBody>
      </p:sp>
    </p:spTree>
    <p:extLst>
      <p:ext uri="{BB962C8B-B14F-4D97-AF65-F5344CB8AC3E}">
        <p14:creationId xmlns:p14="http://schemas.microsoft.com/office/powerpoint/2010/main" val="2687007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50BB5E3-D0F7-4C55-923D-0A3FF75D8D0D}"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C4B66-8119-407B-BBD3-3F2E6938750D}" type="slidenum">
              <a:rPr lang="en-GB" smtClean="0"/>
              <a:t>‹#›</a:t>
            </a:fld>
            <a:endParaRPr lang="en-GB"/>
          </a:p>
        </p:txBody>
      </p:sp>
    </p:spTree>
    <p:extLst>
      <p:ext uri="{BB962C8B-B14F-4D97-AF65-F5344CB8AC3E}">
        <p14:creationId xmlns:p14="http://schemas.microsoft.com/office/powerpoint/2010/main" val="532248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0BB5E3-D0F7-4C55-923D-0A3FF75D8D0D}"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C4B66-8119-407B-BBD3-3F2E6938750D}" type="slidenum">
              <a:rPr lang="en-GB" smtClean="0"/>
              <a:t>‹#›</a:t>
            </a:fld>
            <a:endParaRPr lang="en-GB"/>
          </a:p>
        </p:txBody>
      </p:sp>
    </p:spTree>
    <p:extLst>
      <p:ext uri="{BB962C8B-B14F-4D97-AF65-F5344CB8AC3E}">
        <p14:creationId xmlns:p14="http://schemas.microsoft.com/office/powerpoint/2010/main" val="2892460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50BB5E3-D0F7-4C55-923D-0A3FF75D8D0D}"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C4B66-8119-407B-BBD3-3F2E6938750D}" type="slidenum">
              <a:rPr lang="en-GB" smtClean="0"/>
              <a:t>‹#›</a:t>
            </a:fld>
            <a:endParaRPr lang="en-GB"/>
          </a:p>
        </p:txBody>
      </p:sp>
    </p:spTree>
    <p:extLst>
      <p:ext uri="{BB962C8B-B14F-4D97-AF65-F5344CB8AC3E}">
        <p14:creationId xmlns:p14="http://schemas.microsoft.com/office/powerpoint/2010/main" val="29616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50BB5E3-D0F7-4C55-923D-0A3FF75D8D0D}"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C4B66-8119-407B-BBD3-3F2E6938750D}" type="slidenum">
              <a:rPr lang="en-GB" smtClean="0"/>
              <a:t>‹#›</a:t>
            </a:fld>
            <a:endParaRPr lang="en-GB"/>
          </a:p>
        </p:txBody>
      </p:sp>
    </p:spTree>
    <p:extLst>
      <p:ext uri="{BB962C8B-B14F-4D97-AF65-F5344CB8AC3E}">
        <p14:creationId xmlns:p14="http://schemas.microsoft.com/office/powerpoint/2010/main" val="2274848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50BB5E3-D0F7-4C55-923D-0A3FF75D8D0D}" type="datetimeFigureOut">
              <a:rPr lang="en-GB" smtClean="0"/>
              <a:t>13/11/2019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4C4B66-8119-407B-BBD3-3F2E6938750D}" type="slidenum">
              <a:rPr lang="en-GB" smtClean="0"/>
              <a:t>‹#›</a:t>
            </a:fld>
            <a:endParaRPr lang="en-GB"/>
          </a:p>
        </p:txBody>
      </p:sp>
    </p:spTree>
    <p:extLst>
      <p:ext uri="{BB962C8B-B14F-4D97-AF65-F5344CB8AC3E}">
        <p14:creationId xmlns:p14="http://schemas.microsoft.com/office/powerpoint/2010/main" val="3207907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50BB5E3-D0F7-4C55-923D-0A3FF75D8D0D}" type="datetimeFigureOut">
              <a:rPr lang="en-GB" smtClean="0"/>
              <a:t>13/11/2019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4C4B66-8119-407B-BBD3-3F2E6938750D}" type="slidenum">
              <a:rPr lang="en-GB" smtClean="0"/>
              <a:t>‹#›</a:t>
            </a:fld>
            <a:endParaRPr lang="en-GB"/>
          </a:p>
        </p:txBody>
      </p:sp>
    </p:spTree>
    <p:extLst>
      <p:ext uri="{BB962C8B-B14F-4D97-AF65-F5344CB8AC3E}">
        <p14:creationId xmlns:p14="http://schemas.microsoft.com/office/powerpoint/2010/main" val="1473168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0BB5E3-D0F7-4C55-923D-0A3FF75D8D0D}" type="datetimeFigureOut">
              <a:rPr lang="en-GB" smtClean="0"/>
              <a:t>13/11/2019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4C4B66-8119-407B-BBD3-3F2E6938750D}" type="slidenum">
              <a:rPr lang="en-GB" smtClean="0"/>
              <a:t>‹#›</a:t>
            </a:fld>
            <a:endParaRPr lang="en-GB"/>
          </a:p>
        </p:txBody>
      </p:sp>
    </p:spTree>
    <p:extLst>
      <p:ext uri="{BB962C8B-B14F-4D97-AF65-F5344CB8AC3E}">
        <p14:creationId xmlns:p14="http://schemas.microsoft.com/office/powerpoint/2010/main" val="3245479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50BB5E3-D0F7-4C55-923D-0A3FF75D8D0D}"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C4B66-8119-407B-BBD3-3F2E6938750D}" type="slidenum">
              <a:rPr lang="en-GB" smtClean="0"/>
              <a:t>‹#›</a:t>
            </a:fld>
            <a:endParaRPr lang="en-GB"/>
          </a:p>
        </p:txBody>
      </p:sp>
    </p:spTree>
    <p:extLst>
      <p:ext uri="{BB962C8B-B14F-4D97-AF65-F5344CB8AC3E}">
        <p14:creationId xmlns:p14="http://schemas.microsoft.com/office/powerpoint/2010/main" val="1033068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50BB5E3-D0F7-4C55-923D-0A3FF75D8D0D}"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4C4B66-8119-407B-BBD3-3F2E6938750D}" type="slidenum">
              <a:rPr lang="en-GB" smtClean="0"/>
              <a:t>‹#›</a:t>
            </a:fld>
            <a:endParaRPr lang="en-GB"/>
          </a:p>
        </p:txBody>
      </p:sp>
    </p:spTree>
    <p:extLst>
      <p:ext uri="{BB962C8B-B14F-4D97-AF65-F5344CB8AC3E}">
        <p14:creationId xmlns:p14="http://schemas.microsoft.com/office/powerpoint/2010/main" val="667910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0BB5E3-D0F7-4C55-923D-0A3FF75D8D0D}"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C4B66-8119-407B-BBD3-3F2E6938750D}" type="slidenum">
              <a:rPr lang="en-GB" smtClean="0"/>
              <a:t>‹#›</a:t>
            </a:fld>
            <a:endParaRPr lang="en-GB"/>
          </a:p>
        </p:txBody>
      </p:sp>
    </p:spTree>
    <p:extLst>
      <p:ext uri="{BB962C8B-B14F-4D97-AF65-F5344CB8AC3E}">
        <p14:creationId xmlns:p14="http://schemas.microsoft.com/office/powerpoint/2010/main" val="748849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50BB5E3-D0F7-4C55-923D-0A3FF75D8D0D}"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4C4B66-8119-407B-BBD3-3F2E6938750D}" type="slidenum">
              <a:rPr lang="en-GB" smtClean="0"/>
              <a:t>‹#›</a:t>
            </a:fld>
            <a:endParaRPr lang="en-GB"/>
          </a:p>
        </p:txBody>
      </p:sp>
    </p:spTree>
    <p:extLst>
      <p:ext uri="{BB962C8B-B14F-4D97-AF65-F5344CB8AC3E}">
        <p14:creationId xmlns:p14="http://schemas.microsoft.com/office/powerpoint/2010/main" val="2977659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0BB5E3-D0F7-4C55-923D-0A3FF75D8D0D}" type="datetimeFigureOut">
              <a:rPr lang="en-GB" smtClean="0"/>
              <a:t>13/11/2019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4C4B66-8119-407B-BBD3-3F2E6938750D}" type="slidenum">
              <a:rPr lang="en-GB" smtClean="0"/>
              <a:t>‹#›</a:t>
            </a:fld>
            <a:endParaRPr lang="en-GB"/>
          </a:p>
        </p:txBody>
      </p:sp>
    </p:spTree>
    <p:extLst>
      <p:ext uri="{BB962C8B-B14F-4D97-AF65-F5344CB8AC3E}">
        <p14:creationId xmlns:p14="http://schemas.microsoft.com/office/powerpoint/2010/main" val="37365939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oxfam.org.uk/education/global-citizenship"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publichealthwalesobservatory.wales.nhs.uk/inequalities-and-inequiti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wales.nhs.uk/sitesplus/888/page/96924"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dFzVMqAu84o"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p8QLvHtipJo" TargetMode="External"/><Relationship Id="rId2" Type="http://schemas.openxmlformats.org/officeDocument/2006/relationships/hyperlink" Target="https://www.youtube.com/watch?v=ef4QHUS576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484784"/>
            <a:ext cx="7772400" cy="1470025"/>
          </a:xfrm>
        </p:spPr>
        <p:txBody>
          <a:bodyPr>
            <a:normAutofit/>
          </a:bodyPr>
          <a:lstStyle/>
          <a:p>
            <a:r>
              <a:rPr lang="en-US" dirty="0" smtClean="0"/>
              <a:t>Society &amp; Psychology Session 2: Tackling Health Inequalities </a:t>
            </a:r>
            <a:endParaRPr lang="en-GB" dirty="0"/>
          </a:p>
        </p:txBody>
      </p:sp>
      <p:sp>
        <p:nvSpPr>
          <p:cNvPr id="3" name="Subtitle 2"/>
          <p:cNvSpPr>
            <a:spLocks noGrp="1"/>
          </p:cNvSpPr>
          <p:nvPr>
            <p:ph type="subTitle" idx="1"/>
          </p:nvPr>
        </p:nvSpPr>
        <p:spPr>
          <a:xfrm>
            <a:off x="1043608" y="3861048"/>
            <a:ext cx="7056784" cy="1752600"/>
          </a:xfrm>
        </p:spPr>
        <p:txBody>
          <a:bodyPr/>
          <a:lstStyle/>
          <a:p>
            <a:r>
              <a:rPr lang="en-US" dirty="0" smtClean="0"/>
              <a:t>MSc Applied Social &amp; Heath Psychology </a:t>
            </a:r>
            <a:r>
              <a:rPr lang="en-US" dirty="0" smtClean="0"/>
              <a:t>2019-20</a:t>
            </a:r>
            <a:endParaRPr lang="en-US" dirty="0" smtClean="0"/>
          </a:p>
          <a:p>
            <a:r>
              <a:rPr lang="en-US" dirty="0" err="1" smtClean="0"/>
              <a:t>Dr</a:t>
            </a:r>
            <a:r>
              <a:rPr lang="en-US" dirty="0" smtClean="0"/>
              <a:t> </a:t>
            </a:r>
            <a:r>
              <a:rPr lang="en-US" dirty="0" err="1" smtClean="0"/>
              <a:t>Ceri</a:t>
            </a:r>
            <a:r>
              <a:rPr lang="en-US" dirty="0" smtClean="0"/>
              <a:t> Phelps </a:t>
            </a:r>
            <a:endParaRPr lang="en-GB" dirty="0"/>
          </a:p>
        </p:txBody>
      </p:sp>
    </p:spTree>
    <p:extLst>
      <p:ext uri="{BB962C8B-B14F-4D97-AF65-F5344CB8AC3E}">
        <p14:creationId xmlns:p14="http://schemas.microsoft.com/office/powerpoint/2010/main" val="37304647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US" dirty="0" smtClean="0"/>
              <a:t>Overview of Session </a:t>
            </a:r>
            <a:endParaRPr lang="en-GB" dirty="0"/>
          </a:p>
        </p:txBody>
      </p:sp>
      <p:sp>
        <p:nvSpPr>
          <p:cNvPr id="3" name="Content Placeholder 2"/>
          <p:cNvSpPr>
            <a:spLocks noGrp="1"/>
          </p:cNvSpPr>
          <p:nvPr>
            <p:ph idx="1"/>
          </p:nvPr>
        </p:nvSpPr>
        <p:spPr>
          <a:xfrm>
            <a:off x="323528" y="1340768"/>
            <a:ext cx="8229600" cy="4525963"/>
          </a:xfrm>
        </p:spPr>
        <p:txBody>
          <a:bodyPr>
            <a:normAutofit/>
          </a:bodyPr>
          <a:lstStyle/>
          <a:p>
            <a:r>
              <a:rPr lang="en-US" sz="2800" dirty="0" smtClean="0"/>
              <a:t>2- 3pm: Social Justice Perspectives on Health</a:t>
            </a:r>
          </a:p>
          <a:p>
            <a:endParaRPr lang="en-US" sz="2800" dirty="0" smtClean="0"/>
          </a:p>
          <a:p>
            <a:r>
              <a:rPr lang="en-US" sz="2800" dirty="0"/>
              <a:t>3</a:t>
            </a:r>
            <a:r>
              <a:rPr lang="en-US" sz="2800" dirty="0" smtClean="0"/>
              <a:t> – 4.30pm: </a:t>
            </a:r>
            <a:r>
              <a:rPr lang="en-US" sz="2800" dirty="0" err="1" smtClean="0"/>
              <a:t>Groupwork</a:t>
            </a:r>
            <a:r>
              <a:rPr lang="en-US" sz="2800" dirty="0" smtClean="0"/>
              <a:t>:  Critical Review of Paper and Discussion </a:t>
            </a:r>
          </a:p>
          <a:p>
            <a:endParaRPr lang="en-US" sz="2800" dirty="0" smtClean="0"/>
          </a:p>
          <a:p>
            <a:r>
              <a:rPr lang="en-US" sz="2800" dirty="0" smtClean="0"/>
              <a:t>4.30 – 5.15pm: Break </a:t>
            </a:r>
          </a:p>
          <a:p>
            <a:endParaRPr lang="en-US" sz="2800" dirty="0" smtClean="0"/>
          </a:p>
          <a:p>
            <a:r>
              <a:rPr lang="en-US" sz="2800" dirty="0" smtClean="0"/>
              <a:t>5.15 – 7.30pm:  Tackling Health Inequalities in </a:t>
            </a:r>
            <a:r>
              <a:rPr lang="en-US" sz="2800" dirty="0" smtClean="0"/>
              <a:t>Wales: Research exercise</a:t>
            </a:r>
            <a:endParaRPr lang="en-US" sz="2800" dirty="0" smtClean="0"/>
          </a:p>
          <a:p>
            <a:endParaRPr lang="en-US" sz="2800" dirty="0" smtClean="0"/>
          </a:p>
        </p:txBody>
      </p:sp>
    </p:spTree>
    <p:extLst>
      <p:ext uri="{BB962C8B-B14F-4D97-AF65-F5344CB8AC3E}">
        <p14:creationId xmlns:p14="http://schemas.microsoft.com/office/powerpoint/2010/main" val="2423422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Social Justice </a:t>
            </a:r>
            <a:endParaRPr lang="en-GB" dirty="0"/>
          </a:p>
        </p:txBody>
      </p:sp>
      <p:sp>
        <p:nvSpPr>
          <p:cNvPr id="3" name="Content Placeholder 2"/>
          <p:cNvSpPr>
            <a:spLocks noGrp="1"/>
          </p:cNvSpPr>
          <p:nvPr>
            <p:ph idx="1"/>
          </p:nvPr>
        </p:nvSpPr>
        <p:spPr>
          <a:xfrm>
            <a:off x="467544" y="1124744"/>
            <a:ext cx="8229600" cy="4525963"/>
          </a:xfrm>
        </p:spPr>
        <p:txBody>
          <a:bodyPr>
            <a:noAutofit/>
          </a:bodyPr>
          <a:lstStyle/>
          <a:p>
            <a:r>
              <a:rPr lang="en-GB" sz="2800" dirty="0" smtClean="0"/>
              <a:t>Two pillars of Equality and Fairness</a:t>
            </a:r>
          </a:p>
          <a:p>
            <a:endParaRPr lang="en-GB" sz="2800" dirty="0" smtClean="0"/>
          </a:p>
          <a:p>
            <a:r>
              <a:rPr lang="en-GB" sz="2800" dirty="0" smtClean="0"/>
              <a:t>Moral foundation of public health and health policy </a:t>
            </a:r>
          </a:p>
          <a:p>
            <a:endParaRPr lang="en-GB" sz="2800" dirty="0"/>
          </a:p>
          <a:p>
            <a:r>
              <a:rPr lang="en-GB" sz="2800" dirty="0" smtClean="0"/>
              <a:t>A “just society” should produce policies that enable members of that society to access the opportunities and resources that determine health &amp; wellbeing </a:t>
            </a:r>
          </a:p>
          <a:p>
            <a:endParaRPr lang="en-GB" sz="2800" dirty="0" smtClean="0"/>
          </a:p>
          <a:p>
            <a:r>
              <a:rPr lang="en-GB" sz="2800" dirty="0" smtClean="0"/>
              <a:t>Inequalities in distribution of social goods a strong causal factor in uneven distribution of health and disease </a:t>
            </a:r>
            <a:endParaRPr lang="en-GB" sz="2800" dirty="0"/>
          </a:p>
          <a:p>
            <a:pPr marL="0" indent="0">
              <a:buNone/>
            </a:pPr>
            <a:endParaRPr lang="en-GB" sz="2800" dirty="0"/>
          </a:p>
        </p:txBody>
      </p:sp>
    </p:spTree>
    <p:extLst>
      <p:ext uri="{BB962C8B-B14F-4D97-AF65-F5344CB8AC3E}">
        <p14:creationId xmlns:p14="http://schemas.microsoft.com/office/powerpoint/2010/main" val="8454483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Powell et al. (2012) </a:t>
            </a:r>
            <a:endParaRPr lang="en-GB" dirty="0"/>
          </a:p>
        </p:txBody>
      </p:sp>
      <p:sp>
        <p:nvSpPr>
          <p:cNvPr id="3" name="Content Placeholder 2"/>
          <p:cNvSpPr>
            <a:spLocks noGrp="1"/>
          </p:cNvSpPr>
          <p:nvPr>
            <p:ph idx="1"/>
          </p:nvPr>
        </p:nvSpPr>
        <p:spPr/>
        <p:txBody>
          <a:bodyPr/>
          <a:lstStyle/>
          <a:p>
            <a:r>
              <a:rPr lang="en-GB" dirty="0" smtClean="0"/>
              <a:t>..social justice as the idea of creating a society or institution based on the principles of equality and solidarity, that understands and values human rights and recognises the dignity of every human being </a:t>
            </a:r>
            <a:endParaRPr lang="en-GB" dirty="0"/>
          </a:p>
        </p:txBody>
      </p:sp>
    </p:spTree>
    <p:extLst>
      <p:ext uri="{BB962C8B-B14F-4D97-AF65-F5344CB8AC3E}">
        <p14:creationId xmlns:p14="http://schemas.microsoft.com/office/powerpoint/2010/main" val="24844060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Justice </a:t>
            </a:r>
            <a:endParaRPr lang="en-GB" dirty="0"/>
          </a:p>
        </p:txBody>
      </p:sp>
      <p:sp>
        <p:nvSpPr>
          <p:cNvPr id="3" name="Content Placeholder 2"/>
          <p:cNvSpPr>
            <a:spLocks noGrp="1"/>
          </p:cNvSpPr>
          <p:nvPr>
            <p:ph idx="1"/>
          </p:nvPr>
        </p:nvSpPr>
        <p:spPr/>
        <p:txBody>
          <a:bodyPr/>
          <a:lstStyle/>
          <a:p>
            <a:pPr marL="0" indent="0">
              <a:buNone/>
            </a:pPr>
            <a:r>
              <a:rPr lang="en-GB" dirty="0" smtClean="0"/>
              <a:t>BUT: </a:t>
            </a:r>
          </a:p>
          <a:p>
            <a:r>
              <a:rPr lang="en-GB" dirty="0" smtClean="0"/>
              <a:t>How do we define “fairness”</a:t>
            </a:r>
          </a:p>
          <a:p>
            <a:endParaRPr lang="en-GB" dirty="0"/>
          </a:p>
          <a:p>
            <a:r>
              <a:rPr lang="en-GB" dirty="0" smtClean="0"/>
              <a:t>What is a “fair” distribution of wealth?</a:t>
            </a:r>
          </a:p>
          <a:p>
            <a:endParaRPr lang="en-GB" dirty="0"/>
          </a:p>
          <a:p>
            <a:r>
              <a:rPr lang="en-GB" dirty="0" smtClean="0"/>
              <a:t>Used as a strong political message but often defined differently </a:t>
            </a:r>
            <a:endParaRPr lang="en-GB" dirty="0"/>
          </a:p>
          <a:p>
            <a:pPr marL="0" indent="0">
              <a:buNone/>
            </a:pPr>
            <a:endParaRPr lang="en-GB" dirty="0"/>
          </a:p>
        </p:txBody>
      </p:sp>
    </p:spTree>
    <p:extLst>
      <p:ext uri="{BB962C8B-B14F-4D97-AF65-F5344CB8AC3E}">
        <p14:creationId xmlns:p14="http://schemas.microsoft.com/office/powerpoint/2010/main" val="11078541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Philosophical foundations of Social Justice </a:t>
            </a:r>
            <a:endParaRPr lang="en-GB" sz="3600" dirty="0"/>
          </a:p>
        </p:txBody>
      </p:sp>
      <p:sp>
        <p:nvSpPr>
          <p:cNvPr id="3" name="Content Placeholder 2"/>
          <p:cNvSpPr>
            <a:spLocks noGrp="1"/>
          </p:cNvSpPr>
          <p:nvPr>
            <p:ph idx="1"/>
          </p:nvPr>
        </p:nvSpPr>
        <p:spPr/>
        <p:txBody>
          <a:bodyPr/>
          <a:lstStyle/>
          <a:p>
            <a:r>
              <a:rPr lang="en-GB" dirty="0" smtClean="0"/>
              <a:t>Libertarianism</a:t>
            </a:r>
          </a:p>
          <a:p>
            <a:endParaRPr lang="en-GB" dirty="0" smtClean="0"/>
          </a:p>
          <a:p>
            <a:endParaRPr lang="en-GB" dirty="0"/>
          </a:p>
          <a:p>
            <a:r>
              <a:rPr lang="en-GB" dirty="0" smtClean="0"/>
              <a:t>Utilitarianism</a:t>
            </a:r>
          </a:p>
          <a:p>
            <a:endParaRPr lang="en-GB" dirty="0" smtClean="0"/>
          </a:p>
          <a:p>
            <a:endParaRPr lang="en-GB" dirty="0"/>
          </a:p>
          <a:p>
            <a:r>
              <a:rPr lang="en-GB" dirty="0" smtClean="0"/>
              <a:t>Egalitarianism </a:t>
            </a:r>
            <a:endParaRPr lang="en-GB" dirty="0"/>
          </a:p>
        </p:txBody>
      </p:sp>
    </p:spTree>
    <p:extLst>
      <p:ext uri="{BB962C8B-B14F-4D97-AF65-F5344CB8AC3E}">
        <p14:creationId xmlns:p14="http://schemas.microsoft.com/office/powerpoint/2010/main" val="34490552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Philosophical foundations of Social Justice </a:t>
            </a:r>
            <a:endParaRPr lang="en-GB" sz="3600" dirty="0"/>
          </a:p>
        </p:txBody>
      </p:sp>
      <p:sp>
        <p:nvSpPr>
          <p:cNvPr id="3" name="Content Placeholder 2"/>
          <p:cNvSpPr>
            <a:spLocks noGrp="1"/>
          </p:cNvSpPr>
          <p:nvPr>
            <p:ph idx="1"/>
          </p:nvPr>
        </p:nvSpPr>
        <p:spPr/>
        <p:txBody>
          <a:bodyPr>
            <a:normAutofit fontScale="92500" lnSpcReduction="20000"/>
          </a:bodyPr>
          <a:lstStyle/>
          <a:p>
            <a:r>
              <a:rPr lang="en-GB" dirty="0" smtClean="0"/>
              <a:t>Libertarianism</a:t>
            </a:r>
          </a:p>
          <a:p>
            <a:endParaRPr lang="en-GB" dirty="0" smtClean="0"/>
          </a:p>
          <a:p>
            <a:pPr>
              <a:buFont typeface="Wingdings" panose="05000000000000000000" pitchFamily="2" charset="2"/>
              <a:buChar char="Ø"/>
            </a:pPr>
            <a:r>
              <a:rPr lang="en-GB" dirty="0" smtClean="0"/>
              <a:t> collective well-being best achieved through  individual free will and self-responsibility </a:t>
            </a:r>
          </a:p>
          <a:p>
            <a:pPr>
              <a:buFont typeface="Wingdings" panose="05000000000000000000" pitchFamily="2" charset="2"/>
              <a:buChar char="Ø"/>
            </a:pPr>
            <a:endParaRPr lang="en-GB" dirty="0" smtClean="0"/>
          </a:p>
          <a:p>
            <a:pPr>
              <a:buFont typeface="Wingdings" panose="05000000000000000000" pitchFamily="2" charset="2"/>
              <a:buChar char="Ø"/>
            </a:pPr>
            <a:r>
              <a:rPr lang="en-GB" dirty="0"/>
              <a:t> </a:t>
            </a:r>
            <a:r>
              <a:rPr lang="en-GB" dirty="0" smtClean="0"/>
              <a:t>need to limit government interference </a:t>
            </a:r>
          </a:p>
          <a:p>
            <a:endParaRPr lang="en-GB" dirty="0"/>
          </a:p>
          <a:p>
            <a:endParaRPr lang="en-GB" dirty="0" smtClean="0"/>
          </a:p>
          <a:p>
            <a:endParaRPr lang="en-GB" dirty="0"/>
          </a:p>
          <a:p>
            <a:pPr marL="0" indent="0">
              <a:buNone/>
            </a:pPr>
            <a:r>
              <a:rPr lang="en-GB" dirty="0" smtClean="0"/>
              <a:t> </a:t>
            </a:r>
            <a:endParaRPr lang="en-GB" dirty="0"/>
          </a:p>
        </p:txBody>
      </p:sp>
    </p:spTree>
    <p:extLst>
      <p:ext uri="{BB962C8B-B14F-4D97-AF65-F5344CB8AC3E}">
        <p14:creationId xmlns:p14="http://schemas.microsoft.com/office/powerpoint/2010/main" val="774147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Philosophical foundations of Social Justice </a:t>
            </a:r>
            <a:endParaRPr lang="en-GB" sz="3600" dirty="0"/>
          </a:p>
        </p:txBody>
      </p:sp>
      <p:sp>
        <p:nvSpPr>
          <p:cNvPr id="3" name="Content Placeholder 2"/>
          <p:cNvSpPr>
            <a:spLocks noGrp="1"/>
          </p:cNvSpPr>
          <p:nvPr>
            <p:ph idx="1"/>
          </p:nvPr>
        </p:nvSpPr>
        <p:spPr/>
        <p:txBody>
          <a:bodyPr/>
          <a:lstStyle/>
          <a:p>
            <a:r>
              <a:rPr lang="en-GB" dirty="0" smtClean="0"/>
              <a:t>Libertarianism</a:t>
            </a:r>
          </a:p>
          <a:p>
            <a:endParaRPr lang="en-GB" dirty="0" smtClean="0"/>
          </a:p>
          <a:p>
            <a:r>
              <a:rPr lang="en-GB" dirty="0" smtClean="0"/>
              <a:t>How well does this philosophy apply to issues of social health and well-being?</a:t>
            </a:r>
          </a:p>
          <a:p>
            <a:endParaRPr lang="en-GB" dirty="0" smtClean="0"/>
          </a:p>
          <a:p>
            <a:r>
              <a:rPr lang="en-GB" dirty="0" smtClean="0"/>
              <a:t>Tackling inequality?</a:t>
            </a:r>
            <a:endParaRPr lang="en-GB" dirty="0"/>
          </a:p>
        </p:txBody>
      </p:sp>
      <p:pic>
        <p:nvPicPr>
          <p:cNvPr id="1026" name="Picture 2" descr="C:\Users\Advent\AppData\Local\Microsoft\Windows\Temporary Internet Files\Content.IE5\RSWQAIAK\Home-Simpson-Thinking-Vector-Image[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2" y="3709748"/>
            <a:ext cx="4139952" cy="2759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5507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Philosophical foundations of Social Justice </a:t>
            </a:r>
            <a:endParaRPr lang="en-GB" sz="3600" dirty="0"/>
          </a:p>
        </p:txBody>
      </p:sp>
      <p:sp>
        <p:nvSpPr>
          <p:cNvPr id="3" name="Content Placeholder 2"/>
          <p:cNvSpPr>
            <a:spLocks noGrp="1"/>
          </p:cNvSpPr>
          <p:nvPr>
            <p:ph idx="1"/>
          </p:nvPr>
        </p:nvSpPr>
        <p:spPr>
          <a:xfrm>
            <a:off x="395536" y="1268760"/>
            <a:ext cx="8229600" cy="4525963"/>
          </a:xfrm>
        </p:spPr>
        <p:txBody>
          <a:bodyPr/>
          <a:lstStyle/>
          <a:p>
            <a:r>
              <a:rPr lang="en-GB" dirty="0" smtClean="0"/>
              <a:t>Utilitarianism</a:t>
            </a:r>
            <a:endParaRPr lang="en-GB" dirty="0"/>
          </a:p>
          <a:p>
            <a:pPr>
              <a:buFont typeface="Wingdings" panose="05000000000000000000" pitchFamily="2" charset="2"/>
              <a:buChar char="Ø"/>
            </a:pPr>
            <a:r>
              <a:rPr lang="en-GB" dirty="0" smtClean="0"/>
              <a:t> Aristotle’s notion of distributive justice </a:t>
            </a:r>
          </a:p>
          <a:p>
            <a:pPr lvl="1">
              <a:buFont typeface="Wingdings" panose="05000000000000000000" pitchFamily="2" charset="2"/>
              <a:buChar char="Ø"/>
            </a:pPr>
            <a:r>
              <a:rPr lang="en-GB" dirty="0" smtClean="0"/>
              <a:t>Just distribution of goods and other societal benefits is a key and legitimate function of the state </a:t>
            </a:r>
          </a:p>
          <a:p>
            <a:pPr lvl="1">
              <a:buFont typeface="Wingdings" panose="05000000000000000000" pitchFamily="2" charset="2"/>
              <a:buChar char="Ø"/>
            </a:pPr>
            <a:r>
              <a:rPr lang="en-GB" dirty="0" smtClean="0"/>
              <a:t>Focus on attaining the maximum good for the maximum number of people </a:t>
            </a:r>
          </a:p>
          <a:p>
            <a:pPr lvl="1">
              <a:buFont typeface="Wingdings" panose="05000000000000000000" pitchFamily="2" charset="2"/>
              <a:buChar char="Ø"/>
            </a:pPr>
            <a:endParaRPr lang="en-GB" dirty="0" smtClean="0"/>
          </a:p>
          <a:p>
            <a:endParaRPr lang="en-GB" dirty="0" smtClean="0"/>
          </a:p>
          <a:p>
            <a:endParaRPr lang="en-GB" dirty="0"/>
          </a:p>
        </p:txBody>
      </p:sp>
    </p:spTree>
    <p:extLst>
      <p:ext uri="{BB962C8B-B14F-4D97-AF65-F5344CB8AC3E}">
        <p14:creationId xmlns:p14="http://schemas.microsoft.com/office/powerpoint/2010/main" val="33271406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Philosophical foundations of Social Justice </a:t>
            </a:r>
            <a:endParaRPr lang="en-GB" sz="3600" dirty="0"/>
          </a:p>
        </p:txBody>
      </p:sp>
      <p:sp>
        <p:nvSpPr>
          <p:cNvPr id="3" name="Content Placeholder 2"/>
          <p:cNvSpPr>
            <a:spLocks noGrp="1"/>
          </p:cNvSpPr>
          <p:nvPr>
            <p:ph idx="1"/>
          </p:nvPr>
        </p:nvSpPr>
        <p:spPr/>
        <p:txBody>
          <a:bodyPr/>
          <a:lstStyle/>
          <a:p>
            <a:pPr marL="0" indent="0">
              <a:buNone/>
            </a:pPr>
            <a:r>
              <a:rPr lang="en-GB" dirty="0" smtClean="0"/>
              <a:t>Utilitarianism</a:t>
            </a:r>
          </a:p>
          <a:p>
            <a:endParaRPr lang="en-GB" dirty="0" smtClean="0"/>
          </a:p>
          <a:p>
            <a:r>
              <a:rPr lang="en-GB" dirty="0" smtClean="0"/>
              <a:t>How well does this philosophy apply to issues of social health and well-being?</a:t>
            </a:r>
          </a:p>
          <a:p>
            <a:endParaRPr lang="en-GB" dirty="0" smtClean="0"/>
          </a:p>
          <a:p>
            <a:r>
              <a:rPr lang="en-GB" dirty="0" smtClean="0"/>
              <a:t>Tackling inequality?</a:t>
            </a:r>
            <a:endParaRPr lang="en-GB" dirty="0"/>
          </a:p>
        </p:txBody>
      </p:sp>
      <p:pic>
        <p:nvPicPr>
          <p:cNvPr id="1026" name="Picture 2" descr="C:\Users\Advent\AppData\Local\Microsoft\Windows\Temporary Internet Files\Content.IE5\RSWQAIAK\Home-Simpson-Thinking-Vector-Image[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2" y="3709748"/>
            <a:ext cx="4139952" cy="2759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56025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Philosophical foundations of Social Justice </a:t>
            </a:r>
            <a:endParaRPr lang="en-GB" sz="3600" dirty="0"/>
          </a:p>
        </p:txBody>
      </p:sp>
      <p:sp>
        <p:nvSpPr>
          <p:cNvPr id="3" name="Content Placeholder 2"/>
          <p:cNvSpPr>
            <a:spLocks noGrp="1"/>
          </p:cNvSpPr>
          <p:nvPr>
            <p:ph idx="1"/>
          </p:nvPr>
        </p:nvSpPr>
        <p:spPr/>
        <p:txBody>
          <a:bodyPr/>
          <a:lstStyle/>
          <a:p>
            <a:r>
              <a:rPr lang="en-GB" dirty="0" smtClean="0"/>
              <a:t>Egalitarianism</a:t>
            </a:r>
          </a:p>
          <a:p>
            <a:pPr>
              <a:buFont typeface="Wingdings" panose="05000000000000000000" pitchFamily="2" charset="2"/>
              <a:buChar char="Ø"/>
            </a:pPr>
            <a:r>
              <a:rPr lang="en-GB" dirty="0" smtClean="0"/>
              <a:t>  people should be provided with an equal distribution of goods such as health care</a:t>
            </a:r>
            <a:endParaRPr lang="en-GB" dirty="0"/>
          </a:p>
          <a:p>
            <a:pPr>
              <a:buFont typeface="Wingdings" panose="05000000000000000000" pitchFamily="2" charset="2"/>
              <a:buChar char="Ø"/>
            </a:pPr>
            <a:r>
              <a:rPr lang="en-GB" dirty="0" smtClean="0"/>
              <a:t>Acknowledges that not always possible to ensure equal sharing of all possible social benefits </a:t>
            </a:r>
          </a:p>
          <a:p>
            <a:pPr>
              <a:buFont typeface="Wingdings" panose="05000000000000000000" pitchFamily="2" charset="2"/>
              <a:buChar char="Ø"/>
            </a:pPr>
            <a:r>
              <a:rPr lang="en-GB" dirty="0" smtClean="0"/>
              <a:t> all individuals should have the opportunity to attain the conditions necessary to be healthy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31126251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Justice &amp; Public Health </a:t>
            </a:r>
            <a:endParaRPr lang="en-GB" dirty="0"/>
          </a:p>
        </p:txBody>
      </p:sp>
      <p:sp>
        <p:nvSpPr>
          <p:cNvPr id="3" name="Content Placeholder 2"/>
          <p:cNvSpPr>
            <a:spLocks noGrp="1"/>
          </p:cNvSpPr>
          <p:nvPr>
            <p:ph idx="1"/>
          </p:nvPr>
        </p:nvSpPr>
        <p:spPr/>
        <p:txBody>
          <a:bodyPr/>
          <a:lstStyle/>
          <a:p>
            <a:r>
              <a:rPr lang="en-GB" dirty="0" smtClean="0"/>
              <a:t>Is health a personal choice?</a:t>
            </a:r>
            <a:endParaRPr lang="en-GB" dirty="0"/>
          </a:p>
        </p:txBody>
      </p:sp>
      <p:pic>
        <p:nvPicPr>
          <p:cNvPr id="2050" name="Picture 2" descr="C:\Users\Advent\AppData\Local\Microsoft\Windows\Temporary Internet Files\Content.IE5\RSWQAIAK\caveman-thinking-16476-large[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6176" y="1772816"/>
            <a:ext cx="2160562" cy="4173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90389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Justice &amp; Public Health </a:t>
            </a:r>
            <a:endParaRPr lang="en-GB" dirty="0"/>
          </a:p>
        </p:txBody>
      </p:sp>
      <p:sp>
        <p:nvSpPr>
          <p:cNvPr id="3" name="Content Placeholder 2"/>
          <p:cNvSpPr>
            <a:spLocks noGrp="1"/>
          </p:cNvSpPr>
          <p:nvPr>
            <p:ph idx="1"/>
          </p:nvPr>
        </p:nvSpPr>
        <p:spPr/>
        <p:txBody>
          <a:bodyPr/>
          <a:lstStyle/>
          <a:p>
            <a:r>
              <a:rPr lang="en-GB" dirty="0" smtClean="0"/>
              <a:t>Is health a personal choice?</a:t>
            </a:r>
            <a:endParaRPr lang="en-GB" dirty="0"/>
          </a:p>
          <a:p>
            <a:endParaRPr lang="en-GB" dirty="0" smtClean="0"/>
          </a:p>
          <a:p>
            <a:r>
              <a:rPr lang="en-GB" dirty="0" smtClean="0"/>
              <a:t>Individualism versus Collectivism </a:t>
            </a:r>
            <a:endParaRPr lang="en-GB" dirty="0"/>
          </a:p>
        </p:txBody>
      </p:sp>
    </p:spTree>
    <p:extLst>
      <p:ext uri="{BB962C8B-B14F-4D97-AF65-F5344CB8AC3E}">
        <p14:creationId xmlns:p14="http://schemas.microsoft.com/office/powerpoint/2010/main" val="28760030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Justice in the Wales context </a:t>
            </a:r>
            <a:endParaRPr lang="en-GB" dirty="0"/>
          </a:p>
        </p:txBody>
      </p:sp>
      <p:pic>
        <p:nvPicPr>
          <p:cNvPr id="4" name="Picture 2" descr="C:\Users\Advent\Documents\Master's prep\IMTP booklet.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27342" y="1600200"/>
            <a:ext cx="3289315"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364553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Advent\Documents\Master's prep\Public Health Wales Strategy - click to downloa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287890" cy="58725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76592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060848"/>
            <a:ext cx="4070945" cy="40709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32656"/>
            <a:ext cx="6408712" cy="144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93737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US" dirty="0" smtClean="0"/>
              <a:t>Wellbeing of Future Generations Act </a:t>
            </a:r>
            <a:endParaRPr lang="en-GB" dirty="0"/>
          </a:p>
        </p:txBody>
      </p:sp>
      <p:sp>
        <p:nvSpPr>
          <p:cNvPr id="3" name="Content Placeholder 2"/>
          <p:cNvSpPr>
            <a:spLocks noGrp="1"/>
          </p:cNvSpPr>
          <p:nvPr>
            <p:ph idx="1"/>
          </p:nvPr>
        </p:nvSpPr>
        <p:spPr>
          <a:xfrm>
            <a:off x="323528" y="1423317"/>
            <a:ext cx="8229600" cy="4525963"/>
          </a:xfrm>
        </p:spPr>
        <p:txBody>
          <a:bodyPr>
            <a:normAutofit fontScale="92500"/>
          </a:bodyPr>
          <a:lstStyle/>
          <a:p>
            <a:r>
              <a:rPr lang="en-US" dirty="0" err="1" smtClean="0"/>
              <a:t>Groupwork</a:t>
            </a:r>
            <a:r>
              <a:rPr lang="en-US" dirty="0"/>
              <a:t> </a:t>
            </a:r>
            <a:r>
              <a:rPr lang="en-US" dirty="0" smtClean="0"/>
              <a:t>(60 mins): </a:t>
            </a:r>
            <a:endParaRPr lang="en-US" dirty="0"/>
          </a:p>
          <a:p>
            <a:pPr lvl="1"/>
            <a:r>
              <a:rPr lang="en-US" dirty="0" smtClean="0"/>
              <a:t>What does the WFGA mean for society in Wales, now and in the future?</a:t>
            </a:r>
          </a:p>
          <a:p>
            <a:pPr lvl="1"/>
            <a:r>
              <a:rPr lang="en-US" dirty="0" smtClean="0"/>
              <a:t>To what extent do your daily actions reflect the ambitions of the WFGA?</a:t>
            </a:r>
          </a:p>
          <a:p>
            <a:pPr lvl="1"/>
            <a:r>
              <a:rPr lang="en-US" dirty="0" smtClean="0"/>
              <a:t>Selection a specific element of the WFGA and identify a strategy for encouraging greater societal change and explain how you would measure this in a study.</a:t>
            </a:r>
          </a:p>
          <a:p>
            <a:pPr lvl="1"/>
            <a:r>
              <a:rPr lang="en-US" dirty="0" smtClean="0"/>
              <a:t>Present your findings to the class as if presenting to a government strategy meeting.</a:t>
            </a:r>
          </a:p>
          <a:p>
            <a:pPr lvl="1"/>
            <a:endParaRPr lang="en-GB" dirty="0"/>
          </a:p>
        </p:txBody>
      </p:sp>
    </p:spTree>
    <p:extLst>
      <p:ext uri="{BB962C8B-B14F-4D97-AF65-F5344CB8AC3E}">
        <p14:creationId xmlns:p14="http://schemas.microsoft.com/office/powerpoint/2010/main" val="34798732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204864"/>
            <a:ext cx="8229600" cy="1143000"/>
          </a:xfrm>
        </p:spPr>
        <p:txBody>
          <a:bodyPr/>
          <a:lstStyle/>
          <a:p>
            <a:r>
              <a:rPr lang="en-GB" dirty="0" smtClean="0"/>
              <a:t>Global Citizenship </a:t>
            </a:r>
            <a:endParaRPr lang="en-GB" dirty="0"/>
          </a:p>
        </p:txBody>
      </p:sp>
    </p:spTree>
    <p:extLst>
      <p:ext uri="{BB962C8B-B14F-4D97-AF65-F5344CB8AC3E}">
        <p14:creationId xmlns:p14="http://schemas.microsoft.com/office/powerpoint/2010/main" val="93880907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Global Citizenship </a:t>
            </a:r>
            <a:endParaRPr lang="en-GB" dirty="0"/>
          </a:p>
        </p:txBody>
      </p:sp>
      <p:sp>
        <p:nvSpPr>
          <p:cNvPr id="3" name="Content Placeholder 2"/>
          <p:cNvSpPr>
            <a:spLocks noGrp="1"/>
          </p:cNvSpPr>
          <p:nvPr>
            <p:ph idx="1"/>
          </p:nvPr>
        </p:nvSpPr>
        <p:spPr>
          <a:xfrm>
            <a:off x="395536" y="1268760"/>
            <a:ext cx="8229600" cy="4525963"/>
          </a:xfrm>
        </p:spPr>
        <p:txBody>
          <a:bodyPr>
            <a:noAutofit/>
          </a:bodyPr>
          <a:lstStyle/>
          <a:p>
            <a:r>
              <a:rPr lang="en-GB" sz="2400" dirty="0" smtClean="0"/>
              <a:t>“a global </a:t>
            </a:r>
            <a:r>
              <a:rPr lang="en-GB" sz="2400" dirty="0"/>
              <a:t>citizen is someone who identifies with being part of an emerging world community and whose actions contribute to building this community’s values and </a:t>
            </a:r>
            <a:r>
              <a:rPr lang="en-GB" sz="2400" dirty="0" smtClean="0"/>
              <a:t>practices.” </a:t>
            </a:r>
            <a:r>
              <a:rPr lang="en-GB" sz="2400" i="1" dirty="0" smtClean="0"/>
              <a:t>The </a:t>
            </a:r>
            <a:r>
              <a:rPr lang="en-GB" sz="2400" i="1" dirty="0"/>
              <a:t>Global </a:t>
            </a:r>
            <a:r>
              <a:rPr lang="en-GB" sz="2400" i="1" dirty="0" smtClean="0"/>
              <a:t>Citizens</a:t>
            </a:r>
            <a:r>
              <a:rPr lang="en-GB" sz="2400" i="1" dirty="0"/>
              <a:t>’ </a:t>
            </a:r>
            <a:r>
              <a:rPr lang="en-GB" sz="2400" i="1" dirty="0" smtClean="0"/>
              <a:t>Initiative</a:t>
            </a:r>
            <a:endParaRPr lang="en-GB" sz="2400" i="1" dirty="0"/>
          </a:p>
          <a:p>
            <a:endParaRPr lang="en-GB" sz="2400" i="1" dirty="0" smtClean="0"/>
          </a:p>
          <a:p>
            <a:r>
              <a:rPr lang="en-GB" sz="2400" dirty="0" smtClean="0"/>
              <a:t>a </a:t>
            </a:r>
            <a:r>
              <a:rPr lang="en-GB" sz="2400" dirty="0"/>
              <a:t>way of living that recognises our world is an increasingly complex web of connections and </a:t>
            </a:r>
            <a:r>
              <a:rPr lang="en-GB" sz="2400" dirty="0" smtClean="0"/>
              <a:t>interdependencies</a:t>
            </a:r>
          </a:p>
          <a:p>
            <a:endParaRPr lang="en-GB" sz="2400" dirty="0"/>
          </a:p>
          <a:p>
            <a:r>
              <a:rPr lang="en-GB" sz="2400" dirty="0"/>
              <a:t>a person who places their identity with a "global community" above their identity as a citizen of a particular nation or place. The idea is that one’s identity transcends geography or political borders and that the planetary human community is interdependent and whole; humankind is essentially one.</a:t>
            </a:r>
            <a:endParaRPr lang="en-GB" sz="2400" i="1" dirty="0"/>
          </a:p>
        </p:txBody>
      </p:sp>
    </p:spTree>
    <p:extLst>
      <p:ext uri="{BB962C8B-B14F-4D97-AF65-F5344CB8AC3E}">
        <p14:creationId xmlns:p14="http://schemas.microsoft.com/office/powerpoint/2010/main" val="17364011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Citizenship </a:t>
            </a:r>
            <a:endParaRPr lang="en-GB" dirty="0"/>
          </a:p>
        </p:txBody>
      </p:sp>
      <p:sp>
        <p:nvSpPr>
          <p:cNvPr id="3" name="Content Placeholder 2"/>
          <p:cNvSpPr>
            <a:spLocks noGrp="1"/>
          </p:cNvSpPr>
          <p:nvPr>
            <p:ph idx="1"/>
          </p:nvPr>
        </p:nvSpPr>
        <p:spPr>
          <a:xfrm>
            <a:off x="395536" y="1268760"/>
            <a:ext cx="8229600" cy="4525963"/>
          </a:xfrm>
        </p:spPr>
        <p:txBody>
          <a:bodyPr>
            <a:normAutofit fontScale="92500"/>
          </a:bodyPr>
          <a:lstStyle/>
          <a:p>
            <a:r>
              <a:rPr lang="en-GB" sz="2600" dirty="0">
                <a:hlinkClick r:id="rId2"/>
              </a:rPr>
              <a:t>http://</a:t>
            </a:r>
            <a:r>
              <a:rPr lang="en-GB" sz="2600" dirty="0" smtClean="0">
                <a:hlinkClick r:id="rId2"/>
              </a:rPr>
              <a:t>www.oxfam.org.uk/education/global-citizenship</a:t>
            </a:r>
            <a:endParaRPr lang="en-GB" sz="2600" dirty="0" smtClean="0"/>
          </a:p>
          <a:p>
            <a:endParaRPr lang="en-GB" dirty="0"/>
          </a:p>
          <a:p>
            <a:r>
              <a:rPr lang="en-GB" dirty="0" smtClean="0"/>
              <a:t>Encouraging and exploring </a:t>
            </a:r>
            <a:r>
              <a:rPr lang="en-GB" dirty="0"/>
              <a:t>diverse identities and </a:t>
            </a:r>
            <a:r>
              <a:rPr lang="en-GB" dirty="0" smtClean="0"/>
              <a:t>cultures </a:t>
            </a:r>
          </a:p>
          <a:p>
            <a:endParaRPr lang="en-GB" dirty="0" smtClean="0"/>
          </a:p>
          <a:p>
            <a:r>
              <a:rPr lang="en-GB" dirty="0" smtClean="0"/>
              <a:t>thinking </a:t>
            </a:r>
            <a:r>
              <a:rPr lang="en-GB" dirty="0"/>
              <a:t>critically about </a:t>
            </a:r>
            <a:r>
              <a:rPr lang="en-GB" dirty="0" smtClean="0"/>
              <a:t>own </a:t>
            </a:r>
            <a:r>
              <a:rPr lang="en-GB" dirty="0"/>
              <a:t>place in the </a:t>
            </a:r>
            <a:r>
              <a:rPr lang="en-GB" dirty="0" smtClean="0"/>
              <a:t>world </a:t>
            </a:r>
          </a:p>
          <a:p>
            <a:endParaRPr lang="en-GB" dirty="0" smtClean="0"/>
          </a:p>
          <a:p>
            <a:r>
              <a:rPr lang="en-GB" dirty="0" smtClean="0"/>
              <a:t>expanding  </a:t>
            </a:r>
            <a:r>
              <a:rPr lang="en-GB" dirty="0"/>
              <a:t>thinking and horizons. </a:t>
            </a:r>
          </a:p>
        </p:txBody>
      </p:sp>
    </p:spTree>
    <p:extLst>
      <p:ext uri="{BB962C8B-B14F-4D97-AF65-F5344CB8AC3E}">
        <p14:creationId xmlns:p14="http://schemas.microsoft.com/office/powerpoint/2010/main" val="33252190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dvent\Documents\Master's prep\3_elements_global_citizenship.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287" y="332656"/>
            <a:ext cx="8455001" cy="5904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163734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0711" y="188640"/>
            <a:ext cx="7992888" cy="5632311"/>
          </a:xfrm>
          <a:prstGeom prst="rect">
            <a:avLst/>
          </a:prstGeom>
        </p:spPr>
        <p:txBody>
          <a:bodyPr wrap="square">
            <a:spAutoFit/>
          </a:bodyPr>
          <a:lstStyle/>
          <a:p>
            <a:pPr fontAlgn="t"/>
            <a:r>
              <a:rPr lang="en-GB" sz="2400" b="1" dirty="0" smtClean="0">
                <a:solidFill>
                  <a:prstClr val="black"/>
                </a:solidFill>
              </a:rPr>
              <a:t>Encouraging global citizenship: </a:t>
            </a:r>
          </a:p>
          <a:p>
            <a:pPr fontAlgn="t"/>
            <a:endParaRPr lang="en-GB" sz="2400" b="1" dirty="0">
              <a:solidFill>
                <a:prstClr val="black"/>
              </a:solidFill>
            </a:endParaRPr>
          </a:p>
          <a:p>
            <a:pPr fontAlgn="t"/>
            <a:r>
              <a:rPr lang="en-GB" sz="2400" b="1" dirty="0" smtClean="0">
                <a:solidFill>
                  <a:prstClr val="black"/>
                </a:solidFill>
              </a:rPr>
              <a:t>Learn</a:t>
            </a:r>
          </a:p>
          <a:p>
            <a:pPr fontAlgn="t"/>
            <a:endParaRPr lang="en-GB" sz="2400" b="1" dirty="0">
              <a:solidFill>
                <a:prstClr val="black"/>
              </a:solidFill>
            </a:endParaRPr>
          </a:p>
          <a:p>
            <a:pPr fontAlgn="t"/>
            <a:r>
              <a:rPr lang="en-GB" sz="2400" dirty="0">
                <a:solidFill>
                  <a:prstClr val="black"/>
                </a:solidFill>
              </a:rPr>
              <a:t>Exploring the issue, considering it from different viewpoints and trying to understand causes and consequences.</a:t>
            </a:r>
          </a:p>
          <a:p>
            <a:pPr fontAlgn="t"/>
            <a:r>
              <a:rPr lang="en-GB" sz="2400" dirty="0">
                <a:solidFill>
                  <a:prstClr val="black"/>
                </a:solidFill>
              </a:rPr>
              <a:t> </a:t>
            </a:r>
            <a:r>
              <a:rPr lang="en-GB" sz="2400" b="1" dirty="0" smtClean="0">
                <a:solidFill>
                  <a:prstClr val="black"/>
                </a:solidFill>
              </a:rPr>
              <a:t>Think</a:t>
            </a:r>
          </a:p>
          <a:p>
            <a:pPr fontAlgn="t"/>
            <a:endParaRPr lang="en-GB" sz="2400" b="1" dirty="0">
              <a:solidFill>
                <a:prstClr val="black"/>
              </a:solidFill>
            </a:endParaRPr>
          </a:p>
          <a:p>
            <a:pPr fontAlgn="t"/>
            <a:r>
              <a:rPr lang="en-GB" sz="2400" dirty="0">
                <a:solidFill>
                  <a:prstClr val="black"/>
                </a:solidFill>
              </a:rPr>
              <a:t>Considering critically what can be done about the issue, and relating this to values and worldviews and trying to understand the nature of power and action.</a:t>
            </a:r>
          </a:p>
          <a:p>
            <a:pPr fontAlgn="t"/>
            <a:r>
              <a:rPr lang="en-GB" sz="2400" dirty="0">
                <a:solidFill>
                  <a:prstClr val="black"/>
                </a:solidFill>
              </a:rPr>
              <a:t> </a:t>
            </a:r>
            <a:r>
              <a:rPr lang="en-GB" sz="2400" b="1" dirty="0" smtClean="0">
                <a:solidFill>
                  <a:prstClr val="black"/>
                </a:solidFill>
              </a:rPr>
              <a:t>Act</a:t>
            </a:r>
          </a:p>
          <a:p>
            <a:pPr fontAlgn="t"/>
            <a:endParaRPr lang="en-GB" sz="2400" b="1" dirty="0">
              <a:solidFill>
                <a:prstClr val="black"/>
              </a:solidFill>
            </a:endParaRPr>
          </a:p>
          <a:p>
            <a:pPr fontAlgn="t"/>
            <a:r>
              <a:rPr lang="en-GB" sz="2400" dirty="0">
                <a:solidFill>
                  <a:prstClr val="black"/>
                </a:solidFill>
              </a:rPr>
              <a:t>Thinking about and taking action on the issue as an active global citizen, both individually and collectively.</a:t>
            </a:r>
          </a:p>
        </p:txBody>
      </p:sp>
      <p:sp>
        <p:nvSpPr>
          <p:cNvPr id="3" name="Rectangle 2"/>
          <p:cNvSpPr/>
          <p:nvPr/>
        </p:nvSpPr>
        <p:spPr>
          <a:xfrm>
            <a:off x="683568" y="6218034"/>
            <a:ext cx="6048672" cy="369332"/>
          </a:xfrm>
          <a:prstGeom prst="rect">
            <a:avLst/>
          </a:prstGeom>
        </p:spPr>
        <p:txBody>
          <a:bodyPr wrap="square">
            <a:spAutoFit/>
          </a:bodyPr>
          <a:lstStyle/>
          <a:p>
            <a:r>
              <a:rPr lang="en-GB" dirty="0">
                <a:solidFill>
                  <a:prstClr val="black"/>
                </a:solidFill>
              </a:rPr>
              <a:t>http://www.oxfam.org.uk/education/global-citizenship</a:t>
            </a:r>
          </a:p>
        </p:txBody>
      </p:sp>
    </p:spTree>
    <p:extLst>
      <p:ext uri="{BB962C8B-B14F-4D97-AF65-F5344CB8AC3E}">
        <p14:creationId xmlns:p14="http://schemas.microsoft.com/office/powerpoint/2010/main" val="387169427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Reflection </a:t>
            </a:r>
            <a:endParaRPr lang="en-GB" dirty="0"/>
          </a:p>
        </p:txBody>
      </p:sp>
      <p:sp>
        <p:nvSpPr>
          <p:cNvPr id="3" name="Content Placeholder 2"/>
          <p:cNvSpPr>
            <a:spLocks noGrp="1"/>
          </p:cNvSpPr>
          <p:nvPr>
            <p:ph idx="1"/>
          </p:nvPr>
        </p:nvSpPr>
        <p:spPr/>
        <p:txBody>
          <a:bodyPr>
            <a:normAutofit lnSpcReduction="10000"/>
          </a:bodyPr>
          <a:lstStyle/>
          <a:p>
            <a:r>
              <a:rPr lang="en-US" dirty="0" smtClean="0"/>
              <a:t>Do you consider yourself to be a “good” citizen?</a:t>
            </a:r>
          </a:p>
          <a:p>
            <a:pPr lvl="1"/>
            <a:r>
              <a:rPr lang="en-US" dirty="0" smtClean="0"/>
              <a:t>What does this mean and how could you measure this?</a:t>
            </a:r>
          </a:p>
          <a:p>
            <a:endParaRPr lang="en-US" dirty="0"/>
          </a:p>
          <a:p>
            <a:r>
              <a:rPr lang="en-US" dirty="0" smtClean="0"/>
              <a:t>Do you consider yourself to be a “global citizen”?</a:t>
            </a:r>
          </a:p>
          <a:p>
            <a:pPr lvl="1"/>
            <a:r>
              <a:rPr lang="en-GB" dirty="0"/>
              <a:t>What does this mean and how could you measure this?</a:t>
            </a:r>
          </a:p>
          <a:p>
            <a:endParaRPr lang="en-GB" dirty="0"/>
          </a:p>
        </p:txBody>
      </p:sp>
    </p:spTree>
    <p:extLst>
      <p:ext uri="{BB962C8B-B14F-4D97-AF65-F5344CB8AC3E}">
        <p14:creationId xmlns:p14="http://schemas.microsoft.com/office/powerpoint/2010/main" val="102421516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20888"/>
            <a:ext cx="8229600" cy="1143000"/>
          </a:xfrm>
        </p:spPr>
        <p:txBody>
          <a:bodyPr>
            <a:normAutofit fontScale="90000"/>
          </a:bodyPr>
          <a:lstStyle/>
          <a:p>
            <a:r>
              <a:rPr lang="en-US" dirty="0" smtClean="0"/>
              <a:t>Exploring Health Inequalities in Wales</a:t>
            </a:r>
            <a:endParaRPr lang="en-GB" dirty="0"/>
          </a:p>
        </p:txBody>
      </p:sp>
    </p:spTree>
    <p:extLst>
      <p:ext uri="{BB962C8B-B14F-4D97-AF65-F5344CB8AC3E}">
        <p14:creationId xmlns:p14="http://schemas.microsoft.com/office/powerpoint/2010/main" val="4469493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856"/>
            <a:ext cx="8229600" cy="1143000"/>
          </a:xfrm>
        </p:spPr>
        <p:txBody>
          <a:bodyPr>
            <a:normAutofit/>
          </a:bodyPr>
          <a:lstStyle/>
          <a:p>
            <a:r>
              <a:rPr lang="en-US" dirty="0" smtClean="0"/>
              <a:t>Defining Health Inequalities</a:t>
            </a:r>
            <a:endParaRPr lang="en-GB" dirty="0"/>
          </a:p>
        </p:txBody>
      </p:sp>
      <p:sp>
        <p:nvSpPr>
          <p:cNvPr id="3" name="Content Placeholder 2"/>
          <p:cNvSpPr>
            <a:spLocks noGrp="1"/>
          </p:cNvSpPr>
          <p:nvPr>
            <p:ph idx="1"/>
          </p:nvPr>
        </p:nvSpPr>
        <p:spPr>
          <a:xfrm>
            <a:off x="395536" y="1196752"/>
            <a:ext cx="8229600" cy="4525963"/>
          </a:xfrm>
        </p:spPr>
        <p:txBody>
          <a:bodyPr>
            <a:noAutofit/>
          </a:bodyPr>
          <a:lstStyle/>
          <a:p>
            <a:pPr marL="0" indent="0">
              <a:buNone/>
            </a:pPr>
            <a:r>
              <a:rPr lang="en-US" sz="2400" dirty="0" smtClean="0"/>
              <a:t>uneven distributions of health benefits, disease burdens, or health status that are “unjust, unfair and avoidable” (</a:t>
            </a:r>
            <a:r>
              <a:rPr lang="en-US" sz="2400" dirty="0" err="1" smtClean="0"/>
              <a:t>Mabhala</a:t>
            </a:r>
            <a:r>
              <a:rPr lang="en-US" sz="2400" dirty="0" smtClean="0"/>
              <a:t>, 2015)</a:t>
            </a:r>
          </a:p>
          <a:p>
            <a:pPr marL="0" indent="0">
              <a:buNone/>
            </a:pPr>
            <a:endParaRPr lang="en-US" sz="2400" dirty="0"/>
          </a:p>
          <a:p>
            <a:pPr marL="0" indent="0">
              <a:buNone/>
            </a:pPr>
            <a:r>
              <a:rPr lang="en-GB" sz="2400" dirty="0" smtClean="0"/>
              <a:t>.. “differences </a:t>
            </a:r>
            <a:r>
              <a:rPr lang="en-GB" sz="2400" dirty="0"/>
              <a:t>in health outcomes between groups, for example a higher rate of lung cancer incidence in more deprived areas compared with less deprived areas. The term ‘health inequities’ relates to perceived unfair differences in health outcomes between groups that are potentially </a:t>
            </a:r>
            <a:r>
              <a:rPr lang="en-GB" sz="2400" dirty="0" smtClean="0"/>
              <a:t>avoidable” (Public Health Wales Observatory, 2018)</a:t>
            </a:r>
          </a:p>
          <a:p>
            <a:pPr marL="0" indent="0">
              <a:buNone/>
            </a:pPr>
            <a:endParaRPr lang="en-GB" sz="2400" dirty="0" smtClean="0"/>
          </a:p>
          <a:p>
            <a:pPr marL="0" indent="0">
              <a:buNone/>
            </a:pPr>
            <a:r>
              <a:rPr lang="en-US" sz="2400" dirty="0">
                <a:hlinkClick r:id="rId2"/>
              </a:rPr>
              <a:t>http://</a:t>
            </a:r>
            <a:r>
              <a:rPr lang="en-US" sz="2400" dirty="0" smtClean="0">
                <a:hlinkClick r:id="rId2"/>
              </a:rPr>
              <a:t>www.publichealthwalesobservatory.wales.nhs.uk/inequalities-and-inequities</a:t>
            </a:r>
            <a:endParaRPr lang="en-US" sz="2400" dirty="0" smtClean="0"/>
          </a:p>
          <a:p>
            <a:pPr marL="0" indent="0">
              <a:buNone/>
            </a:pPr>
            <a:endParaRPr lang="en-US" sz="2400" dirty="0"/>
          </a:p>
          <a:p>
            <a:pPr marL="0" indent="0">
              <a:buNone/>
            </a:pPr>
            <a:endParaRPr lang="en-GB" sz="2400" dirty="0"/>
          </a:p>
        </p:txBody>
      </p:sp>
    </p:spTree>
    <p:extLst>
      <p:ext uri="{BB962C8B-B14F-4D97-AF65-F5344CB8AC3E}">
        <p14:creationId xmlns:p14="http://schemas.microsoft.com/office/powerpoint/2010/main" val="154915000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856"/>
            <a:ext cx="8229600" cy="1143000"/>
          </a:xfrm>
        </p:spPr>
        <p:txBody>
          <a:bodyPr>
            <a:normAutofit/>
          </a:bodyPr>
          <a:lstStyle/>
          <a:p>
            <a:r>
              <a:rPr lang="en-US" dirty="0" smtClean="0"/>
              <a:t>Defining Health Inequalities</a:t>
            </a:r>
            <a:endParaRPr lang="en-GB" dirty="0"/>
          </a:p>
        </p:txBody>
      </p:sp>
      <p:sp>
        <p:nvSpPr>
          <p:cNvPr id="3" name="Content Placeholder 2"/>
          <p:cNvSpPr>
            <a:spLocks noGrp="1"/>
          </p:cNvSpPr>
          <p:nvPr>
            <p:ph idx="1"/>
          </p:nvPr>
        </p:nvSpPr>
        <p:spPr>
          <a:xfrm>
            <a:off x="395536" y="1772816"/>
            <a:ext cx="8229600" cy="4525963"/>
          </a:xfrm>
        </p:spPr>
        <p:txBody>
          <a:bodyPr>
            <a:noAutofit/>
          </a:bodyPr>
          <a:lstStyle/>
          <a:p>
            <a:pPr marL="0" indent="0">
              <a:buNone/>
            </a:pPr>
            <a:r>
              <a:rPr lang="en-US" sz="2400" b="1" dirty="0" smtClean="0"/>
              <a:t>Socio- economic determinants of health (SEDH) </a:t>
            </a:r>
          </a:p>
          <a:p>
            <a:pPr marL="0" indent="0">
              <a:buNone/>
            </a:pPr>
            <a:endParaRPr lang="en-US" sz="2400" b="1" dirty="0" smtClean="0"/>
          </a:p>
          <a:p>
            <a:pPr marL="0" indent="0">
              <a:buNone/>
            </a:pPr>
            <a:r>
              <a:rPr lang="en-US" sz="2400" dirty="0" smtClean="0"/>
              <a:t>– the conditions in which we are born, live, work and age that are known to influence health outcomes</a:t>
            </a:r>
          </a:p>
          <a:p>
            <a:pPr marL="0" indent="0">
              <a:buNone/>
            </a:pPr>
            <a:endParaRPr lang="en-US" sz="2400" dirty="0"/>
          </a:p>
          <a:p>
            <a:pPr marL="0" indent="0">
              <a:buNone/>
            </a:pPr>
            <a:endParaRPr lang="en-US" sz="2400" dirty="0"/>
          </a:p>
          <a:p>
            <a:pPr marL="0" indent="0">
              <a:buNone/>
            </a:pPr>
            <a:endParaRPr lang="en-GB" sz="2400" dirty="0"/>
          </a:p>
        </p:txBody>
      </p:sp>
    </p:spTree>
    <p:extLst>
      <p:ext uri="{BB962C8B-B14F-4D97-AF65-F5344CB8AC3E}">
        <p14:creationId xmlns:p14="http://schemas.microsoft.com/office/powerpoint/2010/main" val="25170481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Tackling Health Inequalities</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US" dirty="0" smtClean="0"/>
              <a:t> Reduce unfair distribution of determinants of health inequalities</a:t>
            </a:r>
          </a:p>
          <a:p>
            <a:pPr marL="514350" indent="-514350">
              <a:buFont typeface="+mj-lt"/>
              <a:buAutoNum type="arabicPeriod"/>
            </a:pPr>
            <a:endParaRPr lang="en-US" dirty="0" smtClean="0"/>
          </a:p>
          <a:p>
            <a:pPr marL="514350" indent="-514350">
              <a:buFont typeface="+mj-lt"/>
              <a:buAutoNum type="arabicPeriod"/>
            </a:pPr>
            <a:r>
              <a:rPr lang="en-US" dirty="0" smtClean="0"/>
              <a:t>Reduce unfair distribution of provision of health care</a:t>
            </a:r>
          </a:p>
          <a:p>
            <a:pPr marL="514350" indent="-514350">
              <a:buFont typeface="+mj-lt"/>
              <a:buAutoNum type="arabicPeriod"/>
            </a:pPr>
            <a:endParaRPr lang="en-US" dirty="0" smtClean="0"/>
          </a:p>
          <a:p>
            <a:pPr marL="514350" indent="-514350">
              <a:buFont typeface="+mj-lt"/>
              <a:buAutoNum type="arabicPeriod"/>
            </a:pPr>
            <a:r>
              <a:rPr lang="en-US" dirty="0" smtClean="0"/>
              <a:t>Help individuals overcome avoidable health inequalities </a:t>
            </a:r>
            <a:endParaRPr lang="en-GB" dirty="0"/>
          </a:p>
        </p:txBody>
      </p:sp>
    </p:spTree>
    <p:extLst>
      <p:ext uri="{BB962C8B-B14F-4D97-AF65-F5344CB8AC3E}">
        <p14:creationId xmlns:p14="http://schemas.microsoft.com/office/powerpoint/2010/main" val="12688033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Tackling Health Inequalities</a:t>
            </a:r>
            <a:endParaRPr lang="en-GB" dirty="0"/>
          </a:p>
        </p:txBody>
      </p:sp>
      <p:sp>
        <p:nvSpPr>
          <p:cNvPr id="3" name="Content Placeholder 2"/>
          <p:cNvSpPr>
            <a:spLocks noGrp="1"/>
          </p:cNvSpPr>
          <p:nvPr>
            <p:ph idx="1"/>
          </p:nvPr>
        </p:nvSpPr>
        <p:spPr>
          <a:xfrm>
            <a:off x="457200" y="1600200"/>
            <a:ext cx="3970784" cy="4525963"/>
          </a:xfrm>
        </p:spPr>
        <p:txBody>
          <a:bodyPr>
            <a:normAutofit fontScale="77500" lnSpcReduction="20000"/>
          </a:bodyPr>
          <a:lstStyle/>
          <a:p>
            <a:pPr marL="514350" indent="-514350">
              <a:buFont typeface="+mj-lt"/>
              <a:buAutoNum type="arabicPeriod"/>
            </a:pPr>
            <a:r>
              <a:rPr lang="en-US" dirty="0" smtClean="0"/>
              <a:t> Reduce unfair distribution of determinants of health inequalities</a:t>
            </a:r>
          </a:p>
          <a:p>
            <a:pPr marL="514350" indent="-514350">
              <a:buFont typeface="+mj-lt"/>
              <a:buAutoNum type="arabicPeriod"/>
            </a:pPr>
            <a:endParaRPr lang="en-US" dirty="0" smtClean="0"/>
          </a:p>
          <a:p>
            <a:pPr marL="514350" indent="-514350">
              <a:buFont typeface="+mj-lt"/>
              <a:buAutoNum type="arabicPeriod"/>
            </a:pPr>
            <a:r>
              <a:rPr lang="en-US" dirty="0" smtClean="0"/>
              <a:t>Reduce unfair distribution of provision of health care</a:t>
            </a:r>
          </a:p>
          <a:p>
            <a:pPr marL="514350" indent="-514350">
              <a:buFont typeface="+mj-lt"/>
              <a:buAutoNum type="arabicPeriod"/>
            </a:pPr>
            <a:endParaRPr lang="en-US" dirty="0" smtClean="0"/>
          </a:p>
          <a:p>
            <a:pPr marL="514350" indent="-514350">
              <a:buFont typeface="+mj-lt"/>
              <a:buAutoNum type="arabicPeriod"/>
            </a:pPr>
            <a:r>
              <a:rPr lang="en-US" dirty="0" smtClean="0"/>
              <a:t>Help individuals overcome avoidable health inequalities </a:t>
            </a:r>
            <a:endParaRPr lang="en-GB" dirty="0"/>
          </a:p>
        </p:txBody>
      </p:sp>
      <p:sp>
        <p:nvSpPr>
          <p:cNvPr id="4" name="Oval 3"/>
          <p:cNvSpPr/>
          <p:nvPr/>
        </p:nvSpPr>
        <p:spPr>
          <a:xfrm>
            <a:off x="4932040" y="2132856"/>
            <a:ext cx="3312368" cy="30243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smtClean="0"/>
              <a:t>Examples of each of these?</a:t>
            </a:r>
            <a:endParaRPr lang="en-GB" sz="3600" dirty="0"/>
          </a:p>
        </p:txBody>
      </p:sp>
    </p:spTree>
    <p:extLst>
      <p:ext uri="{BB962C8B-B14F-4D97-AF65-F5344CB8AC3E}">
        <p14:creationId xmlns:p14="http://schemas.microsoft.com/office/powerpoint/2010/main" val="344151894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856"/>
            <a:ext cx="8229600" cy="1143000"/>
          </a:xfrm>
        </p:spPr>
        <p:txBody>
          <a:bodyPr>
            <a:normAutofit/>
          </a:bodyPr>
          <a:lstStyle/>
          <a:p>
            <a:r>
              <a:rPr lang="en-US" dirty="0" smtClean="0"/>
              <a:t>The triad model of social justic</a:t>
            </a:r>
            <a:r>
              <a:rPr lang="en-US" dirty="0"/>
              <a:t>e</a:t>
            </a:r>
            <a:endParaRPr lang="en-GB" dirty="0"/>
          </a:p>
        </p:txBody>
      </p:sp>
      <p:sp>
        <p:nvSpPr>
          <p:cNvPr id="3" name="Content Placeholder 2"/>
          <p:cNvSpPr>
            <a:spLocks noGrp="1"/>
          </p:cNvSpPr>
          <p:nvPr>
            <p:ph idx="1"/>
          </p:nvPr>
        </p:nvSpPr>
        <p:spPr>
          <a:xfrm>
            <a:off x="395536" y="1196752"/>
            <a:ext cx="8229600" cy="4525963"/>
          </a:xfrm>
        </p:spPr>
        <p:txBody>
          <a:bodyPr>
            <a:noAutofit/>
          </a:bodyPr>
          <a:lstStyle/>
          <a:p>
            <a:endParaRPr lang="en-US" sz="2400" dirty="0"/>
          </a:p>
          <a:p>
            <a:pPr marL="0" indent="0">
              <a:buNone/>
            </a:pP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1073161"/>
            <a:ext cx="4248472" cy="4248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95536" y="5600391"/>
            <a:ext cx="8136904"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Discussion: </a:t>
            </a:r>
            <a:r>
              <a:rPr lang="en-US" dirty="0" err="1" smtClean="0"/>
              <a:t>Mabhala</a:t>
            </a:r>
            <a:r>
              <a:rPr lang="en-US" dirty="0" smtClean="0"/>
              <a:t> (2015) paper on Moodle </a:t>
            </a:r>
            <a:endParaRPr lang="en-GB" dirty="0"/>
          </a:p>
        </p:txBody>
      </p:sp>
    </p:spTree>
    <p:extLst>
      <p:ext uri="{BB962C8B-B14F-4D97-AF65-F5344CB8AC3E}">
        <p14:creationId xmlns:p14="http://schemas.microsoft.com/office/powerpoint/2010/main" val="12717668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Exploring Health Inequalities in Wales</a:t>
            </a:r>
            <a:endParaRPr lang="en-GB" dirty="0"/>
          </a:p>
        </p:txBody>
      </p:sp>
      <p:sp>
        <p:nvSpPr>
          <p:cNvPr id="3" name="Content Placeholder 2"/>
          <p:cNvSpPr>
            <a:spLocks noGrp="1"/>
          </p:cNvSpPr>
          <p:nvPr>
            <p:ph idx="1"/>
          </p:nvPr>
        </p:nvSpPr>
        <p:spPr/>
        <p:txBody>
          <a:bodyPr>
            <a:normAutofit/>
          </a:bodyPr>
          <a:lstStyle/>
          <a:p>
            <a:pPr marL="0" indent="0">
              <a:buNone/>
            </a:pPr>
            <a:r>
              <a:rPr lang="en-GB" dirty="0"/>
              <a:t>Reducing inequities in health is a key theme and priority within </a:t>
            </a:r>
            <a:r>
              <a:rPr lang="en-GB" dirty="0" smtClean="0"/>
              <a:t>“Working </a:t>
            </a:r>
            <a:r>
              <a:rPr lang="en-GB" dirty="0"/>
              <a:t>to Achieve a Healthier Future for </a:t>
            </a:r>
            <a:r>
              <a:rPr lang="en-GB" dirty="0" smtClean="0"/>
              <a:t>Wales” the </a:t>
            </a:r>
            <a:r>
              <a:rPr lang="en-GB" dirty="0"/>
              <a:t>Strategic Framework for Public Health In Wales. </a:t>
            </a:r>
            <a:endParaRPr lang="en-GB" dirty="0" smtClean="0"/>
          </a:p>
          <a:p>
            <a:pPr marL="0" indent="0">
              <a:buNone/>
            </a:pPr>
            <a:endParaRPr lang="en-US" dirty="0"/>
          </a:p>
          <a:p>
            <a:pPr marL="0" indent="0">
              <a:buNone/>
            </a:pPr>
            <a:r>
              <a:rPr lang="en-GB" dirty="0">
                <a:hlinkClick r:id="rId2"/>
              </a:rPr>
              <a:t>http://</a:t>
            </a:r>
            <a:r>
              <a:rPr lang="en-GB" dirty="0" smtClean="0">
                <a:hlinkClick r:id="rId2"/>
              </a:rPr>
              <a:t>www.wales.nhs.uk/sitesplus/888/page/96924</a:t>
            </a:r>
            <a:endParaRPr lang="en-GB" dirty="0" smtClean="0"/>
          </a:p>
          <a:p>
            <a:pPr marL="0" indent="0">
              <a:buNone/>
            </a:pPr>
            <a:endParaRPr lang="en-GB" dirty="0" smtClean="0"/>
          </a:p>
          <a:p>
            <a:pPr marL="0" indent="0">
              <a:buNone/>
            </a:pPr>
            <a:endParaRPr lang="en-US" dirty="0"/>
          </a:p>
          <a:p>
            <a:pPr marL="0" indent="0">
              <a:buNone/>
            </a:pPr>
            <a:endParaRPr lang="en-GB" dirty="0"/>
          </a:p>
        </p:txBody>
      </p:sp>
    </p:spTree>
    <p:extLst>
      <p:ext uri="{BB962C8B-B14F-4D97-AF65-F5344CB8AC3E}">
        <p14:creationId xmlns:p14="http://schemas.microsoft.com/office/powerpoint/2010/main" val="176403087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Exploring Health Inequalities in Wales</a:t>
            </a:r>
            <a:endParaRPr lang="en-GB" dirty="0"/>
          </a:p>
        </p:txBody>
      </p:sp>
      <p:sp>
        <p:nvSpPr>
          <p:cNvPr id="3" name="Content Placeholder 2"/>
          <p:cNvSpPr>
            <a:spLocks noGrp="1"/>
          </p:cNvSpPr>
          <p:nvPr>
            <p:ph idx="1"/>
          </p:nvPr>
        </p:nvSpPr>
        <p:spPr/>
        <p:txBody>
          <a:bodyPr>
            <a:normAutofit/>
          </a:bodyPr>
          <a:lstStyle/>
          <a:p>
            <a:pPr marL="0" indent="0">
              <a:buNone/>
            </a:pPr>
            <a:r>
              <a:rPr lang="en-US" dirty="0" smtClean="0"/>
              <a:t>What would have been the main challenges facing Wales in the early 20</a:t>
            </a:r>
            <a:r>
              <a:rPr lang="en-US" baseline="30000" dirty="0" smtClean="0"/>
              <a:t>th</a:t>
            </a:r>
            <a:r>
              <a:rPr lang="en-US" dirty="0" smtClean="0"/>
              <a:t> century?</a:t>
            </a:r>
          </a:p>
          <a:p>
            <a:pPr marL="0" indent="0">
              <a:buNone/>
            </a:pPr>
            <a:endParaRPr lang="en-US" dirty="0"/>
          </a:p>
          <a:p>
            <a:pPr marL="0" indent="0">
              <a:buNone/>
            </a:pPr>
            <a:r>
              <a:rPr lang="en-US" dirty="0" smtClean="0"/>
              <a:t>What are some of the main challenges facing health care in Wales today?</a:t>
            </a:r>
            <a:endParaRPr lang="en-US" dirty="0"/>
          </a:p>
          <a:p>
            <a:pPr marL="0" indent="0">
              <a:buNone/>
            </a:pPr>
            <a:r>
              <a:rPr lang="en-GB" dirty="0">
                <a:hlinkClick r:id="rId2"/>
              </a:rPr>
              <a:t>https://</a:t>
            </a:r>
            <a:r>
              <a:rPr lang="en-GB" dirty="0" smtClean="0">
                <a:hlinkClick r:id="rId2"/>
              </a:rPr>
              <a:t>www.youtube.com/watch?v=dFzVMqAu84o</a:t>
            </a:r>
            <a:endParaRPr lang="en-GB" dirty="0" smtClean="0"/>
          </a:p>
          <a:p>
            <a:pPr marL="0" indent="0">
              <a:buNone/>
            </a:pPr>
            <a:endParaRPr lang="en-GB" dirty="0" smtClean="0"/>
          </a:p>
          <a:p>
            <a:pPr marL="0" indent="0">
              <a:buNone/>
            </a:pPr>
            <a:endParaRPr lang="en-US" dirty="0"/>
          </a:p>
          <a:p>
            <a:pPr marL="0" indent="0">
              <a:buNone/>
            </a:pPr>
            <a:endParaRPr lang="en-GB" dirty="0"/>
          </a:p>
        </p:txBody>
      </p:sp>
    </p:spTree>
    <p:extLst>
      <p:ext uri="{BB962C8B-B14F-4D97-AF65-F5344CB8AC3E}">
        <p14:creationId xmlns:p14="http://schemas.microsoft.com/office/powerpoint/2010/main" val="402682290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361950"/>
            <a:ext cx="8686800" cy="6134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852811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Exploring Health Inequalities in Wales</a:t>
            </a:r>
            <a:endParaRPr lang="en-GB" dirty="0"/>
          </a:p>
        </p:txBody>
      </p:sp>
      <p:sp>
        <p:nvSpPr>
          <p:cNvPr id="3" name="Content Placeholder 2"/>
          <p:cNvSpPr>
            <a:spLocks noGrp="1"/>
          </p:cNvSpPr>
          <p:nvPr>
            <p:ph idx="1"/>
          </p:nvPr>
        </p:nvSpPr>
        <p:spPr>
          <a:xfrm>
            <a:off x="251520" y="1340768"/>
            <a:ext cx="8229600" cy="4525963"/>
          </a:xfrm>
        </p:spPr>
        <p:txBody>
          <a:bodyPr>
            <a:normAutofit fontScale="92500" lnSpcReduction="10000"/>
          </a:bodyPr>
          <a:lstStyle/>
          <a:p>
            <a:pPr marL="0" indent="0">
              <a:buNone/>
            </a:pPr>
            <a:r>
              <a:rPr lang="en-US" dirty="0" smtClean="0"/>
              <a:t>In pairs: </a:t>
            </a:r>
          </a:p>
          <a:p>
            <a:r>
              <a:rPr lang="en-US" dirty="0" smtClean="0"/>
              <a:t>Research two examples of health inequalities in Wales</a:t>
            </a:r>
          </a:p>
          <a:p>
            <a:pPr lvl="1"/>
            <a:r>
              <a:rPr lang="en-US" dirty="0" smtClean="0"/>
              <a:t>Population </a:t>
            </a:r>
          </a:p>
          <a:p>
            <a:pPr lvl="1"/>
            <a:r>
              <a:rPr lang="en-US" dirty="0" smtClean="0"/>
              <a:t>Statistics</a:t>
            </a:r>
          </a:p>
          <a:p>
            <a:pPr lvl="1"/>
            <a:r>
              <a:rPr lang="en-US" dirty="0" smtClean="0"/>
              <a:t>Interventions/Strategies</a:t>
            </a:r>
          </a:p>
          <a:p>
            <a:pPr lvl="1"/>
            <a:endParaRPr lang="en-US" dirty="0" smtClean="0"/>
          </a:p>
          <a:p>
            <a:r>
              <a:rPr lang="en-US" dirty="0" smtClean="0"/>
              <a:t>Identify the socio-economic determinants of these inequalities and potential levels of intervention </a:t>
            </a:r>
            <a:endParaRPr lang="en-GB" dirty="0"/>
          </a:p>
        </p:txBody>
      </p:sp>
    </p:spTree>
    <p:extLst>
      <p:ext uri="{BB962C8B-B14F-4D97-AF65-F5344CB8AC3E}">
        <p14:creationId xmlns:p14="http://schemas.microsoft.com/office/powerpoint/2010/main" val="332126811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preparation for next week…</a:t>
            </a:r>
            <a:endParaRPr lang="en-GB" dirty="0"/>
          </a:p>
        </p:txBody>
      </p:sp>
      <p:sp>
        <p:nvSpPr>
          <p:cNvPr id="3" name="Content Placeholder 2"/>
          <p:cNvSpPr>
            <a:spLocks noGrp="1"/>
          </p:cNvSpPr>
          <p:nvPr>
            <p:ph idx="1"/>
          </p:nvPr>
        </p:nvSpPr>
        <p:spPr/>
        <p:txBody>
          <a:bodyPr/>
          <a:lstStyle/>
          <a:p>
            <a:pPr marL="0" indent="0">
              <a:buNone/>
            </a:pPr>
            <a:r>
              <a:rPr lang="en-US" u="sng" dirty="0" smtClean="0">
                <a:hlinkClick r:id="rId2"/>
              </a:rPr>
              <a:t>Antibiotic resistance:</a:t>
            </a:r>
            <a:endParaRPr lang="en-GB" u="sng" dirty="0" smtClean="0">
              <a:hlinkClick r:id="rId2"/>
            </a:endParaRPr>
          </a:p>
          <a:p>
            <a:endParaRPr lang="en-GB" dirty="0">
              <a:hlinkClick r:id="rId2"/>
            </a:endParaRPr>
          </a:p>
          <a:p>
            <a:r>
              <a:rPr lang="en-GB" dirty="0" smtClean="0">
                <a:hlinkClick r:id="rId2"/>
              </a:rPr>
              <a:t>https</a:t>
            </a:r>
            <a:r>
              <a:rPr lang="en-GB" dirty="0">
                <a:hlinkClick r:id="rId2"/>
              </a:rPr>
              <a:t>://</a:t>
            </a:r>
            <a:r>
              <a:rPr lang="en-GB" dirty="0" smtClean="0">
                <a:hlinkClick r:id="rId2"/>
              </a:rPr>
              <a:t>www.youtube.com/watch?v=ef4QHUS5760</a:t>
            </a:r>
            <a:endParaRPr lang="en-GB" dirty="0" smtClean="0"/>
          </a:p>
          <a:p>
            <a:endParaRPr lang="en-GB" dirty="0" smtClean="0"/>
          </a:p>
          <a:p>
            <a:r>
              <a:rPr lang="en-GB" dirty="0">
                <a:hlinkClick r:id="rId3"/>
              </a:rPr>
              <a:t>https://</a:t>
            </a:r>
            <a:r>
              <a:rPr lang="en-GB" dirty="0" smtClean="0">
                <a:hlinkClick r:id="rId3"/>
              </a:rPr>
              <a:t>www.youtube.com/watch?v=p8QLvHtipJo</a:t>
            </a:r>
            <a:endParaRPr lang="en-GB" dirty="0" smtClean="0"/>
          </a:p>
          <a:p>
            <a:endParaRPr lang="en-GB" dirty="0"/>
          </a:p>
        </p:txBody>
      </p:sp>
    </p:spTree>
    <p:extLst>
      <p:ext uri="{BB962C8B-B14F-4D97-AF65-F5344CB8AC3E}">
        <p14:creationId xmlns:p14="http://schemas.microsoft.com/office/powerpoint/2010/main" val="115036172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TotalTime>
  <Words>995</Words>
  <Application>Microsoft Office PowerPoint</Application>
  <PresentationFormat>On-screen Show (4:3)</PresentationFormat>
  <Paragraphs>168</Paragraphs>
  <Slides>34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Wingdings</vt:lpstr>
      <vt:lpstr>Office Theme</vt:lpstr>
      <vt:lpstr>Society &amp; Psychology Session 2: Tackling Health Inequalities </vt:lpstr>
      <vt:lpstr>Overview of Session </vt:lpstr>
      <vt:lpstr>Social Justice </vt:lpstr>
      <vt:lpstr>Powell et al. (2012) </vt:lpstr>
      <vt:lpstr>Social Justice </vt:lpstr>
      <vt:lpstr>Philosophical foundations of Social Justice </vt:lpstr>
      <vt:lpstr>Philosophical foundations of Social Justice </vt:lpstr>
      <vt:lpstr>Philosophical foundations of Social Justice </vt:lpstr>
      <vt:lpstr>Philosophical foundations of Social Justice </vt:lpstr>
      <vt:lpstr>Philosophical foundations of Social Justice </vt:lpstr>
      <vt:lpstr>Philosophical foundations of Social Justice </vt:lpstr>
      <vt:lpstr>Social Justice &amp; Public Health </vt:lpstr>
      <vt:lpstr>Social Justice &amp; Public Health </vt:lpstr>
      <vt:lpstr>Social Justice in the Wales context </vt:lpstr>
      <vt:lpstr>PowerPoint Presentation</vt:lpstr>
      <vt:lpstr>PowerPoint Presentation</vt:lpstr>
      <vt:lpstr>Wellbeing of Future Generations Act </vt:lpstr>
      <vt:lpstr>Global Citizenship </vt:lpstr>
      <vt:lpstr>Global Citizenship </vt:lpstr>
      <vt:lpstr>Global Citizenship </vt:lpstr>
      <vt:lpstr>PowerPoint Presentation</vt:lpstr>
      <vt:lpstr>PowerPoint Presentation</vt:lpstr>
      <vt:lpstr>Reflection </vt:lpstr>
      <vt:lpstr>Exploring Health Inequalities in Wales</vt:lpstr>
      <vt:lpstr>Defining Health Inequalities</vt:lpstr>
      <vt:lpstr>Defining Health Inequalities</vt:lpstr>
      <vt:lpstr>Tackling Health Inequalities</vt:lpstr>
      <vt:lpstr>Tackling Health Inequalities</vt:lpstr>
      <vt:lpstr>The triad model of social justice</vt:lpstr>
      <vt:lpstr>Exploring Health Inequalities in Wales</vt:lpstr>
      <vt:lpstr>Exploring Health Inequalities in Wales</vt:lpstr>
      <vt:lpstr>PowerPoint Presentation</vt:lpstr>
      <vt:lpstr>Exploring Health Inequalities in Wales</vt:lpstr>
      <vt:lpstr>In preparation for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justice, health &amp; well-being</dc:title>
  <dc:creator>Cez</dc:creator>
  <cp:lastModifiedBy>Ceri Phelps</cp:lastModifiedBy>
  <cp:revision>48</cp:revision>
  <cp:lastPrinted>2019-11-13T12:15:53Z</cp:lastPrinted>
  <dcterms:created xsi:type="dcterms:W3CDTF">2015-10-24T16:55:20Z</dcterms:created>
  <dcterms:modified xsi:type="dcterms:W3CDTF">2019-11-13T12:15:54Z</dcterms:modified>
</cp:coreProperties>
</file>