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7" r:id="rId2"/>
    <p:sldId id="258" r:id="rId3"/>
    <p:sldId id="259" r:id="rId4"/>
    <p:sldId id="260" r:id="rId5"/>
    <p:sldId id="263" r:id="rId6"/>
    <p:sldId id="278" r:id="rId7"/>
    <p:sldId id="279" r:id="rId8"/>
    <p:sldId id="281" r:id="rId9"/>
    <p:sldId id="282" r:id="rId10"/>
    <p:sldId id="283" r:id="rId11"/>
    <p:sldId id="284" r:id="rId12"/>
    <p:sldId id="285" r:id="rId13"/>
    <p:sldId id="286" r:id="rId14"/>
    <p:sldId id="287" r:id="rId15"/>
    <p:sldId id="288" r:id="rId16"/>
    <p:sldId id="291" r:id="rId17"/>
    <p:sldId id="290" r:id="rId18"/>
    <p:sldId id="289" r:id="rId19"/>
    <p:sldId id="294" r:id="rId20"/>
    <p:sldId id="275" r:id="rId21"/>
    <p:sldId id="293" r:id="rId22"/>
    <p:sldId id="27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81"/>
    <a:srgbClr val="FFFFCC"/>
    <a:srgbClr val="08F8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BBFC513-D3B9-4457-841E-BF12010F4DE9}" v="52" dt="2024-10-11T16:52:11.65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6" d="100"/>
          <a:sy n="46" d="100"/>
        </p:scale>
        <p:origin x="44" y="14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BF76FB-88C7-441E-AC45-68EAC36CDF64}" type="doc">
      <dgm:prSet loTypeId="urn:microsoft.com/office/officeart/2005/8/layout/pyramid3" loCatId="pyramid" qsTypeId="urn:microsoft.com/office/officeart/2005/8/quickstyle/simple1" qsCatId="simple" csTypeId="urn:microsoft.com/office/officeart/2005/8/colors/colorful3" csCatId="colorful" phldr="1"/>
      <dgm:spPr/>
    </dgm:pt>
    <dgm:pt modelId="{AA3CE106-05B3-4B24-8C7C-3D4E2FF79399}">
      <dgm:prSet phldrT="[Text]" custT="1"/>
      <dgm:spPr>
        <a:solidFill>
          <a:srgbClr val="08F869"/>
        </a:solidFill>
      </dgm:spPr>
      <dgm:t>
        <a:bodyPr/>
        <a:lstStyle/>
        <a:p>
          <a:r>
            <a:rPr lang="en-GB" sz="4800"/>
            <a:t>Macro</a:t>
          </a:r>
        </a:p>
      </dgm:t>
    </dgm:pt>
    <dgm:pt modelId="{031AC230-049A-4105-85B3-EBEF2579347E}" type="parTrans" cxnId="{274E583E-0F60-45F7-86AB-5F72CD2A6875}">
      <dgm:prSet/>
      <dgm:spPr/>
      <dgm:t>
        <a:bodyPr/>
        <a:lstStyle/>
        <a:p>
          <a:endParaRPr lang="en-GB"/>
        </a:p>
      </dgm:t>
    </dgm:pt>
    <dgm:pt modelId="{1C59D7C5-0AD8-474A-B93E-22132485FAF7}" type="sibTrans" cxnId="{274E583E-0F60-45F7-86AB-5F72CD2A6875}">
      <dgm:prSet/>
      <dgm:spPr/>
      <dgm:t>
        <a:bodyPr/>
        <a:lstStyle/>
        <a:p>
          <a:endParaRPr lang="en-GB"/>
        </a:p>
      </dgm:t>
    </dgm:pt>
    <dgm:pt modelId="{8FE6A064-494E-42B9-952C-7A02AD6BE17B}">
      <dgm:prSet phldrT="[Text]" custT="1"/>
      <dgm:spPr>
        <a:solidFill>
          <a:schemeClr val="tx2">
            <a:lumMod val="60000"/>
            <a:lumOff val="40000"/>
          </a:schemeClr>
        </a:solidFill>
      </dgm:spPr>
      <dgm:t>
        <a:bodyPr/>
        <a:lstStyle/>
        <a:p>
          <a:r>
            <a:rPr lang="en-GB" sz="4400" err="1"/>
            <a:t>Meso</a:t>
          </a:r>
          <a:r>
            <a:rPr lang="en-GB" sz="4400"/>
            <a:t> </a:t>
          </a:r>
        </a:p>
      </dgm:t>
    </dgm:pt>
    <dgm:pt modelId="{EBE5E9B5-9E5D-47BF-B0F1-9A0A6785877F}" type="parTrans" cxnId="{3837960A-6A96-4A98-AD35-9FE36CAF6BF5}">
      <dgm:prSet/>
      <dgm:spPr/>
      <dgm:t>
        <a:bodyPr/>
        <a:lstStyle/>
        <a:p>
          <a:endParaRPr lang="en-GB"/>
        </a:p>
      </dgm:t>
    </dgm:pt>
    <dgm:pt modelId="{72AEB806-9D7C-47F6-8E5E-E1A0F613DC4A}" type="sibTrans" cxnId="{3837960A-6A96-4A98-AD35-9FE36CAF6BF5}">
      <dgm:prSet/>
      <dgm:spPr/>
      <dgm:t>
        <a:bodyPr/>
        <a:lstStyle/>
        <a:p>
          <a:endParaRPr lang="en-GB"/>
        </a:p>
      </dgm:t>
    </dgm:pt>
    <dgm:pt modelId="{8E7B674A-1F7E-494E-925F-A6FFAE257D62}">
      <dgm:prSet phldrT="[Text]" custT="1"/>
      <dgm:spPr/>
      <dgm:t>
        <a:bodyPr/>
        <a:lstStyle/>
        <a:p>
          <a:r>
            <a:rPr lang="en-GB" sz="2800" dirty="0"/>
            <a:t>Micro</a:t>
          </a:r>
          <a:r>
            <a:rPr lang="en-GB" sz="3200" dirty="0"/>
            <a:t> </a:t>
          </a:r>
        </a:p>
      </dgm:t>
    </dgm:pt>
    <dgm:pt modelId="{570EF046-18FF-4AC6-AAF8-93DF21B2256C}" type="parTrans" cxnId="{ADA1BA35-7F80-4FA5-8F84-24CE9BAB7E01}">
      <dgm:prSet/>
      <dgm:spPr/>
      <dgm:t>
        <a:bodyPr/>
        <a:lstStyle/>
        <a:p>
          <a:endParaRPr lang="en-GB"/>
        </a:p>
      </dgm:t>
    </dgm:pt>
    <dgm:pt modelId="{29CC4200-7EAF-459C-9FCF-55B374AF64AE}" type="sibTrans" cxnId="{ADA1BA35-7F80-4FA5-8F84-24CE9BAB7E01}">
      <dgm:prSet/>
      <dgm:spPr/>
      <dgm:t>
        <a:bodyPr/>
        <a:lstStyle/>
        <a:p>
          <a:endParaRPr lang="en-GB"/>
        </a:p>
      </dgm:t>
    </dgm:pt>
    <dgm:pt modelId="{D84B99ED-D837-4BE2-8606-FF29EFD9BA5E}" type="pres">
      <dgm:prSet presAssocID="{27BF76FB-88C7-441E-AC45-68EAC36CDF64}" presName="Name0" presStyleCnt="0">
        <dgm:presLayoutVars>
          <dgm:dir/>
          <dgm:animLvl val="lvl"/>
          <dgm:resizeHandles val="exact"/>
        </dgm:presLayoutVars>
      </dgm:prSet>
      <dgm:spPr/>
    </dgm:pt>
    <dgm:pt modelId="{6F08BFB8-190E-4C25-BD36-4DC907718F00}" type="pres">
      <dgm:prSet presAssocID="{AA3CE106-05B3-4B24-8C7C-3D4E2FF79399}" presName="Name8" presStyleCnt="0"/>
      <dgm:spPr/>
    </dgm:pt>
    <dgm:pt modelId="{52D78ED9-30CD-4FF0-B5F7-A4A1CCC6C79E}" type="pres">
      <dgm:prSet presAssocID="{AA3CE106-05B3-4B24-8C7C-3D4E2FF79399}" presName="level" presStyleLbl="node1" presStyleIdx="0" presStyleCnt="3">
        <dgm:presLayoutVars>
          <dgm:chMax val="1"/>
          <dgm:bulletEnabled val="1"/>
        </dgm:presLayoutVars>
      </dgm:prSet>
      <dgm:spPr/>
    </dgm:pt>
    <dgm:pt modelId="{E9EF0013-E67D-4EF3-8C21-31159379B8B7}" type="pres">
      <dgm:prSet presAssocID="{AA3CE106-05B3-4B24-8C7C-3D4E2FF79399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60B642BE-AD44-4295-B622-1A205DA15314}" type="pres">
      <dgm:prSet presAssocID="{8FE6A064-494E-42B9-952C-7A02AD6BE17B}" presName="Name8" presStyleCnt="0"/>
      <dgm:spPr/>
    </dgm:pt>
    <dgm:pt modelId="{9DF81519-D048-4574-8E8F-BF6EA14D7DD5}" type="pres">
      <dgm:prSet presAssocID="{8FE6A064-494E-42B9-952C-7A02AD6BE17B}" presName="level" presStyleLbl="node1" presStyleIdx="1" presStyleCnt="3">
        <dgm:presLayoutVars>
          <dgm:chMax val="1"/>
          <dgm:bulletEnabled val="1"/>
        </dgm:presLayoutVars>
      </dgm:prSet>
      <dgm:spPr/>
    </dgm:pt>
    <dgm:pt modelId="{FC21DA75-2713-44C8-8FD2-A5442DD599B7}" type="pres">
      <dgm:prSet presAssocID="{8FE6A064-494E-42B9-952C-7A02AD6BE17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C98211D2-9B93-4624-9687-4A8198EB29FD}" type="pres">
      <dgm:prSet presAssocID="{8E7B674A-1F7E-494E-925F-A6FFAE257D62}" presName="Name8" presStyleCnt="0"/>
      <dgm:spPr/>
    </dgm:pt>
    <dgm:pt modelId="{17BF11C9-6D8B-45CF-8F0D-236C68C91A88}" type="pres">
      <dgm:prSet presAssocID="{8E7B674A-1F7E-494E-925F-A6FFAE257D62}" presName="level" presStyleLbl="node1" presStyleIdx="2" presStyleCnt="3" custLinFactNeighborX="1300" custLinFactNeighborY="-336">
        <dgm:presLayoutVars>
          <dgm:chMax val="1"/>
          <dgm:bulletEnabled val="1"/>
        </dgm:presLayoutVars>
      </dgm:prSet>
      <dgm:spPr/>
    </dgm:pt>
    <dgm:pt modelId="{325C185E-728B-444E-8C3B-E1F0B360E243}" type="pres">
      <dgm:prSet presAssocID="{8E7B674A-1F7E-494E-925F-A6FFAE257D62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3837960A-6A96-4A98-AD35-9FE36CAF6BF5}" srcId="{27BF76FB-88C7-441E-AC45-68EAC36CDF64}" destId="{8FE6A064-494E-42B9-952C-7A02AD6BE17B}" srcOrd="1" destOrd="0" parTransId="{EBE5E9B5-9E5D-47BF-B0F1-9A0A6785877F}" sibTransId="{72AEB806-9D7C-47F6-8E5E-E1A0F613DC4A}"/>
    <dgm:cxn modelId="{B5A46411-F8D7-44B6-9C19-CC92BCF0E3EA}" type="presOf" srcId="{8E7B674A-1F7E-494E-925F-A6FFAE257D62}" destId="{325C185E-728B-444E-8C3B-E1F0B360E243}" srcOrd="1" destOrd="0" presId="urn:microsoft.com/office/officeart/2005/8/layout/pyramid3"/>
    <dgm:cxn modelId="{B11EE71F-FAD8-4AEA-9568-052C3B0F9D74}" type="presOf" srcId="{8FE6A064-494E-42B9-952C-7A02AD6BE17B}" destId="{FC21DA75-2713-44C8-8FD2-A5442DD599B7}" srcOrd="1" destOrd="0" presId="urn:microsoft.com/office/officeart/2005/8/layout/pyramid3"/>
    <dgm:cxn modelId="{ADA1BA35-7F80-4FA5-8F84-24CE9BAB7E01}" srcId="{27BF76FB-88C7-441E-AC45-68EAC36CDF64}" destId="{8E7B674A-1F7E-494E-925F-A6FFAE257D62}" srcOrd="2" destOrd="0" parTransId="{570EF046-18FF-4AC6-AAF8-93DF21B2256C}" sibTransId="{29CC4200-7EAF-459C-9FCF-55B374AF64AE}"/>
    <dgm:cxn modelId="{274E583E-0F60-45F7-86AB-5F72CD2A6875}" srcId="{27BF76FB-88C7-441E-AC45-68EAC36CDF64}" destId="{AA3CE106-05B3-4B24-8C7C-3D4E2FF79399}" srcOrd="0" destOrd="0" parTransId="{031AC230-049A-4105-85B3-EBEF2579347E}" sibTransId="{1C59D7C5-0AD8-474A-B93E-22132485FAF7}"/>
    <dgm:cxn modelId="{0275FA56-E5B4-4819-9A26-030E89A39A67}" type="presOf" srcId="{8E7B674A-1F7E-494E-925F-A6FFAE257D62}" destId="{17BF11C9-6D8B-45CF-8F0D-236C68C91A88}" srcOrd="0" destOrd="0" presId="urn:microsoft.com/office/officeart/2005/8/layout/pyramid3"/>
    <dgm:cxn modelId="{596D9C94-6889-4CC6-9EF4-504B47F9114E}" type="presOf" srcId="{8FE6A064-494E-42B9-952C-7A02AD6BE17B}" destId="{9DF81519-D048-4574-8E8F-BF6EA14D7DD5}" srcOrd="0" destOrd="0" presId="urn:microsoft.com/office/officeart/2005/8/layout/pyramid3"/>
    <dgm:cxn modelId="{260F4F9B-5C30-4BC6-9DCF-56B3005DAF5E}" type="presOf" srcId="{27BF76FB-88C7-441E-AC45-68EAC36CDF64}" destId="{D84B99ED-D837-4BE2-8606-FF29EFD9BA5E}" srcOrd="0" destOrd="0" presId="urn:microsoft.com/office/officeart/2005/8/layout/pyramid3"/>
    <dgm:cxn modelId="{2D3966E8-0C09-48EE-81AB-279B3261CECB}" type="presOf" srcId="{AA3CE106-05B3-4B24-8C7C-3D4E2FF79399}" destId="{52D78ED9-30CD-4FF0-B5F7-A4A1CCC6C79E}" srcOrd="0" destOrd="0" presId="urn:microsoft.com/office/officeart/2005/8/layout/pyramid3"/>
    <dgm:cxn modelId="{B4C18FFE-6A7B-45AE-B9D5-1EBF954C9876}" type="presOf" srcId="{AA3CE106-05B3-4B24-8C7C-3D4E2FF79399}" destId="{E9EF0013-E67D-4EF3-8C21-31159379B8B7}" srcOrd="1" destOrd="0" presId="urn:microsoft.com/office/officeart/2005/8/layout/pyramid3"/>
    <dgm:cxn modelId="{713B3AA5-6FE6-4415-926A-4A6FC8E7F077}" type="presParOf" srcId="{D84B99ED-D837-4BE2-8606-FF29EFD9BA5E}" destId="{6F08BFB8-190E-4C25-BD36-4DC907718F00}" srcOrd="0" destOrd="0" presId="urn:microsoft.com/office/officeart/2005/8/layout/pyramid3"/>
    <dgm:cxn modelId="{27C53649-81F9-4E87-838F-80AAB68E053C}" type="presParOf" srcId="{6F08BFB8-190E-4C25-BD36-4DC907718F00}" destId="{52D78ED9-30CD-4FF0-B5F7-A4A1CCC6C79E}" srcOrd="0" destOrd="0" presId="urn:microsoft.com/office/officeart/2005/8/layout/pyramid3"/>
    <dgm:cxn modelId="{9235D807-01BF-43A3-8F6E-839392FF5724}" type="presParOf" srcId="{6F08BFB8-190E-4C25-BD36-4DC907718F00}" destId="{E9EF0013-E67D-4EF3-8C21-31159379B8B7}" srcOrd="1" destOrd="0" presId="urn:microsoft.com/office/officeart/2005/8/layout/pyramid3"/>
    <dgm:cxn modelId="{4D7FDC18-68AE-40B0-B0FF-5A829EAE31C8}" type="presParOf" srcId="{D84B99ED-D837-4BE2-8606-FF29EFD9BA5E}" destId="{60B642BE-AD44-4295-B622-1A205DA15314}" srcOrd="1" destOrd="0" presId="urn:microsoft.com/office/officeart/2005/8/layout/pyramid3"/>
    <dgm:cxn modelId="{659B7D30-30F6-450B-B730-E3599A47C663}" type="presParOf" srcId="{60B642BE-AD44-4295-B622-1A205DA15314}" destId="{9DF81519-D048-4574-8E8F-BF6EA14D7DD5}" srcOrd="0" destOrd="0" presId="urn:microsoft.com/office/officeart/2005/8/layout/pyramid3"/>
    <dgm:cxn modelId="{7699785A-188F-40C2-B5CB-C1205AB65EAF}" type="presParOf" srcId="{60B642BE-AD44-4295-B622-1A205DA15314}" destId="{FC21DA75-2713-44C8-8FD2-A5442DD599B7}" srcOrd="1" destOrd="0" presId="urn:microsoft.com/office/officeart/2005/8/layout/pyramid3"/>
    <dgm:cxn modelId="{9F0D017C-D156-4955-B94C-D58E0E0B80CE}" type="presParOf" srcId="{D84B99ED-D837-4BE2-8606-FF29EFD9BA5E}" destId="{C98211D2-9B93-4624-9687-4A8198EB29FD}" srcOrd="2" destOrd="0" presId="urn:microsoft.com/office/officeart/2005/8/layout/pyramid3"/>
    <dgm:cxn modelId="{0A3D5752-1B28-4894-87BB-6D445B7AD818}" type="presParOf" srcId="{C98211D2-9B93-4624-9687-4A8198EB29FD}" destId="{17BF11C9-6D8B-45CF-8F0D-236C68C91A88}" srcOrd="0" destOrd="0" presId="urn:microsoft.com/office/officeart/2005/8/layout/pyramid3"/>
    <dgm:cxn modelId="{FD6614BC-D050-4BD3-A34C-09A48AE6F1D2}" type="presParOf" srcId="{C98211D2-9B93-4624-9687-4A8198EB29FD}" destId="{325C185E-728B-444E-8C3B-E1F0B360E243}" srcOrd="1" destOrd="0" presId="urn:microsoft.com/office/officeart/2005/8/layout/pyramid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2D78ED9-30CD-4FF0-B5F7-A4A1CCC6C79E}">
      <dsp:nvSpPr>
        <dsp:cNvPr id="0" name=""/>
        <dsp:cNvSpPr/>
      </dsp:nvSpPr>
      <dsp:spPr>
        <a:xfrm rot="10800000">
          <a:off x="0" y="0"/>
          <a:ext cx="6096000" cy="1354666"/>
        </a:xfrm>
        <a:prstGeom prst="trapezoid">
          <a:avLst>
            <a:gd name="adj" fmla="val 75000"/>
          </a:avLst>
        </a:prstGeom>
        <a:solidFill>
          <a:srgbClr val="08F869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/>
            <a:t>Macro</a:t>
          </a:r>
        </a:p>
      </dsp:txBody>
      <dsp:txXfrm rot="-10800000">
        <a:off x="1066799" y="0"/>
        <a:ext cx="3962400" cy="1354666"/>
      </dsp:txXfrm>
    </dsp:sp>
    <dsp:sp modelId="{9DF81519-D048-4574-8E8F-BF6EA14D7DD5}">
      <dsp:nvSpPr>
        <dsp:cNvPr id="0" name=""/>
        <dsp:cNvSpPr/>
      </dsp:nvSpPr>
      <dsp:spPr>
        <a:xfrm rot="10800000">
          <a:off x="1015999" y="1354666"/>
          <a:ext cx="4064000" cy="1354666"/>
        </a:xfrm>
        <a:prstGeom prst="trapezoid">
          <a:avLst>
            <a:gd name="adj" fmla="val 75000"/>
          </a:avLst>
        </a:prstGeom>
        <a:solidFill>
          <a:schemeClr val="tx2">
            <a:lumMod val="60000"/>
            <a:lumOff val="4000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kern="1200" err="1"/>
            <a:t>Meso</a:t>
          </a:r>
          <a:r>
            <a:rPr lang="en-GB" sz="4400" kern="1200"/>
            <a:t> </a:t>
          </a:r>
        </a:p>
      </dsp:txBody>
      <dsp:txXfrm rot="-10800000">
        <a:off x="1727199" y="1354666"/>
        <a:ext cx="2641600" cy="1354666"/>
      </dsp:txXfrm>
    </dsp:sp>
    <dsp:sp modelId="{17BF11C9-6D8B-45CF-8F0D-236C68C91A88}">
      <dsp:nvSpPr>
        <dsp:cNvPr id="0" name=""/>
        <dsp:cNvSpPr/>
      </dsp:nvSpPr>
      <dsp:spPr>
        <a:xfrm rot="10800000">
          <a:off x="2058416" y="2704781"/>
          <a:ext cx="2032000" cy="1354666"/>
        </a:xfrm>
        <a:prstGeom prst="trapezoid">
          <a:avLst>
            <a:gd name="adj" fmla="val 75000"/>
          </a:avLst>
        </a:prstGeom>
        <a:solidFill>
          <a:schemeClr val="accent3">
            <a:hueOff val="11250264"/>
            <a:satOff val="-16880"/>
            <a:lumOff val="-274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Micro</a:t>
          </a:r>
          <a:r>
            <a:rPr lang="en-GB" sz="3200" kern="1200" dirty="0"/>
            <a:t> </a:t>
          </a:r>
        </a:p>
      </dsp:txBody>
      <dsp:txXfrm rot="-10800000">
        <a:off x="2058416" y="2704781"/>
        <a:ext cx="2032000" cy="13546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3">
  <dgm:title val=""/>
  <dgm:desc val=""/>
  <dgm:catLst>
    <dgm:cat type="pyramid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T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T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rev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t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3AF884-0C91-46F0-AB0C-2D1544994A9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B861D-8106-45C9-A456-E10D390628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52447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4160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593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endParaRPr lang="en-GB" baseline="0" dirty="0"/>
          </a:p>
          <a:p>
            <a:r>
              <a:rPr lang="en-GB" baseline="0" dirty="0" err="1"/>
              <a:t>Dechreuodd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peilot</a:t>
            </a:r>
            <a:r>
              <a:rPr lang="en-GB" baseline="0" dirty="0"/>
              <a:t> o 6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gynradd</a:t>
            </a:r>
            <a:r>
              <a:rPr lang="en-GB" baseline="0" dirty="0"/>
              <a:t> a </a:t>
            </a:r>
            <a:r>
              <a:rPr lang="en-GB" baseline="0" dirty="0" err="1"/>
              <a:t>uwchradd</a:t>
            </a:r>
            <a:r>
              <a:rPr lang="en-GB" baseline="0" dirty="0"/>
              <a:t>, </a:t>
            </a:r>
            <a:r>
              <a:rPr lang="en-GB" baseline="0" dirty="0" err="1"/>
              <a:t>wnaeth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greu</a:t>
            </a:r>
            <a:r>
              <a:rPr lang="en-GB" baseline="0" dirty="0"/>
              <a:t> </a:t>
            </a:r>
            <a:r>
              <a:rPr lang="en-GB" baseline="0" dirty="0" err="1"/>
              <a:t>nifer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deunyddiau</a:t>
            </a:r>
            <a:r>
              <a:rPr lang="en-GB" baseline="0" dirty="0"/>
              <a:t>, ac </a:t>
            </a:r>
            <a:r>
              <a:rPr lang="en-GB" baseline="0" dirty="0" err="1"/>
              <a:t>yna</a:t>
            </a:r>
            <a:r>
              <a:rPr lang="en-GB" baseline="0" dirty="0"/>
              <a:t> </a:t>
            </a:r>
            <a:r>
              <a:rPr lang="en-GB" baseline="0" dirty="0" err="1"/>
              <a:t>gaeth</a:t>
            </a:r>
            <a:r>
              <a:rPr lang="en-GB" baseline="0" dirty="0"/>
              <a:t> </a:t>
            </a:r>
            <a:r>
              <a:rPr lang="en-GB" baseline="0" dirty="0" err="1"/>
              <a:t>hwn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ddatblygu</a:t>
            </a:r>
            <a:r>
              <a:rPr lang="en-GB" baseline="0" dirty="0"/>
              <a:t> </a:t>
            </a:r>
            <a:r>
              <a:rPr lang="en-GB" baseline="0" dirty="0" err="1"/>
              <a:t>trwy</a:t>
            </a:r>
            <a:r>
              <a:rPr lang="en-GB" baseline="0" dirty="0"/>
              <a:t> </a:t>
            </a:r>
            <a:r>
              <a:rPr lang="en-GB" baseline="0" dirty="0" err="1"/>
              <a:t>ymchwil</a:t>
            </a:r>
            <a:r>
              <a:rPr lang="en-GB" baseline="0" dirty="0"/>
              <a:t> </a:t>
            </a:r>
            <a:r>
              <a:rPr lang="en-GB" baseline="0" dirty="0" err="1"/>
              <a:t>pellach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17 </a:t>
            </a:r>
            <a:r>
              <a:rPr lang="en-GB" baseline="0" dirty="0" err="1"/>
              <a:t>ysgol</a:t>
            </a:r>
            <a:r>
              <a:rPr lang="en-GB" baseline="0" dirty="0"/>
              <a:t>. </a:t>
            </a:r>
            <a:r>
              <a:rPr lang="en-GB" baseline="0" dirty="0" err="1"/>
              <a:t>Dywedoddd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ysgolion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bod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adnoddau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y </a:t>
            </a:r>
            <a:r>
              <a:rPr lang="en-GB" baseline="0" dirty="0" err="1"/>
              <a:t>llyfr</a:t>
            </a:r>
            <a:r>
              <a:rPr lang="en-GB" baseline="0" dirty="0"/>
              <a:t>, </a:t>
            </a:r>
            <a:r>
              <a:rPr lang="en-GB" baseline="0" dirty="0" err="1"/>
              <a:t>neu</a:t>
            </a:r>
            <a:r>
              <a:rPr lang="en-GB" baseline="0" dirty="0"/>
              <a:t> </a:t>
            </a:r>
            <a:r>
              <a:rPr lang="en-GB" baseline="0" dirty="0" err="1"/>
              <a:t>efallai</a:t>
            </a:r>
            <a:r>
              <a:rPr lang="en-GB" baseline="0" dirty="0"/>
              <a:t> </a:t>
            </a:r>
            <a:r>
              <a:rPr lang="en-GB" baseline="0" dirty="0" err="1"/>
              <a:t>pecyn</a:t>
            </a:r>
            <a:r>
              <a:rPr lang="en-GB" baseline="0" dirty="0"/>
              <a:t> </a:t>
            </a:r>
            <a:r>
              <a:rPr lang="en-GB" baseline="0" dirty="0" err="1"/>
              <a:t>yw’r</a:t>
            </a:r>
            <a:r>
              <a:rPr lang="en-GB" baseline="0" dirty="0"/>
              <a:t> term </a:t>
            </a:r>
            <a:r>
              <a:rPr lang="en-GB" baseline="0" dirty="0" err="1"/>
              <a:t>orau</a:t>
            </a:r>
            <a:r>
              <a:rPr lang="en-GB" baseline="0" dirty="0"/>
              <a:t>,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I </a:t>
            </a:r>
            <a:r>
              <a:rPr lang="en-GB" baseline="0" dirty="0" err="1"/>
              <a:t>adnabod</a:t>
            </a:r>
            <a:r>
              <a:rPr lang="en-GB" baseline="0" dirty="0"/>
              <a:t> y </a:t>
            </a:r>
            <a:r>
              <a:rPr lang="en-GB" baseline="0" dirty="0" err="1"/>
              <a:t>faterion</a:t>
            </a:r>
            <a:r>
              <a:rPr lang="en-GB" baseline="0" dirty="0"/>
              <a:t> o </a:t>
            </a:r>
            <a:r>
              <a:rPr lang="en-GB" baseline="0" dirty="0" err="1"/>
              <a:t>bwys</a:t>
            </a:r>
            <a:r>
              <a:rPr lang="en-GB" baseline="0" dirty="0"/>
              <a:t> </a:t>
            </a:r>
            <a:r>
              <a:rPr lang="en-GB" baseline="0" dirty="0" err="1"/>
              <a:t>oedd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canolbwyntio</a:t>
            </a:r>
            <a:r>
              <a:rPr lang="en-GB" baseline="0" dirty="0"/>
              <a:t> </a:t>
            </a:r>
            <a:r>
              <a:rPr lang="en-GB" baseline="0" dirty="0" err="1"/>
              <a:t>arno</a:t>
            </a:r>
            <a:r>
              <a:rPr lang="en-GB" baseline="0" dirty="0"/>
              <a:t>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gwella</a:t>
            </a:r>
            <a:r>
              <a:rPr lang="en-GB" baseline="0" dirty="0"/>
              <a:t>. </a:t>
            </a:r>
            <a:r>
              <a:rPr lang="en-GB" baseline="0" dirty="0" err="1"/>
              <a:t>Wneathon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darganfod</a:t>
            </a:r>
            <a:r>
              <a:rPr lang="en-GB" baseline="0" dirty="0"/>
              <a:t> bod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adnoddau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I </a:t>
            </a:r>
            <a:r>
              <a:rPr lang="en-GB" baseline="0" dirty="0" err="1"/>
              <a:t>adnabod</a:t>
            </a:r>
            <a:r>
              <a:rPr lang="en-GB" baseline="0" dirty="0"/>
              <a:t> ac </a:t>
            </a:r>
            <a:r>
              <a:rPr lang="en-GB" baseline="0" dirty="0" err="1"/>
              <a:t>archwilio</a:t>
            </a:r>
            <a:r>
              <a:rPr lang="en-GB" baseline="0" dirty="0"/>
              <a:t> </a:t>
            </a:r>
            <a:r>
              <a:rPr lang="en-GB" baseline="0" dirty="0" err="1"/>
              <a:t>materion</a:t>
            </a:r>
            <a:r>
              <a:rPr lang="en-GB" baseline="0" dirty="0"/>
              <a:t> </a:t>
            </a:r>
            <a:r>
              <a:rPr lang="en-GB" baseline="0" dirty="0" err="1"/>
              <a:t>na</a:t>
            </a:r>
            <a:r>
              <a:rPr lang="en-GB" baseline="0" dirty="0"/>
              <a:t> </a:t>
            </a:r>
            <a:r>
              <a:rPr lang="en-GB" baseline="0" dirty="0" err="1"/>
              <a:t>fyddent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hystyried</a:t>
            </a:r>
            <a:r>
              <a:rPr lang="en-GB" baseline="0" dirty="0"/>
              <a:t> </a:t>
            </a:r>
            <a:r>
              <a:rPr lang="en-GB" baseline="0" dirty="0" err="1"/>
              <a:t>oni</a:t>
            </a:r>
            <a:r>
              <a:rPr lang="en-GB" baseline="0" dirty="0"/>
              <a:t> </a:t>
            </a:r>
            <a:r>
              <a:rPr lang="en-GB" baseline="0" dirty="0" err="1"/>
              <a:t>bai</a:t>
            </a:r>
            <a:r>
              <a:rPr lang="en-GB" baseline="0" dirty="0"/>
              <a:t> am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adnodd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 err="1"/>
              <a:t>Ers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, </a:t>
            </a:r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ddogfen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</a:t>
            </a:r>
            <a:r>
              <a:rPr lang="en-GB" baseline="0" dirty="0" err="1"/>
              <a:t>a’I</a:t>
            </a:r>
            <a:r>
              <a:rPr lang="en-GB" baseline="0" dirty="0"/>
              <a:t> </a:t>
            </a:r>
            <a:r>
              <a:rPr lang="en-GB" baseline="0" dirty="0" err="1"/>
              <a:t>adnewyddu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DANGOS YR DDOGFEN AR Y SGRIN A PWYNTIO MAS NID ‘LLYFR’ YW HON</a:t>
            </a:r>
          </a:p>
          <a:p>
            <a:endParaRPr lang="en-GB" baseline="0" dirty="0"/>
          </a:p>
          <a:p>
            <a:r>
              <a:rPr lang="en-GB" baseline="0" dirty="0"/>
              <a:t>Felly, </a:t>
            </a:r>
            <a:r>
              <a:rPr lang="en-GB" baseline="0" dirty="0" err="1"/>
              <a:t>mae’r</a:t>
            </a:r>
            <a:r>
              <a:rPr lang="en-GB" baseline="0" dirty="0"/>
              <a:t> Index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disgrifio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hunain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adnodd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gyfer</a:t>
            </a:r>
            <a:r>
              <a:rPr lang="en-GB" baseline="0" dirty="0"/>
              <a:t> </a:t>
            </a:r>
            <a:r>
              <a:rPr lang="en-GB" baseline="0" dirty="0" err="1"/>
              <a:t>pawb</a:t>
            </a:r>
            <a:r>
              <a:rPr lang="en-GB" baseline="0" dirty="0"/>
              <a:t>, dim </a:t>
            </a:r>
            <a:r>
              <a:rPr lang="en-GB" baseline="0" dirty="0" err="1"/>
              <a:t>ots</a:t>
            </a:r>
            <a:r>
              <a:rPr lang="en-GB" baseline="0" dirty="0"/>
              <a:t> pa </a:t>
            </a:r>
            <a:r>
              <a:rPr lang="en-GB" baseline="0" dirty="0" err="1"/>
              <a:t>lefel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termau</a:t>
            </a:r>
            <a:r>
              <a:rPr lang="en-GB" baseline="0" dirty="0"/>
              <a:t> </a:t>
            </a:r>
            <a:r>
              <a:rPr lang="en-GB" baseline="0" dirty="0" err="1"/>
              <a:t>profiad</a:t>
            </a:r>
            <a:r>
              <a:rPr lang="en-GB" baseline="0" dirty="0"/>
              <a:t>. </a:t>
            </a:r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ddogfen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dilyn</a:t>
            </a:r>
            <a:r>
              <a:rPr lang="en-GB" baseline="0" dirty="0"/>
              <a:t> </a:t>
            </a:r>
            <a:r>
              <a:rPr lang="en-GB" baseline="0" dirty="0" err="1"/>
              <a:t>struthur</a:t>
            </a:r>
            <a:r>
              <a:rPr lang="en-GB" baseline="0" dirty="0"/>
              <a:t> </a:t>
            </a:r>
            <a:r>
              <a:rPr lang="en-GB" baseline="0" dirty="0" err="1"/>
              <a:t>adeiladol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chi I </a:t>
            </a:r>
            <a:r>
              <a:rPr lang="en-GB" baseline="0" dirty="0" err="1"/>
              <a:t>adfeildau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sgiliau</a:t>
            </a:r>
            <a:r>
              <a:rPr lang="en-GB" baseline="0" dirty="0"/>
              <a:t> </a:t>
            </a:r>
            <a:r>
              <a:rPr lang="en-GB" baseline="0" dirty="0" err="1"/>
              <a:t>blaenorol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</a:t>
            </a:r>
            <a:r>
              <a:rPr lang="en-GB" baseline="0" dirty="0" err="1"/>
              <a:t>ymarferwr</a:t>
            </a:r>
            <a:r>
              <a:rPr lang="en-GB" baseline="0" dirty="0"/>
              <a:t> ac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helpu</a:t>
            </a:r>
            <a:r>
              <a:rPr lang="en-GB" baseline="0" dirty="0"/>
              <a:t> </a:t>
            </a:r>
            <a:r>
              <a:rPr lang="en-GB" baseline="0" dirty="0" err="1"/>
              <a:t>herio</a:t>
            </a:r>
            <a:r>
              <a:rPr lang="en-GB" baseline="0" dirty="0"/>
              <a:t> </a:t>
            </a:r>
            <a:r>
              <a:rPr lang="en-GB" baseline="0" dirty="0" err="1"/>
              <a:t>pobl</a:t>
            </a:r>
            <a:r>
              <a:rPr lang="en-GB" baseline="0" dirty="0"/>
              <a:t> – </a:t>
            </a:r>
            <a:r>
              <a:rPr lang="en-GB" baseline="0" dirty="0" err="1"/>
              <a:t>nid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‘static’ –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herio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</a:t>
            </a:r>
            <a:r>
              <a:rPr lang="en-GB" baseline="0" dirty="0" err="1"/>
              <a:t>ffordd</a:t>
            </a:r>
            <a:r>
              <a:rPr lang="en-GB" baseline="0" dirty="0"/>
              <a:t> o </a:t>
            </a:r>
            <a:r>
              <a:rPr lang="en-GB" baseline="0" dirty="0" err="1"/>
              <a:t>meddwl</a:t>
            </a:r>
            <a:r>
              <a:rPr lang="en-GB" baseline="0" dirty="0"/>
              <a:t> ac o </a:t>
            </a:r>
            <a:r>
              <a:rPr lang="en-GB" baseline="0" dirty="0" err="1"/>
              <a:t>weithio</a:t>
            </a:r>
            <a:r>
              <a:rPr lang="en-GB" baseline="0" dirty="0"/>
              <a:t> o </a:t>
            </a:r>
            <a:r>
              <a:rPr lang="en-GB" baseline="0" dirty="0" err="1"/>
              <a:t>hyd</a:t>
            </a:r>
            <a:r>
              <a:rPr lang="en-GB" baseline="0" dirty="0"/>
              <a:t> ac o hyd. </a:t>
            </a:r>
            <a:r>
              <a:rPr lang="en-GB" baseline="0" dirty="0" err="1"/>
              <a:t>Mae’r</a:t>
            </a:r>
            <a:r>
              <a:rPr lang="en-GB" baseline="0" dirty="0"/>
              <a:t> index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pwysleisio</a:t>
            </a:r>
            <a:r>
              <a:rPr lang="en-GB" baseline="0" dirty="0"/>
              <a:t> </a:t>
            </a:r>
            <a:r>
              <a:rPr lang="en-GB" baseline="0" dirty="0" err="1"/>
              <a:t>mai</a:t>
            </a:r>
            <a:r>
              <a:rPr lang="en-GB" baseline="0" dirty="0"/>
              <a:t> </a:t>
            </a:r>
            <a:r>
              <a:rPr lang="en-GB" baseline="0" dirty="0" err="1"/>
              <a:t>nid</a:t>
            </a:r>
            <a:r>
              <a:rPr lang="en-GB" baseline="0" dirty="0"/>
              <a:t> </a:t>
            </a:r>
            <a:r>
              <a:rPr lang="en-GB" baseline="0" dirty="0" err="1"/>
              <a:t>adnodd</a:t>
            </a:r>
            <a:r>
              <a:rPr lang="en-GB" baseline="0" dirty="0"/>
              <a:t> </a:t>
            </a:r>
            <a:r>
              <a:rPr lang="en-GB" baseline="0" dirty="0" err="1"/>
              <a:t>neu</a:t>
            </a:r>
            <a:r>
              <a:rPr lang="en-GB" baseline="0" dirty="0"/>
              <a:t> </a:t>
            </a:r>
            <a:r>
              <a:rPr lang="en-GB" baseline="0" dirty="0" err="1"/>
              <a:t>rhywbeth</a:t>
            </a:r>
            <a:r>
              <a:rPr lang="en-GB" baseline="0" dirty="0"/>
              <a:t> </a:t>
            </a:r>
            <a:r>
              <a:rPr lang="en-GB" baseline="0" dirty="0" err="1"/>
              <a:t>YCHWANEGOl</a:t>
            </a:r>
            <a:r>
              <a:rPr lang="en-GB" baseline="0" dirty="0"/>
              <a:t> </a:t>
            </a:r>
            <a:r>
              <a:rPr lang="en-GB" baseline="0" dirty="0" err="1"/>
              <a:t>yw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, </a:t>
            </a:r>
            <a:r>
              <a:rPr lang="en-GB" baseline="0" dirty="0" err="1"/>
              <a:t>ond</a:t>
            </a:r>
            <a:r>
              <a:rPr lang="en-GB" baseline="0" dirty="0"/>
              <a:t> </a:t>
            </a:r>
            <a:r>
              <a:rPr lang="en-GB" baseline="0" dirty="0" err="1"/>
              <a:t>hytrach</a:t>
            </a:r>
            <a:r>
              <a:rPr lang="en-GB" baseline="0" dirty="0"/>
              <a:t>, </a:t>
            </a:r>
            <a:r>
              <a:rPr lang="en-GB" baseline="0" dirty="0" err="1"/>
              <a:t>ffordd</a:t>
            </a:r>
            <a:r>
              <a:rPr lang="en-GB" baseline="0" dirty="0"/>
              <a:t> I </a:t>
            </a:r>
            <a:r>
              <a:rPr lang="en-GB" baseline="0" dirty="0" err="1"/>
              <a:t>bobl</a:t>
            </a:r>
            <a:r>
              <a:rPr lang="en-GB" baseline="0" dirty="0"/>
              <a:t> I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syniadau</a:t>
            </a:r>
            <a:r>
              <a:rPr lang="en-GB" baseline="0" dirty="0"/>
              <a:t> </a:t>
            </a:r>
            <a:r>
              <a:rPr lang="en-GB" baseline="0" dirty="0" err="1"/>
              <a:t>ymarferol</a:t>
            </a:r>
            <a:r>
              <a:rPr lang="en-GB" baseline="0" dirty="0"/>
              <a:t> </a:t>
            </a:r>
            <a:r>
              <a:rPr lang="en-GB" baseline="0" dirty="0" err="1"/>
              <a:t>iawn</a:t>
            </a:r>
            <a:r>
              <a:rPr lang="en-GB" baseline="0" dirty="0"/>
              <a:t> </a:t>
            </a:r>
            <a:r>
              <a:rPr lang="en-GB" baseline="0" dirty="0" err="1"/>
              <a:t>byddai’n</a:t>
            </a:r>
            <a:r>
              <a:rPr lang="en-GB" baseline="0" dirty="0"/>
              <a:t> </a:t>
            </a:r>
            <a:r>
              <a:rPr lang="en-GB" baseline="0" dirty="0" err="1"/>
              <a:t>cefnogi</a:t>
            </a:r>
            <a:r>
              <a:rPr lang="en-GB" baseline="0" dirty="0"/>
              <a:t> </a:t>
            </a:r>
            <a:r>
              <a:rPr lang="en-GB" baseline="0" dirty="0" err="1"/>
              <a:t>nhw</a:t>
            </a:r>
            <a:r>
              <a:rPr lang="en-GB" baseline="0" dirty="0"/>
              <a:t>, ac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ffordd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annog</a:t>
            </a:r>
            <a:r>
              <a:rPr lang="en-GB" baseline="0" dirty="0"/>
              <a:t> </a:t>
            </a:r>
            <a:r>
              <a:rPr lang="en-GB" baseline="0" dirty="0" err="1"/>
              <a:t>cydweithio</a:t>
            </a:r>
            <a:r>
              <a:rPr lang="en-GB" baseline="0" dirty="0"/>
              <a:t> o </a:t>
            </a:r>
            <a:r>
              <a:rPr lang="en-GB" baseline="0" dirty="0" err="1"/>
              <a:t>fewn</a:t>
            </a:r>
            <a:r>
              <a:rPr lang="en-GB" baseline="0" dirty="0"/>
              <a:t> </a:t>
            </a:r>
            <a:r>
              <a:rPr lang="en-GB" baseline="0" dirty="0" err="1"/>
              <a:t>ysgolion</a:t>
            </a:r>
            <a:r>
              <a:rPr lang="en-GB" baseline="0" dirty="0"/>
              <a:t> – ac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cynnwys</a:t>
            </a:r>
            <a:r>
              <a:rPr lang="en-GB" baseline="0" dirty="0"/>
              <a:t> </a:t>
            </a:r>
            <a:r>
              <a:rPr lang="en-GB" baseline="0" dirty="0" err="1"/>
              <a:t>rhieni</a:t>
            </a:r>
            <a:r>
              <a:rPr lang="en-GB" baseline="0" dirty="0"/>
              <a:t>, staff, plant – </a:t>
            </a:r>
            <a:r>
              <a:rPr lang="en-GB" baseline="0" dirty="0" err="1"/>
              <a:t>pawb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a </a:t>
            </a:r>
            <a:r>
              <a:rPr lang="en-GB" baseline="0" dirty="0" err="1"/>
              <a:t>rhan</a:t>
            </a:r>
            <a:r>
              <a:rPr lang="en-GB" baseline="0" dirty="0"/>
              <a:t> I </a:t>
            </a:r>
            <a:r>
              <a:rPr lang="en-GB" baseline="0" dirty="0" err="1"/>
              <a:t>chwarae</a:t>
            </a:r>
            <a:r>
              <a:rPr lang="en-GB" baseline="0" dirty="0"/>
              <a:t> </a:t>
            </a:r>
            <a:r>
              <a:rPr lang="en-GB" baseline="0" dirty="0" err="1"/>
              <a:t>ym</a:t>
            </a:r>
            <a:r>
              <a:rPr lang="en-GB" baseline="0" dirty="0"/>
              <a:t> </a:t>
            </a:r>
            <a:r>
              <a:rPr lang="en-GB" baseline="0" dirty="0" err="1"/>
              <a:t>mhrofiadau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plant. </a:t>
            </a:r>
          </a:p>
          <a:p>
            <a:endParaRPr lang="en-GB" baseline="0" dirty="0"/>
          </a:p>
          <a:p>
            <a:r>
              <a:rPr lang="en-GB" baseline="0" dirty="0"/>
              <a:t>Mae Booth a </a:t>
            </a:r>
            <a:r>
              <a:rPr lang="en-GB" baseline="0" dirty="0" err="1"/>
              <a:t>Ainscow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pwysleisio</a:t>
            </a:r>
            <a:r>
              <a:rPr lang="en-GB" baseline="0" dirty="0"/>
              <a:t> bod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newid</a:t>
            </a:r>
            <a:r>
              <a:rPr lang="en-GB" baseline="0" dirty="0"/>
              <a:t>. Mae </a:t>
            </a:r>
            <a:r>
              <a:rPr lang="en-GB" baseline="0" dirty="0" err="1"/>
              <a:t>nhw’n</a:t>
            </a:r>
            <a:r>
              <a:rPr lang="en-GB" baseline="0" dirty="0"/>
              <a:t> </a:t>
            </a:r>
            <a:r>
              <a:rPr lang="en-GB" baseline="0" dirty="0" err="1"/>
              <a:t>gweld</a:t>
            </a:r>
            <a:r>
              <a:rPr lang="en-GB" baseline="0" dirty="0"/>
              <a:t>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fel</a:t>
            </a:r>
            <a:r>
              <a:rPr lang="en-GB" baseline="0" dirty="0"/>
              <a:t> broses di-</a:t>
            </a:r>
            <a:r>
              <a:rPr lang="en-GB" baseline="0" dirty="0" err="1"/>
              <a:t>diwedd</a:t>
            </a:r>
            <a:r>
              <a:rPr lang="en-GB" baseline="0" dirty="0"/>
              <a:t> o </a:t>
            </a:r>
            <a:r>
              <a:rPr lang="en-GB" baseline="0" dirty="0" err="1"/>
              <a:t>cynyddu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a </a:t>
            </a:r>
            <a:r>
              <a:rPr lang="en-GB" baseline="0" dirty="0" err="1"/>
              <a:t>chyfranogiaeth</a:t>
            </a:r>
            <a:r>
              <a:rPr lang="en-GB" baseline="0" dirty="0"/>
              <a:t> am bob </a:t>
            </a:r>
            <a:r>
              <a:rPr lang="en-GB" baseline="0" dirty="0" err="1"/>
              <a:t>ddisgybl</a:t>
            </a:r>
            <a:r>
              <a:rPr lang="en-GB" baseline="0" dirty="0"/>
              <a:t>.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ddweud</a:t>
            </a:r>
            <a:r>
              <a:rPr lang="en-GB" baseline="0" dirty="0"/>
              <a:t> ‘IT is an ideal to which schools can aspire which is never fully reached… inclusive schools are on the move”. </a:t>
            </a:r>
          </a:p>
          <a:p>
            <a:endParaRPr lang="en-GB" baseline="0" dirty="0"/>
          </a:p>
          <a:p>
            <a:r>
              <a:rPr lang="en-GB" baseline="0" dirty="0"/>
              <a:t>Mae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pwysleisio’r</a:t>
            </a:r>
            <a:r>
              <a:rPr lang="en-GB" baseline="0" dirty="0"/>
              <a:t> </a:t>
            </a:r>
            <a:r>
              <a:rPr lang="en-GB" baseline="0" dirty="0" err="1"/>
              <a:t>elfen</a:t>
            </a:r>
            <a:r>
              <a:rPr lang="en-GB" baseline="0" dirty="0"/>
              <a:t> o </a:t>
            </a:r>
            <a:r>
              <a:rPr lang="en-GB" baseline="0" dirty="0" err="1"/>
              <a:t>gyfranogaeth</a:t>
            </a:r>
            <a:r>
              <a:rPr lang="en-GB" baseline="0" dirty="0"/>
              <a:t> – </a:t>
            </a:r>
            <a:r>
              <a:rPr lang="en-GB" baseline="0" dirty="0" err="1"/>
              <a:t>golygir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bod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gweithio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cyd</a:t>
            </a:r>
            <a:r>
              <a:rPr lang="en-GB" baseline="0" dirty="0"/>
              <a:t> </a:t>
            </a:r>
            <a:r>
              <a:rPr lang="en-GB" baseline="0" dirty="0" err="1"/>
              <a:t>gyda</a:t>
            </a:r>
            <a:r>
              <a:rPr lang="en-GB" baseline="0" dirty="0"/>
              <a:t> </a:t>
            </a:r>
            <a:r>
              <a:rPr lang="en-GB" baseline="0" dirty="0" err="1"/>
              <a:t>eraill</a:t>
            </a:r>
            <a:r>
              <a:rPr lang="en-GB" baseline="0" dirty="0"/>
              <a:t>, a </a:t>
            </a:r>
            <a:r>
              <a:rPr lang="en-GB" baseline="0" dirty="0" err="1"/>
              <a:t>cydweithio</a:t>
            </a:r>
            <a:r>
              <a:rPr lang="en-GB" baseline="0" dirty="0"/>
              <a:t> I </a:t>
            </a:r>
            <a:r>
              <a:rPr lang="en-GB" baseline="0" dirty="0" err="1"/>
              <a:t>greu</a:t>
            </a:r>
            <a:r>
              <a:rPr lang="en-GB" baseline="0" dirty="0"/>
              <a:t> </a:t>
            </a:r>
            <a:r>
              <a:rPr lang="en-GB" baseline="0" dirty="0" err="1"/>
              <a:t>cyfleodd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</a:t>
            </a:r>
            <a:r>
              <a:rPr lang="en-GB" baseline="0" dirty="0" err="1"/>
              <a:t>rhanedig</a:t>
            </a:r>
            <a:r>
              <a:rPr lang="en-GB" baseline="0" dirty="0"/>
              <a:t>. Felly,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</a:t>
            </a:r>
            <a:r>
              <a:rPr lang="en-GB" baseline="0" dirty="0" err="1"/>
              <a:t>ymrwymiad</a:t>
            </a:r>
            <a:r>
              <a:rPr lang="en-GB" baseline="0" dirty="0"/>
              <a:t> </a:t>
            </a:r>
            <a:r>
              <a:rPr lang="en-GB" baseline="0" dirty="0" err="1"/>
              <a:t>actif</a:t>
            </a:r>
            <a:r>
              <a:rPr lang="en-GB" baseline="0" dirty="0"/>
              <a:t> </a:t>
            </a:r>
            <a:r>
              <a:rPr lang="en-GB" baseline="0" dirty="0" err="1"/>
              <a:t>i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a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llais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sut</a:t>
            </a:r>
            <a:r>
              <a:rPr lang="en-GB" baseline="0" dirty="0"/>
              <a:t> </a:t>
            </a:r>
            <a:r>
              <a:rPr lang="en-GB" baseline="0" dirty="0" err="1"/>
              <a:t>nae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brofi</a:t>
            </a:r>
            <a:r>
              <a:rPr lang="en-GB" baseline="0" dirty="0"/>
              <a:t>.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dadlau</a:t>
            </a:r>
            <a:r>
              <a:rPr lang="en-GB" baseline="0" dirty="0"/>
              <a:t> bod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cwmpasi’r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am </a:t>
            </a:r>
            <a:r>
              <a:rPr lang="en-GB" baseline="0" dirty="0" err="1"/>
              <a:t>gydnabyddiaeth</a:t>
            </a:r>
            <a:r>
              <a:rPr lang="en-GB" baseline="0" dirty="0"/>
              <a:t>, </a:t>
            </a:r>
            <a:r>
              <a:rPr lang="en-GB" baseline="0" dirty="0" err="1"/>
              <a:t>derbynniaeth</a:t>
            </a:r>
            <a:r>
              <a:rPr lang="en-GB" baseline="0" dirty="0"/>
              <a:t> a </a:t>
            </a:r>
            <a:r>
              <a:rPr lang="en-GB" baseline="0" dirty="0" err="1"/>
              <a:t>synnwyr</a:t>
            </a:r>
            <a:r>
              <a:rPr lang="en-GB" baseline="0" dirty="0"/>
              <a:t> o </a:t>
            </a:r>
            <a:r>
              <a:rPr lang="en-GB" baseline="0" dirty="0" err="1"/>
              <a:t>hunain</a:t>
            </a:r>
            <a:r>
              <a:rPr lang="en-GB" baseline="0" dirty="0"/>
              <a:t> </a:t>
            </a:r>
            <a:r>
              <a:rPr lang="en-GB" baseline="0" dirty="0" err="1"/>
              <a:t>werth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-</a:t>
            </a:r>
            <a:r>
              <a:rPr lang="en-GB" baseline="0" dirty="0" err="1"/>
              <a:t>Parhaus</a:t>
            </a:r>
            <a:r>
              <a:rPr lang="en-GB" baseline="0" dirty="0"/>
              <a:t> – </a:t>
            </a:r>
            <a:r>
              <a:rPr lang="en-GB" baseline="0" dirty="0" err="1"/>
              <a:t>ddogfen</a:t>
            </a:r>
            <a:r>
              <a:rPr lang="en-GB" baseline="0" dirty="0"/>
              <a:t> ‘</a:t>
            </a:r>
            <a:r>
              <a:rPr lang="en-GB" baseline="0" dirty="0" err="1"/>
              <a:t>byw</a:t>
            </a:r>
            <a:r>
              <a:rPr lang="en-GB" baseline="0" dirty="0"/>
              <a:t>’ – </a:t>
            </a:r>
            <a:r>
              <a:rPr lang="en-GB" baseline="0" dirty="0" err="1"/>
              <a:t>meddwl</a:t>
            </a:r>
            <a:r>
              <a:rPr lang="en-GB" baseline="0" dirty="0"/>
              <a:t> am </a:t>
            </a:r>
            <a:r>
              <a:rPr lang="en-GB" baseline="0" dirty="0" err="1"/>
              <a:t>sut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agweddau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newid</a:t>
            </a:r>
            <a:r>
              <a:rPr lang="en-GB" baseline="0" dirty="0"/>
              <a:t> </a:t>
            </a:r>
            <a:r>
              <a:rPr lang="en-GB" baseline="0" dirty="0" err="1"/>
              <a:t>dros</a:t>
            </a:r>
            <a:r>
              <a:rPr lang="en-GB" baseline="0" dirty="0"/>
              <a:t> </a:t>
            </a:r>
            <a:r>
              <a:rPr lang="en-GB" baseline="0" dirty="0" err="1"/>
              <a:t>amser</a:t>
            </a:r>
            <a:r>
              <a:rPr lang="en-GB" baseline="0" dirty="0"/>
              <a:t> – </a:t>
            </a:r>
            <a:r>
              <a:rPr lang="en-GB" baseline="0" dirty="0" err="1"/>
              <a:t>rhaid</a:t>
            </a:r>
            <a:r>
              <a:rPr lang="en-GB" baseline="0" dirty="0"/>
              <a:t> I </a:t>
            </a:r>
            <a:r>
              <a:rPr lang="en-GB" baseline="0" dirty="0" err="1"/>
              <a:t>ni</a:t>
            </a:r>
            <a:r>
              <a:rPr lang="en-GB" baseline="0" dirty="0"/>
              <a:t> I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barod</a:t>
            </a:r>
            <a:r>
              <a:rPr lang="en-GB" baseline="0" dirty="0"/>
              <a:t> I </a:t>
            </a:r>
            <a:r>
              <a:rPr lang="en-GB" baseline="0" dirty="0" err="1"/>
              <a:t>herio</a:t>
            </a:r>
            <a:r>
              <a:rPr lang="en-GB" baseline="0" dirty="0"/>
              <a:t> </a:t>
            </a:r>
            <a:r>
              <a:rPr lang="en-GB" baseline="0" dirty="0" err="1"/>
              <a:t>ein</a:t>
            </a:r>
            <a:r>
              <a:rPr lang="en-GB" baseline="0" dirty="0"/>
              <a:t> </a:t>
            </a:r>
            <a:r>
              <a:rPr lang="en-GB" baseline="0" dirty="0" err="1"/>
              <a:t>meddyliau</a:t>
            </a:r>
            <a:r>
              <a:rPr lang="en-GB" baseline="0" dirty="0"/>
              <a:t> </a:t>
            </a:r>
            <a:r>
              <a:rPr lang="en-GB" baseline="0" dirty="0" err="1"/>
              <a:t>ni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“Developing Inclusion involves reducing exclusionary pressures” </a:t>
            </a:r>
          </a:p>
          <a:p>
            <a:endParaRPr lang="en-GB" baseline="0" dirty="0"/>
          </a:p>
          <a:p>
            <a:r>
              <a:rPr lang="en-GB" baseline="0" dirty="0"/>
              <a:t>Mae Booth a </a:t>
            </a:r>
            <a:r>
              <a:rPr lang="en-GB" baseline="0" dirty="0" err="1"/>
              <a:t>Ainsocw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gweld</a:t>
            </a:r>
            <a:r>
              <a:rPr lang="en-GB" baseline="0" dirty="0"/>
              <a:t> </a:t>
            </a:r>
            <a:r>
              <a:rPr lang="en-GB" baseline="0" dirty="0" err="1"/>
              <a:t>beth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nhw’n</a:t>
            </a:r>
            <a:r>
              <a:rPr lang="en-GB" baseline="0" dirty="0"/>
              <a:t> </a:t>
            </a:r>
            <a:r>
              <a:rPr lang="en-GB" baseline="0" dirty="0" err="1"/>
              <a:t>galw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‘barriers to learning and participation’ – ac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awgrymu</a:t>
            </a:r>
            <a:r>
              <a:rPr lang="en-GB" baseline="0" dirty="0"/>
              <a:t> bod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ffordd</a:t>
            </a:r>
            <a:r>
              <a:rPr lang="en-GB" baseline="0" dirty="0"/>
              <a:t> </a:t>
            </a:r>
            <a:r>
              <a:rPr lang="en-GB" baseline="0" dirty="0" err="1"/>
              <a:t>arall</a:t>
            </a:r>
            <a:r>
              <a:rPr lang="en-GB" baseline="0" dirty="0"/>
              <a:t> o </a:t>
            </a:r>
            <a:r>
              <a:rPr lang="en-GB" baseline="0" dirty="0" err="1"/>
              <a:t>ystyried</a:t>
            </a:r>
            <a:r>
              <a:rPr lang="en-GB" baseline="0" dirty="0"/>
              <a:t> y term AAA – </a:t>
            </a:r>
            <a:r>
              <a:rPr lang="en-GB" baseline="0" dirty="0" err="1"/>
              <a:t>teimlant</a:t>
            </a:r>
            <a:r>
              <a:rPr lang="en-GB" baseline="0" dirty="0"/>
              <a:t>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hyn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derm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adlewyrchu’r</a:t>
            </a:r>
            <a:r>
              <a:rPr lang="en-GB" baseline="0" dirty="0"/>
              <a:t> model </a:t>
            </a:r>
            <a:r>
              <a:rPr lang="en-GB" baseline="0" dirty="0" err="1"/>
              <a:t>meddygol</a:t>
            </a:r>
            <a:r>
              <a:rPr lang="en-GB" baseline="0" dirty="0"/>
              <a:t>, </a:t>
            </a:r>
            <a:r>
              <a:rPr lang="en-GB" baseline="0" dirty="0" err="1"/>
              <a:t>ble</a:t>
            </a:r>
            <a:r>
              <a:rPr lang="en-GB" baseline="0" dirty="0"/>
              <a:t> </a:t>
            </a:r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ffocws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‘</a:t>
            </a:r>
            <a:r>
              <a:rPr lang="en-GB" baseline="0" dirty="0" err="1"/>
              <a:t>angen</a:t>
            </a:r>
            <a:r>
              <a:rPr lang="en-GB" baseline="0" dirty="0"/>
              <a:t>’ ac </a:t>
            </a:r>
            <a:r>
              <a:rPr lang="en-GB" baseline="0" dirty="0" err="1"/>
              <a:t>nid</a:t>
            </a:r>
            <a:r>
              <a:rPr lang="en-GB" baseline="0" dirty="0"/>
              <a:t> y </a:t>
            </a:r>
            <a:r>
              <a:rPr lang="en-GB" baseline="0" dirty="0" err="1"/>
              <a:t>rhwystrau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plentyn</a:t>
            </a:r>
            <a:r>
              <a:rPr lang="en-GB" baseline="0" dirty="0"/>
              <a:t>. Mae </a:t>
            </a:r>
            <a:r>
              <a:rPr lang="en-GB" baseline="0" dirty="0" err="1"/>
              <a:t>nhw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gweld</a:t>
            </a:r>
            <a:r>
              <a:rPr lang="en-GB" baseline="0" dirty="0"/>
              <a:t> e </a:t>
            </a:r>
            <a:r>
              <a:rPr lang="en-GB" baseline="0" dirty="0" err="1"/>
              <a:t>fel</a:t>
            </a:r>
            <a:r>
              <a:rPr lang="en-GB" baseline="0" dirty="0"/>
              <a:t> term </a:t>
            </a:r>
            <a:r>
              <a:rPr lang="en-GB" baseline="0" dirty="0" err="1"/>
              <a:t>gyfyng</a:t>
            </a:r>
            <a:r>
              <a:rPr lang="en-GB" baseline="0" dirty="0"/>
              <a:t> </a:t>
            </a:r>
            <a:r>
              <a:rPr lang="en-GB" baseline="0" dirty="0" err="1"/>
              <a:t>iawn</a:t>
            </a:r>
            <a:r>
              <a:rPr lang="en-GB" baseline="0" dirty="0"/>
              <a:t> am </a:t>
            </a:r>
            <a:r>
              <a:rPr lang="en-GB" baseline="0" dirty="0" err="1"/>
              <a:t>sawl</a:t>
            </a:r>
            <a:r>
              <a:rPr lang="en-GB" baseline="0" dirty="0"/>
              <a:t> </a:t>
            </a:r>
            <a:r>
              <a:rPr lang="en-GB" baseline="0" dirty="0" err="1"/>
              <a:t>rheswm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gyntaf</a:t>
            </a:r>
            <a:r>
              <a:rPr lang="en-GB" baseline="0" dirty="0"/>
              <a:t>,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dadlau</a:t>
            </a:r>
            <a:r>
              <a:rPr lang="en-GB" baseline="0" dirty="0"/>
              <a:t> bod AAA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aml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‘label’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ostyngiad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disgwyliaday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</a:t>
            </a:r>
            <a:r>
              <a:rPr lang="en-GB" baseline="0" dirty="0" err="1"/>
              <a:t>plentyn</a:t>
            </a:r>
            <a:r>
              <a:rPr lang="en-GB" baseline="0" dirty="0"/>
              <a:t> </a:t>
            </a:r>
            <a:r>
              <a:rPr lang="en-GB" baseline="0" dirty="0" err="1"/>
              <a:t>yna</a:t>
            </a:r>
            <a:r>
              <a:rPr lang="en-GB" baseline="0" dirty="0"/>
              <a:t>, ac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fod</a:t>
            </a:r>
            <a:r>
              <a:rPr lang="en-GB" baseline="0" dirty="0"/>
              <a:t> </a:t>
            </a:r>
            <a:r>
              <a:rPr lang="en-GB" baseline="0" dirty="0" err="1"/>
              <a:t>hefyd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allwyro</a:t>
            </a:r>
            <a:r>
              <a:rPr lang="en-GB" baseline="0" dirty="0"/>
              <a:t> (Deflect) –</a:t>
            </a:r>
            <a:r>
              <a:rPr lang="en-GB" baseline="0" dirty="0" err="1"/>
              <a:t>tynnu</a:t>
            </a:r>
            <a:r>
              <a:rPr lang="en-GB" baseline="0" dirty="0"/>
              <a:t> </a:t>
            </a:r>
            <a:r>
              <a:rPr lang="en-GB" baseline="0" dirty="0" err="1"/>
              <a:t>sylw</a:t>
            </a:r>
            <a:r>
              <a:rPr lang="en-GB" baseline="0" dirty="0"/>
              <a:t> I </a:t>
            </a:r>
            <a:r>
              <a:rPr lang="en-GB" baseline="0" dirty="0" err="1"/>
              <a:t>ffwrdd</a:t>
            </a:r>
            <a:r>
              <a:rPr lang="en-GB" baseline="0" dirty="0"/>
              <a:t> –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anhawsterau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disgyblion</a:t>
            </a:r>
            <a:r>
              <a:rPr lang="en-GB" baseline="0" dirty="0"/>
              <a:t> </a:t>
            </a:r>
            <a:r>
              <a:rPr lang="en-GB" baseline="0" dirty="0" err="1"/>
              <a:t>eraill</a:t>
            </a:r>
            <a:r>
              <a:rPr lang="en-GB" baseline="0" dirty="0"/>
              <a:t> </a:t>
            </a:r>
            <a:r>
              <a:rPr lang="en-GB" baseline="0" dirty="0" err="1"/>
              <a:t>heb</a:t>
            </a:r>
            <a:r>
              <a:rPr lang="en-GB" baseline="0" dirty="0"/>
              <a:t> y label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wynebi</a:t>
            </a:r>
            <a:r>
              <a:rPr lang="en-GB" baseline="0" dirty="0"/>
              <a:t>. Felly, </a:t>
            </a:r>
            <a:r>
              <a:rPr lang="en-GB" baseline="0" dirty="0" err="1"/>
              <a:t>nid</a:t>
            </a:r>
            <a:r>
              <a:rPr lang="en-GB" baseline="0" dirty="0"/>
              <a:t> </a:t>
            </a:r>
            <a:r>
              <a:rPr lang="en-GB" baseline="0" dirty="0" err="1"/>
              <a:t>ydym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ystyried</a:t>
            </a:r>
            <a:r>
              <a:rPr lang="en-GB" baseline="0" dirty="0"/>
              <a:t> y </a:t>
            </a:r>
            <a:r>
              <a:rPr lang="en-GB" baseline="0" dirty="0" err="1"/>
              <a:t>broblemau</a:t>
            </a:r>
            <a:r>
              <a:rPr lang="en-GB" baseline="0" dirty="0"/>
              <a:t> </a:t>
            </a:r>
            <a:r>
              <a:rPr lang="en-GB" baseline="0" dirty="0" err="1"/>
              <a:t>sy’n</a:t>
            </a:r>
            <a:r>
              <a:rPr lang="en-GB" baseline="0" dirty="0"/>
              <a:t> </a:t>
            </a:r>
            <a:r>
              <a:rPr lang="en-GB" baseline="0" dirty="0" err="1"/>
              <a:t>codi</a:t>
            </a:r>
            <a:r>
              <a:rPr lang="en-GB" baseline="0" dirty="0"/>
              <a:t> o </a:t>
            </a:r>
            <a:r>
              <a:rPr lang="en-GB" baseline="0" dirty="0" err="1"/>
              <a:t>anhawsterau</a:t>
            </a:r>
            <a:r>
              <a:rPr lang="en-GB" baseline="0" dirty="0"/>
              <a:t> </a:t>
            </a:r>
            <a:r>
              <a:rPr lang="en-GB" baseline="0" dirty="0" err="1"/>
              <a:t>gyda</a:t>
            </a:r>
            <a:r>
              <a:rPr lang="en-GB" baseline="0" dirty="0"/>
              <a:t> </a:t>
            </a:r>
            <a:r>
              <a:rPr lang="en-GB" baseline="0" dirty="0" err="1"/>
              <a:t>pherthnasau</a:t>
            </a:r>
            <a:r>
              <a:rPr lang="en-GB" baseline="0" dirty="0"/>
              <a:t>, </a:t>
            </a:r>
            <a:r>
              <a:rPr lang="en-GB" baseline="0" dirty="0" err="1"/>
              <a:t>diwilliant</a:t>
            </a:r>
            <a:r>
              <a:rPr lang="en-GB" baseline="0" dirty="0"/>
              <a:t>, </a:t>
            </a:r>
            <a:r>
              <a:rPr lang="en-GB" baseline="0" dirty="0" err="1"/>
              <a:t>cwricwlwm</a:t>
            </a:r>
            <a:r>
              <a:rPr lang="en-GB" baseline="0" dirty="0"/>
              <a:t>, </a:t>
            </a:r>
            <a:r>
              <a:rPr lang="en-GB" baseline="0" dirty="0" err="1"/>
              <a:t>dysgu</a:t>
            </a:r>
            <a:r>
              <a:rPr lang="en-GB" baseline="0" dirty="0"/>
              <a:t>, </a:t>
            </a:r>
            <a:r>
              <a:rPr lang="en-GB" baseline="0" dirty="0" err="1"/>
              <a:t>polisiau</a:t>
            </a:r>
            <a:r>
              <a:rPr lang="en-GB" baseline="0" dirty="0"/>
              <a:t> </a:t>
            </a:r>
            <a:r>
              <a:rPr lang="en-GB" baseline="0" dirty="0" err="1"/>
              <a:t>neu</a:t>
            </a:r>
            <a:r>
              <a:rPr lang="en-GB" baseline="0" dirty="0"/>
              <a:t> </a:t>
            </a:r>
            <a:r>
              <a:rPr lang="en-GB" baseline="0" dirty="0" err="1"/>
              <a:t>trefn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ayyb</a:t>
            </a:r>
            <a:r>
              <a:rPr lang="en-GB" baseline="0" dirty="0"/>
              <a:t>. Mae </a:t>
            </a:r>
            <a:r>
              <a:rPr lang="en-GB" baseline="0" dirty="0" err="1"/>
              <a:t>ysgolion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tueddu</a:t>
            </a:r>
            <a:r>
              <a:rPr lang="en-GB" baseline="0" dirty="0"/>
              <a:t> I </a:t>
            </a:r>
            <a:r>
              <a:rPr lang="en-GB" baseline="0" dirty="0" err="1"/>
              <a:t>geisio</a:t>
            </a:r>
            <a:r>
              <a:rPr lang="en-GB" baseline="0" dirty="0"/>
              <a:t> </a:t>
            </a:r>
            <a:r>
              <a:rPr lang="en-GB" baseline="0" dirty="0" err="1"/>
              <a:t>datblygu</a:t>
            </a:r>
            <a:r>
              <a:rPr lang="en-GB" baseline="0" dirty="0"/>
              <a:t> </a:t>
            </a:r>
            <a:r>
              <a:rPr lang="en-GB" baseline="0" dirty="0" err="1"/>
              <a:t>cynhwysiant</a:t>
            </a:r>
            <a:r>
              <a:rPr lang="en-GB" baseline="0" dirty="0"/>
              <a:t> </a:t>
            </a:r>
            <a:r>
              <a:rPr lang="en-GB" baseline="0" dirty="0" err="1"/>
              <a:t>trwy</a:t>
            </a:r>
            <a:r>
              <a:rPr lang="en-GB" baseline="0" dirty="0"/>
              <a:t> </a:t>
            </a:r>
            <a:r>
              <a:rPr lang="en-GB" baseline="0" dirty="0" err="1"/>
              <a:t>ymateb</a:t>
            </a:r>
            <a:r>
              <a:rPr lang="en-GB" baseline="0" dirty="0"/>
              <a:t> I </a:t>
            </a:r>
            <a:r>
              <a:rPr lang="en-GB" baseline="0" dirty="0" err="1"/>
              <a:t>angenion</a:t>
            </a:r>
            <a:r>
              <a:rPr lang="en-GB" baseline="0" dirty="0"/>
              <a:t> ‘</a:t>
            </a:r>
            <a:r>
              <a:rPr lang="en-GB" baseline="0" dirty="0" err="1"/>
              <a:t>grwpiau</a:t>
            </a:r>
            <a:r>
              <a:rPr lang="en-GB" baseline="0" dirty="0"/>
              <a:t>’ o </a:t>
            </a:r>
            <a:r>
              <a:rPr lang="en-GB" baseline="0" dirty="0" err="1"/>
              <a:t>blant</a:t>
            </a:r>
            <a:r>
              <a:rPr lang="en-GB" baseline="0" dirty="0"/>
              <a:t> </a:t>
            </a:r>
            <a:r>
              <a:rPr lang="en-GB" baseline="0" dirty="0" err="1"/>
              <a:t>a’r</a:t>
            </a:r>
            <a:r>
              <a:rPr lang="en-GB" baseline="0" dirty="0"/>
              <a:t> un </a:t>
            </a:r>
            <a:r>
              <a:rPr lang="en-GB" baseline="0" dirty="0" err="1"/>
              <a:t>anghenion</a:t>
            </a:r>
            <a:r>
              <a:rPr lang="en-GB" baseline="0" dirty="0"/>
              <a:t> </a:t>
            </a:r>
            <a:r>
              <a:rPr lang="en-GB" baseline="0" dirty="0" err="1"/>
              <a:t>e.e</a:t>
            </a:r>
            <a:r>
              <a:rPr lang="en-GB" baseline="0" dirty="0"/>
              <a:t>. MAT, EAL </a:t>
            </a:r>
            <a:r>
              <a:rPr lang="en-GB" baseline="0" dirty="0" err="1"/>
              <a:t>ayyb</a:t>
            </a:r>
            <a:r>
              <a:rPr lang="en-GB" baseline="0" dirty="0"/>
              <a:t>. Mae </a:t>
            </a:r>
            <a:r>
              <a:rPr lang="en-GB" baseline="0" dirty="0" err="1"/>
              <a:t>hwn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cegnogaeth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darnau</a:t>
            </a:r>
            <a:r>
              <a:rPr lang="en-GB" baseline="0" dirty="0"/>
              <a:t> back – fragmented. </a:t>
            </a:r>
            <a:r>
              <a:rPr lang="en-GB" baseline="0" dirty="0" err="1"/>
              <a:t>Dyma</a:t>
            </a:r>
            <a:r>
              <a:rPr lang="en-GB" baseline="0" dirty="0"/>
              <a:t> un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rhesymau</a:t>
            </a:r>
            <a:r>
              <a:rPr lang="en-GB" baseline="0" dirty="0"/>
              <a:t> </a:t>
            </a:r>
            <a:r>
              <a:rPr lang="en-GB" baseline="0" dirty="0" err="1"/>
              <a:t>nad</a:t>
            </a:r>
            <a:r>
              <a:rPr lang="en-GB" baseline="0" dirty="0"/>
              <a:t> </a:t>
            </a:r>
            <a:r>
              <a:rPr lang="en-GB" baseline="0" dirty="0" err="1"/>
              <a:t>ydynt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hoff</a:t>
            </a:r>
            <a:r>
              <a:rPr lang="en-GB" baseline="0" dirty="0"/>
              <a:t> </a:t>
            </a:r>
            <a:r>
              <a:rPr lang="en-GB" baseline="0" dirty="0" err="1"/>
              <a:t>o’r</a:t>
            </a:r>
            <a:r>
              <a:rPr lang="en-GB" baseline="0" dirty="0"/>
              <a:t> </a:t>
            </a:r>
            <a:r>
              <a:rPr lang="en-GB" baseline="0" dirty="0" err="1"/>
              <a:t>derm</a:t>
            </a:r>
            <a:r>
              <a:rPr lang="en-GB" baseline="0" dirty="0"/>
              <a:t> SENCO,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enghraifft</a:t>
            </a:r>
            <a:r>
              <a:rPr lang="en-GB" baseline="0" dirty="0"/>
              <a:t> –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iaith</a:t>
            </a:r>
            <a:r>
              <a:rPr lang="en-GB" baseline="0" dirty="0"/>
              <a:t> </a:t>
            </a:r>
            <a:r>
              <a:rPr lang="en-GB" baseline="0" dirty="0" err="1"/>
              <a:t>yr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arwain</a:t>
            </a:r>
            <a:r>
              <a:rPr lang="en-GB" baseline="0" dirty="0"/>
              <a:t> at </a:t>
            </a:r>
            <a:r>
              <a:rPr lang="en-GB" baseline="0" dirty="0" err="1"/>
              <a:t>meddwl</a:t>
            </a:r>
            <a:r>
              <a:rPr lang="en-GB" baseline="0" dirty="0"/>
              <a:t> </a:t>
            </a:r>
            <a:r>
              <a:rPr lang="en-GB" baseline="0" dirty="0" err="1"/>
              <a:t>cyfyngedig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/>
              <a:t>GWYLIO’R FIDIO YN Y HYPERLINK – AINSCOW YN SIARAD AM YR INDEX AM EI HUN. </a:t>
            </a:r>
          </a:p>
          <a:p>
            <a:endParaRPr lang="en-GB" baseline="0" dirty="0"/>
          </a:p>
          <a:p>
            <a:r>
              <a:rPr lang="en-GB" dirty="0"/>
              <a:t>Mae </a:t>
            </a:r>
            <a:r>
              <a:rPr lang="en-GB" dirty="0" err="1"/>
              <a:t>cynhwysiant</a:t>
            </a:r>
            <a:r>
              <a:rPr lang="en-GB" baseline="0" dirty="0"/>
              <a:t> (ac </a:t>
            </a:r>
            <a:r>
              <a:rPr lang="en-GB" baseline="0" dirty="0" err="1"/>
              <a:t>eithrio</a:t>
            </a:r>
            <a:r>
              <a:rPr lang="en-GB" baseline="0" dirty="0"/>
              <a:t>)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archwilio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y </a:t>
            </a:r>
            <a:r>
              <a:rPr lang="en-GB" baseline="0" dirty="0" err="1"/>
              <a:t>ddogfen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ol</a:t>
            </a:r>
            <a:r>
              <a:rPr lang="en-GB" baseline="0" dirty="0"/>
              <a:t> tri </a:t>
            </a:r>
            <a:r>
              <a:rPr lang="en-GB" baseline="0" dirty="0" err="1"/>
              <a:t>dimensiwn</a:t>
            </a:r>
            <a:r>
              <a:rPr lang="en-GB" baseline="0" dirty="0"/>
              <a:t> </a:t>
            </a:r>
            <a:r>
              <a:rPr lang="en-GB" baseline="0" dirty="0" err="1"/>
              <a:t>sy’dd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chysylltu</a:t>
            </a:r>
            <a:r>
              <a:rPr lang="en-GB" baseline="0" dirty="0"/>
              <a:t> </a:t>
            </a:r>
            <a:r>
              <a:rPr lang="en-GB" baseline="0" dirty="0" err="1"/>
              <a:t>gyda’I</a:t>
            </a:r>
            <a:r>
              <a:rPr lang="en-GB" baseline="0" dirty="0"/>
              <a:t> </a:t>
            </a:r>
            <a:r>
              <a:rPr lang="en-GB" baseline="0" dirty="0" err="1"/>
              <a:t>gilydd</a:t>
            </a:r>
            <a:r>
              <a:rPr lang="en-GB" baseline="0" dirty="0"/>
              <a:t>, gall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effaith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wella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. </a:t>
            </a:r>
            <a:r>
              <a:rPr lang="en-GB" baseline="0" dirty="0" err="1"/>
              <a:t>Mae’r</a:t>
            </a:r>
            <a:r>
              <a:rPr lang="en-GB" baseline="0" dirty="0"/>
              <a:t> 3 </a:t>
            </a:r>
            <a:r>
              <a:rPr lang="en-GB" baseline="0" dirty="0" err="1"/>
              <a:t>dimensiwn</a:t>
            </a:r>
            <a:r>
              <a:rPr lang="en-GB" baseline="0" dirty="0"/>
              <a:t> </a:t>
            </a:r>
            <a:r>
              <a:rPr lang="en-GB" baseline="0" dirty="0" err="1"/>
              <a:t>yma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ddewis</a:t>
            </a:r>
            <a:r>
              <a:rPr lang="en-GB" baseline="0" dirty="0"/>
              <a:t> </a:t>
            </a:r>
            <a:r>
              <a:rPr lang="en-GB" baseline="0" dirty="0" err="1"/>
              <a:t>oherwydd</a:t>
            </a:r>
            <a:r>
              <a:rPr lang="en-GB" baseline="0" dirty="0"/>
              <a:t> </a:t>
            </a:r>
            <a:r>
              <a:rPr lang="en-GB" baseline="0" dirty="0" err="1"/>
              <a:t>maent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gallu</a:t>
            </a:r>
            <a:r>
              <a:rPr lang="en-GB" baseline="0" dirty="0"/>
              <a:t> </a:t>
            </a:r>
            <a:r>
              <a:rPr lang="en-GB" baseline="0" dirty="0" err="1"/>
              <a:t>effeithio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uniongyrchol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y </a:t>
            </a:r>
            <a:r>
              <a:rPr lang="en-GB" baseline="0" dirty="0" err="1"/>
              <a:t>wahanol</a:t>
            </a:r>
            <a:r>
              <a:rPr lang="en-GB" baseline="0" dirty="0"/>
              <a:t> </a:t>
            </a:r>
            <a:r>
              <a:rPr lang="en-GB" baseline="0" dirty="0" err="1"/>
              <a:t>ffurf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datblygiad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cael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strwythuro</a:t>
            </a:r>
            <a:r>
              <a:rPr lang="en-GB" baseline="0" dirty="0"/>
              <a:t>. </a:t>
            </a:r>
            <a:r>
              <a:rPr lang="en-GB" baseline="0" dirty="0" err="1"/>
              <a:t>Er</a:t>
            </a:r>
            <a:r>
              <a:rPr lang="en-GB" baseline="0" dirty="0"/>
              <a:t> </a:t>
            </a:r>
            <a:r>
              <a:rPr lang="en-GB" baseline="0" dirty="0" err="1"/>
              <a:t>mwyn</a:t>
            </a:r>
            <a:r>
              <a:rPr lang="en-GB" baseline="0" dirty="0"/>
              <a:t> </a:t>
            </a:r>
            <a:r>
              <a:rPr lang="en-GB" baseline="0" dirty="0" err="1"/>
              <a:t>gwella</a:t>
            </a:r>
            <a:r>
              <a:rPr lang="en-GB" baseline="0" dirty="0"/>
              <a:t> a </a:t>
            </a:r>
            <a:r>
              <a:rPr lang="en-GB" baseline="0" dirty="0" err="1"/>
              <a:t>gweneud</a:t>
            </a:r>
            <a:r>
              <a:rPr lang="en-GB" baseline="0" dirty="0"/>
              <a:t> </a:t>
            </a:r>
            <a:r>
              <a:rPr lang="en-GB" baseline="0" dirty="0" err="1"/>
              <a:t>newidiadau</a:t>
            </a:r>
            <a:r>
              <a:rPr lang="en-GB" baseline="0" dirty="0"/>
              <a:t>,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angen</a:t>
            </a:r>
            <a:r>
              <a:rPr lang="en-GB" baseline="0" dirty="0"/>
              <a:t> I </a:t>
            </a:r>
            <a:r>
              <a:rPr lang="en-GB" baseline="0" dirty="0" err="1"/>
              <a:t>ysgol</a:t>
            </a:r>
            <a:r>
              <a:rPr lang="en-GB" baseline="0" dirty="0"/>
              <a:t> </a:t>
            </a:r>
            <a:r>
              <a:rPr lang="en-GB" baseline="0" dirty="0" err="1"/>
              <a:t>talu</a:t>
            </a:r>
            <a:r>
              <a:rPr lang="en-GB" baseline="0" dirty="0"/>
              <a:t> </a:t>
            </a:r>
            <a:r>
              <a:rPr lang="en-GB" baseline="0" dirty="0" err="1"/>
              <a:t>sylw</a:t>
            </a:r>
            <a:r>
              <a:rPr lang="en-GB" baseline="0" dirty="0"/>
              <a:t> </a:t>
            </a:r>
            <a:r>
              <a:rPr lang="en-GB" baseline="0" dirty="0" err="1"/>
              <a:t>i’r</a:t>
            </a:r>
            <a:r>
              <a:rPr lang="en-GB" baseline="0" dirty="0"/>
              <a:t> tri </a:t>
            </a:r>
            <a:r>
              <a:rPr lang="en-GB" baseline="0" dirty="0" err="1"/>
              <a:t>elfen</a:t>
            </a:r>
            <a:r>
              <a:rPr lang="en-GB" baseline="0" dirty="0"/>
              <a:t>. </a:t>
            </a:r>
          </a:p>
          <a:p>
            <a:endParaRPr lang="en-GB" baseline="0" dirty="0"/>
          </a:p>
          <a:p>
            <a:r>
              <a:rPr lang="en-GB" baseline="0" dirty="0" err="1"/>
              <a:t>Mae’r</a:t>
            </a:r>
            <a:r>
              <a:rPr lang="en-GB" baseline="0" dirty="0"/>
              <a:t> </a:t>
            </a:r>
            <a:r>
              <a:rPr lang="en-GB" baseline="0" dirty="0" err="1"/>
              <a:t>dimensiwn</a:t>
            </a:r>
            <a:r>
              <a:rPr lang="en-GB" baseline="0" dirty="0"/>
              <a:t> ‘cultures’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bwrpasol</a:t>
            </a:r>
            <a:r>
              <a:rPr lang="en-GB" baseline="0" dirty="0"/>
              <a:t> </a:t>
            </a:r>
            <a:r>
              <a:rPr lang="en-GB" baseline="0" dirty="0" err="1"/>
              <a:t>ar</a:t>
            </a:r>
            <a:r>
              <a:rPr lang="en-GB" baseline="0" dirty="0"/>
              <a:t> </a:t>
            </a:r>
            <a:r>
              <a:rPr lang="en-GB" baseline="0" dirty="0" err="1"/>
              <a:t>gwaleod</a:t>
            </a:r>
            <a:r>
              <a:rPr lang="en-GB" baseline="0" dirty="0"/>
              <a:t> y </a:t>
            </a:r>
            <a:r>
              <a:rPr lang="en-GB" baseline="0" dirty="0" err="1"/>
              <a:t>triongl</a:t>
            </a:r>
            <a:r>
              <a:rPr lang="en-GB" baseline="0" dirty="0"/>
              <a:t>, </a:t>
            </a:r>
            <a:r>
              <a:rPr lang="en-GB" baseline="0" dirty="0" err="1"/>
              <a:t>oherwydd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</a:t>
            </a:r>
            <a:r>
              <a:rPr lang="en-GB" baseline="0" dirty="0" err="1"/>
              <a:t>hwn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elfen</a:t>
            </a:r>
            <a:r>
              <a:rPr lang="en-GB" baseline="0" dirty="0"/>
              <a:t> </a:t>
            </a:r>
            <a:r>
              <a:rPr lang="en-GB" baseline="0" dirty="0" err="1"/>
              <a:t>mae</a:t>
            </a:r>
            <a:r>
              <a:rPr lang="en-GB" baseline="0" dirty="0"/>
              <a:t> B+A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teimlo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anwybyddu</a:t>
            </a:r>
            <a:r>
              <a:rPr lang="en-GB" baseline="0" dirty="0"/>
              <a:t> </a:t>
            </a:r>
            <a:r>
              <a:rPr lang="en-GB" baseline="0" dirty="0" err="1"/>
              <a:t>yn</a:t>
            </a:r>
            <a:r>
              <a:rPr lang="en-GB" baseline="0" dirty="0"/>
              <a:t> </a:t>
            </a:r>
            <a:r>
              <a:rPr lang="en-GB" baseline="0" dirty="0" err="1"/>
              <a:t>aml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ysgolion</a:t>
            </a:r>
            <a:r>
              <a:rPr lang="en-GB" baseline="0" dirty="0"/>
              <a:t>, </a:t>
            </a:r>
            <a:r>
              <a:rPr lang="en-GB" baseline="0" dirty="0" err="1"/>
              <a:t>a’I</a:t>
            </a:r>
            <a:r>
              <a:rPr lang="en-GB" baseline="0" dirty="0"/>
              <a:t> </a:t>
            </a:r>
            <a:r>
              <a:rPr lang="en-GB" baseline="0" dirty="0" err="1"/>
              <a:t>potensial</a:t>
            </a:r>
            <a:r>
              <a:rPr lang="en-GB" baseline="0" dirty="0"/>
              <a:t> I </a:t>
            </a:r>
            <a:r>
              <a:rPr lang="en-GB" baseline="0" dirty="0" err="1"/>
              <a:t>innau</a:t>
            </a:r>
            <a:r>
              <a:rPr lang="en-GB" baseline="0" dirty="0"/>
              <a:t> </a:t>
            </a:r>
            <a:r>
              <a:rPr lang="en-GB" baseline="0" dirty="0" err="1"/>
              <a:t>wella</a:t>
            </a:r>
            <a:r>
              <a:rPr lang="en-GB" baseline="0" dirty="0"/>
              <a:t> </a:t>
            </a:r>
            <a:r>
              <a:rPr lang="en-GB" baseline="0" dirty="0" err="1"/>
              <a:t>neu</a:t>
            </a:r>
            <a:r>
              <a:rPr lang="en-GB" baseline="0" dirty="0"/>
              <a:t> </a:t>
            </a:r>
            <a:r>
              <a:rPr lang="en-GB" baseline="0" dirty="0" err="1"/>
              <a:t>tanseilio</a:t>
            </a:r>
            <a:r>
              <a:rPr lang="en-GB" baseline="0" dirty="0"/>
              <a:t> </a:t>
            </a:r>
            <a:r>
              <a:rPr lang="en-GB" baseline="0" dirty="0" err="1"/>
              <a:t>gwelliannau</a:t>
            </a:r>
            <a:r>
              <a:rPr lang="en-GB" baseline="0" dirty="0"/>
              <a:t> </a:t>
            </a:r>
            <a:r>
              <a:rPr lang="en-GB" baseline="0" dirty="0" err="1"/>
              <a:t>dysgu</a:t>
            </a:r>
            <a:r>
              <a:rPr lang="en-GB" baseline="0" dirty="0"/>
              <a:t> </a:t>
            </a:r>
            <a:r>
              <a:rPr lang="en-GB" baseline="0" dirty="0" err="1"/>
              <a:t>mewn</a:t>
            </a:r>
            <a:r>
              <a:rPr lang="en-GB" baseline="0" dirty="0"/>
              <a:t> </a:t>
            </a:r>
            <a:r>
              <a:rPr lang="en-GB" baseline="0" dirty="0" err="1"/>
              <a:t>ysgol</a:t>
            </a:r>
            <a:r>
              <a:rPr lang="en-GB" baseline="0" dirty="0"/>
              <a:t>. </a:t>
            </a:r>
            <a:r>
              <a:rPr lang="en-GB" baseline="0" dirty="0" err="1"/>
              <a:t>Ond</a:t>
            </a:r>
            <a:r>
              <a:rPr lang="en-GB" baseline="0" dirty="0"/>
              <a:t>, dim </a:t>
            </a:r>
            <a:r>
              <a:rPr lang="en-GB" baseline="0" dirty="0" err="1"/>
              <a:t>ond</a:t>
            </a:r>
            <a:r>
              <a:rPr lang="en-GB" baseline="0" dirty="0"/>
              <a:t> </a:t>
            </a:r>
            <a:r>
              <a:rPr lang="en-GB" baseline="0" dirty="0" err="1"/>
              <a:t>wrth</a:t>
            </a:r>
            <a:r>
              <a:rPr lang="en-GB" baseline="0" dirty="0"/>
              <a:t> I </a:t>
            </a:r>
            <a:r>
              <a:rPr lang="en-GB" baseline="0" dirty="0" err="1"/>
              <a:t>bawb</a:t>
            </a:r>
            <a:r>
              <a:rPr lang="en-GB" baseline="0" dirty="0"/>
              <a:t> </a:t>
            </a:r>
            <a:r>
              <a:rPr lang="en-GB" baseline="0" dirty="0" err="1"/>
              <a:t>cydweithio</a:t>
            </a:r>
            <a:r>
              <a:rPr lang="en-GB" baseline="0" dirty="0"/>
              <a:t> a </a:t>
            </a:r>
            <a:r>
              <a:rPr lang="en-GB" baseline="0" dirty="0" err="1"/>
              <a:t>datblygu</a:t>
            </a:r>
            <a:r>
              <a:rPr lang="en-GB" baseline="0" dirty="0"/>
              <a:t> </a:t>
            </a:r>
            <a:r>
              <a:rPr lang="en-GB" baseline="0" dirty="0" err="1"/>
              <a:t>diwylliant</a:t>
            </a:r>
            <a:r>
              <a:rPr lang="en-GB" baseline="0" dirty="0"/>
              <a:t> </a:t>
            </a:r>
            <a:r>
              <a:rPr lang="en-GB" baseline="0" dirty="0" err="1"/>
              <a:t>sydd</a:t>
            </a:r>
            <a:r>
              <a:rPr lang="en-GB" baseline="0" dirty="0"/>
              <a:t> </a:t>
            </a:r>
            <a:r>
              <a:rPr lang="en-GB" baseline="0" dirty="0" err="1"/>
              <a:t>wedi</a:t>
            </a:r>
            <a:r>
              <a:rPr lang="en-GB" baseline="0" dirty="0"/>
              <a:t> </a:t>
            </a:r>
            <a:r>
              <a:rPr lang="en-GB" baseline="0" dirty="0" err="1"/>
              <a:t>ei</a:t>
            </a:r>
            <a:r>
              <a:rPr lang="en-GB" baseline="0" dirty="0"/>
              <a:t> </a:t>
            </a:r>
            <a:r>
              <a:rPr lang="en-GB" baseline="0" dirty="0" err="1"/>
              <a:t>rhannu</a:t>
            </a:r>
            <a:r>
              <a:rPr lang="en-GB" baseline="0" dirty="0"/>
              <a:t> </a:t>
            </a:r>
            <a:r>
              <a:rPr lang="en-GB" baseline="0" dirty="0" err="1"/>
              <a:t>gan</a:t>
            </a:r>
            <a:r>
              <a:rPr lang="en-GB" baseline="0" dirty="0"/>
              <a:t> </a:t>
            </a:r>
            <a:r>
              <a:rPr lang="en-GB" baseline="0" dirty="0" err="1"/>
              <a:t>bawb</a:t>
            </a:r>
            <a:r>
              <a:rPr lang="en-GB" baseline="0" dirty="0"/>
              <a:t> all </a:t>
            </a:r>
            <a:r>
              <a:rPr lang="en-GB" baseline="0" dirty="0" err="1"/>
              <a:t>pethau</a:t>
            </a:r>
            <a:r>
              <a:rPr lang="en-GB" baseline="0" dirty="0"/>
              <a:t> </a:t>
            </a:r>
            <a:r>
              <a:rPr lang="en-GB" baseline="0" dirty="0" err="1"/>
              <a:t>wella</a:t>
            </a:r>
            <a:r>
              <a:rPr lang="en-GB" baseline="0" dirty="0"/>
              <a:t>. </a:t>
            </a:r>
            <a:endParaRPr lang="en-GB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322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3F5B76-4969-44B0-82FC-790FA860D1C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1893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13221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19536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0011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5235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B861D-8106-45C9-A456-E10D39062877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0189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16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28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9198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4315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8440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074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123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256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24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7742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38820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81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CF4BDF-BCDD-4708-B738-2606E34E054D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431157-CF45-425C-9556-40916DD520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7449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youtube.com/watch?v=w4B4CGopmZw" TargetMode="External"/><Relationship Id="rId4" Type="http://schemas.openxmlformats.org/officeDocument/2006/relationships/hyperlink" Target="https://www.youtube.com/watch?v=0KbGhkRIVjM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hrLIOQ5Fy8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utledge.com/cw/mitchell-9780415623230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-60408" y="1120764"/>
            <a:ext cx="7128792" cy="2043658"/>
          </a:xfrm>
        </p:spPr>
        <p:txBody>
          <a:bodyPr>
            <a:normAutofit fontScale="90000"/>
          </a:bodyPr>
          <a:lstStyle/>
          <a:p>
            <a:r>
              <a:rPr lang="en-GB" dirty="0"/>
              <a:t>ECES5006/C</a:t>
            </a:r>
            <a:br>
              <a:rPr lang="en-US" dirty="0">
                <a:latin typeface="+mj-ea"/>
                <a:cs typeface="+mj-ea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sz="4000" dirty="0"/>
              <a:t>All Means All</a:t>
            </a:r>
            <a:br>
              <a:rPr lang="en-US" dirty="0">
                <a:latin typeface="+mj-ea"/>
                <a:cs typeface="+mj-ea"/>
              </a:rPr>
            </a:br>
            <a:r>
              <a:rPr lang="en-GB" sz="3600" dirty="0" err="1"/>
              <a:t>Pawb</a:t>
            </a:r>
            <a:r>
              <a:rPr lang="en-GB" sz="3600" dirty="0"/>
              <a:t> yn </a:t>
            </a:r>
            <a:r>
              <a:rPr lang="en-GB" sz="3600" dirty="0" err="1"/>
              <a:t>golygu</a:t>
            </a:r>
            <a:r>
              <a:rPr lang="en-GB" sz="3600" dirty="0"/>
              <a:t> </a:t>
            </a:r>
            <a:r>
              <a:rPr lang="en-GB" sz="3600" dirty="0" err="1"/>
              <a:t>Pawb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7962" y="3663043"/>
            <a:ext cx="6400800" cy="1752600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Sesiwn 5  / Session 5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21025" y="1684469"/>
            <a:ext cx="3295697" cy="27498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60213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4653136"/>
            <a:ext cx="4038600" cy="176105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pPr lvl="0"/>
            <a:r>
              <a:rPr lang="cy-GB"/>
              <a:t>Dadansoddi materion yn ymwneud ag arfer dda ar gyfer cynhwysiant.</a:t>
            </a:r>
            <a:endParaRPr lang="en-US"/>
          </a:p>
          <a:p>
            <a:endParaRPr lang="en-GB">
              <a:solidFill>
                <a:srgbClr val="FF0000"/>
              </a:solidFill>
            </a:endParaRPr>
          </a:p>
          <a:p>
            <a:endParaRPr lang="en-GB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4653136"/>
            <a:ext cx="4038600" cy="176105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lvl="0" hangingPunct="0"/>
            <a:r>
              <a:rPr lang="en-GB" b="1" dirty="0"/>
              <a:t>Analyse issues relating to good practice for inclusion.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658" y="1484784"/>
            <a:ext cx="615668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596A643-051F-4FF0-85E2-93A21B96152D}"/>
              </a:ext>
            </a:extLst>
          </p:cNvPr>
          <p:cNvSpPr txBox="1"/>
          <p:nvPr/>
        </p:nvSpPr>
        <p:spPr>
          <a:xfrm>
            <a:off x="2324100" y="1967002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>
                <a:solidFill>
                  <a:srgbClr val="FF0000"/>
                </a:solidFill>
              </a:rPr>
              <a:t>CYDRADDOLDEB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5F5BE8-49E0-490C-A7BC-BA5EC9008553}"/>
              </a:ext>
            </a:extLst>
          </p:cNvPr>
          <p:cNvSpPr txBox="1"/>
          <p:nvPr/>
        </p:nvSpPr>
        <p:spPr>
          <a:xfrm>
            <a:off x="5200650" y="1952625"/>
            <a:ext cx="2743200" cy="369332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CYFIAWNDER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1459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199" y="274638"/>
            <a:ext cx="8408773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 </a:t>
            </a: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818302"/>
            <a:ext cx="302895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cy-GB"/>
              <a:t>Adnabod a dangos gwerthfawrogiad o’r ystod o werthoedd, agweddau a sgiliau sydd eu hangen i fyw mewn cymdeithas amrywiol.</a:t>
            </a:r>
            <a:endParaRPr lang="en-US"/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18302"/>
            <a:ext cx="302895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en-GB" b="1" dirty="0"/>
              <a:t>Recognise and show appreciation of the range of values attitudes and skills needed to live in a diverse society.</a:t>
            </a:r>
          </a:p>
          <a:p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3290" y="4941168"/>
            <a:ext cx="1590210" cy="179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14905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36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Dysgu       </a:t>
            </a: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sz="36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256" y="4005064"/>
            <a:ext cx="302895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77500" lnSpcReduction="20000"/>
          </a:bodyPr>
          <a:lstStyle/>
          <a:p>
            <a:pPr lvl="0"/>
            <a:r>
              <a:rPr lang="cy-GB"/>
              <a:t>Mynd i’r afael yn feirniadol â materion amrywiaeth o safbwynt deddfwriaeth hanesyddol a chyfoes.</a:t>
            </a:r>
            <a:endParaRPr lang="en-US"/>
          </a:p>
          <a:p>
            <a:pPr marL="6858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97551"/>
            <a:ext cx="302895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en-GB" b="1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4155"/>
            <a:ext cx="1459278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35486"/>
            <a:ext cx="1606488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56010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>
                <a:solidFill>
                  <a:schemeClr val="accent5"/>
                </a:solidFill>
              </a:rPr>
              <a:t>Creu</a:t>
            </a:r>
            <a:r>
              <a:rPr lang="en-GB" dirty="0">
                <a:solidFill>
                  <a:schemeClr val="accent5"/>
                </a:solidFill>
              </a:rPr>
              <a:t> </a:t>
            </a:r>
            <a:r>
              <a:rPr lang="en-GB" dirty="0" err="1">
                <a:solidFill>
                  <a:schemeClr val="accent5"/>
                </a:solidFill>
              </a:rPr>
              <a:t>Amgylcheddau</a:t>
            </a:r>
            <a:r>
              <a:rPr lang="en-GB" dirty="0">
                <a:solidFill>
                  <a:schemeClr val="accent5"/>
                </a:solidFill>
              </a:rPr>
              <a:t> Dysgu  </a:t>
            </a:r>
            <a:r>
              <a:rPr lang="en-GB" dirty="0" err="1">
                <a:solidFill>
                  <a:schemeClr val="accent5"/>
                </a:solidFill>
              </a:rPr>
              <a:t>Cynhwysol</a:t>
            </a:r>
            <a:br>
              <a:rPr lang="en-GB" dirty="0">
                <a:solidFill>
                  <a:schemeClr val="accent5"/>
                </a:solidFill>
              </a:rPr>
            </a:br>
            <a:r>
              <a:rPr lang="en-GB" sz="4000" b="1" dirty="0"/>
              <a:t>Creating Inclusive Learning Environments</a:t>
            </a:r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306764204"/>
              </p:ext>
            </p:extLst>
          </p:nvPr>
        </p:nvGraphicFramePr>
        <p:xfrm>
          <a:off x="1547664" y="184482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6228184" y="6237312"/>
            <a:ext cx="27363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/>
              <a:t>Armstrong, 2011 </a:t>
            </a:r>
          </a:p>
        </p:txBody>
      </p:sp>
    </p:spTree>
    <p:extLst>
      <p:ext uri="{BB962C8B-B14F-4D97-AF65-F5344CB8AC3E}">
        <p14:creationId xmlns:p14="http://schemas.microsoft.com/office/powerpoint/2010/main" val="1310118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>
                <a:solidFill>
                  <a:schemeClr val="accent5"/>
                </a:solidFill>
              </a:rPr>
              <a:t>Yr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Ysgol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Gynhwysol</a:t>
            </a:r>
            <a:r>
              <a:rPr lang="en-GB">
                <a:solidFill>
                  <a:schemeClr val="accent5"/>
                </a:solidFill>
              </a:rPr>
              <a:t> </a:t>
            </a:r>
            <a:br>
              <a:rPr lang="en-US"/>
            </a:br>
            <a:r>
              <a:rPr lang="en-GB"/>
              <a:t>The Inclusive School 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645025"/>
            <a:ext cx="4038600" cy="136773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ysgol </a:t>
            </a:r>
            <a:r>
              <a:rPr lang="en-GB" dirty="0" err="1"/>
              <a:t>gynhwysol</a:t>
            </a:r>
            <a:r>
              <a:rPr lang="en-GB" dirty="0"/>
              <a:t>?</a:t>
            </a:r>
          </a:p>
          <a:p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restr</a:t>
            </a:r>
            <a:r>
              <a:rPr lang="en-GB" dirty="0"/>
              <a:t> o’r hyn </a:t>
            </a:r>
            <a:r>
              <a:rPr lang="en-GB" dirty="0" err="1"/>
              <a:t>fyddech</a:t>
            </a:r>
            <a:r>
              <a:rPr lang="en-GB" dirty="0"/>
              <a:t> yn </a:t>
            </a:r>
            <a:r>
              <a:rPr lang="en-GB" dirty="0" err="1"/>
              <a:t>disgwyl</a:t>
            </a:r>
            <a:r>
              <a:rPr lang="en-GB" dirty="0"/>
              <a:t> gweld?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645024"/>
            <a:ext cx="4038600" cy="136773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What does an inclusive school look like?</a:t>
            </a:r>
          </a:p>
          <a:p>
            <a:r>
              <a:rPr lang="en-GB" i="1" dirty="0"/>
              <a:t>Make a list of what you would expect to see?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4360" y="1628800"/>
            <a:ext cx="3640634" cy="18351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6948264" y="2284765"/>
            <a:ext cx="1512168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2800" dirty="0">
                <a:hlinkClick r:id="rId4"/>
              </a:rPr>
              <a:t>Example</a:t>
            </a:r>
            <a:r>
              <a:rPr lang="en-GB" sz="2800" dirty="0">
                <a:hlinkClick r:id="rId5"/>
              </a:rPr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556217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Booth and </a:t>
            </a:r>
            <a:r>
              <a:rPr lang="en-GB" dirty="0" err="1"/>
              <a:t>Ainscow</a:t>
            </a:r>
            <a:r>
              <a:rPr lang="en-GB" dirty="0"/>
              <a:t> (2011) </a:t>
            </a:r>
            <a:br>
              <a:rPr lang="en-GB" dirty="0"/>
            </a:br>
            <a:r>
              <a:rPr lang="en-GB" i="1" dirty="0">
                <a:hlinkClick r:id="rId3"/>
              </a:rPr>
              <a:t>Index for Inclusion </a:t>
            </a:r>
            <a:endParaRPr lang="en-GB" dirty="0"/>
          </a:p>
        </p:txBody>
      </p:sp>
      <p:pic>
        <p:nvPicPr>
          <p:cNvPr id="2" name="Picture 1" descr="2: The three dimensions of the Index for Inclusion (Booth ...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875" y="1632379"/>
            <a:ext cx="8096250" cy="470535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  <p:extLst>
      <p:ext uri="{BB962C8B-B14F-4D97-AF65-F5344CB8AC3E}">
        <p14:creationId xmlns:p14="http://schemas.microsoft.com/office/powerpoint/2010/main" val="33609623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06627" y="373492"/>
            <a:ext cx="8229600" cy="1143000"/>
          </a:xfrm>
        </p:spPr>
        <p:txBody>
          <a:bodyPr>
            <a:noAutofit/>
          </a:bodyPr>
          <a:lstStyle/>
          <a:p>
            <a:br>
              <a:rPr lang="en-GB" sz="3200" dirty="0"/>
            </a:br>
            <a:r>
              <a:rPr lang="en-GB" sz="3200" dirty="0" err="1">
                <a:solidFill>
                  <a:schemeClr val="accent5"/>
                </a:solidFill>
              </a:rPr>
              <a:t>Agwedd</a:t>
            </a:r>
            <a:r>
              <a:rPr lang="en-GB" sz="3200" dirty="0">
                <a:solidFill>
                  <a:schemeClr val="accent5"/>
                </a:solidFill>
              </a:rPr>
              <a:t> A: </a:t>
            </a:r>
            <a:r>
              <a:rPr lang="en-GB" sz="3200" dirty="0" err="1">
                <a:solidFill>
                  <a:schemeClr val="accent5"/>
                </a:solidFill>
              </a:rPr>
              <a:t>Creu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diwylliannau</a:t>
            </a:r>
            <a:r>
              <a:rPr lang="en-GB" sz="3200" dirty="0">
                <a:solidFill>
                  <a:schemeClr val="accent5"/>
                </a:solidFill>
              </a:rPr>
              <a:t> </a:t>
            </a:r>
            <a:r>
              <a:rPr lang="en-GB" sz="3200" dirty="0" err="1">
                <a:solidFill>
                  <a:schemeClr val="accent5"/>
                </a:solidFill>
              </a:rPr>
              <a:t>cynhwysol</a:t>
            </a:r>
            <a:br>
              <a:rPr lang="en-GB" sz="3200" dirty="0"/>
            </a:br>
            <a:r>
              <a:rPr lang="en-GB" sz="3200" dirty="0"/>
              <a:t>Dimension A: Creating inclusive cultures</a:t>
            </a:r>
            <a:br>
              <a:rPr lang="en-GB" sz="3200" dirty="0"/>
            </a:b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15606" y="1997770"/>
            <a:ext cx="3221167" cy="145421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sz="2800" dirty="0" err="1"/>
              <a:t>Adeiladu</a:t>
            </a:r>
            <a:r>
              <a:rPr lang="en-GB" sz="2800" dirty="0"/>
              <a:t> </a:t>
            </a:r>
            <a:r>
              <a:rPr lang="en-GB" sz="2800" dirty="0" err="1"/>
              <a:t>cymuned</a:t>
            </a:r>
            <a:endParaRPr lang="en-GB" sz="2800" dirty="0"/>
          </a:p>
          <a:p>
            <a:r>
              <a:rPr lang="en-GB" sz="2800" dirty="0" err="1"/>
              <a:t>Sefydlu</a:t>
            </a:r>
            <a:r>
              <a:rPr lang="en-GB" sz="2800" dirty="0"/>
              <a:t> </a:t>
            </a:r>
            <a:r>
              <a:rPr lang="en-GB" sz="2800" dirty="0" err="1"/>
              <a:t>gwerthoedd</a:t>
            </a:r>
            <a:r>
              <a:rPr lang="en-GB" sz="2800" dirty="0"/>
              <a:t> </a:t>
            </a:r>
            <a:r>
              <a:rPr lang="en-GB" sz="2800" dirty="0" err="1"/>
              <a:t>cynhwysol</a:t>
            </a:r>
            <a:endParaRPr lang="en-GB" sz="28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617222" y="1997770"/>
            <a:ext cx="3182084" cy="1454211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sz="2800" i="1" dirty="0"/>
              <a:t>Building community</a:t>
            </a:r>
          </a:p>
          <a:p>
            <a:r>
              <a:rPr lang="en-GB" sz="2800" i="1" dirty="0"/>
              <a:t>Establishing inclusive values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33333" t="15517" r="22222" b="56759"/>
          <a:stretch/>
        </p:blipFill>
        <p:spPr>
          <a:xfrm>
            <a:off x="862741" y="3659257"/>
            <a:ext cx="7508962" cy="3086575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5922367" y="6394700"/>
            <a:ext cx="20477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Booth and </a:t>
            </a:r>
            <a:r>
              <a:rPr lang="en-GB" sz="1400" dirty="0" err="1"/>
              <a:t>Ainscow</a:t>
            </a:r>
            <a:r>
              <a:rPr lang="en-GB" sz="1400" dirty="0"/>
              <a:t>, 2011</a:t>
            </a:r>
          </a:p>
        </p:txBody>
      </p:sp>
    </p:spTree>
    <p:extLst>
      <p:ext uri="{BB962C8B-B14F-4D97-AF65-F5344CB8AC3E}">
        <p14:creationId xmlns:p14="http://schemas.microsoft.com/office/powerpoint/2010/main" val="180359538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solidFill>
                  <a:schemeClr val="accent5"/>
                </a:solidFill>
              </a:rPr>
              <a:t>TASG 1 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TASK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244280" cy="4525963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 err="1"/>
              <a:t>Tasg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grwpiau</a:t>
            </a:r>
            <a:r>
              <a:rPr lang="en-GB" sz="2800" dirty="0"/>
              <a:t> (4)</a:t>
            </a:r>
          </a:p>
          <a:p>
            <a:r>
              <a:rPr lang="en-GB" sz="2800" dirty="0" err="1"/>
              <a:t>Dangosyddion</a:t>
            </a:r>
            <a:r>
              <a:rPr lang="en-GB" sz="2800" dirty="0"/>
              <a:t> </a:t>
            </a:r>
            <a:r>
              <a:rPr lang="en-GB" sz="2800" dirty="0" err="1"/>
              <a:t>Agwedd</a:t>
            </a:r>
            <a:r>
              <a:rPr lang="en-GB" sz="2800" dirty="0"/>
              <a:t> A</a:t>
            </a:r>
          </a:p>
          <a:p>
            <a:r>
              <a:rPr lang="en-GB" sz="2800" dirty="0" err="1"/>
              <a:t>Ystyriwch</a:t>
            </a:r>
            <a:r>
              <a:rPr lang="en-GB" sz="2800" dirty="0"/>
              <a:t> </a:t>
            </a:r>
            <a:r>
              <a:rPr lang="en-GB" sz="2800" dirty="0" err="1"/>
              <a:t>amgylchedd</a:t>
            </a:r>
            <a:r>
              <a:rPr lang="en-GB" sz="2800" dirty="0"/>
              <a:t> </a:t>
            </a:r>
            <a:r>
              <a:rPr lang="en-GB" dirty="0" err="1"/>
              <a:t>ddysgu</a:t>
            </a:r>
            <a:r>
              <a:rPr lang="en-GB" sz="2800" dirty="0"/>
              <a:t> </a:t>
            </a:r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ydych</a:t>
            </a:r>
            <a:r>
              <a:rPr lang="en-GB" sz="2800" dirty="0"/>
              <a:t> yn </a:t>
            </a:r>
            <a:r>
              <a:rPr lang="en-GB" sz="2800" dirty="0" err="1"/>
              <a:t>gyfarwydd</a:t>
            </a:r>
            <a:r>
              <a:rPr lang="en-GB" sz="2800" dirty="0"/>
              <a:t> </a:t>
            </a:r>
            <a:r>
              <a:rPr lang="en-GB" dirty="0"/>
              <a:t>gyda</a:t>
            </a:r>
            <a:r>
              <a:rPr lang="en-GB" sz="2800" dirty="0"/>
              <a:t> yn </a:t>
            </a:r>
            <a:r>
              <a:rPr lang="en-GB" sz="2800" dirty="0" err="1"/>
              <a:t>nhermau</a:t>
            </a:r>
            <a:r>
              <a:rPr lang="en-GB" sz="2800" dirty="0"/>
              <a:t> </a:t>
            </a:r>
            <a:r>
              <a:rPr lang="en-GB" sz="2800" dirty="0" err="1"/>
              <a:t>dangosyddion</a:t>
            </a:r>
            <a:r>
              <a:rPr lang="en-GB" sz="2800" dirty="0"/>
              <a:t> </a:t>
            </a:r>
            <a:r>
              <a:rPr lang="en-GB" sz="2800" dirty="0" err="1"/>
              <a:t>Agwedd</a:t>
            </a:r>
            <a:r>
              <a:rPr lang="en-GB" sz="2800" dirty="0"/>
              <a:t> A</a:t>
            </a:r>
          </a:p>
          <a:p>
            <a:r>
              <a:rPr lang="en-GB" sz="2800" dirty="0"/>
              <a:t>Adborth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800" i="1" dirty="0"/>
              <a:t>Group task (4)</a:t>
            </a:r>
          </a:p>
          <a:p>
            <a:r>
              <a:rPr lang="en-GB" sz="2800" i="1" dirty="0"/>
              <a:t>Dimension A indicators</a:t>
            </a:r>
          </a:p>
          <a:p>
            <a:r>
              <a:rPr lang="en-GB" sz="2800" i="1" dirty="0"/>
              <a:t>Consider a learning environment that you are familiar with  in terms of Dimension A indicators</a:t>
            </a:r>
          </a:p>
          <a:p>
            <a:r>
              <a:rPr lang="en-GB" sz="2800" i="1" dirty="0"/>
              <a:t>Feedback</a:t>
            </a:r>
          </a:p>
        </p:txBody>
      </p:sp>
      <p:pic>
        <p:nvPicPr>
          <p:cNvPr id="6" name="Picture 5" descr="Leerbelevi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0"/>
          <a:stretch/>
        </p:blipFill>
        <p:spPr>
          <a:xfrm>
            <a:off x="6635579" y="350254"/>
            <a:ext cx="2097066" cy="99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9365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3600"/>
            </a:br>
            <a:r>
              <a:rPr lang="en-GB" sz="3600" err="1">
                <a:solidFill>
                  <a:schemeClr val="accent5"/>
                </a:solidFill>
              </a:rPr>
              <a:t>Agwedd</a:t>
            </a:r>
            <a:r>
              <a:rPr lang="en-GB" sz="3600">
                <a:solidFill>
                  <a:schemeClr val="accent5"/>
                </a:solidFill>
              </a:rPr>
              <a:t> B: </a:t>
            </a:r>
            <a:r>
              <a:rPr lang="en-GB" sz="3600" err="1">
                <a:solidFill>
                  <a:schemeClr val="accent5"/>
                </a:solidFill>
              </a:rPr>
              <a:t>Creu</a:t>
            </a:r>
            <a:r>
              <a:rPr lang="en-GB" sz="3600">
                <a:solidFill>
                  <a:schemeClr val="accent5"/>
                </a:solidFill>
              </a:rPr>
              <a:t> </a:t>
            </a:r>
            <a:r>
              <a:rPr lang="en-GB" sz="3600" err="1">
                <a:solidFill>
                  <a:schemeClr val="accent5"/>
                </a:solidFill>
              </a:rPr>
              <a:t>polisiau</a:t>
            </a:r>
            <a:r>
              <a:rPr lang="en-GB" sz="3600">
                <a:solidFill>
                  <a:schemeClr val="accent5"/>
                </a:solidFill>
              </a:rPr>
              <a:t> </a:t>
            </a:r>
            <a:r>
              <a:rPr lang="en-GB" sz="3600" err="1">
                <a:solidFill>
                  <a:schemeClr val="accent5"/>
                </a:solidFill>
              </a:rPr>
              <a:t>cynhwysol</a:t>
            </a:r>
            <a:br>
              <a:rPr lang="en-GB" sz="3600"/>
            </a:br>
            <a:r>
              <a:rPr lang="en-GB" sz="3600"/>
              <a:t>Dimension B: Producing inclusive policies</a:t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85800" y="1536192"/>
            <a:ext cx="3657600" cy="210883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err="1"/>
              <a:t>Datblygu'r</a:t>
            </a:r>
            <a:r>
              <a:rPr lang="en-GB" sz="2800"/>
              <a:t> </a:t>
            </a:r>
            <a:r>
              <a:rPr lang="en-GB" sz="2800" err="1"/>
              <a:t>ysgol</a:t>
            </a:r>
            <a:r>
              <a:rPr lang="en-GB" sz="2800"/>
              <a:t> </a:t>
            </a:r>
            <a:r>
              <a:rPr lang="en-GB" sz="2800" err="1"/>
              <a:t>i</a:t>
            </a:r>
            <a:r>
              <a:rPr lang="en-GB" sz="2800"/>
              <a:t> </a:t>
            </a:r>
            <a:r>
              <a:rPr lang="en-GB" sz="2800" err="1"/>
              <a:t>bawb</a:t>
            </a:r>
            <a:endParaRPr lang="en-GB" sz="2800"/>
          </a:p>
          <a:p>
            <a:r>
              <a:rPr lang="en-GB" sz="2800" err="1"/>
              <a:t>Trefnu</a:t>
            </a:r>
            <a:r>
              <a:rPr lang="en-GB" sz="2800"/>
              <a:t> </a:t>
            </a:r>
            <a:r>
              <a:rPr lang="en-GB" sz="2800" err="1"/>
              <a:t>cefnogaeth</a:t>
            </a:r>
            <a:r>
              <a:rPr lang="en-GB" sz="2800"/>
              <a:t> </a:t>
            </a:r>
            <a:r>
              <a:rPr lang="en-GB" sz="2800" err="1"/>
              <a:t>ar</a:t>
            </a:r>
            <a:r>
              <a:rPr lang="en-GB" sz="2800"/>
              <a:t> </a:t>
            </a:r>
            <a:r>
              <a:rPr lang="en-GB" sz="2800" err="1"/>
              <a:t>gyfer</a:t>
            </a:r>
            <a:r>
              <a:rPr lang="en-GB" sz="2800"/>
              <a:t> </a:t>
            </a:r>
            <a:r>
              <a:rPr lang="en-GB" sz="2800" err="1"/>
              <a:t>amrywiaeth</a:t>
            </a:r>
            <a:endParaRPr lang="en-GB" sz="280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800600" y="1536192"/>
            <a:ext cx="3657600" cy="203682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i="1" dirty="0"/>
              <a:t>Developing the school for all</a:t>
            </a:r>
          </a:p>
          <a:p>
            <a:r>
              <a:rPr lang="en-GB" sz="2800" i="1" dirty="0"/>
              <a:t>Organising support for diversity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33419" t="41451" r="24094" b="35233"/>
          <a:stretch/>
        </p:blipFill>
        <p:spPr>
          <a:xfrm>
            <a:off x="322216" y="3933055"/>
            <a:ext cx="7850184" cy="2840703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2400" y="5975247"/>
            <a:ext cx="1219200" cy="79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298905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solidFill>
                  <a:schemeClr val="accent5"/>
                </a:solidFill>
              </a:rPr>
              <a:t>TASG 2 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 TASK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dirty="0" err="1"/>
              <a:t>Grwpiau</a:t>
            </a:r>
            <a:r>
              <a:rPr lang="en-GB" sz="2800" dirty="0"/>
              <a:t> o 4</a:t>
            </a:r>
          </a:p>
          <a:p>
            <a:r>
              <a:rPr lang="en-GB" sz="2800" dirty="0" err="1"/>
              <a:t>Dangosyddion</a:t>
            </a:r>
            <a:r>
              <a:rPr lang="en-GB" sz="2800" dirty="0"/>
              <a:t> </a:t>
            </a:r>
            <a:r>
              <a:rPr lang="en-GB" sz="2800" dirty="0" err="1"/>
              <a:t>Agwedd</a:t>
            </a:r>
            <a:r>
              <a:rPr lang="en-GB" sz="2800" dirty="0"/>
              <a:t> B</a:t>
            </a:r>
          </a:p>
          <a:p>
            <a:r>
              <a:rPr lang="en-GB" sz="2800" dirty="0" err="1"/>
              <a:t>Dewiswch</a:t>
            </a:r>
            <a:r>
              <a:rPr lang="en-GB" sz="2800" dirty="0"/>
              <a:t> un </a:t>
            </a:r>
            <a:r>
              <a:rPr lang="en-GB" sz="2800" dirty="0" err="1"/>
              <a:t>dangosydd</a:t>
            </a:r>
            <a:endParaRPr lang="en-GB" sz="2800" dirty="0"/>
          </a:p>
          <a:p>
            <a:r>
              <a:rPr lang="en-GB" sz="2800" dirty="0" err="1"/>
              <a:t>Trafodwch</a:t>
            </a:r>
            <a:r>
              <a:rPr lang="en-GB" sz="2800" dirty="0"/>
              <a:t> yn </a:t>
            </a:r>
            <a:r>
              <a:rPr lang="en-GB" sz="2800" dirty="0" err="1"/>
              <a:t>fanwl</a:t>
            </a:r>
            <a:endParaRPr lang="en-GB" sz="2800" dirty="0"/>
          </a:p>
          <a:p>
            <a:r>
              <a:rPr lang="en-GB" sz="2800" dirty="0"/>
              <a:t>Adborth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800" i="1" dirty="0"/>
              <a:t>Groups of 4</a:t>
            </a:r>
          </a:p>
          <a:p>
            <a:r>
              <a:rPr lang="en-GB" sz="2800" i="1" dirty="0"/>
              <a:t>Dimension B indicators</a:t>
            </a:r>
          </a:p>
          <a:p>
            <a:r>
              <a:rPr lang="en-GB" sz="2800" i="1" dirty="0"/>
              <a:t>Choose one indicator</a:t>
            </a:r>
          </a:p>
          <a:p>
            <a:r>
              <a:rPr lang="en-GB" sz="2800" i="1" dirty="0"/>
              <a:t>Discuss in detail</a:t>
            </a:r>
          </a:p>
          <a:p>
            <a:r>
              <a:rPr lang="en-GB" sz="2800" i="1" dirty="0"/>
              <a:t>Feedback</a:t>
            </a:r>
          </a:p>
        </p:txBody>
      </p:sp>
      <p:pic>
        <p:nvPicPr>
          <p:cNvPr id="7" name="Picture 6" descr="Leerbelevi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0"/>
          <a:stretch/>
        </p:blipFill>
        <p:spPr>
          <a:xfrm>
            <a:off x="6635579" y="350254"/>
            <a:ext cx="2097066" cy="99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6038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4000"/>
            </a:br>
            <a:br>
              <a:rPr lang="en-GB" sz="4000"/>
            </a:br>
            <a:r>
              <a:rPr lang="en-GB" sz="4000" err="1">
                <a:solidFill>
                  <a:schemeClr val="accent5"/>
                </a:solidFill>
              </a:rPr>
              <a:t>Agwedd</a:t>
            </a:r>
            <a:r>
              <a:rPr lang="en-GB" sz="4000">
                <a:solidFill>
                  <a:schemeClr val="accent5"/>
                </a:solidFill>
              </a:rPr>
              <a:t> C: </a:t>
            </a:r>
            <a:r>
              <a:rPr lang="en-GB" sz="4000" err="1">
                <a:solidFill>
                  <a:schemeClr val="accent5"/>
                </a:solidFill>
              </a:rPr>
              <a:t>Datblygu</a:t>
            </a:r>
            <a:r>
              <a:rPr lang="en-GB" sz="4000">
                <a:solidFill>
                  <a:schemeClr val="accent5"/>
                </a:solidFill>
              </a:rPr>
              <a:t> </a:t>
            </a:r>
            <a:r>
              <a:rPr lang="en-GB" sz="4000" err="1">
                <a:solidFill>
                  <a:schemeClr val="accent5"/>
                </a:solidFill>
              </a:rPr>
              <a:t>arferion</a:t>
            </a:r>
            <a:r>
              <a:rPr lang="en-GB" sz="4000">
                <a:solidFill>
                  <a:schemeClr val="accent5"/>
                </a:solidFill>
              </a:rPr>
              <a:t> </a:t>
            </a:r>
            <a:r>
              <a:rPr lang="en-GB" sz="4000" err="1">
                <a:solidFill>
                  <a:schemeClr val="accent5"/>
                </a:solidFill>
              </a:rPr>
              <a:t>cynhwysol</a:t>
            </a:r>
            <a:br>
              <a:rPr lang="en-GB" sz="4000">
                <a:solidFill>
                  <a:schemeClr val="accent5"/>
                </a:solidFill>
              </a:rPr>
            </a:br>
            <a:r>
              <a:rPr lang="en-GB" sz="4000"/>
              <a:t>Dimension C: Evolving inclusive practices</a:t>
            </a: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4294967295"/>
          </p:nvPr>
        </p:nvSpPr>
        <p:spPr>
          <a:xfrm>
            <a:off x="685800" y="1536192"/>
            <a:ext cx="3657600" cy="1676784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2800" err="1"/>
              <a:t>Llunio</a:t>
            </a:r>
            <a:r>
              <a:rPr lang="en-GB" sz="2800"/>
              <a:t> </a:t>
            </a:r>
            <a:r>
              <a:rPr lang="en-GB" sz="2800" err="1"/>
              <a:t>cwricwla</a:t>
            </a:r>
            <a:r>
              <a:rPr lang="en-GB" sz="2800"/>
              <a:t> </a:t>
            </a:r>
            <a:r>
              <a:rPr lang="en-GB" sz="2800" err="1"/>
              <a:t>i</a:t>
            </a:r>
            <a:r>
              <a:rPr lang="en-GB" sz="2800"/>
              <a:t> </a:t>
            </a:r>
            <a:r>
              <a:rPr lang="en-GB" sz="2800" err="1"/>
              <a:t>bawb</a:t>
            </a:r>
            <a:endParaRPr lang="en-GB" sz="2800"/>
          </a:p>
          <a:p>
            <a:r>
              <a:rPr lang="en-GB" sz="2800" err="1"/>
              <a:t>Trefnu</a:t>
            </a:r>
            <a:r>
              <a:rPr lang="en-GB" sz="2800"/>
              <a:t> </a:t>
            </a:r>
            <a:r>
              <a:rPr lang="en-GB" sz="2800" err="1"/>
              <a:t>dysgu</a:t>
            </a:r>
            <a:endParaRPr lang="en-GB" sz="2800"/>
          </a:p>
          <a:p>
            <a:endParaRPr lang="en-GB" sz="280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4294967295"/>
          </p:nvPr>
        </p:nvSpPr>
        <p:spPr>
          <a:xfrm>
            <a:off x="4800600" y="1536192"/>
            <a:ext cx="3657600" cy="167678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sz="2800" i="1" dirty="0"/>
              <a:t>Constructing curricula for all</a:t>
            </a:r>
          </a:p>
          <a:p>
            <a:r>
              <a:rPr lang="en-GB" sz="2800" i="1" dirty="0"/>
              <a:t>Orchestrating learning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33255" t="64622" r="22300" b="13156"/>
          <a:stretch/>
        </p:blipFill>
        <p:spPr>
          <a:xfrm>
            <a:off x="395536" y="3501008"/>
            <a:ext cx="8352928" cy="3096344"/>
          </a:xfrm>
          <a:prstGeom prst="rect">
            <a:avLst/>
          </a:prstGeom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8864" y="5969419"/>
            <a:ext cx="1219200" cy="798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49785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solidFill>
                  <a:schemeClr val="accent5"/>
                </a:solidFill>
              </a:rPr>
              <a:t>TASG 3 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 TASK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 err="1"/>
              <a:t>Grwpiau</a:t>
            </a:r>
            <a:r>
              <a:rPr lang="en-GB" sz="2800" dirty="0"/>
              <a:t> o 4</a:t>
            </a:r>
          </a:p>
          <a:p>
            <a:r>
              <a:rPr lang="en-GB" sz="2800" dirty="0" err="1"/>
              <a:t>Dangosyddion</a:t>
            </a:r>
            <a:r>
              <a:rPr lang="en-GB" sz="2800" dirty="0"/>
              <a:t> </a:t>
            </a:r>
            <a:r>
              <a:rPr lang="en-GB" sz="2800" dirty="0" err="1"/>
              <a:t>Agwedd</a:t>
            </a:r>
            <a:r>
              <a:rPr lang="en-GB" sz="2800" dirty="0"/>
              <a:t> C</a:t>
            </a:r>
          </a:p>
          <a:p>
            <a:r>
              <a:rPr lang="en-GB" sz="2800" dirty="0"/>
              <a:t>C.2.1</a:t>
            </a:r>
          </a:p>
          <a:p>
            <a:r>
              <a:rPr lang="en-GB" sz="2800" dirty="0" err="1"/>
              <a:t>Trafodwch</a:t>
            </a:r>
            <a:r>
              <a:rPr lang="en-GB" sz="2800" dirty="0"/>
              <a:t> y </a:t>
            </a:r>
            <a:r>
              <a:rPr lang="en-GB" sz="2800" dirty="0" err="1"/>
              <a:t>cwestiynau</a:t>
            </a:r>
            <a:r>
              <a:rPr lang="en-GB" sz="2800" dirty="0"/>
              <a:t> yn </a:t>
            </a:r>
            <a:r>
              <a:rPr lang="en-GB" sz="2800" dirty="0" err="1"/>
              <a:t>nhermau</a:t>
            </a:r>
            <a:r>
              <a:rPr lang="en-GB" sz="2800" dirty="0"/>
              <a:t> </a:t>
            </a:r>
            <a:r>
              <a:rPr lang="en-GB" sz="2800" dirty="0" err="1"/>
              <a:t>amgylchedd</a:t>
            </a:r>
            <a:r>
              <a:rPr lang="en-GB" sz="2800" dirty="0"/>
              <a:t> </a:t>
            </a:r>
            <a:r>
              <a:rPr lang="en-GB" dirty="0" err="1"/>
              <a:t>ddysgu</a:t>
            </a:r>
            <a:r>
              <a:rPr lang="en-GB" sz="2800" dirty="0"/>
              <a:t> </a:t>
            </a:r>
            <a:r>
              <a:rPr lang="en-GB" sz="2800" dirty="0" err="1"/>
              <a:t>cyfarwydd</a:t>
            </a:r>
            <a:endParaRPr lang="en-GB" sz="2800" dirty="0"/>
          </a:p>
          <a:p>
            <a:r>
              <a:rPr lang="en-GB" sz="2800" dirty="0"/>
              <a:t>Adborth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800" i="1" dirty="0"/>
              <a:t>Groups of 4</a:t>
            </a:r>
          </a:p>
          <a:p>
            <a:r>
              <a:rPr lang="en-GB" sz="2800" i="1" dirty="0"/>
              <a:t>Dimension C indicators</a:t>
            </a:r>
          </a:p>
          <a:p>
            <a:r>
              <a:rPr lang="en-GB" sz="2800" i="1" dirty="0"/>
              <a:t>C.2.1</a:t>
            </a:r>
          </a:p>
          <a:p>
            <a:r>
              <a:rPr lang="en-GB" sz="2800" i="1" dirty="0"/>
              <a:t>Discuss the questions in terms of a familiar learning setting </a:t>
            </a:r>
          </a:p>
          <a:p>
            <a:r>
              <a:rPr lang="en-GB" sz="2800" i="1" dirty="0"/>
              <a:t>Feedback</a:t>
            </a:r>
          </a:p>
        </p:txBody>
      </p:sp>
      <p:pic>
        <p:nvPicPr>
          <p:cNvPr id="6" name="Picture 5" descr="Leerbelevi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700"/>
          <a:stretch/>
        </p:blipFill>
        <p:spPr>
          <a:xfrm>
            <a:off x="5618967" y="332656"/>
            <a:ext cx="2097066" cy="991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5516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Booth and </a:t>
            </a:r>
            <a:r>
              <a:rPr lang="en-GB" err="1"/>
              <a:t>Ainscow</a:t>
            </a:r>
            <a:r>
              <a:rPr lang="en-GB"/>
              <a:t> (2011)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06" t="42469" r="35117" b="29219"/>
          <a:stretch/>
        </p:blipFill>
        <p:spPr bwMode="auto">
          <a:xfrm>
            <a:off x="395536" y="1772816"/>
            <a:ext cx="4453735" cy="44652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5004048" y="1988840"/>
            <a:ext cx="3744416" cy="181588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err="1"/>
              <a:t>Edrychwch</a:t>
            </a:r>
            <a:r>
              <a:rPr lang="en-GB" sz="2800"/>
              <a:t> </a:t>
            </a:r>
            <a:r>
              <a:rPr lang="en-GB" sz="2800" err="1"/>
              <a:t>eto</a:t>
            </a:r>
            <a:r>
              <a:rPr lang="en-GB" sz="2800"/>
              <a:t> </a:t>
            </a:r>
            <a:r>
              <a:rPr lang="en-GB" sz="2800" err="1"/>
              <a:t>ar</a:t>
            </a:r>
            <a:r>
              <a:rPr lang="en-GB" sz="2800"/>
              <a:t> </a:t>
            </a:r>
            <a:r>
              <a:rPr lang="en-GB" sz="2800" err="1"/>
              <a:t>eich</a:t>
            </a:r>
            <a:r>
              <a:rPr lang="en-GB" sz="2800"/>
              <a:t> </a:t>
            </a:r>
            <a:r>
              <a:rPr lang="en-GB" sz="2800" err="1"/>
              <a:t>rhestr</a:t>
            </a:r>
            <a:r>
              <a:rPr lang="en-GB" sz="280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err="1"/>
              <a:t>Rhannwch</a:t>
            </a:r>
            <a:r>
              <a:rPr lang="en-GB" sz="2800"/>
              <a:t> </a:t>
            </a:r>
            <a:r>
              <a:rPr lang="en-GB" sz="2800" err="1"/>
              <a:t>yn</a:t>
            </a:r>
            <a:r>
              <a:rPr lang="en-GB" sz="2800"/>
              <a:t> </a:t>
            </a:r>
            <a:r>
              <a:rPr lang="en-GB" sz="2800" err="1"/>
              <a:t>ôl</a:t>
            </a:r>
            <a:r>
              <a:rPr lang="en-GB" sz="2800"/>
              <a:t> y tri </a:t>
            </a:r>
            <a:r>
              <a:rPr lang="en-GB" sz="2800" err="1"/>
              <a:t>elfen</a:t>
            </a:r>
            <a:r>
              <a:rPr lang="en-GB" sz="2800"/>
              <a:t>. 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04048" y="4149080"/>
            <a:ext cx="3744416" cy="181588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Look again at your list.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i="1" dirty="0"/>
              <a:t>Divide into the three areas. </a:t>
            </a:r>
          </a:p>
        </p:txBody>
      </p:sp>
    </p:spTree>
    <p:extLst>
      <p:ext uri="{BB962C8B-B14F-4D97-AF65-F5344CB8AC3E}">
        <p14:creationId xmlns:p14="http://schemas.microsoft.com/office/powerpoint/2010/main" val="5943944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>
                <a:solidFill>
                  <a:schemeClr val="accent5"/>
                </a:solidFill>
              </a:rPr>
              <a:t>Ethos </a:t>
            </a:r>
            <a:r>
              <a:rPr lang="en-GB" err="1">
                <a:solidFill>
                  <a:schemeClr val="accent5"/>
                </a:solidFill>
              </a:rPr>
              <a:t>Ysgol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Gyfan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Whole School Ethos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err="1"/>
              <a:t>Gellir</a:t>
            </a:r>
            <a:r>
              <a:rPr lang="en-GB"/>
              <a:t> </a:t>
            </a:r>
            <a:r>
              <a:rPr lang="en-GB" err="1"/>
              <a:t>creu</a:t>
            </a:r>
            <a:r>
              <a:rPr lang="en-GB"/>
              <a:t> </a:t>
            </a:r>
            <a:r>
              <a:rPr lang="en-GB" err="1"/>
              <a:t>diwylliant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 </a:t>
            </a:r>
            <a:r>
              <a:rPr lang="en-GB" err="1"/>
              <a:t>bositif</a:t>
            </a:r>
            <a:r>
              <a:rPr lang="en-GB"/>
              <a:t> </a:t>
            </a:r>
            <a:r>
              <a:rPr lang="en-GB" err="1"/>
              <a:t>drwy</a:t>
            </a:r>
            <a:r>
              <a:rPr lang="en-GB"/>
              <a:t>:</a:t>
            </a:r>
          </a:p>
          <a:p>
            <a:pPr lvl="1"/>
            <a:r>
              <a:rPr lang="en-GB" err="1"/>
              <a:t>Osod</a:t>
            </a:r>
            <a:r>
              <a:rPr lang="en-GB"/>
              <a:t> </a:t>
            </a:r>
            <a:r>
              <a:rPr lang="en-GB" err="1"/>
              <a:t>targedau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 </a:t>
            </a:r>
            <a:r>
              <a:rPr lang="en-GB" err="1"/>
              <a:t>gyfan</a:t>
            </a:r>
            <a:r>
              <a:rPr lang="en-GB"/>
              <a:t> </a:t>
            </a:r>
            <a:r>
              <a:rPr lang="en-GB" err="1"/>
              <a:t>sy’n</a:t>
            </a:r>
            <a:r>
              <a:rPr lang="en-GB"/>
              <a:t> </a:t>
            </a:r>
            <a:r>
              <a:rPr lang="en-GB" err="1"/>
              <a:t>adlewyrchu</a:t>
            </a:r>
            <a:r>
              <a:rPr lang="en-GB"/>
              <a:t> </a:t>
            </a:r>
            <a:r>
              <a:rPr lang="en-GB" err="1"/>
              <a:t>credoau</a:t>
            </a:r>
            <a:r>
              <a:rPr lang="en-GB"/>
              <a:t>, </a:t>
            </a:r>
            <a:r>
              <a:rPr lang="en-GB" err="1"/>
              <a:t>safbwyntiau</a:t>
            </a:r>
            <a:r>
              <a:rPr lang="en-GB"/>
              <a:t> a </a:t>
            </a:r>
            <a:r>
              <a:rPr lang="en-GB" err="1"/>
              <a:t>thraddodiadau</a:t>
            </a:r>
            <a:r>
              <a:rPr lang="en-GB"/>
              <a:t> </a:t>
            </a:r>
            <a:r>
              <a:rPr lang="en-GB" err="1"/>
              <a:t>ei</a:t>
            </a:r>
            <a:r>
              <a:rPr lang="en-GB"/>
              <a:t> </a:t>
            </a:r>
            <a:r>
              <a:rPr lang="en-GB" err="1"/>
              <a:t>haelodau</a:t>
            </a:r>
          </a:p>
          <a:p>
            <a:pPr lvl="1"/>
            <a:r>
              <a:rPr lang="en-GB" err="1"/>
              <a:t>Cefnogaeth</a:t>
            </a:r>
            <a:r>
              <a:rPr lang="en-GB"/>
              <a:t> </a:t>
            </a:r>
            <a:r>
              <a:rPr lang="en-GB" err="1"/>
              <a:t>gref</a:t>
            </a:r>
            <a:r>
              <a:rPr lang="en-GB"/>
              <a:t> </a:t>
            </a:r>
            <a:r>
              <a:rPr lang="en-GB" err="1"/>
              <a:t>o’r</a:t>
            </a:r>
            <a:r>
              <a:rPr lang="en-GB"/>
              <a:t> </a:t>
            </a:r>
            <a:r>
              <a:rPr lang="en-GB" err="1"/>
              <a:t>arweinyddiaeth</a:t>
            </a:r>
            <a:endParaRPr lang="en-GB"/>
          </a:p>
          <a:p>
            <a:pPr lvl="1"/>
            <a:r>
              <a:rPr lang="en-GB" err="1"/>
              <a:t>Ymrwymiad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dderbyn</a:t>
            </a:r>
            <a:r>
              <a:rPr lang="en-GB"/>
              <a:t> a </a:t>
            </a:r>
            <a:r>
              <a:rPr lang="en-GB" err="1"/>
              <a:t>dathlu</a:t>
            </a:r>
            <a:r>
              <a:rPr lang="en-GB"/>
              <a:t> </a:t>
            </a:r>
            <a:r>
              <a:rPr lang="en-GB" err="1"/>
              <a:t>amrywiaeth</a:t>
            </a:r>
            <a:endParaRPr lang="en-GB"/>
          </a:p>
          <a:p>
            <a:pPr lvl="1"/>
            <a:r>
              <a:rPr lang="en-GB"/>
              <a:t>Bod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sensitif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faterion</a:t>
            </a:r>
            <a:r>
              <a:rPr lang="en-GB"/>
              <a:t> </a:t>
            </a:r>
            <a:r>
              <a:rPr lang="en-GB" err="1"/>
              <a:t>diwylliannol</a:t>
            </a:r>
            <a:r>
              <a:rPr lang="en-GB"/>
              <a:t> </a:t>
            </a:r>
          </a:p>
          <a:p>
            <a:pPr lvl="1"/>
            <a:r>
              <a:rPr lang="en-GB" err="1"/>
              <a:t>Gosod</a:t>
            </a:r>
            <a:r>
              <a:rPr lang="en-GB"/>
              <a:t> </a:t>
            </a:r>
            <a:r>
              <a:rPr lang="en-GB" err="1"/>
              <a:t>safonau</a:t>
            </a:r>
            <a:r>
              <a:rPr lang="en-GB"/>
              <a:t> </a:t>
            </a:r>
            <a:r>
              <a:rPr lang="en-GB" err="1"/>
              <a:t>uchel</a:t>
            </a:r>
            <a:r>
              <a:rPr lang="en-GB"/>
              <a:t> </a:t>
            </a:r>
            <a:r>
              <a:rPr lang="en-GB" err="1"/>
              <a:t>ond</a:t>
            </a:r>
            <a:r>
              <a:rPr lang="en-GB"/>
              <a:t> </a:t>
            </a:r>
            <a:r>
              <a:rPr lang="en-GB" err="1"/>
              <a:t>realistig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400" i="1" dirty="0"/>
              <a:t>Creating a positive school culture involves:</a:t>
            </a:r>
          </a:p>
          <a:p>
            <a:pPr lvl="1"/>
            <a:r>
              <a:rPr lang="en-GB" sz="2000" i="1" dirty="0"/>
              <a:t>Whole school goals </a:t>
            </a:r>
          </a:p>
          <a:p>
            <a:pPr lvl="1"/>
            <a:r>
              <a:rPr lang="en-GB" sz="2000" i="1" dirty="0"/>
              <a:t>Goals which reflect the values, beliefs, attitudes and traditions of its members</a:t>
            </a:r>
          </a:p>
          <a:p>
            <a:pPr lvl="1"/>
            <a:r>
              <a:rPr lang="en-GB" sz="2000" i="1" dirty="0"/>
              <a:t>Strong support from leadership </a:t>
            </a:r>
          </a:p>
          <a:p>
            <a:pPr lvl="1"/>
            <a:r>
              <a:rPr lang="en-GB" sz="2000" i="1" dirty="0"/>
              <a:t>A commitment to accepting and celebrating diversity</a:t>
            </a:r>
          </a:p>
          <a:p>
            <a:pPr lvl="1"/>
            <a:r>
              <a:rPr lang="en-GB" sz="2000" i="1" dirty="0"/>
              <a:t>Sensitivity to cultural issues</a:t>
            </a:r>
          </a:p>
          <a:p>
            <a:pPr lvl="1"/>
            <a:r>
              <a:rPr lang="en-GB" sz="2000" i="1" dirty="0"/>
              <a:t>Setting high but realistic standards. </a:t>
            </a:r>
          </a:p>
          <a:p>
            <a:pPr marL="457200" lvl="1" indent="0" algn="r">
              <a:buNone/>
            </a:pPr>
            <a:r>
              <a:rPr lang="en-GB" sz="2000" dirty="0"/>
              <a:t>Mitchell, 2014 </a:t>
            </a:r>
          </a:p>
        </p:txBody>
      </p:sp>
    </p:spTree>
    <p:extLst>
      <p:ext uri="{BB962C8B-B14F-4D97-AF65-F5344CB8AC3E}">
        <p14:creationId xmlns:p14="http://schemas.microsoft.com/office/powerpoint/2010/main" val="6452210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>
                <a:solidFill>
                  <a:schemeClr val="accent5"/>
                </a:solidFill>
              </a:rPr>
              <a:t>Esiampl</a:t>
            </a:r>
            <a:r>
              <a:rPr lang="en-GB">
                <a:solidFill>
                  <a:schemeClr val="accent5"/>
                </a:solidFill>
              </a:rPr>
              <a:t>: </a:t>
            </a:r>
            <a:r>
              <a:rPr lang="en-GB" err="1">
                <a:solidFill>
                  <a:schemeClr val="accent5"/>
                </a:solidFill>
              </a:rPr>
              <a:t>Ysgol</a:t>
            </a:r>
            <a:r>
              <a:rPr lang="en-GB">
                <a:solidFill>
                  <a:schemeClr val="accent5"/>
                </a:solidFill>
              </a:rPr>
              <a:t> Sharrow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Example: Sharrow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 err="1"/>
              <a:t>Polisi</a:t>
            </a:r>
            <a:r>
              <a:rPr lang="en-GB" dirty="0"/>
              <a:t> </a:t>
            </a:r>
            <a:r>
              <a:rPr lang="en-GB" dirty="0" err="1"/>
              <a:t>drws-agored</a:t>
            </a:r>
            <a:endParaRPr lang="en-GB" dirty="0"/>
          </a:p>
          <a:p>
            <a:r>
              <a:rPr lang="en-GB" dirty="0" err="1"/>
              <a:t>Adeiladau</a:t>
            </a:r>
            <a:r>
              <a:rPr lang="en-GB" dirty="0"/>
              <a:t> </a:t>
            </a:r>
            <a:r>
              <a:rPr lang="en-GB" dirty="0" err="1"/>
              <a:t>hygyrch</a:t>
            </a:r>
            <a:endParaRPr lang="en-GB" dirty="0"/>
          </a:p>
          <a:p>
            <a:r>
              <a:rPr lang="en-GB" dirty="0" err="1"/>
              <a:t>Polisïau</a:t>
            </a:r>
            <a:r>
              <a:rPr lang="en-GB" dirty="0"/>
              <a:t> </a:t>
            </a:r>
            <a:r>
              <a:rPr lang="en-GB" dirty="0" err="1"/>
              <a:t>wedi’u</a:t>
            </a:r>
            <a:r>
              <a:rPr lang="en-GB" dirty="0"/>
              <a:t> </a:t>
            </a:r>
            <a:r>
              <a:rPr lang="en-GB" dirty="0" err="1"/>
              <a:t>seilio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gydraddoldeb</a:t>
            </a:r>
            <a:endParaRPr lang="en-GB" dirty="0"/>
          </a:p>
          <a:p>
            <a:r>
              <a:rPr lang="en-GB" dirty="0" err="1"/>
              <a:t>Cyfranogaeth</a:t>
            </a:r>
            <a:r>
              <a:rPr lang="en-GB" dirty="0"/>
              <a:t> </a:t>
            </a:r>
            <a:r>
              <a:rPr lang="en-GB" dirty="0" err="1"/>
              <a:t>dysgwyr</a:t>
            </a:r>
            <a:r>
              <a:rPr lang="en-GB" dirty="0"/>
              <a:t> </a:t>
            </a:r>
            <a:r>
              <a:rPr lang="en-GB" dirty="0" err="1"/>
              <a:t>actif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cyngor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)</a:t>
            </a:r>
          </a:p>
          <a:p>
            <a:r>
              <a:rPr lang="en-GB" dirty="0" err="1"/>
              <a:t>Cyfrifoldeb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ymhlith</a:t>
            </a:r>
            <a:r>
              <a:rPr lang="en-GB" dirty="0"/>
              <a:t> staff am </a:t>
            </a:r>
            <a:r>
              <a:rPr lang="en-GB" dirty="0" err="1"/>
              <a:t>gynhwysiant</a:t>
            </a:r>
            <a:r>
              <a:rPr lang="en-GB" dirty="0"/>
              <a:t>.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Armstrong, 2011</a:t>
            </a:r>
          </a:p>
          <a:p>
            <a:pPr marL="0" indent="0" algn="r">
              <a:buNone/>
            </a:pPr>
            <a:r>
              <a:rPr lang="en-GB" dirty="0"/>
              <a:t>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i="1" dirty="0"/>
              <a:t>Open door policy </a:t>
            </a:r>
          </a:p>
          <a:p>
            <a:r>
              <a:rPr lang="en-GB" i="1" dirty="0"/>
              <a:t>Accessible buildings</a:t>
            </a:r>
          </a:p>
          <a:p>
            <a:r>
              <a:rPr lang="en-GB" i="1" dirty="0"/>
              <a:t>Raft of policies founded on equality</a:t>
            </a:r>
          </a:p>
          <a:p>
            <a:r>
              <a:rPr lang="en-GB" i="1" dirty="0"/>
              <a:t>Active pupil participation (e.g. school council)</a:t>
            </a:r>
          </a:p>
          <a:p>
            <a:r>
              <a:rPr lang="en-GB" i="1" dirty="0"/>
              <a:t>Clear responsibility amongst staff for inclusion. </a:t>
            </a:r>
          </a:p>
          <a:p>
            <a:pPr marL="0" indent="0" algn="r">
              <a:buNone/>
            </a:pPr>
            <a:r>
              <a:rPr lang="en-GB" dirty="0"/>
              <a:t>Armstrong, 2011</a:t>
            </a:r>
          </a:p>
        </p:txBody>
      </p:sp>
    </p:spTree>
    <p:extLst>
      <p:ext uri="{BB962C8B-B14F-4D97-AF65-F5344CB8AC3E}">
        <p14:creationId xmlns:p14="http://schemas.microsoft.com/office/powerpoint/2010/main" val="7675679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>
                <a:solidFill>
                  <a:schemeClr val="accent5"/>
                </a:solidFill>
              </a:rPr>
              <a:t>Gweithio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i="1" err="1">
                <a:solidFill>
                  <a:schemeClr val="accent5"/>
                </a:solidFill>
              </a:rPr>
              <a:t>gyda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Rhieni</a:t>
            </a:r>
            <a:r>
              <a:rPr lang="en-GB">
                <a:solidFill>
                  <a:schemeClr val="accent5"/>
                </a:solidFill>
              </a:rPr>
              <a:t> 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Working </a:t>
            </a:r>
            <a:r>
              <a:rPr lang="en-GB" i="1"/>
              <a:t>with</a:t>
            </a:r>
            <a:r>
              <a:rPr lang="en-GB"/>
              <a:t> Parents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691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/>
              <a:t>Mae </a:t>
            </a:r>
            <a:r>
              <a:rPr lang="en-GB" err="1"/>
              <a:t>gan</a:t>
            </a:r>
            <a:r>
              <a:rPr lang="en-GB"/>
              <a:t> </a:t>
            </a:r>
            <a:r>
              <a:rPr lang="en-GB" err="1"/>
              <a:t>rieni</a:t>
            </a:r>
            <a:r>
              <a:rPr lang="en-GB"/>
              <a:t> a </a:t>
            </a:r>
            <a:r>
              <a:rPr lang="en-GB" err="1"/>
              <a:t>gofalwyr</a:t>
            </a:r>
            <a:r>
              <a:rPr lang="en-GB"/>
              <a:t> </a:t>
            </a:r>
            <a:r>
              <a:rPr lang="en-GB" err="1"/>
              <a:t>rôl</a:t>
            </a:r>
            <a:r>
              <a:rPr lang="en-GB"/>
              <a:t> </a:t>
            </a:r>
            <a:r>
              <a:rPr lang="en-GB" err="1"/>
              <a:t>hollbwysig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. </a:t>
            </a:r>
          </a:p>
          <a:p>
            <a:r>
              <a:rPr lang="en-GB"/>
              <a:t>Mae </a:t>
            </a:r>
            <a:r>
              <a:rPr lang="en-GB" err="1"/>
              <a:t>hawl</a:t>
            </a:r>
            <a:r>
              <a:rPr lang="en-GB"/>
              <a:t> </a:t>
            </a:r>
            <a:r>
              <a:rPr lang="en-GB" err="1"/>
              <a:t>ganddynt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fod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rhan</a:t>
            </a:r>
            <a:r>
              <a:rPr lang="en-GB"/>
              <a:t> o </a:t>
            </a:r>
            <a:r>
              <a:rPr lang="en-GB" err="1"/>
              <a:t>benderfyniadau</a:t>
            </a:r>
            <a:r>
              <a:rPr lang="en-GB"/>
              <a:t> </a:t>
            </a:r>
            <a:r>
              <a:rPr lang="en-GB" err="1"/>
              <a:t>pwysig</a:t>
            </a:r>
            <a:r>
              <a:rPr lang="en-GB"/>
              <a:t>. </a:t>
            </a:r>
          </a:p>
          <a:p>
            <a:r>
              <a:rPr lang="en-GB" err="1"/>
              <a:t>Dylai</a:t>
            </a:r>
            <a:r>
              <a:rPr lang="en-GB"/>
              <a:t> </a:t>
            </a:r>
            <a:r>
              <a:rPr lang="en-GB" err="1"/>
              <a:t>ysgolion</a:t>
            </a:r>
            <a:r>
              <a:rPr lang="en-GB"/>
              <a:t>:</a:t>
            </a:r>
          </a:p>
          <a:p>
            <a:pPr lvl="1"/>
            <a:r>
              <a:rPr lang="en-GB" err="1"/>
              <a:t>Sicrhau</a:t>
            </a:r>
            <a:r>
              <a:rPr lang="en-GB"/>
              <a:t> </a:t>
            </a:r>
            <a:r>
              <a:rPr lang="en-GB" err="1"/>
              <a:t>cyswllt</a:t>
            </a:r>
            <a:r>
              <a:rPr lang="en-GB"/>
              <a:t> </a:t>
            </a:r>
            <a:r>
              <a:rPr lang="en-GB" err="1"/>
              <a:t>aml</a:t>
            </a:r>
            <a:r>
              <a:rPr lang="en-GB"/>
              <a:t> </a:t>
            </a:r>
            <a:r>
              <a:rPr lang="en-GB" err="1"/>
              <a:t>rhwng</a:t>
            </a:r>
            <a:r>
              <a:rPr lang="en-GB"/>
              <a:t> y </a:t>
            </a:r>
            <a:r>
              <a:rPr lang="en-GB" err="1"/>
              <a:t>cartref</a:t>
            </a:r>
            <a:r>
              <a:rPr lang="en-GB"/>
              <a:t> </a:t>
            </a:r>
            <a:r>
              <a:rPr lang="en-GB" err="1"/>
              <a:t>a'r</a:t>
            </a:r>
            <a:r>
              <a:rPr lang="en-GB"/>
              <a:t> </a:t>
            </a:r>
            <a:r>
              <a:rPr lang="en-GB" err="1"/>
              <a:t>ysgol</a:t>
            </a:r>
            <a:r>
              <a:rPr lang="en-GB"/>
              <a:t> (</a:t>
            </a:r>
            <a:r>
              <a:rPr lang="en-GB" err="1"/>
              <a:t>e.e.</a:t>
            </a:r>
            <a:r>
              <a:rPr lang="en-GB"/>
              <a:t> </a:t>
            </a:r>
            <a:r>
              <a:rPr lang="en-GB" err="1"/>
              <a:t>llyfr</a:t>
            </a:r>
            <a:r>
              <a:rPr lang="en-GB"/>
              <a:t> </a:t>
            </a:r>
            <a:r>
              <a:rPr lang="en-GB" err="1"/>
              <a:t>cyswllt</a:t>
            </a:r>
            <a:r>
              <a:rPr lang="en-GB"/>
              <a:t>)</a:t>
            </a:r>
          </a:p>
          <a:p>
            <a:pPr lvl="1"/>
            <a:r>
              <a:rPr lang="en-GB" err="1"/>
              <a:t>Rhoi</a:t>
            </a:r>
            <a:r>
              <a:rPr lang="en-GB"/>
              <a:t> </a:t>
            </a:r>
            <a:r>
              <a:rPr lang="en-GB" err="1"/>
              <a:t>canllawiau</a:t>
            </a:r>
            <a:r>
              <a:rPr lang="en-GB"/>
              <a:t> </a:t>
            </a:r>
            <a:r>
              <a:rPr lang="en-GB" err="1"/>
              <a:t>clir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a </a:t>
            </a:r>
            <a:r>
              <a:rPr lang="en-GB" err="1"/>
              <a:t>chyfleodd</a:t>
            </a:r>
            <a:r>
              <a:rPr lang="en-GB"/>
              <a:t> </a:t>
            </a:r>
            <a:r>
              <a:rPr lang="en-GB" err="1"/>
              <a:t>clir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gyfrannu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gyfarfodydd</a:t>
            </a:r>
            <a:endParaRPr lang="en-GB"/>
          </a:p>
          <a:p>
            <a:pPr lvl="1"/>
            <a:r>
              <a:rPr lang="en-GB" err="1"/>
              <a:t>Gwrando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ofalus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rieni</a:t>
            </a:r>
            <a:r>
              <a:rPr lang="en-GB"/>
              <a:t> </a:t>
            </a:r>
            <a:r>
              <a:rPr lang="en-GB" err="1"/>
              <a:t>a’u</a:t>
            </a:r>
            <a:r>
              <a:rPr lang="en-GB"/>
              <a:t> </a:t>
            </a:r>
            <a:r>
              <a:rPr lang="en-GB" err="1"/>
              <a:t>gweld</a:t>
            </a:r>
            <a:r>
              <a:rPr lang="en-GB"/>
              <a:t> 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partneriaid</a:t>
            </a:r>
            <a:r>
              <a:rPr lang="en-GB"/>
              <a:t> </a:t>
            </a:r>
            <a:r>
              <a:rPr lang="en-GB" err="1"/>
              <a:t>cydweithredol</a:t>
            </a:r>
            <a:r>
              <a:rPr lang="en-GB"/>
              <a:t>. 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i="1" dirty="0"/>
              <a:t>Parents and carers have a crucial role to play .</a:t>
            </a:r>
          </a:p>
          <a:p>
            <a:r>
              <a:rPr lang="en-GB" i="1" dirty="0"/>
              <a:t>They have a fundamental right to be involved in major decisions. </a:t>
            </a:r>
          </a:p>
          <a:p>
            <a:r>
              <a:rPr lang="en-GB" i="1" dirty="0"/>
              <a:t>Schools should:</a:t>
            </a:r>
          </a:p>
          <a:p>
            <a:pPr lvl="1"/>
            <a:r>
              <a:rPr lang="en-GB" i="1" dirty="0"/>
              <a:t>Facilitate regular contact (e.g. contact book)</a:t>
            </a:r>
          </a:p>
          <a:p>
            <a:pPr lvl="1"/>
            <a:r>
              <a:rPr lang="en-GB" i="1" dirty="0"/>
              <a:t>Provide clear guidelines for and opportunities to contribute to meetings .</a:t>
            </a:r>
          </a:p>
          <a:p>
            <a:pPr lvl="1"/>
            <a:r>
              <a:rPr lang="en-GB" i="1" dirty="0"/>
              <a:t>Listen actively to parents and view them as collaborative partners.</a:t>
            </a:r>
            <a:r>
              <a:rPr lang="en-GB" dirty="0"/>
              <a:t> </a:t>
            </a:r>
          </a:p>
          <a:p>
            <a:pPr marL="457200" lvl="1" indent="0" algn="r">
              <a:buNone/>
            </a:pPr>
            <a:r>
              <a:rPr lang="en-GB" dirty="0"/>
              <a:t>Mitchell, 2014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500996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6856" y="116632"/>
            <a:ext cx="8229600" cy="1022391"/>
          </a:xfrm>
        </p:spPr>
        <p:txBody>
          <a:bodyPr>
            <a:normAutofit fontScale="90000"/>
          </a:bodyPr>
          <a:lstStyle/>
          <a:p>
            <a:r>
              <a:rPr lang="en-GB" err="1">
                <a:solidFill>
                  <a:schemeClr val="accent5"/>
                </a:solidFill>
              </a:rPr>
              <a:t>Yr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Addysgwr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Cynhwysol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The Inclusive Educator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3861048"/>
            <a:ext cx="4324976" cy="2841179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err="1"/>
              <a:t>Gweld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unigolion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phrofiad</a:t>
            </a:r>
            <a:r>
              <a:rPr lang="en-GB"/>
              <a:t> a </a:t>
            </a:r>
            <a:r>
              <a:rPr lang="en-GB" err="1"/>
              <a:t>hanes</a:t>
            </a:r>
            <a:r>
              <a:rPr lang="en-GB"/>
              <a:t>.</a:t>
            </a:r>
          </a:p>
          <a:p>
            <a:r>
              <a:rPr lang="en-GB" err="1"/>
              <a:t>Deall</a:t>
            </a:r>
            <a:r>
              <a:rPr lang="en-GB"/>
              <a:t> </a:t>
            </a:r>
            <a:r>
              <a:rPr lang="en-GB" err="1"/>
              <a:t>pwysigrwydd</a:t>
            </a:r>
            <a:r>
              <a:rPr lang="en-GB"/>
              <a:t> </a:t>
            </a:r>
            <a:r>
              <a:rPr lang="en-GB" err="1"/>
              <a:t>cyd-destun</a:t>
            </a:r>
            <a:r>
              <a:rPr lang="en-GB"/>
              <a:t> </a:t>
            </a:r>
            <a:r>
              <a:rPr lang="en-GB" err="1"/>
              <a:t>cymdeithasol</a:t>
            </a:r>
            <a:r>
              <a:rPr lang="en-GB"/>
              <a:t> a </a:t>
            </a:r>
            <a:r>
              <a:rPr lang="en-GB" err="1"/>
              <a:t>diwylliannol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yrru'r</a:t>
            </a:r>
            <a:r>
              <a:rPr lang="en-GB"/>
              <a:t> </a:t>
            </a:r>
            <a:r>
              <a:rPr lang="en-GB" err="1"/>
              <a:t>dysgu</a:t>
            </a:r>
          </a:p>
          <a:p>
            <a:r>
              <a:rPr lang="en-GB" err="1"/>
              <a:t>Gweld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proses </a:t>
            </a:r>
            <a:r>
              <a:rPr lang="en-GB" err="1"/>
              <a:t>cydweithredol</a:t>
            </a:r>
            <a:r>
              <a:rPr lang="en-GB"/>
              <a:t>, </a:t>
            </a:r>
            <a:r>
              <a:rPr lang="en-GB" err="1"/>
              <a:t>dwy-ffordd</a:t>
            </a:r>
            <a:r>
              <a:rPr lang="en-GB"/>
              <a:t>. </a:t>
            </a:r>
          </a:p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3861048"/>
            <a:ext cx="4248472" cy="280831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2100" i="1" dirty="0"/>
              <a:t>Views learners as individuals with unique histories and experience</a:t>
            </a:r>
          </a:p>
          <a:p>
            <a:r>
              <a:rPr lang="en-GB" sz="2100" i="1" dirty="0"/>
              <a:t>Understands that social and cultural context informs and drives teaching</a:t>
            </a:r>
          </a:p>
          <a:p>
            <a:r>
              <a:rPr lang="en-GB" sz="2100" i="1" dirty="0"/>
              <a:t>Sees learning as a collaborative, two-way process. </a:t>
            </a:r>
          </a:p>
          <a:p>
            <a:pPr marL="0" indent="0" algn="r">
              <a:buNone/>
            </a:pPr>
            <a:r>
              <a:rPr lang="en-GB" sz="2100" dirty="0"/>
              <a:t>Armstrong, 2011</a:t>
            </a:r>
          </a:p>
        </p:txBody>
      </p:sp>
      <p:sp>
        <p:nvSpPr>
          <p:cNvPr id="5" name="Rounded Rectangular Callout 4"/>
          <p:cNvSpPr/>
          <p:nvPr/>
        </p:nvSpPr>
        <p:spPr>
          <a:xfrm>
            <a:off x="539552" y="1326536"/>
            <a:ext cx="8136904" cy="2088232"/>
          </a:xfrm>
          <a:prstGeom prst="wedgeRoundRectCallout">
            <a:avLst>
              <a:gd name="adj1" fmla="val 49428"/>
              <a:gd name="adj2" fmla="val 63218"/>
              <a:gd name="adj3" fmla="val 16667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/>
              <a:t>“For the most part, learners with SEN simply require good teaching…there is little evidence to support the notion of disability-specific teaching strategies, but rather that all learners benefit from a common set of strategies, even if they have to adapted to take account of varying cognitive, emotional and social capabilities.” (Mitchell, 2014)</a:t>
            </a:r>
          </a:p>
        </p:txBody>
      </p:sp>
    </p:spTree>
    <p:extLst>
      <p:ext uri="{BB962C8B-B14F-4D97-AF65-F5344CB8AC3E}">
        <p14:creationId xmlns:p14="http://schemas.microsoft.com/office/powerpoint/2010/main" val="7112894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/>
              <a:t>Asesiad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Assessment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038600" cy="2664296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Asesiad</a:t>
            </a:r>
            <a:r>
              <a:rPr lang="en-GB" dirty="0"/>
              <a:t> 1</a:t>
            </a:r>
          </a:p>
          <a:p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Ymarferwyr</a:t>
            </a:r>
            <a:endParaRPr lang="en-GB" dirty="0"/>
          </a:p>
          <a:p>
            <a:r>
              <a:rPr lang="en-GB" dirty="0"/>
              <a:t>100% marc y </a:t>
            </a:r>
            <a:r>
              <a:rPr lang="en-GB" dirty="0" err="1"/>
              <a:t>modiwl</a:t>
            </a:r>
            <a:endParaRPr lang="en-GB" dirty="0"/>
          </a:p>
          <a:p>
            <a:r>
              <a:rPr lang="en-GB" dirty="0"/>
              <a:t>4000 o </a:t>
            </a:r>
            <a:r>
              <a:rPr lang="en-GB" dirty="0" err="1"/>
              <a:t>eiriau</a:t>
            </a:r>
            <a:r>
              <a:rPr lang="en-GB" dirty="0"/>
              <a:t> (+/-10%)</a:t>
            </a:r>
          </a:p>
          <a:p>
            <a:r>
              <a:rPr lang="en-GB" dirty="0"/>
              <a:t>Erbyn: 20/01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3501008"/>
            <a:ext cx="4038600" cy="262515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Assessment 1</a:t>
            </a:r>
          </a:p>
          <a:p>
            <a:r>
              <a:rPr lang="en-GB" dirty="0"/>
              <a:t>Practitioners’ Guide </a:t>
            </a:r>
          </a:p>
          <a:p>
            <a:r>
              <a:rPr lang="en-GB" dirty="0"/>
              <a:t>100% of module mark</a:t>
            </a:r>
          </a:p>
          <a:p>
            <a:r>
              <a:rPr lang="en-GB" dirty="0"/>
              <a:t>4000 words (+/-10%)</a:t>
            </a:r>
          </a:p>
          <a:p>
            <a:r>
              <a:rPr lang="en-GB" dirty="0"/>
              <a:t>By 20/01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932040" y="1700808"/>
            <a:ext cx="3456384" cy="151216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Prepare a practitioners’ guide regarding one additional learning need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683568" y="4653136"/>
            <a:ext cx="3456384" cy="151216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y-GB" sz="2400" dirty="0"/>
              <a:t>Paratowch ganllaw ymarferwyr ynglŷn ag un angen dysgu ychwanegol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5275585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rtical Scroll 4"/>
          <p:cNvSpPr/>
          <p:nvPr/>
        </p:nvSpPr>
        <p:spPr>
          <a:xfrm>
            <a:off x="107504" y="642662"/>
            <a:ext cx="4749860" cy="5616624"/>
          </a:xfrm>
          <a:prstGeom prst="verticalScroll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>
              <a:solidFill>
                <a:prstClr val="black"/>
              </a:solidFill>
              <a:latin typeface="Bradley Hand ITC" panose="03070402050302030203" pitchFamily="66" charset="0"/>
            </a:endParaRPr>
          </a:p>
          <a:p>
            <a:endParaRPr lang="en-GB" sz="2400" dirty="0">
              <a:solidFill>
                <a:prstClr val="black"/>
              </a:solidFill>
              <a:latin typeface="Bradley Hand ITC" panose="03070402050302030203" pitchFamily="66" charset="0"/>
            </a:endParaRPr>
          </a:p>
          <a:p>
            <a:endParaRPr lang="en-GB" sz="2400" dirty="0">
              <a:solidFill>
                <a:prstClr val="black"/>
              </a:solidFill>
              <a:latin typeface="Bradley Hand ITC" panose="03070402050302030203" pitchFamily="66" charset="0"/>
            </a:endParaRPr>
          </a:p>
          <a:p>
            <a:endParaRPr lang="en-GB" sz="2400" dirty="0">
              <a:solidFill>
                <a:prstClr val="black"/>
              </a:solidFill>
              <a:latin typeface="Bradley Hand ITC" panose="03070402050302030203" pitchFamily="66" charset="0"/>
            </a:endParaRPr>
          </a:p>
          <a:p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Ffont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Arial  12</a:t>
            </a:r>
          </a:p>
          <a:p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Bwlch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llinell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1.5</a:t>
            </a:r>
          </a:p>
          <a:p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Rhestr gyfeirnodi yn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confensiynau Harvard?</a:t>
            </a:r>
          </a:p>
          <a:p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gwasanaeth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drafft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 </a:t>
            </a:r>
          </a:p>
          <a:p>
            <a:endParaRPr lang="en-GB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defnyddio’r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grid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marcio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gefnogi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hunan-asesiad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ngwaith</a:t>
            </a:r>
            <a:r>
              <a:rPr lang="en-GB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  </a:t>
            </a:r>
          </a:p>
          <a:p>
            <a:endParaRPr lang="en-GB" sz="2400" dirty="0">
              <a:solidFill>
                <a:prstClr val="black"/>
              </a:solidFill>
              <a:latin typeface="Bradley Hand ITC" panose="03070402050302030203" pitchFamily="66" charset="0"/>
            </a:endParaRPr>
          </a:p>
          <a:p>
            <a:endParaRPr lang="en-GB" sz="2400" dirty="0">
              <a:solidFill>
                <a:prstClr val="black"/>
              </a:solidFill>
              <a:latin typeface="Bradley Hand ITC" panose="03070402050302030203" pitchFamily="66" charset="0"/>
            </a:endParaRPr>
          </a:p>
          <a:p>
            <a:endParaRPr lang="en-GB" sz="2400" dirty="0">
              <a:solidFill>
                <a:prstClr val="black"/>
              </a:solidFill>
              <a:latin typeface="Bradley Hand ITC" panose="03070402050302030203" pitchFamily="66" charset="0"/>
            </a:endParaRPr>
          </a:p>
        </p:txBody>
      </p:sp>
      <p:sp>
        <p:nvSpPr>
          <p:cNvPr id="6" name="Vertical Scroll 5"/>
          <p:cNvSpPr/>
          <p:nvPr/>
        </p:nvSpPr>
        <p:spPr>
          <a:xfrm>
            <a:off x="4355976" y="692696"/>
            <a:ext cx="4608512" cy="5616624"/>
          </a:xfrm>
          <a:prstGeom prst="verticalScroll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endParaRPr lang="en-GB" sz="2400" dirty="0">
              <a:latin typeface="Bradley Hand ITC" panose="03070402050302030203" pitchFamily="66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Arial font 12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1.5 line spacing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Reference list following Harvard conventions?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I used the ‘draft’ function of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Turnitin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Have I reflected on my work by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referring to the common marking assessment grid?  </a:t>
            </a:r>
          </a:p>
          <a:p>
            <a:endParaRPr lang="en-GB" sz="2400" dirty="0">
              <a:latin typeface="Bradley Hand ITC" panose="03070402050302030203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37436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>
                <a:solidFill>
                  <a:schemeClr val="accent5"/>
                </a:solidFill>
              </a:rPr>
              <a:t>Darllen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Defnyddiol</a:t>
            </a:r>
            <a:r>
              <a:rPr lang="en-GB">
                <a:solidFill>
                  <a:schemeClr val="accent5"/>
                </a:solidFill>
              </a:rPr>
              <a:t> </a:t>
            </a:r>
            <a:r>
              <a:rPr lang="en-GB" err="1">
                <a:solidFill>
                  <a:schemeClr val="accent5"/>
                </a:solidFill>
              </a:rPr>
              <a:t>Pellach</a:t>
            </a:r>
            <a:r>
              <a:rPr lang="en-GB">
                <a:solidFill>
                  <a:schemeClr val="accent5"/>
                </a:solidFill>
              </a:rPr>
              <a:t> 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Useful 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>
                <a:solidFill>
                  <a:schemeClr val="accent5">
                    <a:lumMod val="75000"/>
                  </a:schemeClr>
                </a:solidFill>
              </a:rPr>
              <a:t>Armstrong, F. (2011) ‘Chapter 1 – Inclusive Education: School cultures, teaching and learning’ </a:t>
            </a:r>
            <a:r>
              <a:rPr lang="en-GB" dirty="0"/>
              <a:t>in Richards, G. &amp; Armstrong, F. (2011) </a:t>
            </a:r>
            <a:r>
              <a:rPr lang="en-GB" i="1" dirty="0"/>
              <a:t>Teaching and learning in diverse and inclusive classrooms : key issues for new teachers, </a:t>
            </a:r>
            <a:r>
              <a:rPr lang="en-GB" dirty="0"/>
              <a:t>London: Routledge.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Mitchell, D. ( 2014</a:t>
            </a:r>
            <a:r>
              <a:rPr lang="en-GB" i="1" dirty="0"/>
              <a:t>) What Really Works in Special and Inclusive Education</a:t>
            </a:r>
            <a:r>
              <a:rPr lang="en-GB" dirty="0"/>
              <a:t>. London: Routledge 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97997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>
                <a:solidFill>
                  <a:schemeClr val="accent5"/>
                </a:solidFill>
              </a:rPr>
              <a:t>Llyfryddiaeth</a:t>
            </a:r>
            <a:br>
              <a:rPr lang="en-GB">
                <a:solidFill>
                  <a:schemeClr val="accent5"/>
                </a:solidFill>
              </a:rPr>
            </a:br>
            <a:r>
              <a:rPr lang="en-GB"/>
              <a:t>Bibliography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Booth, T. &amp; </a:t>
            </a:r>
            <a:r>
              <a:rPr lang="en-GB" dirty="0" err="1"/>
              <a:t>Ainscow</a:t>
            </a:r>
            <a:r>
              <a:rPr lang="en-GB" dirty="0"/>
              <a:t>, M. (2011) Index for Inclusion: developing learning and participation in schools. ( 3</a:t>
            </a:r>
            <a:r>
              <a:rPr lang="en-GB" baseline="30000" dirty="0"/>
              <a:t>rd</a:t>
            </a:r>
            <a:r>
              <a:rPr lang="en-GB" dirty="0"/>
              <a:t> edition). Bristol: CSIE</a:t>
            </a:r>
          </a:p>
          <a:p>
            <a:r>
              <a:rPr lang="en-GB" dirty="0"/>
              <a:t>Mitchell, D. ( 2014</a:t>
            </a:r>
            <a:r>
              <a:rPr lang="en-GB" i="1" dirty="0"/>
              <a:t>) What Really Works in Special and Inclusive Education</a:t>
            </a:r>
            <a:r>
              <a:rPr lang="en-GB" dirty="0"/>
              <a:t>. London: Routledge and at  </a:t>
            </a:r>
            <a:r>
              <a:rPr lang="en-GB" dirty="0">
                <a:hlinkClick r:id="rId2"/>
              </a:rPr>
              <a:t>http://www.routledge.com/cw/mitchell-9780415623230/</a:t>
            </a:r>
            <a:r>
              <a:rPr lang="en-GB" dirty="0"/>
              <a:t> ( Accessed 27.08.20)</a:t>
            </a:r>
          </a:p>
          <a:p>
            <a:r>
              <a:rPr lang="en-GB" dirty="0"/>
              <a:t>Richards, G., &amp; Armstrong, F. (2011) </a:t>
            </a:r>
            <a:r>
              <a:rPr lang="en-GB" i="1" dirty="0"/>
              <a:t>Teaching and learning in diverse and inclusive classrooms : key issues for new teachers, </a:t>
            </a:r>
            <a:r>
              <a:rPr lang="en-GB" dirty="0"/>
              <a:t>London: Routledge. </a:t>
            </a:r>
            <a:endParaRPr lang="en-GB" i="1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43702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1978</Words>
  <Application>Microsoft Office PowerPoint</Application>
  <PresentationFormat>On-screen Show (4:3)</PresentationFormat>
  <Paragraphs>224</Paragraphs>
  <Slides>22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Bradley Hand ITC</vt:lpstr>
      <vt:lpstr>Calibri</vt:lpstr>
      <vt:lpstr>Office Theme</vt:lpstr>
      <vt:lpstr>ECES5006/C  All Means All Pawb yn golygu Pawb</vt:lpstr>
      <vt:lpstr>Deilliannau Dysgu   Learning Outcomes</vt:lpstr>
      <vt:lpstr>Deilliannau Dysgu     Learning Outcomes</vt:lpstr>
      <vt:lpstr>Deilliannau Dysgu       Learning Outcomes</vt:lpstr>
      <vt:lpstr>Creu Amgylcheddau Dysgu  Cynhwysol Creating Inclusive Learning Environments</vt:lpstr>
      <vt:lpstr>Yr Ysgol Gynhwysol  The Inclusive School </vt:lpstr>
      <vt:lpstr>Booth and Ainscow (2011)  Index for Inclusion </vt:lpstr>
      <vt:lpstr> Agwedd A: Creu diwylliannau cynhwysol Dimension A: Creating inclusive cultures </vt:lpstr>
      <vt:lpstr>TASG 1  TASK 1</vt:lpstr>
      <vt:lpstr> Agwedd B: Creu polisiau cynhwysol Dimension B: Producing inclusive policies </vt:lpstr>
      <vt:lpstr>TASG 2   TASK 2</vt:lpstr>
      <vt:lpstr>  Agwedd C: Datblygu arferion cynhwysol Dimension C: Evolving inclusive practices  </vt:lpstr>
      <vt:lpstr>TASG 3   TASK 3</vt:lpstr>
      <vt:lpstr>Booth and Ainscow (2011) </vt:lpstr>
      <vt:lpstr>Ethos Ysgol Gyfan Whole School Ethos</vt:lpstr>
      <vt:lpstr>Esiampl: Ysgol Sharrow Example: Sharrow School</vt:lpstr>
      <vt:lpstr>Gweithio gyda Rhieni  Working with Parents</vt:lpstr>
      <vt:lpstr>Yr Addysgwr Cynhwysol The Inclusive Educator </vt:lpstr>
      <vt:lpstr>Asesiad  Assessment </vt:lpstr>
      <vt:lpstr>PowerPoint Presentation</vt:lpstr>
      <vt:lpstr>Darllen Defnyddiol Pellach  Useful Further Reading</vt:lpstr>
      <vt:lpstr>Llyfryddiaeth 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Gynhwysol</dc:title>
  <dc:creator>Helen A Griffiths</dc:creator>
  <cp:lastModifiedBy>Helen A Griffiths</cp:lastModifiedBy>
  <cp:revision>16</cp:revision>
  <dcterms:modified xsi:type="dcterms:W3CDTF">2024-10-11T16:54:11Z</dcterms:modified>
</cp:coreProperties>
</file>